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79" r:id="rId2"/>
  </p:sldMasterIdLst>
  <p:notesMasterIdLst>
    <p:notesMasterId r:id="rId16"/>
  </p:notesMasterIdLst>
  <p:sldIdLst>
    <p:sldId id="756" r:id="rId3"/>
    <p:sldId id="257" r:id="rId4"/>
    <p:sldId id="884" r:id="rId5"/>
    <p:sldId id="899" r:id="rId6"/>
    <p:sldId id="905" r:id="rId7"/>
    <p:sldId id="906" r:id="rId8"/>
    <p:sldId id="907" r:id="rId9"/>
    <p:sldId id="908" r:id="rId10"/>
    <p:sldId id="897" r:id="rId11"/>
    <p:sldId id="898" r:id="rId12"/>
    <p:sldId id="857" r:id="rId13"/>
    <p:sldId id="909" r:id="rId14"/>
    <p:sldId id="826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0BB6"/>
    <a:srgbClr val="E7F9FF"/>
    <a:srgbClr val="DCDDDE"/>
    <a:srgbClr val="CEDADF"/>
    <a:srgbClr val="D0D9EA"/>
    <a:srgbClr val="D5D9E5"/>
    <a:srgbClr val="C5E3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88" autoAdjust="0"/>
  </p:normalViewPr>
  <p:slideViewPr>
    <p:cSldViewPr snapToGrid="0">
      <p:cViewPr varScale="1">
        <p:scale>
          <a:sx n="110" d="100"/>
          <a:sy n="110" d="100"/>
        </p:scale>
        <p:origin x="658" y="77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795895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E5BA80C-1742-453D-80CF-F2B11FC99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846FD3-8D47-4438-AC71-DBA0D5FC89E5}" type="datetimeFigureOut">
              <a:rPr lang="en-US"/>
              <a:pPr>
                <a:defRPr/>
              </a:pPr>
              <a:t>3/26/2024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7D5DACA-33DB-4E51-AC30-716739E3C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94138D3-824D-4E60-AE20-60528B235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ED397-940A-4204-A5AA-A599C297DDB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666239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474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6463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02821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0188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3710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88741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78054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00013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71125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51095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16158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358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1" r:id="rId10"/>
    <p:sldLayoutId id="214748369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145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381632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Google Shape;55;p13"/>
          <p:cNvSpPr txBox="1"/>
          <p:nvPr/>
        </p:nvSpPr>
        <p:spPr>
          <a:xfrm>
            <a:off x="1422439" y="188599"/>
            <a:ext cx="7577181" cy="410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20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Serviço Geológico do Brasil – SGB-CPRM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endParaRPr sz="2000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" name="Google Shape;56;p13"/>
          <p:cNvCxnSpPr>
            <a:cxnSpLocks/>
          </p:cNvCxnSpPr>
          <p:nvPr/>
        </p:nvCxnSpPr>
        <p:spPr>
          <a:xfrm>
            <a:off x="1273793" y="2447240"/>
            <a:ext cx="6377906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Google Shape;57;p13"/>
          <p:cNvSpPr txBox="1"/>
          <p:nvPr/>
        </p:nvSpPr>
        <p:spPr>
          <a:xfrm>
            <a:off x="4572000" y="3206057"/>
            <a:ext cx="3967783" cy="518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1700" b="1" dirty="0">
                <a:solidFill>
                  <a:srgbClr val="F3F3F3"/>
                </a:solidFill>
                <a:latin typeface="Calibri"/>
                <a:ea typeface="Calibri"/>
                <a:cs typeface="Calibri"/>
                <a:sym typeface="Calibri"/>
              </a:rPr>
              <a:t>Bernardo Luiz Ferreira de Oliveira</a:t>
            </a:r>
            <a:br>
              <a:rPr lang="pt-BR" sz="1700" b="1" dirty="0">
                <a:solidFill>
                  <a:srgbClr val="F3F3F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t-BR" sz="1700" i="1" dirty="0">
                <a:solidFill>
                  <a:srgbClr val="F3F3F3"/>
                </a:solidFill>
                <a:latin typeface="Calibri"/>
                <a:cs typeface="Calibri"/>
                <a:sym typeface="Calibri"/>
              </a:rPr>
              <a:t>Pesquisador </a:t>
            </a:r>
            <a:r>
              <a:rPr lang="pt-BR" sz="1700" i="1" dirty="0">
                <a:solidFill>
                  <a:srgbClr val="F3F3F3"/>
                </a:solidFill>
                <a:latin typeface="Calibri"/>
                <a:ea typeface="Calibri"/>
                <a:cs typeface="Calibri"/>
                <a:sym typeface="Calibri"/>
              </a:rPr>
              <a:t>em Geociências</a:t>
            </a:r>
            <a:endParaRPr sz="1700" i="1" dirty="0">
              <a:solidFill>
                <a:srgbClr val="F3F3F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54;p13"/>
          <p:cNvSpPr txBox="1"/>
          <p:nvPr/>
        </p:nvSpPr>
        <p:spPr>
          <a:xfrm>
            <a:off x="1273793" y="1617482"/>
            <a:ext cx="6596414" cy="829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3ª </a:t>
            </a:r>
            <a:r>
              <a:rPr lang="pt-BR" sz="2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REUNIÃO DE AVALIAÇÃO DO PERÍODO CHUVOSO NA BACIA DO RIO DOCE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Sistema de Alerta Hidrológico da Bacia do rio Doce</a:t>
            </a:r>
            <a:endParaRPr sz="24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54;p13"/>
          <p:cNvSpPr txBox="1"/>
          <p:nvPr/>
        </p:nvSpPr>
        <p:spPr>
          <a:xfrm>
            <a:off x="3164939" y="4789646"/>
            <a:ext cx="3263571" cy="353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26 </a:t>
            </a:r>
            <a:r>
              <a:rPr lang="pt-BR" sz="2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 </a:t>
            </a:r>
            <a:r>
              <a:rPr lang="pt-BR" sz="2400" b="1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março </a:t>
            </a:r>
            <a:r>
              <a:rPr lang="pt-BR" sz="24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 2024</a:t>
            </a:r>
            <a:endParaRPr sz="24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FE158F0-026F-F32F-8F44-3C14C289F8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8104" y="2411999"/>
            <a:ext cx="3365284" cy="23776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6747137-F575-F192-A953-7AF22A2CAE25}"/>
              </a:ext>
            </a:extLst>
          </p:cNvPr>
          <p:cNvSpPr txBox="1"/>
          <p:nvPr/>
        </p:nvSpPr>
        <p:spPr>
          <a:xfrm>
            <a:off x="1866900" y="133350"/>
            <a:ext cx="6432599" cy="44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6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ctr"/>
            <a:r>
              <a:rPr lang="pt-BR" sz="2500" dirty="0" smtClean="0">
                <a:latin typeface="Ruda Regular" panose="020B0604020202020204" charset="0"/>
              </a:rPr>
              <a:t>Precipitação – Acumulado 5 dias</a:t>
            </a:r>
            <a:endParaRPr lang="pt-BR" sz="2500" dirty="0">
              <a:latin typeface="Ruda Regular" panose="020B060402020202020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473" y="697534"/>
            <a:ext cx="4097900" cy="3805193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990387" y="4502727"/>
            <a:ext cx="25539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Roboto"/>
              </a:rPr>
              <a:t>Precipitação-JAXA/GPM_L3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/>
          <a:srcRect b="8642"/>
          <a:stretch/>
        </p:blipFill>
        <p:spPr>
          <a:xfrm>
            <a:off x="5406328" y="698279"/>
            <a:ext cx="3384000" cy="1317557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5"/>
          <a:srcRect b="9562"/>
          <a:stretch/>
        </p:blipFill>
        <p:spPr>
          <a:xfrm>
            <a:off x="5395528" y="3444260"/>
            <a:ext cx="3405600" cy="135147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6"/>
          <a:srcRect b="8559"/>
          <a:stretch/>
        </p:blipFill>
        <p:spPr>
          <a:xfrm>
            <a:off x="5406328" y="2067447"/>
            <a:ext cx="3405600" cy="1325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406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CFD59-962F-23DA-86F9-9CB965C08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BE9809C-6B20-BA90-C5B0-BEFA21291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E923B26-338B-46BF-D506-45531F5849FE}"/>
              </a:ext>
            </a:extLst>
          </p:cNvPr>
          <p:cNvSpPr txBox="1"/>
          <p:nvPr/>
        </p:nvSpPr>
        <p:spPr>
          <a:xfrm>
            <a:off x="1866900" y="133350"/>
            <a:ext cx="6432599" cy="44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6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ctr"/>
            <a:r>
              <a:rPr lang="pt-BR" sz="2500" dirty="0" smtClean="0">
                <a:latin typeface="Ruda Regular" panose="020B0604020202020204" charset="0"/>
              </a:rPr>
              <a:t>Monitoramento – Níveis</a:t>
            </a:r>
            <a:endParaRPr lang="pt-BR" sz="2500" dirty="0">
              <a:latin typeface="Ruda Regular" panose="020B060402020202020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000" y="513637"/>
            <a:ext cx="6480000" cy="411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614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CFD59-962F-23DA-86F9-9CB965C08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BE9809C-6B20-BA90-C5B0-BEFA21291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E923B26-338B-46BF-D506-45531F5849FE}"/>
              </a:ext>
            </a:extLst>
          </p:cNvPr>
          <p:cNvSpPr txBox="1"/>
          <p:nvPr/>
        </p:nvSpPr>
        <p:spPr>
          <a:xfrm>
            <a:off x="1866900" y="133350"/>
            <a:ext cx="6432599" cy="44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6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ctr"/>
            <a:r>
              <a:rPr lang="pt-BR" sz="2500" dirty="0" smtClean="0">
                <a:latin typeface="Ruda Regular" panose="020B0604020202020204" charset="0"/>
              </a:rPr>
              <a:t>Monitoramento – Níveis</a:t>
            </a:r>
            <a:endParaRPr lang="pt-BR" sz="2500" dirty="0">
              <a:latin typeface="Ruda Regular" panose="020B060402020202020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000" y="531876"/>
            <a:ext cx="6480000" cy="4079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226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CFD59-962F-23DA-86F9-9CB965C08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BE9809C-6B20-BA90-C5B0-BEFA21291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E923B26-338B-46BF-D506-45531F5849FE}"/>
              </a:ext>
            </a:extLst>
          </p:cNvPr>
          <p:cNvSpPr txBox="1"/>
          <p:nvPr/>
        </p:nvSpPr>
        <p:spPr>
          <a:xfrm>
            <a:off x="1866900" y="133350"/>
            <a:ext cx="6432599" cy="44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6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ctr"/>
            <a:r>
              <a:rPr lang="pt-BR" sz="2500" dirty="0" smtClean="0">
                <a:latin typeface="Ruda Regular" panose="020B0604020202020204" charset="0"/>
              </a:rPr>
              <a:t>Monitoramento – Níveis</a:t>
            </a:r>
            <a:endParaRPr lang="pt-BR" sz="2500" dirty="0">
              <a:latin typeface="Ruda Regular" panose="020B060402020202020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000" y="535276"/>
            <a:ext cx="6480000" cy="407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249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CFD59-962F-23DA-86F9-9CB965C08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BE9809C-6B20-BA90-C5B0-BEFA21291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E923B26-338B-46BF-D506-45531F5849FE}"/>
              </a:ext>
            </a:extLst>
          </p:cNvPr>
          <p:cNvSpPr txBox="1"/>
          <p:nvPr/>
        </p:nvSpPr>
        <p:spPr>
          <a:xfrm>
            <a:off x="1866900" y="133350"/>
            <a:ext cx="6432599" cy="44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6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ctr"/>
            <a:r>
              <a:rPr lang="pt-BR" sz="2500" dirty="0" smtClean="0">
                <a:latin typeface="Ruda Regular" panose="020B0604020202020204" charset="0"/>
              </a:rPr>
              <a:t>Monitoramento – Níveis</a:t>
            </a:r>
            <a:endParaRPr lang="pt-BR" sz="2500" dirty="0">
              <a:latin typeface="Ruda Regular" panose="020B060402020202020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000" y="516782"/>
            <a:ext cx="6480000" cy="410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571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CFD59-962F-23DA-86F9-9CB965C08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BE9809C-6B20-BA90-C5B0-BEFA21291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E923B26-338B-46BF-D506-45531F5849FE}"/>
              </a:ext>
            </a:extLst>
          </p:cNvPr>
          <p:cNvSpPr txBox="1"/>
          <p:nvPr/>
        </p:nvSpPr>
        <p:spPr>
          <a:xfrm>
            <a:off x="1866900" y="133350"/>
            <a:ext cx="6432599" cy="44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6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ctr"/>
            <a:r>
              <a:rPr lang="pt-BR" sz="2500" dirty="0" smtClean="0">
                <a:latin typeface="Ruda Regular" panose="020B0604020202020204" charset="0"/>
              </a:rPr>
              <a:t>Monitoramento – Níveis</a:t>
            </a:r>
            <a:endParaRPr lang="pt-BR" sz="2500" dirty="0">
              <a:latin typeface="Ruda Regular" panose="020B060402020202020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000" y="548028"/>
            <a:ext cx="6480000" cy="404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237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6747137-F575-F192-A953-7AF22A2CAE25}"/>
              </a:ext>
            </a:extLst>
          </p:cNvPr>
          <p:cNvSpPr txBox="1"/>
          <p:nvPr/>
        </p:nvSpPr>
        <p:spPr>
          <a:xfrm>
            <a:off x="1866900" y="133350"/>
            <a:ext cx="6432599" cy="44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6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ctr"/>
            <a:r>
              <a:rPr lang="pt-BR" sz="2500" dirty="0">
                <a:latin typeface="Ruda Regular" panose="020B0604020202020204" charset="0"/>
              </a:rPr>
              <a:t>Previsão chuva-vazão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000" y="951750"/>
            <a:ext cx="648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830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6747137-F575-F192-A953-7AF22A2CAE25}"/>
              </a:ext>
            </a:extLst>
          </p:cNvPr>
          <p:cNvSpPr txBox="1"/>
          <p:nvPr/>
        </p:nvSpPr>
        <p:spPr>
          <a:xfrm>
            <a:off x="1866900" y="133350"/>
            <a:ext cx="6432599" cy="44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 sz="2600" b="1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ctr"/>
            <a:r>
              <a:rPr lang="pt-BR" sz="2500" dirty="0">
                <a:latin typeface="Ruda Regular" panose="020B0604020202020204" charset="0"/>
              </a:rPr>
              <a:t>Previsão chuva-vazão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2000" y="951750"/>
            <a:ext cx="648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31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1379681" y="91530"/>
            <a:ext cx="75207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800" dirty="0" smtClean="0"/>
              <a:t>Encerramento da operação SAH Doce;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800" dirty="0" smtClean="0"/>
              <a:t>www.sgb.gov.br/</a:t>
            </a:r>
            <a:r>
              <a:rPr lang="pt-BR" sz="1800" dirty="0" err="1" smtClean="0"/>
              <a:t>sace</a:t>
            </a:r>
            <a:r>
              <a:rPr lang="pt-BR" sz="1800" dirty="0" smtClean="0"/>
              <a:t>/doce.</a:t>
            </a:r>
            <a:endParaRPr lang="pt-BR" sz="1800" dirty="0"/>
          </a:p>
          <a:p>
            <a:pPr>
              <a:lnSpc>
                <a:spcPct val="200000"/>
              </a:lnSpc>
            </a:pPr>
            <a:endParaRPr lang="pt-BR" sz="1800" dirty="0" smtClean="0"/>
          </a:p>
          <a:p>
            <a:pPr>
              <a:lnSpc>
                <a:spcPct val="200000"/>
              </a:lnSpc>
            </a:pPr>
            <a:r>
              <a:rPr lang="pt-BR" sz="1800" dirty="0"/>
              <a:t>	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109" y="1291859"/>
            <a:ext cx="5926714" cy="367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815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1358900" y="311150"/>
            <a:ext cx="44577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800" dirty="0"/>
              <a:t>INFORMAÇÕES</a:t>
            </a:r>
          </a:p>
          <a:p>
            <a:pPr>
              <a:lnSpc>
                <a:spcPct val="200000"/>
              </a:lnSpc>
            </a:pPr>
            <a:r>
              <a:rPr lang="pt-BR" sz="1800" b="1" dirty="0">
                <a:solidFill>
                  <a:schemeClr val="bg1"/>
                </a:solidFill>
              </a:rPr>
              <a:t>	</a:t>
            </a:r>
            <a:r>
              <a:rPr lang="pt-BR" sz="1800" b="1" i="1" dirty="0">
                <a:solidFill>
                  <a:schemeClr val="bg1"/>
                </a:solidFill>
              </a:rPr>
              <a:t>www.sgb.gov.br/sace/doce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pt-BR" sz="1800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1800" dirty="0"/>
              <a:t>CANAL DE COMUNICAÇÃO </a:t>
            </a:r>
          </a:p>
          <a:p>
            <a:pPr>
              <a:lnSpc>
                <a:spcPct val="200000"/>
              </a:lnSpc>
            </a:pPr>
            <a:r>
              <a:rPr lang="pt-BR" sz="1800" b="1" dirty="0">
                <a:solidFill>
                  <a:schemeClr val="bg1"/>
                </a:solidFill>
              </a:rPr>
              <a:t>	alerta.doce@sgb.gov.br</a:t>
            </a:r>
          </a:p>
        </p:txBody>
      </p:sp>
    </p:spTree>
    <p:extLst>
      <p:ext uri="{BB962C8B-B14F-4D97-AF65-F5344CB8AC3E}">
        <p14:creationId xmlns:p14="http://schemas.microsoft.com/office/powerpoint/2010/main" val="633343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Box 16"/>
          <p:cNvSpPr txBox="1"/>
          <p:nvPr/>
        </p:nvSpPr>
        <p:spPr>
          <a:xfrm>
            <a:off x="0" y="1428750"/>
            <a:ext cx="9144000" cy="7520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ps Sans"/>
              </a:rPr>
              <a:t>OBRIGADO (A)!</a:t>
            </a:r>
          </a:p>
        </p:txBody>
      </p:sp>
      <p:sp>
        <p:nvSpPr>
          <p:cNvPr id="7" name="TextBox 11"/>
          <p:cNvSpPr txBox="1"/>
          <p:nvPr/>
        </p:nvSpPr>
        <p:spPr>
          <a:xfrm>
            <a:off x="0" y="2457450"/>
            <a:ext cx="9144000" cy="12208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da Regular Bold"/>
              </a:rPr>
              <a:t>Bernardo L. F. de Oliveira</a:t>
            </a:r>
          </a:p>
          <a:p>
            <a:pPr algn="ctr"/>
            <a:r>
              <a:rPr lang="en-US" sz="1600" dirty="0" err="1">
                <a:solidFill>
                  <a:schemeClr val="bg1"/>
                </a:solidFill>
                <a:latin typeface="Ruda Regular" panose="020B0604020202020204" charset="0"/>
              </a:rPr>
              <a:t>Pesquisador</a:t>
            </a:r>
            <a:r>
              <a:rPr lang="en-US" sz="1600" dirty="0">
                <a:solidFill>
                  <a:schemeClr val="bg1"/>
                </a:solidFill>
                <a:latin typeface="Ruda Regular" panose="020B060402020202020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uda Regular" panose="020B0604020202020204" charset="0"/>
              </a:rPr>
              <a:t>em</a:t>
            </a:r>
            <a:r>
              <a:rPr lang="en-US" sz="1600" dirty="0">
                <a:solidFill>
                  <a:schemeClr val="bg1"/>
                </a:solidFill>
                <a:latin typeface="Ruda Regular" panose="020B060402020202020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Ruda Regular" panose="020B0604020202020204" charset="0"/>
              </a:rPr>
              <a:t>Geociências</a:t>
            </a:r>
            <a:r>
              <a:rPr lang="en-US" sz="1600" dirty="0">
                <a:solidFill>
                  <a:schemeClr val="bg1"/>
                </a:solidFill>
                <a:latin typeface="Ruda Regular" panose="020B0604020202020204" charset="0"/>
              </a:rPr>
              <a:t>, </a:t>
            </a:r>
            <a:r>
              <a:rPr lang="pt-BR" sz="1600" i="1" dirty="0" err="1">
                <a:solidFill>
                  <a:schemeClr val="bg1"/>
                </a:solidFill>
                <a:latin typeface="Ruda Regular" panose="020B0604020202020204" charset="0"/>
              </a:rPr>
              <a:t>M.Sc</a:t>
            </a:r>
            <a:r>
              <a:rPr lang="pt-BR" sz="1600" i="1" dirty="0">
                <a:solidFill>
                  <a:schemeClr val="bg1"/>
                </a:solidFill>
                <a:latin typeface="Ruda Regular" panose="020B0604020202020204" charset="0"/>
              </a:rPr>
              <a:t>.</a:t>
            </a:r>
            <a:endParaRPr lang="en-US" sz="1600" i="1" dirty="0">
              <a:solidFill>
                <a:schemeClr val="bg1"/>
              </a:solidFill>
              <a:latin typeface="Ruda Regular" panose="020B0604020202020204" charset="0"/>
            </a:endParaRPr>
          </a:p>
          <a:p>
            <a:pPr algn="ctr"/>
            <a:endParaRPr lang="en-US" sz="1600" dirty="0">
              <a:solidFill>
                <a:schemeClr val="bg1"/>
              </a:solidFill>
              <a:latin typeface="Ruda Regular" panose="020B0604020202020204" charset="0"/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Ruda Regular" panose="020B0604020202020204" charset="0"/>
              </a:rPr>
              <a:t>bernardo.oliveira@sgb.gov.br</a:t>
            </a:r>
            <a:endParaRPr lang="en-US" sz="1800" dirty="0">
              <a:solidFill>
                <a:schemeClr val="bg1"/>
              </a:solidFill>
              <a:latin typeface="Ruda Regular" panose="020B0604020202020204" charset="0"/>
            </a:endParaRPr>
          </a:p>
          <a:p>
            <a:pPr algn="ctr">
              <a:lnSpc>
                <a:spcPts val="1610"/>
              </a:lnSpc>
            </a:pPr>
            <a:endParaRPr lang="en-US" sz="1800" dirty="0">
              <a:solidFill>
                <a:schemeClr val="bg1"/>
              </a:solidFill>
              <a:latin typeface="Ruda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47682768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6441</TotalTime>
  <Words>102</Words>
  <Application>Microsoft Office PowerPoint</Application>
  <PresentationFormat>Apresentação na tela (16:9)</PresentationFormat>
  <Paragraphs>29</Paragraphs>
  <Slides>13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Calps Sans</vt:lpstr>
      <vt:lpstr>Roboto</vt:lpstr>
      <vt:lpstr>Ruda Regular</vt:lpstr>
      <vt:lpstr>Ruda Regular Bold</vt:lpstr>
      <vt:lpstr>Simple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Nikola Alves</dc:creator>
  <cp:lastModifiedBy>Luna Gripp Alves</cp:lastModifiedBy>
  <cp:revision>343</cp:revision>
  <dcterms:modified xsi:type="dcterms:W3CDTF">2024-03-26T16:25:28Z</dcterms:modified>
</cp:coreProperties>
</file>