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686" r:id="rId1"/>
    <p:sldMasterId id="2147483698" r:id="rId2"/>
    <p:sldMasterId id="2147483757" r:id="rId3"/>
    <p:sldMasterId id="2147483773" r:id="rId4"/>
  </p:sldMasterIdLst>
  <p:notesMasterIdLst>
    <p:notesMasterId r:id="rId17"/>
  </p:notesMasterIdLst>
  <p:handoutMasterIdLst>
    <p:handoutMasterId r:id="rId18"/>
  </p:handoutMasterIdLst>
  <p:sldIdLst>
    <p:sldId id="372" r:id="rId5"/>
    <p:sldId id="538" r:id="rId6"/>
    <p:sldId id="541" r:id="rId7"/>
    <p:sldId id="542" r:id="rId8"/>
    <p:sldId id="543" r:id="rId9"/>
    <p:sldId id="544" r:id="rId10"/>
    <p:sldId id="540" r:id="rId11"/>
    <p:sldId id="545" r:id="rId12"/>
    <p:sldId id="546" r:id="rId13"/>
    <p:sldId id="547" r:id="rId14"/>
    <p:sldId id="548" r:id="rId15"/>
    <p:sldId id="539" r:id="rId16"/>
  </p:sldIdLst>
  <p:sldSz cx="9144000" cy="6858000" type="screen4x3"/>
  <p:notesSz cx="7010400" cy="92964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CCFFFF"/>
    <a:srgbClr val="FF5050"/>
    <a:srgbClr val="FFFF99"/>
    <a:srgbClr val="FF3333"/>
    <a:srgbClr val="FFFF66"/>
    <a:srgbClr val="FF7C80"/>
    <a:srgbClr val="1B10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7853C-536D-4A76-A0AE-DD22124D55A5}" styleName="Estilo com Tema 1 - Ênfase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18603FDC-E32A-4AB5-989C-0864C3EAD2B8}" styleName="Estilo com Tema 2 - Ênfase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Estilo com Tema 1 - Ênfase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775DCB02-9BB8-47FD-8907-85C794F793BA}" styleName="Estilo com Tema 1 - Ênfase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9DCAF9ED-07DC-4A11-8D7F-57B35C25682E}" styleName="Estilo Médio 1 - Ênfas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96" autoAdjust="0"/>
    <p:restoredTop sz="91367" autoAdjust="0"/>
  </p:normalViewPr>
  <p:slideViewPr>
    <p:cSldViewPr>
      <p:cViewPr varScale="1">
        <p:scale>
          <a:sx n="113" d="100"/>
          <a:sy n="113" d="100"/>
        </p:scale>
        <p:origin x="1482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604" cy="46534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970159" y="0"/>
            <a:ext cx="3038604" cy="46534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54C574-EBED-47C6-A3F4-5DB644B20AF2}" type="datetimeFigureOut">
              <a:rPr lang="pt-BR" smtClean="0"/>
              <a:t>15/02/2017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829573"/>
            <a:ext cx="3038604" cy="46534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970159" y="8829573"/>
            <a:ext cx="3038604" cy="46534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352E98-2F15-4EC7-B09C-1B7EFF0EF00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400276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604" cy="46534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970159" y="0"/>
            <a:ext cx="3038604" cy="46534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D75F29-3978-4236-B905-0FD4AB136A87}" type="datetimeFigureOut">
              <a:rPr lang="pt-BR" smtClean="0"/>
              <a:t>15/02/2017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700713" y="4415530"/>
            <a:ext cx="5608975" cy="418360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829573"/>
            <a:ext cx="3038604" cy="46534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970159" y="8829573"/>
            <a:ext cx="3038604" cy="46534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94EDAD-B722-40EF-A711-ACBBC8EF8AC1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185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jpe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pn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9" t="1004" r="10110" b="82397"/>
          <a:stretch>
            <a:fillRect/>
          </a:stretch>
        </p:blipFill>
        <p:spPr bwMode="auto">
          <a:xfrm>
            <a:off x="0" y="68263"/>
            <a:ext cx="9144000" cy="115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\\agencia\ana\ASCOM\Imprensa\PUBLICIDADE\Marcas e Logos\Logomarca ANA\Assinatura Completa ANA-MMA-BRASIL\ana_mma_governo_dilma_cor_horizontal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17"/>
          <a:stretch>
            <a:fillRect/>
          </a:stretch>
        </p:blipFill>
        <p:spPr bwMode="auto">
          <a:xfrm>
            <a:off x="6084888" y="6165850"/>
            <a:ext cx="2728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92" b="19620"/>
          <a:stretch>
            <a:fillRect/>
          </a:stretch>
        </p:blipFill>
        <p:spPr bwMode="auto">
          <a:xfrm>
            <a:off x="900113" y="173038"/>
            <a:ext cx="1655762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00644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B14C459F-9CF3-49F5-B26C-CBB186F0083E}" type="datetimeFigureOut">
              <a:rPr lang="pt-BR"/>
              <a:pPr>
                <a:defRPr/>
              </a:pPr>
              <a:t>15/02/2017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95736E5A-EF5F-42DB-87DC-06C8EEBDD80D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10742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9587E601-28F8-40C2-97C7-55BEBAC3B53B}" type="datetimeFigureOut">
              <a:rPr lang="pt-BR"/>
              <a:pPr>
                <a:defRPr/>
              </a:pPr>
              <a:t>15/02/2017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31473071-86FA-4102-A3C9-4014E39BE7E7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625872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9010"/>
            <a:ext cx="9144000" cy="1155941"/>
          </a:xfrm>
          <a:prstGeom prst="rect">
            <a:avLst/>
          </a:prstGeom>
        </p:spPr>
      </p:pic>
      <p:pic>
        <p:nvPicPr>
          <p:cNvPr id="1026" name="Picture 2" descr="\\agencia\ana\ASCOM\Imprensa\PUBLICIDADE\Marcas e Logos\Logomarca ANA\Assinatura Completa ANA-MMA-BRASIL\ana_mma_governo_dilma_cor_horizontal.jpg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084168" y="6165304"/>
            <a:ext cx="2728929" cy="46601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8863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9011"/>
            <a:ext cx="9144000" cy="1164566"/>
          </a:xfrm>
          <a:prstGeom prst="rect">
            <a:avLst/>
          </a:prstGeom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83568" y="2492896"/>
            <a:ext cx="7920880" cy="406531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683568" y="1700808"/>
            <a:ext cx="3456384" cy="826729"/>
          </a:xfrm>
        </p:spPr>
        <p:txBody>
          <a:bodyPr>
            <a:normAutofit/>
          </a:bodyPr>
          <a:lstStyle>
            <a:lvl1pPr algn="l">
              <a:defRPr sz="3200" b="1" baseline="0"/>
            </a:lvl1pPr>
          </a:lstStyle>
          <a:p>
            <a:r>
              <a:rPr lang="pt-BR" dirty="0" smtClean="0"/>
              <a:t>Título Mestre</a:t>
            </a:r>
            <a:endParaRPr lang="pt-BR" dirty="0"/>
          </a:p>
        </p:txBody>
      </p:sp>
      <p:pic>
        <p:nvPicPr>
          <p:cNvPr id="5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07415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15/02/2017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‹nº›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9011"/>
            <a:ext cx="9144000" cy="1164566"/>
          </a:xfrm>
          <a:prstGeom prst="rect">
            <a:avLst/>
          </a:prstGeom>
        </p:spPr>
      </p:pic>
      <p:pic>
        <p:nvPicPr>
          <p:cNvPr id="8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38933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268760"/>
            <a:ext cx="8229600" cy="1143000"/>
          </a:xfrm>
        </p:spPr>
        <p:txBody>
          <a:bodyPr/>
          <a:lstStyle/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2420888"/>
            <a:ext cx="4038600" cy="3705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2420888"/>
            <a:ext cx="4038600" cy="3705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15/02/2017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‹nº›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9011"/>
            <a:ext cx="9144000" cy="1164566"/>
          </a:xfrm>
          <a:prstGeom prst="rect">
            <a:avLst/>
          </a:prstGeom>
        </p:spPr>
      </p:pic>
      <p:pic>
        <p:nvPicPr>
          <p:cNvPr id="9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03946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34076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25732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3212975"/>
            <a:ext cx="4040188" cy="291318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25732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3212975"/>
            <a:ext cx="4041775" cy="291318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15/02/2017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‹nº›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pic>
        <p:nvPicPr>
          <p:cNvPr id="10" name="Imagem 9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9011"/>
            <a:ext cx="9144000" cy="1164566"/>
          </a:xfrm>
          <a:prstGeom prst="rect">
            <a:avLst/>
          </a:prstGeom>
        </p:spPr>
      </p:pic>
      <p:pic>
        <p:nvPicPr>
          <p:cNvPr id="11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67723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412776"/>
            <a:ext cx="8229600" cy="114300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15/02/2017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‹nº›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pic>
        <p:nvPicPr>
          <p:cNvPr id="6" name="Imagem 5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9011"/>
            <a:ext cx="9144000" cy="1164566"/>
          </a:xfrm>
          <a:prstGeom prst="rect">
            <a:avLst/>
          </a:prstGeom>
        </p:spPr>
      </p:pic>
      <p:pic>
        <p:nvPicPr>
          <p:cNvPr id="7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89805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15/02/2017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‹nº›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pic>
        <p:nvPicPr>
          <p:cNvPr id="5" name="Imagem 4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9011"/>
            <a:ext cx="9144000" cy="1164566"/>
          </a:xfrm>
          <a:prstGeom prst="rect">
            <a:avLst/>
          </a:prstGeom>
        </p:spPr>
      </p:pic>
      <p:pic>
        <p:nvPicPr>
          <p:cNvPr id="6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04697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47486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1484784"/>
            <a:ext cx="5111750" cy="464137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2636912"/>
            <a:ext cx="3008313" cy="34892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15/02/2017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‹nº›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9011"/>
            <a:ext cx="9144000" cy="1164566"/>
          </a:xfrm>
          <a:prstGeom prst="rect">
            <a:avLst/>
          </a:prstGeom>
        </p:spPr>
      </p:pic>
      <p:pic>
        <p:nvPicPr>
          <p:cNvPr id="9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3931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9" t="1004" r="10110" b="82272"/>
          <a:stretch>
            <a:fillRect/>
          </a:stretch>
        </p:blipFill>
        <p:spPr bwMode="auto">
          <a:xfrm>
            <a:off x="0" y="68263"/>
            <a:ext cx="9144000" cy="116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92" b="19620"/>
          <a:stretch>
            <a:fillRect/>
          </a:stretch>
        </p:blipFill>
        <p:spPr bwMode="auto">
          <a:xfrm>
            <a:off x="900113" y="173038"/>
            <a:ext cx="1655762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83568" y="2492896"/>
            <a:ext cx="7920880" cy="406531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3568" y="1700808"/>
            <a:ext cx="3456384" cy="826729"/>
          </a:xfrm>
        </p:spPr>
        <p:txBody>
          <a:bodyPr>
            <a:normAutofit/>
          </a:bodyPr>
          <a:lstStyle>
            <a:lvl1pPr algn="l">
              <a:defRPr sz="3200" b="1" baseline="0"/>
            </a:lvl1pPr>
          </a:lstStyle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438817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1340767"/>
            <a:ext cx="5486400" cy="338680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15/02/2017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‹nº›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9011"/>
            <a:ext cx="9144000" cy="1164566"/>
          </a:xfrm>
          <a:prstGeom prst="rect">
            <a:avLst/>
          </a:prstGeom>
        </p:spPr>
      </p:pic>
      <p:pic>
        <p:nvPicPr>
          <p:cNvPr id="9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6380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421904"/>
            <a:ext cx="8229600" cy="114300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636912"/>
            <a:ext cx="8229600" cy="3489251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15/02/2017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‹nº›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9011"/>
            <a:ext cx="9144000" cy="1164566"/>
          </a:xfrm>
          <a:prstGeom prst="rect">
            <a:avLst/>
          </a:prstGeom>
        </p:spPr>
      </p:pic>
      <p:pic>
        <p:nvPicPr>
          <p:cNvPr id="8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33391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1484784"/>
            <a:ext cx="2057400" cy="4641379"/>
          </a:xfrm>
        </p:spPr>
        <p:txBody>
          <a:bodyPr vert="eaVert"/>
          <a:lstStyle/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4784"/>
            <a:ext cx="6019800" cy="4641379"/>
          </a:xfrm>
        </p:spPr>
        <p:txBody>
          <a:bodyPr vert="eaVert"/>
          <a:lstStyle/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15/02/2017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‹nº›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9011"/>
            <a:ext cx="9144000" cy="1164566"/>
          </a:xfrm>
          <a:prstGeom prst="rect">
            <a:avLst/>
          </a:prstGeom>
        </p:spPr>
      </p:pic>
      <p:pic>
        <p:nvPicPr>
          <p:cNvPr id="8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14405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>
  <p:cSld name="Título, 2 partes de conteúdo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68538" y="333375"/>
            <a:ext cx="6624637" cy="633413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250825" y="1268413"/>
            <a:ext cx="4244975" cy="2587625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250825" y="4008438"/>
            <a:ext cx="4244975" cy="2589212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half" idx="3"/>
          </p:nvPr>
        </p:nvSpPr>
        <p:spPr>
          <a:xfrm>
            <a:off x="4648200" y="1268413"/>
            <a:ext cx="4244975" cy="5329237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7E155C-96F9-459B-905F-B07526388274}" type="slidenum">
              <a:rPr lang="pt-BR">
                <a:solidFill>
                  <a:srgbClr val="1F497D">
                    <a:tint val="75000"/>
                  </a:srgbClr>
                </a:solidFill>
              </a:rPr>
              <a:pPr>
                <a:defRPr/>
              </a:pPr>
              <a:t>‹nº›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8338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9" t="1004" r="10110" b="82397"/>
          <a:stretch>
            <a:fillRect/>
          </a:stretch>
        </p:blipFill>
        <p:spPr bwMode="auto">
          <a:xfrm>
            <a:off x="0" y="68263"/>
            <a:ext cx="9144000" cy="115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92" b="19620"/>
          <a:stretch>
            <a:fillRect/>
          </a:stretch>
        </p:blipFill>
        <p:spPr bwMode="auto">
          <a:xfrm>
            <a:off x="900113" y="173038"/>
            <a:ext cx="1655762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m 5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40"/>
          <a:stretch>
            <a:fillRect/>
          </a:stretch>
        </p:blipFill>
        <p:spPr bwMode="auto">
          <a:xfrm>
            <a:off x="6156325" y="5876925"/>
            <a:ext cx="2941638" cy="90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303516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2392B0-0794-465C-853F-5C1B532673F5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489750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AD0B09-3C5E-4EC3-8370-6399D00934AD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981818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A9A36C-6CDC-488E-84A5-1B00D6BEAE87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30753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B7CB5C-E1F4-4C34-ADF1-031FA9F05839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79501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4EFE30-B7C8-4A4C-87CB-1210EF0DC80E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51130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024F0177-F1D3-439A-A834-8812DAFB9678}" type="datetimeFigureOut">
              <a:rPr lang="pt-BR"/>
              <a:pPr>
                <a:defRPr/>
              </a:pPr>
              <a:t>15/02/2017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C4F08DFF-D6DE-42CA-B0F0-F156A3A54105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6428577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DEB640-59EE-4B2C-8B8E-D57D55D25D71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66217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C5CDD8-71D9-4739-9596-B42E751733BC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058056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7AF878-76E8-4EFA-9F32-FFCAB75988FB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454284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DA6D30-A36E-4292-AA76-52C97247E9A3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346296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A97CE1-DDD1-4D77-8D50-50EF940A571D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198855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CE898D-4A57-4A63-8D69-78EBD9941D14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58278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ítulo, text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699518-BE80-4F90-BAD8-86177BA1A2BF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99508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ítulo e texto e 2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50F939-D0C4-4E56-AC56-6E17CE183635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950809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ítulo e 4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323A61-221E-4E06-935D-C4E96E831762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938920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44DFB0-4353-4D7F-A427-671330789233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76094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31EE35F2-FA5F-4FDD-BF2A-36CAD65483C1}" type="datetimeFigureOut">
              <a:rPr lang="pt-BR"/>
              <a:pPr>
                <a:defRPr/>
              </a:pPr>
              <a:t>15/02/2017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F3755D83-BE95-43E5-942C-A1BE884BAB00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1530476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7DCAF0-238D-47C3-BC2F-8955AE211394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574155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27C5CD-5B80-45FE-8DAA-DE17DEDBD708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957711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1CB083-A004-4A04-81A2-9E0E28DA245F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323224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88D4C6-006B-4DEC-A1C6-8C23540F7392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15346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479CD9-C6E3-42C6-9C8A-9CA333B067AC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356406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1531A8-4C7F-484D-9A26-03BE217A0122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549669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F85115-88B4-49EE-A5E1-EA32A7BD0313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720853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4DD7DD-490A-4CFF-86C9-D0E6F735FDEE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636829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F5EC93-DB6E-48A2-BDEF-DEDE8EDA76B2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983952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134140-A8BB-4ECD-A86B-469DBC8E6DD4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0811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6A4BB8C8-0882-4E40-A037-F047EA106837}" type="datetimeFigureOut">
              <a:rPr lang="pt-BR"/>
              <a:pPr>
                <a:defRPr/>
              </a:pPr>
              <a:t>15/02/2017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CE742D57-5BF8-4EE4-8E6C-09197FE5D40B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7437286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9EE5E7-0728-4F4C-9BD5-071E5575A9F5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308741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ítulo, text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40AC37-FE62-4687-846F-450D6BFC825E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174635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ítulo e texto e 2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787236-3AA5-407E-A6DC-11A04CF556AA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592474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ítulo e 4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0D77C1-3B30-4965-9E76-E3DFE9AC0816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541772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7D407F-04A6-4BB7-AFFC-12828281E4CE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35529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F65D0D8C-8609-4999-8E85-A21E4E1DE821}" type="datetimeFigureOut">
              <a:rPr lang="pt-BR"/>
              <a:pPr>
                <a:defRPr/>
              </a:pPr>
              <a:t>15/02/2017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E517638F-A161-4733-A93C-0FEF8F73CF96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47287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8431ECFB-1D23-4112-846F-AC84A2140A8B}" type="datetimeFigureOut">
              <a:rPr lang="pt-BR"/>
              <a:pPr>
                <a:defRPr/>
              </a:pPr>
              <a:t>15/02/2017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6F2E74BA-1527-44F1-8119-D28C3D25B4D4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253260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735AFA94-7694-4E97-86E8-94B229F0BF33}" type="datetimeFigureOut">
              <a:rPr lang="pt-BR"/>
              <a:pPr>
                <a:defRPr/>
              </a:pPr>
              <a:t>15/02/2017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BCC9660B-0F49-4421-B2E8-11D44359C9B9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956382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E9ECF895-54FD-4E62-9F89-AE85FC58674E}" type="datetimeFigureOut">
              <a:rPr lang="pt-BR"/>
              <a:pPr>
                <a:defRPr/>
              </a:pPr>
              <a:t>15/02/2017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buSzPct val="130000"/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23317A78-3F81-43F0-849B-D723221FA511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458320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image" Target="../media/image4.jpeg"/><Relationship Id="rId2" Type="http://schemas.openxmlformats.org/officeDocument/2006/relationships/slideLayout" Target="../slideLayouts/slideLayout26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17" Type="http://schemas.openxmlformats.org/officeDocument/2006/relationships/image" Target="../media/image4.jpeg"/><Relationship Id="rId2" Type="http://schemas.openxmlformats.org/officeDocument/2006/relationships/slideLayout" Target="../slideLayouts/slideLayout41.xml"/><Relationship Id="rId16" Type="http://schemas.openxmlformats.org/officeDocument/2006/relationships/theme" Target="../theme/theme4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título mestre</a:t>
            </a:r>
          </a:p>
        </p:txBody>
      </p:sp>
      <p:sp>
        <p:nvSpPr>
          <p:cNvPr id="3075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buSzTx/>
              <a:defRPr sz="1200" b="0">
                <a:solidFill>
                  <a:srgbClr val="1F497D">
                    <a:tint val="75000"/>
                  </a:srgbClr>
                </a:solidFill>
                <a:latin typeface="Calibri"/>
              </a:defRPr>
            </a:lvl1pPr>
          </a:lstStyle>
          <a:p>
            <a:pPr>
              <a:defRPr/>
            </a:pPr>
            <a:fld id="{645FDB07-272C-44E5-A289-C74DCB52ED71}" type="datetimeFigureOut">
              <a:rPr lang="pt-BR"/>
              <a:pPr>
                <a:defRPr/>
              </a:pPr>
              <a:t>15/02/2017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buSzTx/>
              <a:defRPr sz="1200" b="0">
                <a:solidFill>
                  <a:srgbClr val="1F497D">
                    <a:tint val="75000"/>
                  </a:srgbClr>
                </a:solidFill>
                <a:latin typeface="Calibri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buSzTx/>
              <a:defRPr sz="1200" b="0">
                <a:solidFill>
                  <a:srgbClr val="1F497D">
                    <a:tint val="75000"/>
                  </a:srgbClr>
                </a:solidFill>
                <a:latin typeface="Calibri"/>
              </a:defRPr>
            </a:lvl1pPr>
          </a:lstStyle>
          <a:p>
            <a:pPr>
              <a:defRPr/>
            </a:pPr>
            <a:fld id="{CDDA3A0B-C4FE-47DA-9775-62E5AD5CB1CA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77409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5EFEA-71C4-45B2-BEAB-7789317609CD}" type="datetimeFigureOut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15/02/2017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97FA0F-1DCC-4CB8-8089-F129DB6149C2}" type="slidenum">
              <a:rPr lang="pt-BR" smtClean="0">
                <a:solidFill>
                  <a:srgbClr val="1F497D">
                    <a:tint val="75000"/>
                  </a:srgbClr>
                </a:solidFill>
              </a:rPr>
              <a:pPr/>
              <a:t>‹nº›</a:t>
            </a:fld>
            <a:endParaRPr lang="pt-BR">
              <a:solidFill>
                <a:srgbClr val="1F497D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2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600825"/>
            <a:ext cx="2133600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3CA4A7B-F37E-47C4-A2C3-E8516D44A2D9}" type="slidenum">
              <a:rPr lang="pt-BR" altLang="pt-BR">
                <a:solidFill>
                  <a:srgbClr val="000000"/>
                </a:solidFill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pt-BR" altLang="pt-BR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pic>
        <p:nvPicPr>
          <p:cNvPr id="1027" name="Imagem 4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263"/>
            <a:ext cx="9144000" cy="115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9898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  <p:sldLayoutId id="2147483769" r:id="rId12"/>
    <p:sldLayoutId id="2147483770" r:id="rId13"/>
    <p:sldLayoutId id="2147483771" r:id="rId14"/>
    <p:sldLayoutId id="2147483772" r:id="rId15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600825"/>
            <a:ext cx="2133600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61721B0-D6D0-45F8-AD2E-88D3DF8270C0}" type="slidenum">
              <a:rPr lang="pt-BR" altLang="pt-BR">
                <a:solidFill>
                  <a:srgbClr val="000000"/>
                </a:solidFill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pt-BR" altLang="pt-BR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pic>
        <p:nvPicPr>
          <p:cNvPr id="1027" name="Imagem 4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263"/>
            <a:ext cx="9144000" cy="115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0050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  <p:sldLayoutId id="2147483784" r:id="rId11"/>
    <p:sldLayoutId id="2147483785" r:id="rId12"/>
    <p:sldLayoutId id="2147483786" r:id="rId13"/>
    <p:sldLayoutId id="2147483787" r:id="rId14"/>
    <p:sldLayoutId id="2147483788" r:id="rId15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hyperlink" Target="http://www.google.com.br/url?sa=i&amp;rct=j&amp;q=FACEBOOK+LOGO&amp;source=images&amp;cd=&amp;cad=rja&amp;docid=FcFCngOm4qG3WM&amp;tbnid=WnsmOCuSOUlvmM:&amp;ved=&amp;url=http://teenspeak.org/2011/11/23/the-latest-facebook-virus/&amp;ei=7GBsUf-CBIywqwGN14CgCA&amp;bvm=bv.45175338,d.aWM&amp;psig=AFQjCNGkuJjF8uBfLR21i7Avrexg2R3-PA&amp;ust=1366143596471423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png"/><Relationship Id="rId4" Type="http://schemas.openxmlformats.org/officeDocument/2006/relationships/image" Target="../media/image12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undacaoeliseualves.org.br/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 descr="https://3.bp.blogspot.com/-Tvq8NJa_CJY/V4QGDqXeXSI/AAAAAAAB0hQ/Inbv2Gp00lg_q6HgjbPY3tiSOBcSsBoyQCLcB/s1600/site_noticias_2111470623.jpg"/>
          <p:cNvPicPr>
            <a:picLocks noGrp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utout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56288"/>
            <a:ext cx="8784976" cy="5701712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1187624" y="2780928"/>
            <a:ext cx="7056784" cy="2062103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3200" b="1" kern="0" cap="all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w Cen MT" panose="020B06020201040206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Estudos de Avaliação dos Efeitos da Implantação de Empreendimentos Hidrelétricos na </a:t>
            </a:r>
            <a:r>
              <a:rPr lang="pt-BR" sz="3200" b="1" kern="0" cap="all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w Cen MT" panose="020B06020201040206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RH </a:t>
            </a:r>
            <a:r>
              <a:rPr lang="pt-BR" sz="3200" b="1" kern="0" cap="all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w Cen MT" panose="020B06020201040206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Paraguai</a:t>
            </a:r>
            <a:endParaRPr lang="pt-BR" sz="3200" b="1" dirty="0">
              <a:solidFill>
                <a:srgbClr val="FFC000"/>
              </a:solidFill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2979619" y="5733256"/>
            <a:ext cx="3384376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prstShdw prst="shdw18" dist="17961" dir="135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square">
            <a:spAutoFit/>
          </a:bodyPr>
          <a:lstStyle/>
          <a:p>
            <a:pPr algn="ctr" eaLnBrk="1" hangingPunct="1">
              <a:spcBef>
                <a:spcPts val="0"/>
              </a:spcBef>
              <a:defRPr/>
            </a:pPr>
            <a:endParaRPr lang="pt-BR" sz="1600" dirty="0" smtClean="0">
              <a:solidFill>
                <a:schemeClr val="bg1"/>
              </a:solidFill>
              <a:cs typeface="+mn-cs"/>
            </a:endParaRPr>
          </a:p>
          <a:p>
            <a:pPr algn="ctr" eaLnBrk="1" hangingPunct="1">
              <a:spcBef>
                <a:spcPts val="0"/>
              </a:spcBef>
              <a:defRPr/>
            </a:pPr>
            <a:r>
              <a:rPr lang="pt-BR" sz="1600" dirty="0" smtClean="0">
                <a:solidFill>
                  <a:schemeClr val="bg1"/>
                </a:solidFill>
              </a:rPr>
              <a:t>Cuiabá, 16 de fevereiro de 2017</a:t>
            </a:r>
            <a:endParaRPr lang="pt-BR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9908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CaixaDeTexto 5"/>
          <p:cNvSpPr txBox="1">
            <a:spLocks noChangeArrowheads="1"/>
          </p:cNvSpPr>
          <p:nvPr/>
        </p:nvSpPr>
        <p:spPr bwMode="auto">
          <a:xfrm>
            <a:off x="4788024" y="764704"/>
            <a:ext cx="4014245" cy="369332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rIns="36000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Pct val="130000"/>
            </a:pPr>
            <a:r>
              <a:rPr lang="pt-BR" altLang="pt-BR" dirty="0">
                <a:solidFill>
                  <a:srgbClr val="FFFFFF"/>
                </a:solidFill>
              </a:rPr>
              <a:t>Prazos</a:t>
            </a:r>
            <a:endParaRPr lang="pt-BR" altLang="pt-BR" dirty="0" smtClean="0">
              <a:solidFill>
                <a:srgbClr val="FFFFFF"/>
              </a:solidFill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1196752"/>
            <a:ext cx="7614561" cy="5622308"/>
          </a:xfrm>
          <a:prstGeom prst="rect">
            <a:avLst/>
          </a:prstGeom>
        </p:spPr>
      </p:pic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9726129"/>
              </p:ext>
            </p:extLst>
          </p:nvPr>
        </p:nvGraphicFramePr>
        <p:xfrm>
          <a:off x="4625721" y="1916832"/>
          <a:ext cx="3816424" cy="288032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944216">
                  <a:extLst>
                    <a:ext uri="{9D8B030D-6E8A-4147-A177-3AD203B41FA5}">
                      <a16:colId xmlns="" xmlns:a16="http://schemas.microsoft.com/office/drawing/2014/main" val="927208054"/>
                    </a:ext>
                  </a:extLst>
                </a:gridCol>
                <a:gridCol w="1872208">
                  <a:extLst>
                    <a:ext uri="{9D8B030D-6E8A-4147-A177-3AD203B41FA5}">
                      <a16:colId xmlns="" xmlns:a16="http://schemas.microsoft.com/office/drawing/2014/main" val="2316507978"/>
                    </a:ext>
                  </a:extLst>
                </a:gridCol>
              </a:tblGrid>
              <a:tr h="28803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05  A 10/02/2017 - CUIABÁ</a:t>
                      </a:r>
                      <a:endParaRPr lang="pt-B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74" marR="629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1ª Oficina de Trabalho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282" marR="629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796113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6222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CaixaDeTexto 5"/>
          <p:cNvSpPr txBox="1">
            <a:spLocks noChangeArrowheads="1"/>
          </p:cNvSpPr>
          <p:nvPr/>
        </p:nvSpPr>
        <p:spPr bwMode="auto">
          <a:xfrm>
            <a:off x="4788024" y="764704"/>
            <a:ext cx="4014245" cy="369332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rIns="36000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Pct val="130000"/>
            </a:pPr>
            <a:r>
              <a:rPr lang="pt-BR" altLang="pt-BR" dirty="0">
                <a:solidFill>
                  <a:srgbClr val="FFFFFF"/>
                </a:solidFill>
              </a:rPr>
              <a:t>1ª Oficina de </a:t>
            </a:r>
            <a:r>
              <a:rPr lang="pt-BR" altLang="pt-BR" dirty="0" smtClean="0">
                <a:solidFill>
                  <a:srgbClr val="FFFFFF"/>
                </a:solidFill>
              </a:rPr>
              <a:t>Trabalho</a:t>
            </a:r>
            <a:endParaRPr lang="pt-BR" altLang="pt-BR" dirty="0">
              <a:solidFill>
                <a:srgbClr val="FFFFFF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00400" y="1844824"/>
            <a:ext cx="8609013" cy="317009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marL="342900" indent="-3429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indent="1588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285750" lvl="1" indent="-285750" algn="just" eaLnBrk="1" fontAlgn="base" hangingPunct="1"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pt-BR" altLang="pt-BR" sz="2000" b="0" kern="0" dirty="0" smtClean="0">
                <a:latin typeface="Calibri"/>
              </a:rPr>
              <a:t>05 a </a:t>
            </a:r>
            <a:r>
              <a:rPr lang="pt-BR" altLang="pt-BR" sz="2000" b="0" kern="0" dirty="0">
                <a:latin typeface="Calibri"/>
              </a:rPr>
              <a:t>10/02/2017 - </a:t>
            </a:r>
            <a:r>
              <a:rPr lang="pt-BR" altLang="pt-BR" sz="2000" b="0" kern="0" dirty="0" smtClean="0">
                <a:latin typeface="Calibri"/>
              </a:rPr>
              <a:t>Cuiabá</a:t>
            </a:r>
            <a:endParaRPr lang="pt-BR" altLang="pt-BR" sz="2000" b="0" kern="0" dirty="0">
              <a:latin typeface="Calibri"/>
            </a:endParaRPr>
          </a:p>
          <a:p>
            <a:pPr marL="285750" lvl="1" indent="-285750" algn="just" eaLnBrk="1" fontAlgn="base" hangingPunct="1"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pt-BR" altLang="pt-BR" sz="2000" b="0" kern="0" dirty="0" smtClean="0">
                <a:latin typeface="Calibri"/>
              </a:rPr>
              <a:t>Reunião </a:t>
            </a:r>
            <a:r>
              <a:rPr lang="pt-BR" altLang="pt-BR" sz="2000" b="0" kern="0" dirty="0">
                <a:latin typeface="Calibri"/>
              </a:rPr>
              <a:t>interna preparatória das equipes temáticas: hidrologia, </a:t>
            </a:r>
            <a:r>
              <a:rPr lang="pt-BR" altLang="pt-BR" sz="2000" b="0" kern="0" dirty="0" err="1">
                <a:latin typeface="Calibri"/>
              </a:rPr>
              <a:t>ictiofauna</a:t>
            </a:r>
            <a:r>
              <a:rPr lang="pt-BR" altLang="pt-BR" sz="2000" b="0" kern="0" dirty="0">
                <a:latin typeface="Calibri"/>
              </a:rPr>
              <a:t>, qualidade de água e </a:t>
            </a:r>
            <a:r>
              <a:rPr lang="pt-BR" altLang="pt-BR" sz="2000" b="0" kern="0" dirty="0" err="1">
                <a:latin typeface="Calibri"/>
              </a:rPr>
              <a:t>socioeconomia</a:t>
            </a:r>
            <a:endParaRPr lang="pt-BR" altLang="pt-BR" sz="2000" b="0" kern="0" dirty="0">
              <a:latin typeface="Calibri"/>
            </a:endParaRPr>
          </a:p>
          <a:p>
            <a:pPr marL="285750" lvl="1" indent="-285750" algn="just" eaLnBrk="1" fontAlgn="base" hangingPunct="1"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pt-BR" altLang="pt-BR" sz="2000" b="0" kern="0" dirty="0" smtClean="0">
                <a:latin typeface="Calibri"/>
              </a:rPr>
              <a:t>Nivelamento sobre os objetivos, área </a:t>
            </a:r>
            <a:r>
              <a:rPr lang="pt-BR" altLang="pt-BR" sz="2000" b="0" kern="0" dirty="0">
                <a:latin typeface="Calibri"/>
              </a:rPr>
              <a:t>de estudo, escopo, produtos, o contrato e suas exigências, expectativas a serem </a:t>
            </a:r>
            <a:r>
              <a:rPr lang="pt-BR" altLang="pt-BR" sz="2000" b="0" kern="0" dirty="0" smtClean="0">
                <a:latin typeface="Calibri"/>
              </a:rPr>
              <a:t>atendidas</a:t>
            </a:r>
          </a:p>
          <a:p>
            <a:pPr marL="285750" lvl="1" indent="-285750" algn="just" eaLnBrk="1" fontAlgn="base" hangingPunct="1"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pt-BR" altLang="pt-BR" sz="2000" b="0" kern="0" dirty="0" smtClean="0">
                <a:latin typeface="Calibri"/>
              </a:rPr>
              <a:t>Apresentação </a:t>
            </a:r>
            <a:r>
              <a:rPr lang="pt-BR" altLang="pt-BR" sz="2000" b="0" kern="0" dirty="0">
                <a:latin typeface="Calibri"/>
              </a:rPr>
              <a:t>e discussão do </a:t>
            </a:r>
            <a:r>
              <a:rPr lang="pt-BR" altLang="pt-BR" sz="2000" b="0" kern="0" dirty="0" smtClean="0">
                <a:latin typeface="Calibri"/>
              </a:rPr>
              <a:t>escopo, métodos</a:t>
            </a:r>
            <a:r>
              <a:rPr lang="pt-BR" altLang="pt-BR" sz="2000" b="0" kern="0" dirty="0">
                <a:latin typeface="Calibri"/>
              </a:rPr>
              <a:t>, produtos, interfaces </a:t>
            </a:r>
            <a:r>
              <a:rPr lang="pt-BR" altLang="pt-BR" sz="2000" b="0" kern="0" dirty="0" smtClean="0">
                <a:latin typeface="Calibri"/>
              </a:rPr>
              <a:t>temáticas para cada área temática</a:t>
            </a:r>
          </a:p>
          <a:p>
            <a:pPr marL="285750" lvl="1" indent="-285750" algn="just" eaLnBrk="1" fontAlgn="base" hangingPunct="1"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pt-BR" altLang="pt-BR" sz="2000" b="0" kern="0" dirty="0" smtClean="0">
                <a:latin typeface="Calibri"/>
              </a:rPr>
              <a:t>Treinamento </a:t>
            </a:r>
            <a:r>
              <a:rPr lang="pt-BR" altLang="pt-BR" sz="2000" b="0" kern="0" dirty="0">
                <a:latin typeface="Calibri"/>
              </a:rPr>
              <a:t>metodologia de análise de multicritério e </a:t>
            </a:r>
            <a:r>
              <a:rPr lang="pt-BR" altLang="pt-BR" sz="2000" b="0" kern="0" dirty="0" smtClean="0">
                <a:latin typeface="Calibri"/>
              </a:rPr>
              <a:t>software Macbeth</a:t>
            </a:r>
            <a:endParaRPr lang="pt-BR" altLang="pt-BR" sz="2000" b="0" kern="0" dirty="0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31290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2434" name="Imagem 8" descr="twite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463" y="5221288"/>
            <a:ext cx="1235075" cy="83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2435" name="Imagem 10" descr="youtub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3350" y="5392738"/>
            <a:ext cx="1838325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2436" name="CaixaDeTexto 5"/>
          <p:cNvSpPr txBox="1">
            <a:spLocks noChangeArrowheads="1"/>
          </p:cNvSpPr>
          <p:nvPr/>
        </p:nvSpPr>
        <p:spPr bwMode="auto">
          <a:xfrm>
            <a:off x="6056313" y="5970588"/>
            <a:ext cx="26924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1600" dirty="0" smtClean="0">
                <a:solidFill>
                  <a:srgbClr val="1F497D"/>
                </a:solidFill>
              </a:rPr>
              <a:t>www.youtube.com/anagovbr</a:t>
            </a:r>
          </a:p>
        </p:txBody>
      </p:sp>
      <p:sp>
        <p:nvSpPr>
          <p:cNvPr id="402437" name="CaixaDeTexto 6"/>
          <p:cNvSpPr txBox="1">
            <a:spLocks noChangeArrowheads="1"/>
          </p:cNvSpPr>
          <p:nvPr/>
        </p:nvSpPr>
        <p:spPr bwMode="auto">
          <a:xfrm>
            <a:off x="395288" y="5970588"/>
            <a:ext cx="254952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1600" dirty="0" smtClean="0">
                <a:solidFill>
                  <a:srgbClr val="1F497D"/>
                </a:solidFill>
              </a:rPr>
              <a:t>www.twitter.com/anagovbr</a:t>
            </a:r>
          </a:p>
        </p:txBody>
      </p:sp>
      <p:pic>
        <p:nvPicPr>
          <p:cNvPr id="402438" name="Picture 2" descr="http://teenspeak.org/wp-content/uploads/2009/01/facebook_logo.jp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9988" y="5392738"/>
            <a:ext cx="1666875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2439" name="CaixaDeTexto 8"/>
          <p:cNvSpPr txBox="1">
            <a:spLocks noChangeArrowheads="1"/>
          </p:cNvSpPr>
          <p:nvPr/>
        </p:nvSpPr>
        <p:spPr bwMode="auto">
          <a:xfrm>
            <a:off x="3160713" y="5970588"/>
            <a:ext cx="276542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1600" dirty="0" smtClean="0">
                <a:solidFill>
                  <a:srgbClr val="1F497D"/>
                </a:solidFill>
              </a:rPr>
              <a:t>www.facebook.com/anagovbr</a:t>
            </a:r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428625" y="1628775"/>
            <a:ext cx="8229600" cy="2808288"/>
          </a:xfrm>
          <a:prstGeom prst="rect">
            <a:avLst/>
          </a:prstGeom>
        </p:spPr>
        <p:txBody>
          <a:bodyPr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pt-BR" sz="14000" b="1" dirty="0" smtClean="0">
                <a:solidFill>
                  <a:srgbClr val="1F497D"/>
                </a:solidFill>
                <a:cs typeface="Calibri" pitchFamily="34" charset="0"/>
              </a:rPr>
              <a:t>Obrigada!</a:t>
            </a:r>
            <a:endParaRPr lang="pt-BR" sz="14000" b="1" dirty="0">
              <a:solidFill>
                <a:srgbClr val="1F497D"/>
              </a:solidFill>
              <a:cs typeface="Calibri" pitchFamily="34" charset="0"/>
            </a:endParaRPr>
          </a:p>
          <a:p>
            <a:pPr>
              <a:defRPr/>
            </a:pPr>
            <a:endParaRPr lang="pt-BR" sz="8800" b="1" dirty="0">
              <a:solidFill>
                <a:srgbClr val="1F497D"/>
              </a:solidFill>
              <a:cs typeface="Calibri" pitchFamily="34" charset="0"/>
            </a:endParaRPr>
          </a:p>
          <a:p>
            <a:pPr>
              <a:spcAft>
                <a:spcPct val="50000"/>
              </a:spcAft>
              <a:buSzPct val="130000"/>
              <a:defRPr/>
            </a:pPr>
            <a:r>
              <a:rPr lang="pt-BR" sz="8800" b="1" dirty="0">
                <a:solidFill>
                  <a:srgbClr val="1F497D"/>
                </a:solidFill>
                <a:cs typeface="Calibri" pitchFamily="34" charset="0"/>
              </a:rPr>
              <a:t>Superintendência de Planejamento de Recursos Hídricos</a:t>
            </a:r>
          </a:p>
          <a:p>
            <a:pPr>
              <a:spcAft>
                <a:spcPct val="50000"/>
              </a:spcAft>
              <a:buSzPct val="130000"/>
              <a:defRPr/>
            </a:pPr>
            <a:endParaRPr lang="pt-BR" sz="8800" b="1" dirty="0">
              <a:solidFill>
                <a:srgbClr val="1F497D"/>
              </a:solidFill>
              <a:cs typeface="Calibri" pitchFamily="34" charset="0"/>
            </a:endParaRPr>
          </a:p>
          <a:p>
            <a:pPr>
              <a:spcAft>
                <a:spcPct val="50000"/>
              </a:spcAft>
              <a:buSzPct val="130000"/>
              <a:defRPr/>
            </a:pPr>
            <a:r>
              <a:rPr lang="pt-BR" sz="8800" b="1" dirty="0">
                <a:solidFill>
                  <a:srgbClr val="1F497D"/>
                </a:solidFill>
              </a:rPr>
              <a:t>spr@ana.gov.br  |  (+55) (61) 2109–5208</a:t>
            </a:r>
          </a:p>
          <a:p>
            <a:pPr>
              <a:defRPr/>
            </a:pPr>
            <a:endParaRPr lang="pt-BR" sz="8800" b="1" dirty="0">
              <a:solidFill>
                <a:srgbClr val="002060"/>
              </a:solidFill>
              <a:cs typeface="Calibri" pitchFamily="34" charset="0"/>
            </a:endParaRPr>
          </a:p>
          <a:p>
            <a:pPr>
              <a:defRPr/>
            </a:pPr>
            <a:r>
              <a:rPr lang="pt-BR" sz="10000" b="1" dirty="0" smtClean="0">
                <a:solidFill>
                  <a:srgbClr val="1F497D"/>
                </a:solidFill>
                <a:cs typeface="Calibri" pitchFamily="34" charset="0"/>
              </a:rPr>
              <a:t>www.ana.gov.br</a:t>
            </a:r>
            <a:endParaRPr lang="pt-BR" sz="10000" b="1" dirty="0">
              <a:solidFill>
                <a:srgbClr val="1F497D"/>
              </a:solidFill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3407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CaixaDeTexto 5"/>
          <p:cNvSpPr txBox="1">
            <a:spLocks noChangeArrowheads="1"/>
          </p:cNvSpPr>
          <p:nvPr/>
        </p:nvSpPr>
        <p:spPr bwMode="auto">
          <a:xfrm>
            <a:off x="5237761" y="764704"/>
            <a:ext cx="3492500" cy="368300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rIns="36000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Pct val="130000"/>
            </a:pPr>
            <a:r>
              <a:rPr lang="pt-BR" altLang="pt-BR" dirty="0" smtClean="0">
                <a:solidFill>
                  <a:srgbClr val="FFFFFF"/>
                </a:solidFill>
              </a:rPr>
              <a:t>Prioridades do PRH Paraguai</a:t>
            </a: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155575" y="2204864"/>
            <a:ext cx="8609013" cy="424731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marL="342900" indent="-3429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indent="1588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285750" lvl="1" indent="-285750" algn="just" eaLnBrk="1" fontAlgn="base" hangingPunct="1"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pt-BR" altLang="pt-BR" sz="2000" b="0" kern="0" dirty="0" smtClean="0">
                <a:solidFill>
                  <a:srgbClr val="FF0000"/>
                </a:solidFill>
                <a:latin typeface="Calibri"/>
              </a:rPr>
              <a:t>A </a:t>
            </a:r>
            <a:r>
              <a:rPr lang="pt-BR" altLang="pt-BR" sz="2000" b="0" kern="0" dirty="0">
                <a:solidFill>
                  <a:srgbClr val="FF0000"/>
                </a:solidFill>
                <a:latin typeface="Calibri"/>
              </a:rPr>
              <a:t>questão hidrelétrica e seus impactos na </a:t>
            </a:r>
            <a:r>
              <a:rPr lang="pt-BR" altLang="pt-BR" sz="2000" b="0" kern="0" dirty="0" smtClean="0">
                <a:solidFill>
                  <a:srgbClr val="FF0000"/>
                </a:solidFill>
                <a:latin typeface="Calibri"/>
              </a:rPr>
              <a:t>bacia</a:t>
            </a:r>
            <a:r>
              <a:rPr lang="pt-BR" altLang="pt-BR" sz="2000" b="0" kern="0" dirty="0" smtClean="0">
                <a:solidFill>
                  <a:srgbClr val="333333"/>
                </a:solidFill>
                <a:latin typeface="Calibri"/>
              </a:rPr>
              <a:t>;</a:t>
            </a:r>
          </a:p>
          <a:p>
            <a:pPr marL="285750" lvl="1" indent="-285750" algn="just" eaLnBrk="1" fontAlgn="base" hangingPunct="1"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pt-BR" altLang="pt-BR" sz="2000" b="0" kern="0" dirty="0" smtClean="0">
                <a:solidFill>
                  <a:srgbClr val="333333"/>
                </a:solidFill>
                <a:latin typeface="Calibri"/>
              </a:rPr>
              <a:t>Integração </a:t>
            </a:r>
            <a:r>
              <a:rPr lang="pt-BR" altLang="pt-BR" sz="2000" b="0" kern="0" dirty="0">
                <a:solidFill>
                  <a:srgbClr val="333333"/>
                </a:solidFill>
                <a:latin typeface="Calibri"/>
              </a:rPr>
              <a:t>técnica, institucional e legal da gestão de recursos hídricos na bacia (conselhos e órgãos gestores, principalmente</a:t>
            </a:r>
            <a:r>
              <a:rPr lang="pt-BR" altLang="pt-BR" sz="2000" b="0" kern="0" dirty="0" smtClean="0">
                <a:solidFill>
                  <a:srgbClr val="333333"/>
                </a:solidFill>
                <a:latin typeface="Calibri"/>
              </a:rPr>
              <a:t>);</a:t>
            </a:r>
          </a:p>
          <a:p>
            <a:pPr marL="285750" lvl="1" indent="-285750" algn="just" eaLnBrk="1" fontAlgn="base" hangingPunct="1"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pt-BR" altLang="pt-BR" sz="2000" b="0" kern="0" dirty="0" smtClean="0">
                <a:solidFill>
                  <a:srgbClr val="333333"/>
                </a:solidFill>
                <a:latin typeface="Calibri"/>
              </a:rPr>
              <a:t>Uso </a:t>
            </a:r>
            <a:r>
              <a:rPr lang="pt-BR" altLang="pt-BR" sz="2000" b="0" kern="0" dirty="0">
                <a:solidFill>
                  <a:srgbClr val="333333"/>
                </a:solidFill>
                <a:latin typeface="Calibri"/>
              </a:rPr>
              <a:t>e ocupação do solo no planalto: cultivos anuais, cana, pastagens, seus impactos na </a:t>
            </a:r>
            <a:r>
              <a:rPr lang="pt-BR" altLang="pt-BR" sz="2000" b="0" kern="0" dirty="0" smtClean="0">
                <a:solidFill>
                  <a:srgbClr val="333333"/>
                </a:solidFill>
                <a:latin typeface="Calibri"/>
              </a:rPr>
              <a:t>planície;</a:t>
            </a:r>
          </a:p>
          <a:p>
            <a:pPr marL="285750" lvl="1" indent="-285750" algn="just" eaLnBrk="1" fontAlgn="base" hangingPunct="1"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pt-BR" altLang="pt-BR" sz="2000" b="0" kern="0" dirty="0" smtClean="0">
                <a:solidFill>
                  <a:srgbClr val="333333"/>
                </a:solidFill>
                <a:latin typeface="Calibri"/>
              </a:rPr>
              <a:t>Saneamento </a:t>
            </a:r>
            <a:r>
              <a:rPr lang="pt-BR" altLang="pt-BR" sz="2000" b="0" kern="0" dirty="0">
                <a:solidFill>
                  <a:srgbClr val="333333"/>
                </a:solidFill>
                <a:latin typeface="Calibri"/>
              </a:rPr>
              <a:t>ambiental (principalmente esgotamento sanitário</a:t>
            </a:r>
            <a:r>
              <a:rPr lang="pt-BR" altLang="pt-BR" sz="2000" b="0" kern="0" dirty="0" smtClean="0">
                <a:solidFill>
                  <a:srgbClr val="333333"/>
                </a:solidFill>
                <a:latin typeface="Calibri"/>
              </a:rPr>
              <a:t>);</a:t>
            </a:r>
          </a:p>
          <a:p>
            <a:pPr marL="285750" lvl="1" indent="-285750" algn="just" eaLnBrk="1" fontAlgn="base" hangingPunct="1"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pt-BR" altLang="pt-BR" sz="2000" b="0" kern="0" dirty="0" smtClean="0">
                <a:solidFill>
                  <a:srgbClr val="333333"/>
                </a:solidFill>
                <a:latin typeface="Calibri"/>
              </a:rPr>
              <a:t>Sustentabilidade </a:t>
            </a:r>
            <a:r>
              <a:rPr lang="pt-BR" altLang="pt-BR" sz="2000" b="0" kern="0" dirty="0">
                <a:solidFill>
                  <a:srgbClr val="333333"/>
                </a:solidFill>
                <a:latin typeface="Calibri"/>
              </a:rPr>
              <a:t>da pesca e do </a:t>
            </a:r>
            <a:r>
              <a:rPr lang="pt-BR" altLang="pt-BR" sz="2000" b="0" kern="0" dirty="0" smtClean="0">
                <a:solidFill>
                  <a:srgbClr val="333333"/>
                </a:solidFill>
                <a:latin typeface="Calibri"/>
              </a:rPr>
              <a:t>turismo;</a:t>
            </a:r>
          </a:p>
          <a:p>
            <a:pPr marL="285750" lvl="1" indent="-285750" algn="just" eaLnBrk="1" fontAlgn="base" hangingPunct="1"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pt-BR" altLang="pt-BR" sz="2000" b="0" kern="0" dirty="0" smtClean="0">
                <a:solidFill>
                  <a:srgbClr val="333333"/>
                </a:solidFill>
                <a:latin typeface="Calibri"/>
              </a:rPr>
              <a:t>Navegação</a:t>
            </a:r>
            <a:r>
              <a:rPr lang="pt-BR" altLang="pt-BR" sz="2000" b="0" kern="0" dirty="0">
                <a:solidFill>
                  <a:srgbClr val="333333"/>
                </a:solidFill>
                <a:latin typeface="Calibri"/>
              </a:rPr>
              <a:t>; </a:t>
            </a:r>
            <a:r>
              <a:rPr lang="pt-BR" altLang="pt-BR" sz="2000" b="0" kern="0" dirty="0" smtClean="0">
                <a:solidFill>
                  <a:srgbClr val="333333"/>
                </a:solidFill>
                <a:latin typeface="Calibri"/>
              </a:rPr>
              <a:t>e</a:t>
            </a:r>
          </a:p>
          <a:p>
            <a:pPr marL="285750" lvl="1" indent="-285750" algn="just" eaLnBrk="1" fontAlgn="base" hangingPunct="1"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pt-BR" altLang="pt-BR" sz="2000" b="0" kern="0" dirty="0" smtClean="0">
                <a:solidFill>
                  <a:srgbClr val="333333"/>
                </a:solidFill>
                <a:latin typeface="Calibri"/>
              </a:rPr>
              <a:t>Mineração</a:t>
            </a:r>
            <a:endParaRPr lang="pt-BR" altLang="pt-BR" sz="2000" b="0" kern="0" dirty="0">
              <a:solidFill>
                <a:srgbClr val="333333"/>
              </a:solidFill>
              <a:latin typeface="Calibri"/>
            </a:endParaRPr>
          </a:p>
          <a:p>
            <a:pPr marL="285750" lvl="1" indent="-285750" algn="just" eaLnBrk="1" fontAlgn="base" hangingPunct="1"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endParaRPr lang="pt-BR" altLang="pt-BR" sz="2000" dirty="0" smtClean="0">
              <a:solidFill>
                <a:srgbClr val="000000"/>
              </a:solidFill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155575" y="1628800"/>
            <a:ext cx="4328095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marL="342900" indent="-3429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indent="1588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lvl="1" eaLnBrk="1" fontAlgn="base" hangingPunct="1">
              <a:spcBef>
                <a:spcPct val="0"/>
              </a:spcBef>
              <a:spcAft>
                <a:spcPts val="600"/>
              </a:spcAft>
              <a:buFont typeface="Wingdings" pitchFamily="2" charset="2"/>
              <a:buNone/>
              <a:defRPr/>
            </a:pPr>
            <a:r>
              <a:rPr lang="pt-BR" altLang="pt-BR" sz="2400" b="0" dirty="0" smtClean="0">
                <a:solidFill>
                  <a:srgbClr val="FFFFFF"/>
                </a:solidFill>
                <a:latin typeface="Calibri" panose="020F0502020204030204" pitchFamily="34" charset="0"/>
              </a:rPr>
              <a:t>Em relação aos temas</a:t>
            </a:r>
          </a:p>
        </p:txBody>
      </p:sp>
    </p:spTree>
    <p:extLst>
      <p:ext uri="{BB962C8B-B14F-4D97-AF65-F5344CB8AC3E}">
        <p14:creationId xmlns:p14="http://schemas.microsoft.com/office/powerpoint/2010/main" val="2467846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3794" name="Espaço Reservado para Número de Slide 3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8CA8CB77-43E7-463A-A57F-CE6134A7DD13}" type="slidenum">
              <a:rPr lang="pt-BR" altLang="pt-BR" b="0" smtClean="0">
                <a:solidFill>
                  <a:srgbClr val="1F497D"/>
                </a:solidFill>
              </a:rPr>
              <a:pPr/>
              <a:t>3</a:t>
            </a:fld>
            <a:endParaRPr lang="pt-BR" altLang="pt-BR" b="0" smtClean="0">
              <a:solidFill>
                <a:srgbClr val="1F497D"/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7790455" y="1033997"/>
            <a:ext cx="79874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dirty="0" smtClean="0">
                <a:solidFill>
                  <a:srgbClr val="1F497D"/>
                </a:solidFill>
              </a:rPr>
              <a:t>Legenda</a:t>
            </a:r>
            <a:endParaRPr lang="pt-BR" sz="1400" dirty="0">
              <a:solidFill>
                <a:srgbClr val="1F497D"/>
              </a:solidFill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2"/>
          <a:srcRect t="53557" r="29536"/>
          <a:stretch/>
        </p:blipFill>
        <p:spPr>
          <a:xfrm>
            <a:off x="6273774" y="5950595"/>
            <a:ext cx="909622" cy="602561"/>
          </a:xfrm>
          <a:prstGeom prst="rect">
            <a:avLst/>
          </a:prstGeom>
        </p:spPr>
      </p:pic>
      <p:grpSp>
        <p:nvGrpSpPr>
          <p:cNvPr id="17" name="Grupo 16"/>
          <p:cNvGrpSpPr/>
          <p:nvPr/>
        </p:nvGrpSpPr>
        <p:grpSpPr>
          <a:xfrm>
            <a:off x="56035" y="286234"/>
            <a:ext cx="9052469" cy="6304269"/>
            <a:chOff x="13950" y="260648"/>
            <a:chExt cx="9031406" cy="6520293"/>
          </a:xfrm>
        </p:grpSpPr>
        <p:grpSp>
          <p:nvGrpSpPr>
            <p:cNvPr id="14" name="Grupo 13"/>
            <p:cNvGrpSpPr/>
            <p:nvPr/>
          </p:nvGrpSpPr>
          <p:grpSpPr>
            <a:xfrm>
              <a:off x="13950" y="260648"/>
              <a:ext cx="9031406" cy="6520293"/>
              <a:chOff x="8239" y="908720"/>
              <a:chExt cx="9111258" cy="6043956"/>
            </a:xfrm>
          </p:grpSpPr>
          <p:pic>
            <p:nvPicPr>
              <p:cNvPr id="4" name="Imagem 3"/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91" r="6036"/>
              <a:stretch/>
            </p:blipFill>
            <p:spPr>
              <a:xfrm>
                <a:off x="8239" y="908720"/>
                <a:ext cx="9111258" cy="6043956"/>
              </a:xfrm>
              <a:prstGeom prst="rect">
                <a:avLst/>
              </a:prstGeom>
            </p:spPr>
          </p:pic>
          <p:cxnSp>
            <p:nvCxnSpPr>
              <p:cNvPr id="9" name="Conector reto 8"/>
              <p:cNvCxnSpPr/>
              <p:nvPr/>
            </p:nvCxnSpPr>
            <p:spPr>
              <a:xfrm flipH="1">
                <a:off x="69156" y="1187885"/>
                <a:ext cx="3794391" cy="1078633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Conector reto 10"/>
              <p:cNvCxnSpPr/>
              <p:nvPr/>
            </p:nvCxnSpPr>
            <p:spPr>
              <a:xfrm>
                <a:off x="6085755" y="2321587"/>
                <a:ext cx="2935300" cy="1639183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Conector reto 11"/>
              <p:cNvCxnSpPr/>
              <p:nvPr/>
            </p:nvCxnSpPr>
            <p:spPr>
              <a:xfrm>
                <a:off x="5878287" y="2644316"/>
                <a:ext cx="1562696" cy="3772861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Conector reto 9"/>
              <p:cNvCxnSpPr/>
              <p:nvPr/>
            </p:nvCxnSpPr>
            <p:spPr>
              <a:xfrm flipH="1">
                <a:off x="2597203" y="1727201"/>
                <a:ext cx="1529124" cy="4467139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Retângulo 15"/>
            <p:cNvSpPr/>
            <p:nvPr/>
          </p:nvSpPr>
          <p:spPr>
            <a:xfrm>
              <a:off x="7820847" y="447637"/>
              <a:ext cx="798745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sz="1400" dirty="0" smtClean="0">
                  <a:solidFill>
                    <a:srgbClr val="1F497D"/>
                  </a:solidFill>
                </a:rPr>
                <a:t>Legenda</a:t>
              </a:r>
              <a:endParaRPr lang="pt-BR" sz="1400" dirty="0">
                <a:solidFill>
                  <a:srgbClr val="1F497D"/>
                </a:solidFill>
              </a:endParaRPr>
            </a:p>
          </p:txBody>
        </p:sp>
        <p:pic>
          <p:nvPicPr>
            <p:cNvPr id="18" name="Imagem 17"/>
            <p:cNvPicPr>
              <a:picLocks noChangeAspect="1"/>
            </p:cNvPicPr>
            <p:nvPr/>
          </p:nvPicPr>
          <p:blipFill rotWithShape="1">
            <a:blip r:embed="rId2"/>
            <a:srcRect t="53557" r="29536"/>
            <a:stretch/>
          </p:blipFill>
          <p:spPr>
            <a:xfrm>
              <a:off x="5966634" y="5778767"/>
              <a:ext cx="909622" cy="602561"/>
            </a:xfrm>
            <a:prstGeom prst="rect">
              <a:avLst/>
            </a:prstGeom>
          </p:spPr>
        </p:pic>
      </p:grpSp>
      <p:pic>
        <p:nvPicPr>
          <p:cNvPr id="20" name="Imagem 19"/>
          <p:cNvPicPr>
            <a:picLocks noChangeAspect="1"/>
          </p:cNvPicPr>
          <p:nvPr/>
        </p:nvPicPr>
        <p:blipFill rotWithShape="1">
          <a:blip r:embed="rId4"/>
          <a:srcRect t="3523" r="8166" b="-1"/>
          <a:stretch/>
        </p:blipFill>
        <p:spPr>
          <a:xfrm>
            <a:off x="2701753" y="5124238"/>
            <a:ext cx="1115906" cy="1241176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86684" y="822789"/>
            <a:ext cx="1621677" cy="2536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798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CaixaDeTexto 5"/>
          <p:cNvSpPr txBox="1">
            <a:spLocks noChangeArrowheads="1"/>
          </p:cNvSpPr>
          <p:nvPr/>
        </p:nvSpPr>
        <p:spPr bwMode="auto">
          <a:xfrm>
            <a:off x="4716016" y="764704"/>
            <a:ext cx="4014245" cy="369332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rIns="36000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Pct val="130000"/>
            </a:pPr>
            <a:r>
              <a:rPr lang="pt-BR" altLang="pt-BR" dirty="0">
                <a:solidFill>
                  <a:srgbClr val="FFFFFF"/>
                </a:solidFill>
              </a:rPr>
              <a:t>O Contrato FEA/ANA - 062/2016</a:t>
            </a:r>
            <a:endParaRPr lang="pt-BR" altLang="pt-BR" dirty="0" smtClean="0">
              <a:solidFill>
                <a:srgbClr val="FFFFFF"/>
              </a:solidFill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121248" y="1484784"/>
            <a:ext cx="8609013" cy="34778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marL="342900" indent="-3429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indent="1588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285750" lvl="1" indent="-285750" algn="just" eaLnBrk="1" fontAlgn="base" hangingPunct="1"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pt-BR" altLang="pt-BR" sz="2000" kern="0" dirty="0" smtClean="0">
                <a:latin typeface="Calibri"/>
              </a:rPr>
              <a:t>Início</a:t>
            </a:r>
            <a:r>
              <a:rPr lang="pt-BR" altLang="pt-BR" sz="2000" b="0" kern="0" dirty="0" smtClean="0">
                <a:latin typeface="Calibri"/>
              </a:rPr>
              <a:t>: 21/11/2016</a:t>
            </a:r>
            <a:endParaRPr lang="pt-BR" altLang="pt-BR" sz="2000" b="0" kern="0" dirty="0">
              <a:latin typeface="Calibri"/>
            </a:endParaRPr>
          </a:p>
          <a:p>
            <a:pPr marL="285750" lvl="1" indent="-285750" algn="just" eaLnBrk="1" fontAlgn="base" hangingPunct="1"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pt-BR" altLang="pt-BR" sz="2000" kern="0" dirty="0">
                <a:latin typeface="Calibri"/>
              </a:rPr>
              <a:t>Objeto</a:t>
            </a:r>
            <a:r>
              <a:rPr lang="pt-BR" altLang="pt-BR" sz="2000" b="0" kern="0" dirty="0">
                <a:latin typeface="Calibri"/>
              </a:rPr>
              <a:t>: Prestação de serviços especializados para elaboração dos Estudos de Avaliação dos Efeitos da Implantação de Empreendimentos Hidrelétricos na Região Hidrográfica do Rio Paraguai e para Suporte à Elaboração do Plano de Recursos Hídricos da RH-Paraguai</a:t>
            </a:r>
          </a:p>
          <a:p>
            <a:pPr marL="285750" lvl="1" indent="-285750" algn="just" eaLnBrk="1" fontAlgn="base" hangingPunct="1"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pt-BR" altLang="pt-BR" sz="2000" kern="0" dirty="0">
                <a:latin typeface="Calibri"/>
              </a:rPr>
              <a:t>Prazo de execução</a:t>
            </a:r>
            <a:r>
              <a:rPr lang="pt-BR" altLang="pt-BR" sz="2000" b="0" kern="0" dirty="0">
                <a:latin typeface="Calibri"/>
              </a:rPr>
              <a:t>: 42 meses</a:t>
            </a:r>
          </a:p>
          <a:p>
            <a:pPr marL="285750" lvl="1" indent="-285750" algn="just" eaLnBrk="1" fontAlgn="base" hangingPunct="1"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pt-BR" altLang="pt-BR" sz="2000" kern="0" dirty="0">
                <a:latin typeface="Calibri"/>
              </a:rPr>
              <a:t>Contrato por Preço Global</a:t>
            </a:r>
            <a:r>
              <a:rPr lang="pt-BR" altLang="pt-BR" sz="2000" b="0" kern="0" dirty="0">
                <a:latin typeface="Calibri"/>
              </a:rPr>
              <a:t>: Pagamentos das parcelas contra a apresentação de produtos conforme prazo definido</a:t>
            </a:r>
          </a:p>
          <a:p>
            <a:pPr marL="285750" lvl="1" indent="-285750" algn="just" eaLnBrk="1" fontAlgn="base" hangingPunct="1"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endParaRPr lang="pt-BR" altLang="pt-BR" sz="2000" dirty="0" smtClean="0"/>
          </a:p>
        </p:txBody>
      </p:sp>
    </p:spTree>
    <p:extLst>
      <p:ext uri="{BB962C8B-B14F-4D97-AF65-F5344CB8AC3E}">
        <p14:creationId xmlns:p14="http://schemas.microsoft.com/office/powerpoint/2010/main" val="139682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CaixaDeTexto 5"/>
          <p:cNvSpPr txBox="1">
            <a:spLocks noChangeArrowheads="1"/>
          </p:cNvSpPr>
          <p:nvPr/>
        </p:nvSpPr>
        <p:spPr bwMode="auto">
          <a:xfrm>
            <a:off x="4716016" y="764704"/>
            <a:ext cx="4014245" cy="369332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rIns="36000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Pct val="130000"/>
            </a:pPr>
            <a:r>
              <a:rPr lang="pt-BR" altLang="pt-BR" dirty="0" smtClean="0">
                <a:solidFill>
                  <a:srgbClr val="FFFFFF"/>
                </a:solidFill>
              </a:rPr>
              <a:t>Fundação Eliseu Alves</a:t>
            </a: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121248" y="2132856"/>
            <a:ext cx="8609013" cy="240065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marL="342900" indent="-3429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indent="1588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285750" lvl="1" indent="-285750" algn="just" eaLnBrk="1" fontAlgn="base" hangingPunct="1"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pt-BR" altLang="pt-BR" sz="2000" b="0" kern="0" dirty="0">
                <a:latin typeface="Calibri"/>
              </a:rPr>
              <a:t>Instituição sem fins </a:t>
            </a:r>
            <a:r>
              <a:rPr lang="pt-BR" altLang="pt-BR" sz="2000" b="0" kern="0" dirty="0" smtClean="0">
                <a:latin typeface="Calibri"/>
              </a:rPr>
              <a:t>lucrativos, vinculada à Embrapa</a:t>
            </a:r>
          </a:p>
          <a:p>
            <a:pPr marL="285750" lvl="1" indent="-285750" algn="just" eaLnBrk="1" fontAlgn="base" hangingPunct="1"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pt-BR" altLang="pt-BR" sz="2000" b="0" kern="0" dirty="0" smtClean="0">
                <a:latin typeface="Calibri"/>
              </a:rPr>
              <a:t>Criada </a:t>
            </a:r>
            <a:r>
              <a:rPr lang="pt-BR" altLang="pt-BR" sz="2000" b="0" kern="0" dirty="0">
                <a:latin typeface="Calibri"/>
              </a:rPr>
              <a:t>em 2007 com o objetivo de dar apoio a projetos de pesquisa, ensino, extensão e de desenvolvimento institucional, científico e </a:t>
            </a:r>
            <a:r>
              <a:rPr lang="pt-BR" altLang="pt-BR" sz="2000" b="0" kern="0" dirty="0" smtClean="0">
                <a:latin typeface="Calibri"/>
              </a:rPr>
              <a:t>tecnológico</a:t>
            </a:r>
          </a:p>
          <a:p>
            <a:pPr marL="285750" lvl="1" indent="-285750" algn="just" eaLnBrk="1" fontAlgn="base" hangingPunct="1"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pt-BR" altLang="pt-BR" sz="2000" b="0" kern="0" dirty="0">
                <a:latin typeface="Calibri"/>
              </a:rPr>
              <a:t>Possui atualmente em sua carteira um total de  67 projetos vigentes, distribuídos entre as Unidades da Embrapa e projetos privados.</a:t>
            </a:r>
          </a:p>
          <a:p>
            <a:pPr marL="285750" lvl="1" indent="-285750" algn="just" eaLnBrk="1" fontAlgn="base" hangingPunct="1"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pt-BR" altLang="pt-BR" sz="2000" b="0" kern="0" dirty="0">
                <a:latin typeface="Calibri"/>
              </a:rPr>
              <a:t>Alguns </a:t>
            </a:r>
            <a:r>
              <a:rPr lang="pt-BR" altLang="pt-BR" sz="2000" b="0" kern="0" dirty="0" smtClean="0">
                <a:latin typeface="Calibri"/>
              </a:rPr>
              <a:t>parceiros: BNDES, FINEP, PNUD, INPA, entre outros</a:t>
            </a:r>
            <a:endParaRPr lang="pt-BR" altLang="pt-BR" sz="2000" b="0" kern="0" dirty="0">
              <a:latin typeface="Calibri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3728" y="5023567"/>
            <a:ext cx="2988400" cy="636581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5508104" y="5157192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pt-BR" dirty="0" smtClean="0">
                <a:latin typeface="Tw Cen MT" panose="020B0602020104020603" pitchFamily="34" charset="0"/>
                <a:hlinkClick r:id="rId3"/>
              </a:rPr>
              <a:t>www.fundacaoeliseualves.org.br</a:t>
            </a:r>
            <a:endParaRPr lang="pt-BR" dirty="0">
              <a:latin typeface="Tw Cen MT" panose="020B06020201040206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8422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CaixaDeTexto 5"/>
          <p:cNvSpPr txBox="1">
            <a:spLocks noChangeArrowheads="1"/>
          </p:cNvSpPr>
          <p:nvPr/>
        </p:nvSpPr>
        <p:spPr bwMode="auto">
          <a:xfrm>
            <a:off x="4716016" y="764704"/>
            <a:ext cx="4014245" cy="369332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rIns="36000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Pct val="130000"/>
            </a:pPr>
            <a:r>
              <a:rPr lang="pt-BR" altLang="pt-BR" dirty="0">
                <a:solidFill>
                  <a:srgbClr val="FFFFFF"/>
                </a:solidFill>
              </a:rPr>
              <a:t>Objetivos dos Estudos</a:t>
            </a:r>
            <a:endParaRPr lang="pt-BR" altLang="pt-BR" dirty="0" smtClean="0">
              <a:solidFill>
                <a:srgbClr val="FFFFFF"/>
              </a:solidFill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121248" y="1484784"/>
            <a:ext cx="8609013" cy="255454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marL="342900" indent="-3429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indent="1588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285750" lvl="1" indent="-285750" algn="just" eaLnBrk="1" fontAlgn="base" hangingPunct="1"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pt-BR" altLang="pt-BR" sz="2000" b="0" kern="0" dirty="0">
                <a:latin typeface="Calibri"/>
              </a:rPr>
              <a:t>Avaliar os </a:t>
            </a:r>
            <a:r>
              <a:rPr lang="pt-BR" altLang="pt-BR" sz="2000" b="0" kern="0" dirty="0" smtClean="0">
                <a:latin typeface="Calibri"/>
              </a:rPr>
              <a:t>efeitos </a:t>
            </a:r>
            <a:r>
              <a:rPr lang="pt-BR" altLang="pt-BR" sz="2000" b="0" kern="0" dirty="0">
                <a:latin typeface="Calibri"/>
              </a:rPr>
              <a:t>da </a:t>
            </a:r>
            <a:r>
              <a:rPr lang="pt-BR" altLang="pt-BR" sz="2000" b="0" kern="0" dirty="0" smtClean="0">
                <a:latin typeface="Calibri"/>
              </a:rPr>
              <a:t>implantação </a:t>
            </a:r>
            <a:r>
              <a:rPr lang="pt-BR" altLang="pt-BR" sz="2000" b="0" kern="0" dirty="0">
                <a:latin typeface="Calibri"/>
              </a:rPr>
              <a:t>de </a:t>
            </a:r>
            <a:r>
              <a:rPr lang="pt-BR" altLang="pt-BR" sz="2000" b="0" kern="0" dirty="0" smtClean="0">
                <a:latin typeface="Calibri"/>
              </a:rPr>
              <a:t>empreendimentos hidrelétricos </a:t>
            </a:r>
            <a:r>
              <a:rPr lang="pt-BR" altLang="pt-BR" sz="2000" b="0" kern="0" dirty="0">
                <a:latin typeface="Calibri"/>
              </a:rPr>
              <a:t>na </a:t>
            </a:r>
            <a:r>
              <a:rPr lang="pt-BR" altLang="pt-BR" sz="2000" b="0" kern="0" dirty="0" smtClean="0">
                <a:latin typeface="Calibri"/>
              </a:rPr>
              <a:t>RH-Paraguai</a:t>
            </a:r>
            <a:endParaRPr lang="pt-BR" altLang="pt-BR" sz="2000" b="0" kern="0" dirty="0">
              <a:latin typeface="Calibri"/>
            </a:endParaRPr>
          </a:p>
          <a:p>
            <a:pPr marL="285750" lvl="1" indent="-285750" algn="just" eaLnBrk="1" fontAlgn="base" hangingPunct="1"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pt-BR" altLang="pt-BR" sz="2000" b="0" kern="0" dirty="0" smtClean="0">
                <a:latin typeface="Calibri"/>
              </a:rPr>
              <a:t>Gerar </a:t>
            </a:r>
            <a:r>
              <a:rPr lang="pt-BR" altLang="pt-BR" sz="2000" b="0" kern="0" dirty="0">
                <a:latin typeface="Calibri"/>
              </a:rPr>
              <a:t>conhecimentos técnicos-científicos e alimentar um modelo de tomada de decisão para a outorga de recursos hídricos para geração </a:t>
            </a:r>
            <a:r>
              <a:rPr lang="pt-BR" altLang="pt-BR" sz="2000" b="0" kern="0" dirty="0" smtClean="0">
                <a:latin typeface="Calibri"/>
              </a:rPr>
              <a:t>hidrelétrica (ANA e órgãos gestores)</a:t>
            </a:r>
            <a:endParaRPr lang="pt-BR" altLang="pt-BR" sz="2000" b="0" kern="0" dirty="0">
              <a:latin typeface="Calibri"/>
            </a:endParaRPr>
          </a:p>
          <a:p>
            <a:pPr marL="285750" lvl="1" indent="-285750" algn="just" eaLnBrk="1" fontAlgn="base" hangingPunct="1"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pt-BR" altLang="pt-BR" sz="2000" b="0" kern="0" dirty="0" smtClean="0">
                <a:latin typeface="Calibri"/>
              </a:rPr>
              <a:t>Fornecer subsídios a </a:t>
            </a:r>
            <a:r>
              <a:rPr lang="pt-BR" altLang="pt-BR" sz="2000" b="0" kern="0" dirty="0">
                <a:latin typeface="Calibri"/>
              </a:rPr>
              <a:t>análise dos impactos ambientais da instalação de empreendimentos hidrelétricos na RH-Paraguai</a:t>
            </a:r>
          </a:p>
        </p:txBody>
      </p:sp>
      <p:sp>
        <p:nvSpPr>
          <p:cNvPr id="4" name="CaixaDeTexto 5"/>
          <p:cNvSpPr txBox="1">
            <a:spLocks noChangeArrowheads="1"/>
          </p:cNvSpPr>
          <p:nvPr/>
        </p:nvSpPr>
        <p:spPr bwMode="auto">
          <a:xfrm>
            <a:off x="4716015" y="4581128"/>
            <a:ext cx="4014245" cy="369332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rIns="36000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Pct val="130000"/>
            </a:pPr>
            <a:r>
              <a:rPr lang="pt-BR" altLang="pt-BR" dirty="0" smtClean="0">
                <a:solidFill>
                  <a:srgbClr val="FFFFFF"/>
                </a:solidFill>
              </a:rPr>
              <a:t>Área do estudo</a:t>
            </a:r>
            <a:endParaRPr lang="pt-BR" altLang="pt-BR" dirty="0" smtClean="0">
              <a:solidFill>
                <a:srgbClr val="FFFFFF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20007" y="5102602"/>
            <a:ext cx="8609013" cy="147732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marL="342900" indent="-3429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indent="1588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50000"/>
              </a:spcAft>
              <a:buSzPct val="130000"/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285750" lvl="1" indent="-285750" algn="just" eaLnBrk="1" fontAlgn="base" hangingPunct="1"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pt-BR" altLang="pt-BR" sz="2000" b="0" kern="0" dirty="0">
                <a:latin typeface="Calibri"/>
              </a:rPr>
              <a:t>Região Hidrográfica do Paraguai, com especial atenção na região de planalto onde se concentram os empreendimentos hidrelétricos, mas com efeitos diretos na </a:t>
            </a:r>
            <a:r>
              <a:rPr lang="pt-BR" altLang="pt-BR" sz="2000" b="0" kern="0" dirty="0" smtClean="0">
                <a:latin typeface="Calibri"/>
              </a:rPr>
              <a:t>planície:</a:t>
            </a:r>
          </a:p>
          <a:p>
            <a:pPr marL="627063" lvl="1" indent="-355600" algn="just" eaLnBrk="1" fontAlgn="base" hangingPunct="1"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pt-BR" altLang="pt-BR" sz="2000" b="0" kern="0" dirty="0" smtClean="0">
                <a:latin typeface="Calibri"/>
              </a:rPr>
              <a:t>162 empreendimentos (114 em processo de análise; 44 em operação)</a:t>
            </a:r>
            <a:endParaRPr lang="pt-BR" altLang="pt-BR" sz="2000" b="0" kern="0" dirty="0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54584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CaixaDeTexto 8"/>
          <p:cNvSpPr txBox="1">
            <a:spLocks noChangeArrowheads="1"/>
          </p:cNvSpPr>
          <p:nvPr/>
        </p:nvSpPr>
        <p:spPr bwMode="auto">
          <a:xfrm>
            <a:off x="5072571" y="720627"/>
            <a:ext cx="3875657" cy="461665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rIns="36000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Pct val="130000"/>
            </a:pPr>
            <a:r>
              <a:rPr lang="pt-BR" altLang="pt-BR" sz="24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Estudos temáticos</a:t>
            </a:r>
            <a:endParaRPr lang="pt-BR" altLang="pt-BR" sz="2000" i="1" dirty="0" smtClean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9700" name="CaixaDeTexto 8"/>
          <p:cNvSpPr txBox="1">
            <a:spLocks noChangeArrowheads="1"/>
          </p:cNvSpPr>
          <p:nvPr/>
        </p:nvSpPr>
        <p:spPr bwMode="auto">
          <a:xfrm>
            <a:off x="-14288" y="2306489"/>
            <a:ext cx="2066925" cy="2708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pt-BR" sz="17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Avaliação dos Efeitos da Implantação de Empreendimentos Hidrelétricos na RH-Paraguai</a:t>
            </a:r>
          </a:p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pt-BR" sz="17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(</a:t>
            </a:r>
            <a:r>
              <a:rPr lang="pt-BR" altLang="pt-BR" sz="1700" i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dados secundários e primários – campanhas em períodos de seca e cheia)</a:t>
            </a:r>
            <a:endParaRPr lang="pt-BR" altLang="pt-BR" sz="1700" b="0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9701" name="Seta para a direita 1"/>
          <p:cNvSpPr>
            <a:spLocks noChangeArrowheads="1"/>
          </p:cNvSpPr>
          <p:nvPr/>
        </p:nvSpPr>
        <p:spPr bwMode="auto">
          <a:xfrm>
            <a:off x="2148234" y="2969021"/>
            <a:ext cx="493366" cy="914065"/>
          </a:xfrm>
          <a:prstGeom prst="rightArrow">
            <a:avLst>
              <a:gd name="adj1" fmla="val 50000"/>
              <a:gd name="adj2" fmla="val 50000"/>
            </a:avLst>
          </a:prstGeom>
          <a:noFill/>
          <a:ln w="25400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altLang="pt-BR" smtClean="0">
              <a:solidFill>
                <a:srgbClr val="000000"/>
              </a:solidFill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2641600" y="1105049"/>
            <a:ext cx="2944813" cy="147955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fontAlgn="base" hangingPunct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pt-BR" altLang="pt-BR" sz="17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Estudos Hidrológicos</a:t>
            </a:r>
          </a:p>
          <a:p>
            <a:pPr marL="285750" lvl="1" indent="-285750" eaLnBrk="0" fontAlgn="base" hangingPunct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r>
              <a:rPr lang="pt-BR" altLang="pt-BR" sz="1700" i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Modelagem hidrológica e hidrodinâmica da bacia</a:t>
            </a:r>
            <a:endParaRPr lang="pt-BR" sz="1700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eaLnBrk="0" fontAlgn="base" hangingPunct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r>
              <a:rPr lang="pt-BR" altLang="pt-BR" sz="1700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Interferência nos pulsos de inundação</a:t>
            </a:r>
          </a:p>
        </p:txBody>
      </p:sp>
      <p:sp>
        <p:nvSpPr>
          <p:cNvPr id="29703" name="Retângulo 7"/>
          <p:cNvSpPr>
            <a:spLocks noChangeArrowheads="1"/>
          </p:cNvSpPr>
          <p:nvPr/>
        </p:nvSpPr>
        <p:spPr bwMode="auto">
          <a:xfrm>
            <a:off x="2641600" y="2632224"/>
            <a:ext cx="4138613" cy="203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857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r>
              <a:rPr lang="pt-BR" altLang="pt-BR" sz="17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Qualidade da água e </a:t>
            </a:r>
            <a:r>
              <a:rPr lang="pt-BR" altLang="pt-BR" sz="1700" dirty="0" err="1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hidrossedimentologia</a:t>
            </a:r>
            <a:endParaRPr lang="pt-BR" altLang="pt-BR" sz="1700" dirty="0" smtClea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eaLnBrk="0" fontAlgn="base" hangingPunct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pt-BR" altLang="pt-BR" sz="1700" b="0" i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Modelagem da qualidade da água para cada trecho de rio para se obter a estimativa do nível trófico e da carga máxima admissível</a:t>
            </a:r>
          </a:p>
          <a:p>
            <a:pPr lvl="1" eaLnBrk="0" fontAlgn="base" hangingPunct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pt-BR" altLang="pt-BR" sz="1700" b="0" i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Estimativa de transporte e retenção de sedimentos finos e nutrientes</a:t>
            </a:r>
          </a:p>
        </p:txBody>
      </p:sp>
      <p:sp>
        <p:nvSpPr>
          <p:cNvPr id="29704" name="Retângulo 8"/>
          <p:cNvSpPr>
            <a:spLocks noChangeArrowheads="1"/>
          </p:cNvSpPr>
          <p:nvPr/>
        </p:nvSpPr>
        <p:spPr bwMode="auto">
          <a:xfrm>
            <a:off x="2641600" y="4694386"/>
            <a:ext cx="3986213" cy="223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857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r>
              <a:rPr lang="pt-BR" altLang="pt-BR" sz="1700" dirty="0" err="1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Ictiofauna</a:t>
            </a:r>
            <a:r>
              <a:rPr lang="pt-BR" altLang="pt-BR" sz="17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lvl="1" eaLnBrk="0" fontAlgn="base" hangingPunct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pt-BR" altLang="pt-BR" sz="1700" b="0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Estudos sobre rotas migratórias e populações de peixes e impactos na pesca artesanal e esportiva (turismo)</a:t>
            </a:r>
          </a:p>
          <a:p>
            <a:pPr eaLnBrk="0" fontAlgn="base" hangingPunct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endParaRPr lang="pt-BR" altLang="pt-BR" sz="900" dirty="0" smtClea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eaLnBrk="0" fontAlgn="base" hangingPunct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r>
              <a:rPr lang="pt-BR" altLang="pt-BR" sz="1700" dirty="0" err="1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Socioeconomia</a:t>
            </a:r>
            <a:r>
              <a:rPr lang="pt-BR" altLang="pt-BR" sz="17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altLang="pt-BR" sz="17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energia</a:t>
            </a:r>
            <a:endParaRPr lang="pt-BR" altLang="pt-BR" sz="17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eaLnBrk="0" fontAlgn="base" hangingPunct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pt-BR" altLang="pt-BR" sz="1700" b="0" i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Avaliação social e econômica sobre as cadeias de turismo, pesca e energia</a:t>
            </a:r>
          </a:p>
        </p:txBody>
      </p:sp>
      <p:sp>
        <p:nvSpPr>
          <p:cNvPr id="29705" name="Seta para a direita 1"/>
          <p:cNvSpPr>
            <a:spLocks noChangeArrowheads="1"/>
          </p:cNvSpPr>
          <p:nvPr/>
        </p:nvSpPr>
        <p:spPr bwMode="auto">
          <a:xfrm>
            <a:off x="6636544" y="3018990"/>
            <a:ext cx="491777" cy="864096"/>
          </a:xfrm>
          <a:prstGeom prst="rightArrow">
            <a:avLst>
              <a:gd name="adj1" fmla="val 50000"/>
              <a:gd name="adj2" fmla="val 50000"/>
            </a:avLst>
          </a:prstGeom>
          <a:noFill/>
          <a:ln w="25400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altLang="pt-BR" smtClean="0">
              <a:solidFill>
                <a:srgbClr val="000000"/>
              </a:solidFill>
            </a:endParaRPr>
          </a:p>
        </p:txBody>
      </p:sp>
      <p:sp>
        <p:nvSpPr>
          <p:cNvPr id="29706" name="Retângulo 11"/>
          <p:cNvSpPr>
            <a:spLocks noChangeArrowheads="1"/>
          </p:cNvSpPr>
          <p:nvPr/>
        </p:nvSpPr>
        <p:spPr bwMode="auto">
          <a:xfrm>
            <a:off x="7215188" y="2182961"/>
            <a:ext cx="1903412" cy="2319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r>
              <a:rPr lang="pt-BR" altLang="pt-BR" sz="17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Análise integrada </a:t>
            </a:r>
            <a:r>
              <a:rPr lang="pt-BR" altLang="pt-BR" sz="1700" b="0" i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dos aspectos locacionais por trecho de rio ou </a:t>
            </a:r>
            <a:r>
              <a:rPr lang="pt-BR" altLang="pt-BR" sz="1700" b="0" i="1" dirty="0" err="1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sub-bacia</a:t>
            </a:r>
            <a:r>
              <a:rPr lang="pt-BR" altLang="pt-BR" sz="1700" b="0" i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para identificação dos impactos sinérgicos e cumulativos</a:t>
            </a:r>
          </a:p>
        </p:txBody>
      </p:sp>
      <p:sp>
        <p:nvSpPr>
          <p:cNvPr id="10" name="Seta para a direita 1"/>
          <p:cNvSpPr>
            <a:spLocks noChangeArrowheads="1"/>
          </p:cNvSpPr>
          <p:nvPr/>
        </p:nvSpPr>
        <p:spPr bwMode="auto">
          <a:xfrm rot="5400000">
            <a:off x="7695195" y="4538377"/>
            <a:ext cx="395287" cy="737022"/>
          </a:xfrm>
          <a:prstGeom prst="rightArrow">
            <a:avLst>
              <a:gd name="adj1" fmla="val 50000"/>
              <a:gd name="adj2" fmla="val 50000"/>
            </a:avLst>
          </a:prstGeom>
          <a:noFill/>
          <a:ln w="25400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altLang="pt-BR" smtClean="0">
              <a:solidFill>
                <a:srgbClr val="000000"/>
              </a:solidFill>
            </a:endParaRPr>
          </a:p>
        </p:txBody>
      </p:sp>
      <p:sp>
        <p:nvSpPr>
          <p:cNvPr id="11" name="Retângulo 11"/>
          <p:cNvSpPr>
            <a:spLocks noChangeArrowheads="1"/>
          </p:cNvSpPr>
          <p:nvPr/>
        </p:nvSpPr>
        <p:spPr bwMode="auto">
          <a:xfrm>
            <a:off x="7128321" y="5104532"/>
            <a:ext cx="1903412" cy="932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r>
              <a:rPr lang="pt-BR" altLang="pt-BR" sz="17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Suporte à tomada de decisão pelos órgãos gestores</a:t>
            </a:r>
            <a:endParaRPr lang="pt-BR" altLang="pt-BR" sz="1700" b="0" i="1" dirty="0" smtClea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6400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CaixaDeTexto 5"/>
          <p:cNvSpPr txBox="1">
            <a:spLocks noChangeArrowheads="1"/>
          </p:cNvSpPr>
          <p:nvPr/>
        </p:nvSpPr>
        <p:spPr bwMode="auto">
          <a:xfrm>
            <a:off x="4788024" y="764704"/>
            <a:ext cx="4014245" cy="369332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rIns="36000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Pct val="130000"/>
            </a:pPr>
            <a:r>
              <a:rPr lang="pt-BR" altLang="pt-BR" dirty="0">
                <a:solidFill>
                  <a:srgbClr val="FFFFFF"/>
                </a:solidFill>
              </a:rPr>
              <a:t>Etapas de Execução</a:t>
            </a:r>
            <a:endParaRPr lang="pt-BR" altLang="pt-BR" dirty="0" smtClean="0">
              <a:solidFill>
                <a:srgbClr val="FFFFFF"/>
              </a:solidFill>
            </a:endParaRPr>
          </a:p>
        </p:txBody>
      </p:sp>
      <p:pic>
        <p:nvPicPr>
          <p:cNvPr id="25" name="Imagem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0840" y="1916832"/>
            <a:ext cx="9164840" cy="4085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868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CaixaDeTexto 5"/>
          <p:cNvSpPr txBox="1">
            <a:spLocks noChangeArrowheads="1"/>
          </p:cNvSpPr>
          <p:nvPr/>
        </p:nvSpPr>
        <p:spPr bwMode="auto">
          <a:xfrm>
            <a:off x="4788024" y="764704"/>
            <a:ext cx="4014245" cy="369332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rIns="36000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SzPct val="130000"/>
            </a:pPr>
            <a:r>
              <a:rPr lang="pt-BR" altLang="pt-BR" dirty="0">
                <a:solidFill>
                  <a:srgbClr val="FFFFFF"/>
                </a:solidFill>
              </a:rPr>
              <a:t>Organograma Funcional do Projeto</a:t>
            </a:r>
            <a:endParaRPr lang="pt-BR" altLang="pt-BR" dirty="0" smtClean="0">
              <a:solidFill>
                <a:srgbClr val="FFFFFF"/>
              </a:solidFill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700808"/>
            <a:ext cx="8964488" cy="4527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604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4_Tema do Office">
  <a:themeElements>
    <a:clrScheme name="Tema ANA">
      <a:dk1>
        <a:srgbClr val="1F497D"/>
      </a:dk1>
      <a:lt1>
        <a:sysClr val="window" lastClr="FFFFFF"/>
      </a:lt1>
      <a:dk2>
        <a:srgbClr val="1F497D"/>
      </a:dk2>
      <a:lt2>
        <a:srgbClr val="EEECE1"/>
      </a:lt2>
      <a:accent1>
        <a:srgbClr val="1F497D"/>
      </a:accent1>
      <a:accent2>
        <a:srgbClr val="C0504D"/>
      </a:accent2>
      <a:accent3>
        <a:srgbClr val="92D050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Tema ANA">
      <a:dk1>
        <a:srgbClr val="1F497D"/>
      </a:dk1>
      <a:lt1>
        <a:sysClr val="window" lastClr="FFFFFF"/>
      </a:lt1>
      <a:dk2>
        <a:srgbClr val="1F497D"/>
      </a:dk2>
      <a:lt2>
        <a:srgbClr val="EEECE1"/>
      </a:lt2>
      <a:accent1>
        <a:srgbClr val="1F497D"/>
      </a:accent1>
      <a:accent2>
        <a:srgbClr val="C0504D"/>
      </a:accent2>
      <a:accent3>
        <a:srgbClr val="92D050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21580</TotalTime>
  <Words>582</Words>
  <Application>Microsoft Office PowerPoint</Application>
  <PresentationFormat>Apresentação na tela (4:3)</PresentationFormat>
  <Paragraphs>70</Paragraphs>
  <Slides>12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4</vt:i4>
      </vt:variant>
      <vt:variant>
        <vt:lpstr>Títulos de slides</vt:lpstr>
      </vt:variant>
      <vt:variant>
        <vt:i4>12</vt:i4>
      </vt:variant>
    </vt:vector>
  </HeadingPairs>
  <TitlesOfParts>
    <vt:vector size="21" baseType="lpstr">
      <vt:lpstr>Arial</vt:lpstr>
      <vt:lpstr>Calibri</vt:lpstr>
      <vt:lpstr>Times New Roman</vt:lpstr>
      <vt:lpstr>Tw Cen MT</vt:lpstr>
      <vt:lpstr>Wingdings</vt:lpstr>
      <vt:lpstr>4_Tema do Office</vt:lpstr>
      <vt:lpstr>Tema do Office</vt:lpstr>
      <vt:lpstr>2_Design padrão</vt:lpstr>
      <vt:lpstr>3_Design padrão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Agência Nacional de Águas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Carlos Motta</dc:creator>
  <cp:lastModifiedBy>Luciana Aparecida Zago de Andrade</cp:lastModifiedBy>
  <cp:revision>565</cp:revision>
  <cp:lastPrinted>2014-12-29T19:47:26Z</cp:lastPrinted>
  <dcterms:created xsi:type="dcterms:W3CDTF">2013-02-28T18:54:38Z</dcterms:created>
  <dcterms:modified xsi:type="dcterms:W3CDTF">2017-02-15T19:45:37Z</dcterms:modified>
</cp:coreProperties>
</file>