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6" r:id="rId1"/>
    <p:sldMasterId id="2147483698" r:id="rId2"/>
  </p:sldMasterIdLst>
  <p:notesMasterIdLst>
    <p:notesMasterId r:id="rId25"/>
  </p:notesMasterIdLst>
  <p:handoutMasterIdLst>
    <p:handoutMasterId r:id="rId26"/>
  </p:handoutMasterIdLst>
  <p:sldIdLst>
    <p:sldId id="372" r:id="rId3"/>
    <p:sldId id="434" r:id="rId4"/>
    <p:sldId id="441" r:id="rId5"/>
    <p:sldId id="449" r:id="rId6"/>
    <p:sldId id="460" r:id="rId7"/>
    <p:sldId id="461" r:id="rId8"/>
    <p:sldId id="463" r:id="rId9"/>
    <p:sldId id="464" r:id="rId10"/>
    <p:sldId id="465" r:id="rId11"/>
    <p:sldId id="466" r:id="rId12"/>
    <p:sldId id="467" r:id="rId13"/>
    <p:sldId id="447" r:id="rId14"/>
    <p:sldId id="450" r:id="rId15"/>
    <p:sldId id="451" r:id="rId16"/>
    <p:sldId id="452" r:id="rId17"/>
    <p:sldId id="453" r:id="rId18"/>
    <p:sldId id="457" r:id="rId19"/>
    <p:sldId id="458" r:id="rId20"/>
    <p:sldId id="459" r:id="rId21"/>
    <p:sldId id="454" r:id="rId22"/>
    <p:sldId id="456" r:id="rId23"/>
    <p:sldId id="313" r:id="rId24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  <a:srgbClr val="FF5050"/>
    <a:srgbClr val="FFFF99"/>
    <a:srgbClr val="FF3333"/>
    <a:srgbClr val="FFFF66"/>
    <a:srgbClr val="FF7C80"/>
    <a:srgbClr val="1B1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1367" autoAdjust="0"/>
  </p:normalViewPr>
  <p:slideViewPr>
    <p:cSldViewPr>
      <p:cViewPr varScale="1">
        <p:scale>
          <a:sx n="116" d="100"/>
          <a:sy n="116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4C574-EBED-47C6-A3F4-5DB644B20AF2}" type="datetimeFigureOut">
              <a:rPr lang="pt-BR" smtClean="0"/>
              <a:t>10/08/2016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2E98-2F15-4EC7-B09C-1B7EFF0EF00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02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75F29-3978-4236-B905-0FD4AB136A87}" type="datetimeFigureOut">
              <a:rPr lang="pt-BR" smtClean="0"/>
              <a:t>10/08/2016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4EDAD-B722-40EF-A711-ACBBC8EF8AC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/>
          <a:stretch>
            <a:fillRect/>
          </a:stretch>
        </p:blipFill>
        <p:spPr bwMode="auto">
          <a:xfrm>
            <a:off x="6084888" y="6165850"/>
            <a:ext cx="2728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6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14C459F-9CF3-49F5-B26C-CBB186F0083E}" type="datetimeFigureOut">
              <a:rPr lang="pt-BR"/>
              <a:pPr>
                <a:defRPr/>
              </a:pPr>
              <a:t>10/08/2016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5736E5A-EF5F-42DB-87DC-06C8EEBDD80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7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9587E601-28F8-40C2-97C7-55BEBAC3B53B}" type="datetimeFigureOut">
              <a:rPr lang="pt-BR"/>
              <a:pPr>
                <a:defRPr/>
              </a:pPr>
              <a:t>10/08/2016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1473071-86FA-4102-A3C9-4014E39BE7E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258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0"/>
            <a:ext cx="9144000" cy="1155941"/>
          </a:xfrm>
          <a:prstGeom prst="rect">
            <a:avLst/>
          </a:prstGeom>
        </p:spPr>
      </p:pic>
      <p:pic>
        <p:nvPicPr>
          <p:cNvPr id="1026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6165304"/>
            <a:ext cx="2728929" cy="4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63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Título Mestre</a:t>
            </a:r>
            <a:endParaRPr lang="pt-BR" dirty="0"/>
          </a:p>
        </p:txBody>
      </p:sp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4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10/08/2016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89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10/08/2016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9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25732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3212975"/>
            <a:ext cx="4040188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25732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3212975"/>
            <a:ext cx="4041775" cy="29131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10/08/2016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11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72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10/08/2016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80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10/08/2016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6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69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7486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10/08/2016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3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272"/>
          <a:stretch>
            <a:fillRect/>
          </a:stretch>
        </p:blipFill>
        <p:spPr bwMode="auto">
          <a:xfrm>
            <a:off x="0" y="68263"/>
            <a:ext cx="91440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3881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10/08/2016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9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8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36912"/>
            <a:ext cx="8229600" cy="34892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10/08/2016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3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484784"/>
            <a:ext cx="2057400" cy="4641379"/>
          </a:xfrm>
        </p:spPr>
        <p:txBody>
          <a:bodyPr vert="eaVert"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4784"/>
            <a:ext cx="6019800" cy="4641379"/>
          </a:xfrm>
        </p:spPr>
        <p:txBody>
          <a:bodyPr vert="eaVert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10/08/2016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pic>
        <p:nvPicPr>
          <p:cNvPr id="8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4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8538" y="333375"/>
            <a:ext cx="6624637" cy="6334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0825" y="1268413"/>
            <a:ext cx="4244975" cy="25876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50825" y="4008438"/>
            <a:ext cx="4244975" cy="25892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648200" y="1268413"/>
            <a:ext cx="4244975" cy="532923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155C-96F9-459B-905F-B07526388274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3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>
            <a:fillRect/>
          </a:stretch>
        </p:blipFill>
        <p:spPr bwMode="auto">
          <a:xfrm>
            <a:off x="0" y="68263"/>
            <a:ext cx="91440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>
            <a:fillRect/>
          </a:stretch>
        </p:blipFill>
        <p:spPr bwMode="auto">
          <a:xfrm>
            <a:off x="900113" y="173038"/>
            <a:ext cx="16557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0"/>
          <a:stretch>
            <a:fillRect/>
          </a:stretch>
        </p:blipFill>
        <p:spPr bwMode="auto">
          <a:xfrm>
            <a:off x="6156325" y="5876925"/>
            <a:ext cx="294163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0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024F0177-F1D3-439A-A834-8812DAFB9678}" type="datetimeFigureOut">
              <a:rPr lang="pt-BR"/>
              <a:pPr>
                <a:defRPr/>
              </a:pPr>
              <a:t>10/08/2016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4F08DFF-D6DE-42CA-B0F0-F156A3A5410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28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31EE35F2-FA5F-4FDD-BF2A-36CAD65483C1}" type="datetimeFigureOut">
              <a:rPr lang="pt-BR"/>
              <a:pPr>
                <a:defRPr/>
              </a:pPr>
              <a:t>10/08/2016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3755D83-BE95-43E5-942C-A1BE884BAB0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530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A4BB8C8-0882-4E40-A037-F047EA106837}" type="datetimeFigureOut">
              <a:rPr lang="pt-BR"/>
              <a:pPr>
                <a:defRPr/>
              </a:pPr>
              <a:t>10/08/2016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CE742D57-5BF8-4EE4-8E6C-09197FE5D4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437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F65D0D8C-8609-4999-8E85-A21E4E1DE821}" type="datetimeFigureOut">
              <a:rPr lang="pt-BR"/>
              <a:pPr>
                <a:defRPr/>
              </a:pPr>
              <a:t>10/08/2016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517638F-A161-4733-A93C-0FEF8F73CF9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72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8431ECFB-1D23-4112-846F-AC84A2140A8B}" type="datetimeFigureOut">
              <a:rPr lang="pt-BR"/>
              <a:pPr>
                <a:defRPr/>
              </a:pPr>
              <a:t>10/08/2016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6F2E74BA-1527-44F1-8119-D28C3D25B4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532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735AFA94-7694-4E97-86E8-94B229F0BF33}" type="datetimeFigureOut">
              <a:rPr lang="pt-BR"/>
              <a:pPr>
                <a:defRPr/>
              </a:pPr>
              <a:t>10/08/2016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BCC9660B-0F49-4421-B2E8-11D44359C9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56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E9ECF895-54FD-4E62-9F89-AE85FC58674E}" type="datetimeFigureOut">
              <a:rPr lang="pt-BR"/>
              <a:pPr>
                <a:defRPr/>
              </a:pPr>
              <a:t>10/08/2016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latin typeface="Arial" pitchFamily="34" charset="0"/>
              </a:defRPr>
            </a:lvl1pPr>
          </a:lstStyle>
          <a:p>
            <a:pPr>
              <a:defRPr/>
            </a:pPr>
            <a:fld id="{23317A78-3F81-43F0-849B-D723221FA51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58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645FDB07-272C-44E5-A289-C74DCB52ED71}" type="datetimeFigureOut">
              <a:rPr lang="pt-BR"/>
              <a:pPr>
                <a:defRPr/>
              </a:pPr>
              <a:t>10/08/2016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SzTx/>
              <a:defRPr sz="1200" b="0">
                <a:solidFill>
                  <a:srgbClr val="1F497D">
                    <a:tint val="75000"/>
                  </a:srgbClr>
                </a:solidFill>
                <a:latin typeface="Calibri"/>
              </a:defRPr>
            </a:lvl1pPr>
          </a:lstStyle>
          <a:p>
            <a:pPr>
              <a:defRPr/>
            </a:pPr>
            <a:fld id="{CDDA3A0B-C4FE-47DA-9775-62E5AD5CB1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740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EFEA-71C4-45B2-BEAB-7789317609CD}" type="datetimeFigureOut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10/08/2016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7FA0F-1DCC-4CB8-8089-F129DB6149C2}" type="slidenum">
              <a:rPr lang="pt-BR" smtClean="0">
                <a:solidFill>
                  <a:srgbClr val="1F497D">
                    <a:tint val="75000"/>
                  </a:srgbClr>
                </a:solidFill>
              </a:rPr>
              <a:pPr/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asul.ms.gov.br/wpcontent/uploads/sites/74/2015/12/Manual_outorga_dezembro.pdf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google.com.br/url?sa=i&amp;rct=j&amp;q=FACEBOOK+LOGO&amp;source=images&amp;cd=&amp;cad=rja&amp;docid=FcFCngOm4qG3WM&amp;tbnid=WnsmOCuSOUlvmM:&amp;ved=&amp;url=http://teenspeak.org/2011/11/23/the-latest-facebook-virus/&amp;ei=7GBsUf-CBIywqwGN14CgCA&amp;bvm=bv.45175338,d.aWM&amp;psig=AFQjCNGkuJjF8uBfLR21i7Avrexg2R3-PA&amp;ust=136614359647142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 b="6422"/>
          <a:stretch>
            <a:fillRect/>
          </a:stretch>
        </p:blipFill>
        <p:spPr bwMode="auto">
          <a:xfrm>
            <a:off x="4932040" y="1196752"/>
            <a:ext cx="3528875" cy="437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1560" y="5568088"/>
            <a:ext cx="338437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endParaRPr lang="pt-BR" sz="1600" dirty="0" smtClean="0">
              <a:solidFill>
                <a:schemeClr val="accent5">
                  <a:lumMod val="25000"/>
                </a:schemeClr>
              </a:solidFill>
              <a:cs typeface="+mn-cs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pt-BR" sz="1600" dirty="0"/>
              <a:t>Campo Grande, 11 de agosto de 2016</a:t>
            </a:r>
            <a:endParaRPr lang="pt-BR" sz="1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511073" y="1516722"/>
            <a:ext cx="3744415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130000"/>
              <a:defRPr/>
            </a:pPr>
            <a:r>
              <a:rPr lang="pt-BR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77777"/>
                </a:solidFill>
                <a:latin typeface="Arial Black" panose="020B0A04020102020204" pitchFamily="34" charset="0"/>
              </a:rPr>
              <a:t>Plano </a:t>
            </a:r>
            <a:r>
              <a:rPr lang="pt-BR" sz="28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77777"/>
                </a:solidFill>
                <a:latin typeface="Arial Black" panose="020B0A04020102020204" pitchFamily="34" charset="0"/>
              </a:rPr>
              <a:t>de Recursos </a:t>
            </a:r>
            <a:r>
              <a:rPr lang="pt-BR" sz="28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77777"/>
                </a:solidFill>
                <a:latin typeface="Arial Black" pitchFamily="34" charset="0"/>
              </a:rPr>
              <a:t>Hídricos da RH-Paraguai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6213" y="3219239"/>
            <a:ext cx="40941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8ª Reunião do GAP</a:t>
            </a:r>
          </a:p>
          <a:p>
            <a:endParaRPr lang="pt-BR" sz="2000" b="1" dirty="0" smtClean="0"/>
          </a:p>
          <a:p>
            <a:pPr algn="ctr"/>
            <a:r>
              <a:rPr lang="pt-BR" sz="2000" b="1" dirty="0" smtClean="0"/>
              <a:t>Comentários sobre as Notas Técnicas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0999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80555"/>
            <a:ext cx="8712968" cy="5088805"/>
          </a:xfrm>
        </p:spPr>
        <p:txBody>
          <a:bodyPr>
            <a:normAutofit/>
          </a:bodyPr>
          <a:lstStyle/>
          <a:p>
            <a:r>
              <a:rPr lang="pt-BR" sz="2000" dirty="0" smtClean="0"/>
              <a:t>Erosão </a:t>
            </a:r>
            <a:r>
              <a:rPr lang="pt-BR" sz="2000" dirty="0" smtClean="0"/>
              <a:t>e assoreamento</a:t>
            </a:r>
            <a:endParaRPr lang="pt-BR" sz="2000" dirty="0"/>
          </a:p>
          <a:p>
            <a:pPr lvl="1"/>
            <a:r>
              <a:rPr lang="pt-BR" sz="1700" i="1" dirty="0"/>
              <a:t>É possível apresentar a evolução histórica de dados sobre erosão hídrica e assoreamento? Qual o impacto da agropecuária no aumento da </a:t>
            </a:r>
            <a:r>
              <a:rPr lang="pt-BR" sz="1700" i="1" dirty="0" err="1"/>
              <a:t>erosividade</a:t>
            </a:r>
            <a:r>
              <a:rPr lang="pt-BR" sz="1700" i="1" dirty="0"/>
              <a:t> e da </a:t>
            </a:r>
            <a:r>
              <a:rPr lang="pt-BR" sz="1700" i="1" dirty="0" err="1"/>
              <a:t>erodibilidade</a:t>
            </a:r>
            <a:r>
              <a:rPr lang="pt-BR" sz="1700" i="1" dirty="0"/>
              <a:t>? E qual o impacto das hidrelétricas e nas hidrelétricas? As hidrelétricas tem impacto negativo no carreamento de sedimentos? E qual o impacto das estradas?</a:t>
            </a:r>
          </a:p>
          <a:p>
            <a:pPr lvl="1"/>
            <a:endParaRPr lang="pt-BR" sz="1700" i="1" dirty="0"/>
          </a:p>
          <a:p>
            <a:pPr lvl="1"/>
            <a:r>
              <a:rPr lang="pt-BR" sz="1700" i="1" dirty="0"/>
              <a:t>ANA: não há séries históricas regionais para tal avaliação.</a:t>
            </a:r>
          </a:p>
          <a:p>
            <a:endParaRPr lang="pt-BR" dirty="0"/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64633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36000" rIns="36000">
            <a:spAutoFit/>
          </a:bodyPr>
          <a:lstStyle>
            <a:defPPr>
              <a:defRPr lang="pt-B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NT </a:t>
            </a:r>
            <a:r>
              <a:rPr lang="pt-BR" dirty="0"/>
              <a:t>Ameaças, Usos competitivos e conflitos</a:t>
            </a:r>
          </a:p>
        </p:txBody>
      </p:sp>
    </p:spTree>
    <p:extLst>
      <p:ext uri="{BB962C8B-B14F-4D97-AF65-F5344CB8AC3E}">
        <p14:creationId xmlns:p14="http://schemas.microsoft.com/office/powerpoint/2010/main" val="158408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80555"/>
            <a:ext cx="8712968" cy="5088805"/>
          </a:xfrm>
        </p:spPr>
        <p:txBody>
          <a:bodyPr>
            <a:normAutofit/>
          </a:bodyPr>
          <a:lstStyle/>
          <a:p>
            <a:r>
              <a:rPr lang="pt-BR" sz="2000" dirty="0" smtClean="0"/>
              <a:t>Uso </a:t>
            </a:r>
            <a:r>
              <a:rPr lang="pt-BR" sz="2000" dirty="0" smtClean="0"/>
              <a:t>do solo</a:t>
            </a:r>
            <a:endParaRPr lang="pt-BR" sz="2000" dirty="0"/>
          </a:p>
          <a:p>
            <a:pPr lvl="1"/>
            <a:r>
              <a:rPr lang="pt-BR" sz="1700" i="1" dirty="0" smtClean="0"/>
              <a:t>Débora: “Estão </a:t>
            </a:r>
            <a:r>
              <a:rPr lang="pt-BR" sz="1700" i="1" dirty="0"/>
              <a:t>usando duas bases de dados diferentes... a de 2010-2012 foi publicada em 2013 e a de 2012-2014 em 2015</a:t>
            </a:r>
            <a:r>
              <a:rPr lang="pt-BR" sz="1700" i="1" dirty="0" smtClean="0"/>
              <a:t>... Checar </a:t>
            </a:r>
            <a:r>
              <a:rPr lang="pt-BR" sz="1700" i="1" dirty="0"/>
              <a:t>Tabela para dados do monitoramento </a:t>
            </a:r>
            <a:r>
              <a:rPr lang="pt-BR" sz="1700" i="1" dirty="0" smtClean="0"/>
              <a:t>2012-1014”</a:t>
            </a:r>
            <a:endParaRPr lang="pt-BR" sz="1700" i="1" dirty="0"/>
          </a:p>
          <a:p>
            <a:pPr lvl="1"/>
            <a:r>
              <a:rPr lang="pt-BR" sz="1700" dirty="0" smtClean="0"/>
              <a:t>ANA</a:t>
            </a:r>
            <a:r>
              <a:rPr lang="pt-BR" sz="1700" dirty="0"/>
              <a:t>: Já há o ano 2014, mas não estava disponível quando a NT foi produzida. Entretanto, para espacialização das demandas de uso da água foi utilizado o mapeamento mais atual (ano 2014), portanto, na parte mais importante para fins de planejamento de recursos hídricos os dados considerados são os mais atuais. A atualização no texto será avaliada na consolidação do diagnóstico (contratação em andamento).</a:t>
            </a:r>
          </a:p>
          <a:p>
            <a:pPr lvl="1"/>
            <a:endParaRPr lang="pt-BR" sz="1700" dirty="0"/>
          </a:p>
          <a:p>
            <a:pPr lvl="1"/>
            <a:r>
              <a:rPr lang="pt-BR" sz="1700" dirty="0"/>
              <a:t>Oficialmente a publicação 2010-2012 é de 2014</a:t>
            </a:r>
          </a:p>
          <a:p>
            <a:endParaRPr lang="pt-BR" dirty="0"/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64633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36000" rIns="36000">
            <a:spAutoFit/>
          </a:bodyPr>
          <a:lstStyle>
            <a:defPPr>
              <a:defRPr lang="pt-B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NT </a:t>
            </a:r>
            <a:r>
              <a:rPr lang="pt-BR" dirty="0"/>
              <a:t>Ameaças, Usos competitivos e conflitos</a:t>
            </a:r>
          </a:p>
        </p:txBody>
      </p:sp>
    </p:spTree>
    <p:extLst>
      <p:ext uri="{BB962C8B-B14F-4D97-AF65-F5344CB8AC3E}">
        <p14:creationId xmlns:p14="http://schemas.microsoft.com/office/powerpoint/2010/main" val="368243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8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30000"/>
            </a:pPr>
            <a:r>
              <a:rPr lang="pt-BR" altLang="pt-BR" dirty="0" smtClean="0">
                <a:solidFill>
                  <a:schemeClr val="bg1"/>
                </a:solidFill>
              </a:rPr>
              <a:t>NT Estudos Hidrológicos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412776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Vânia MME</a:t>
            </a:r>
            <a:r>
              <a:rPr lang="pt-BR" sz="105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pt-BR" sz="10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“... sobre disponibilidade hídrica” </a:t>
            </a:r>
            <a:r>
              <a:rPr lang="pt-BR" sz="105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Vale a pena discutir estes valores, tendo em vista que não necessariamente correspondem à Q95%, e existe diferença entre valores de vazão </a:t>
            </a:r>
            <a:r>
              <a:rPr lang="pt-BR" sz="105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defluente</a:t>
            </a:r>
            <a:r>
              <a:rPr lang="pt-BR" sz="105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mínima, vazão sanitária e vazão ambiental, conforme próprio documento do ONS de Restrições Operativas Hidráulicas. Conforme o Inventário de Restrições Hidráulicas do ONS: para a UHE Manso, 95 m³/s é a vazão </a:t>
            </a:r>
            <a:r>
              <a:rPr lang="pt-BR" sz="105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defluente</a:t>
            </a:r>
            <a:r>
              <a:rPr lang="pt-BR" sz="105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mínima e 25 m³/s é a vazão sanitária (Q95% deve estar em torno de 58 m³/s); para a UHE Ponte de Pedra, 45 m³/s é a vazão mínima e sanitária, da mesma ordem da Q95%; para a UHE Jauru, 3 m³/s é a vazão sanitária (Q95% deve estar em torno de 64 m³/s); para a UHE </a:t>
            </a:r>
            <a:r>
              <a:rPr lang="pt-BR" sz="105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Itiquira</a:t>
            </a:r>
            <a:r>
              <a:rPr lang="pt-BR" sz="105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40 m³/s é a vazão ambiental, da mesma ordem da Q95%. Sugere-se padronizar o critério de utilização destes valores para avaliação da disponibilidade hídrica superficial, sobretudo tendo em vista que estas usinas possuem baixa capacidade de regularização, que é somente diária, por serem a fio d´água, à exceção da UHE Manso</a:t>
            </a:r>
            <a:r>
              <a:rPr lang="pt-BR" sz="105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pt-BR" sz="1050" b="1" dirty="0"/>
              <a:t>Débora – FONASC</a:t>
            </a:r>
            <a:endParaRPr lang="pt-BR" sz="1050" dirty="0"/>
          </a:p>
          <a:p>
            <a:r>
              <a:rPr lang="pt-BR" sz="1050" i="1" dirty="0"/>
              <a:t>Concordo! Além de harmonizar Idem quanto a conceituar os termos empregados neste Diagnóstico, num glossário.  Incluir no conceito a equação de cálculo de cada vazão.</a:t>
            </a:r>
            <a:endParaRPr lang="pt-BR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1412776"/>
            <a:ext cx="3400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Foi utilizada a menor vazão restritiva para operação do reservatório, conforme</a:t>
            </a:r>
            <a:r>
              <a:rPr lang="pt-BR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 smtClean="0"/>
              <a:t>Inventário de Restrições Hidráulicas do NOS (obrigação legal)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67544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Vânia – MME</a:t>
            </a:r>
            <a:r>
              <a:rPr lang="pt-BR" sz="11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1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Esclarecer se estas vazões foram obtidas a partir de médias mensais.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11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Débora –FONASC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1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Concordo!</a:t>
            </a:r>
            <a:endParaRPr lang="pt-BR" sz="1100" dirty="0"/>
          </a:p>
        </p:txBody>
      </p:sp>
      <p:sp>
        <p:nvSpPr>
          <p:cNvPr id="8" name="Retângulo 7"/>
          <p:cNvSpPr/>
          <p:nvPr/>
        </p:nvSpPr>
        <p:spPr>
          <a:xfrm>
            <a:off x="5366954" y="4230186"/>
            <a:ext cx="3403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As médias utilizadas foram diárias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88472" y="5275074"/>
            <a:ext cx="4572000" cy="13157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Vânia – MME</a:t>
            </a:r>
            <a:r>
              <a:rPr lang="pt-BR" sz="11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1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Sugere-se  fazer uma avaliação entre a disponibilidade hídrica sem considerar os reservatórios e considerando, para avaliar a relevância da regularização para a disponibilidade hídrica</a:t>
            </a:r>
            <a:r>
              <a:rPr lang="pt-BR" sz="11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05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Débora – FONASC</a:t>
            </a:r>
            <a:endParaRPr lang="pt-B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Concordo! Com os reservatórios maiores e com os demais reservatórios (150) de </a:t>
            </a:r>
            <a:r>
              <a:rPr lang="pt-BR" sz="12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PCHs</a:t>
            </a:r>
            <a:r>
              <a:rPr lang="pt-BR" sz="1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atuais e previstos no arranjo em </a:t>
            </a:r>
            <a:r>
              <a:rPr lang="pt-BR" sz="1200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casacata</a:t>
            </a:r>
            <a:r>
              <a:rPr lang="pt-BR" sz="12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(cenários atuais e futuros)</a:t>
            </a:r>
            <a:endParaRPr lang="pt-BR" sz="1050" dirty="0"/>
          </a:p>
        </p:txBody>
      </p:sp>
      <p:sp>
        <p:nvSpPr>
          <p:cNvPr id="11" name="Retângulo 10"/>
          <p:cNvSpPr/>
          <p:nvPr/>
        </p:nvSpPr>
        <p:spPr>
          <a:xfrm>
            <a:off x="5368417" y="5563614"/>
            <a:ext cx="3403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Pode ser realizado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33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8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30000"/>
            </a:pPr>
            <a:r>
              <a:rPr lang="pt-BR" altLang="pt-BR" dirty="0" smtClean="0">
                <a:solidFill>
                  <a:schemeClr val="bg1"/>
                </a:solidFill>
              </a:rPr>
              <a:t>NT Estudos Hidrológicos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412776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Débora – FONASC</a:t>
            </a:r>
            <a:endParaRPr lang="pt-BR" sz="1200" dirty="0"/>
          </a:p>
          <a:p>
            <a:r>
              <a:rPr lang="pt-BR" sz="1200" dirty="0"/>
              <a:t>E as bacias do </a:t>
            </a:r>
            <a:r>
              <a:rPr lang="pt-BR" sz="1200" dirty="0" err="1"/>
              <a:t>Cabaçal</a:t>
            </a:r>
            <a:r>
              <a:rPr lang="pt-BR" sz="1200" dirty="0"/>
              <a:t>-Sepotuba-Jauru?? Considerada como caixa D’Água da RH?? Fornecem em conjunto 467 m3/s = Q</a:t>
            </a:r>
            <a:r>
              <a:rPr lang="pt-BR" sz="1200" baseline="-25000" dirty="0"/>
              <a:t>MLT</a:t>
            </a:r>
            <a:r>
              <a:rPr lang="pt-BR" sz="1200" dirty="0"/>
              <a:t>2</a:t>
            </a:r>
          </a:p>
          <a:p>
            <a:r>
              <a:rPr lang="pt-BR" sz="1200" dirty="0"/>
              <a:t> 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08104" y="1412776"/>
            <a:ext cx="3400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/>
              <a:t>comentário </a:t>
            </a:r>
            <a:r>
              <a:rPr lang="pt-BR" sz="1500" dirty="0"/>
              <a:t>inserido em trecho mais acima. </a:t>
            </a:r>
            <a:r>
              <a:rPr lang="pt-BR" sz="1500" dirty="0"/>
              <a:t>As </a:t>
            </a:r>
            <a:r>
              <a:rPr lang="pt-BR" sz="1500" dirty="0" err="1"/>
              <a:t>sub-bacias</a:t>
            </a:r>
            <a:r>
              <a:rPr lang="pt-BR" sz="1500" dirty="0"/>
              <a:t> citadas no texto são as maiores contribuintes pois possuem maiores áreas de drenagem, embora as vazões específicas sejam menores. </a:t>
            </a:r>
            <a:r>
              <a:rPr lang="pt-BR" sz="1500" dirty="0"/>
              <a:t>Será </a:t>
            </a:r>
            <a:r>
              <a:rPr lang="pt-BR" sz="1500" dirty="0" smtClean="0"/>
              <a:t>esclarecido </a:t>
            </a:r>
            <a:r>
              <a:rPr lang="pt-BR" sz="1500" dirty="0"/>
              <a:t>no texto.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504611" y="3308208"/>
            <a:ext cx="34039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dirty="0" smtClean="0"/>
              <a:t>É possível calcular a área, mas não se tem informações sobre vazão dos países. Pode ser extrapolada a média da bacia.</a:t>
            </a:r>
            <a:endParaRPr lang="pt-BR" sz="1500" dirty="0"/>
          </a:p>
        </p:txBody>
      </p:sp>
      <p:sp>
        <p:nvSpPr>
          <p:cNvPr id="2" name="Retângulo 1"/>
          <p:cNvSpPr/>
          <p:nvPr/>
        </p:nvSpPr>
        <p:spPr>
          <a:xfrm>
            <a:off x="488472" y="340262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Débora - FONASC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Informar as áreas e os cálculos com e sem a inclusão das informações dos países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transfronteiriços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1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306161"/>
            <a:ext cx="1948346" cy="14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6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8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30000"/>
            </a:pPr>
            <a:r>
              <a:rPr lang="pt-BR" altLang="pt-BR" dirty="0" smtClean="0">
                <a:solidFill>
                  <a:schemeClr val="bg1"/>
                </a:solidFill>
              </a:rPr>
              <a:t>NT Estudos Hidrológicos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412776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Débora – FONASC</a:t>
            </a:r>
            <a:endParaRPr lang="pt-BR" sz="1200" dirty="0"/>
          </a:p>
          <a:p>
            <a:r>
              <a:rPr lang="pt-BR" sz="1200" dirty="0"/>
              <a:t>Mencionar a série de anos no texto e em cada figura, correspondente às estações fluviométricas escolhidas para exemplificação. Na verdade, seria necessário incluir uma Tabela com estas informações, mencionando também o máximo e o mínimo de vazão de cada série histórica e a mediana e a faixa dos meses correspondente de mínima e de máxima</a:t>
            </a:r>
            <a:r>
              <a:rPr lang="pt-BR" sz="1200" dirty="0" smtClean="0"/>
              <a:t>...</a:t>
            </a: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5538320" y="4770854"/>
            <a:ext cx="340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enviar </a:t>
            </a:r>
            <a:r>
              <a:rPr lang="pt-BR" sz="1600" dirty="0"/>
              <a:t>referências.</a:t>
            </a:r>
            <a:endParaRPr lang="pt-BR" sz="1600" dirty="0"/>
          </a:p>
        </p:txBody>
      </p:sp>
      <p:sp>
        <p:nvSpPr>
          <p:cNvPr id="2" name="Retângulo 1"/>
          <p:cNvSpPr/>
          <p:nvPr/>
        </p:nvSpPr>
        <p:spPr>
          <a:xfrm>
            <a:off x="464947" y="4447689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Débora - FONASC</a:t>
            </a: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 smtClean="0"/>
              <a:t>“bem </a:t>
            </a:r>
            <a:r>
              <a:rPr lang="pt-BR" sz="1600" dirty="0"/>
              <a:t>como em relação à correspondente variação dinâmica da área de </a:t>
            </a:r>
            <a:r>
              <a:rPr lang="pt-BR" sz="1600" dirty="0" smtClean="0"/>
              <a:t>inundação” </a:t>
            </a:r>
            <a:r>
              <a:rPr lang="pt-BR" sz="1600" dirty="0"/>
              <a:t>(Hamilton et al. 1996; Padovani 2010). 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15068" y="1484784"/>
            <a:ext cx="3403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Pode ser realizado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797771"/>
            <a:ext cx="2145951" cy="146314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64947" y="562945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Débora – FONASC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Explicar o porquê do fenômeno segundo estudos de </a:t>
            </a:r>
            <a:r>
              <a:rPr lang="pt-B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Collischonn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Tucci, avaliando a tendência de diminuição das vazões de 1995 até agora.</a:t>
            </a:r>
            <a:endParaRPr lang="pt-BR" sz="1400" dirty="0"/>
          </a:p>
        </p:txBody>
      </p:sp>
      <p:sp>
        <p:nvSpPr>
          <p:cNvPr id="11" name="Retângulo 10"/>
          <p:cNvSpPr/>
          <p:nvPr/>
        </p:nvSpPr>
        <p:spPr>
          <a:xfrm>
            <a:off x="5542671" y="5937229"/>
            <a:ext cx="340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enviar </a:t>
            </a:r>
            <a:r>
              <a:rPr lang="pt-BR" sz="1600" dirty="0"/>
              <a:t>referências.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0313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8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30000"/>
            </a:pPr>
            <a:r>
              <a:rPr lang="pt-BR" altLang="pt-BR" dirty="0" smtClean="0">
                <a:solidFill>
                  <a:schemeClr val="bg1"/>
                </a:solidFill>
              </a:rPr>
              <a:t>NT Estudos Hidrológicos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628800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Vânia – MME: </a:t>
            </a:r>
            <a:r>
              <a:rPr lang="pt-BR" sz="1200" i="1" dirty="0">
                <a:solidFill>
                  <a:srgbClr val="FF0000"/>
                </a:solidFill>
              </a:rPr>
              <a:t>Sugere-se indicar onde utilizar nas etapas posteriores ou mesmo utilizar já na etapa de diagnóstico, sobretudo no estudo de disponibilidade hídrica, o fato de que a avaliação do histórico não garante que vazões piores não ocorram no futuro. Não seria o caso de se avaliar os impactos nas mudanças climáticas na Bacia, via estudos do IPCC e outros? Já existe tendência de aumento ou redução da precipitação ou das vazões ou mesmo das temperaturas na Bacia do Paraguai?</a:t>
            </a:r>
            <a:endParaRPr lang="pt-BR" sz="1200" dirty="0">
              <a:solidFill>
                <a:srgbClr val="FF0000"/>
              </a:solidFill>
            </a:endParaRPr>
          </a:p>
          <a:p>
            <a:r>
              <a:rPr lang="pt-BR" sz="1200" b="1" dirty="0"/>
              <a:t>Débora – FONASC</a:t>
            </a:r>
            <a:endParaRPr lang="pt-BR" sz="1200" dirty="0"/>
          </a:p>
          <a:p>
            <a:r>
              <a:rPr lang="pt-BR" sz="1200" i="1" dirty="0"/>
              <a:t>Concordo!</a:t>
            </a:r>
            <a:endParaRPr lang="pt-BR" sz="1200" dirty="0"/>
          </a:p>
          <a:p>
            <a:r>
              <a:rPr lang="pt-BR" sz="1200" i="1" dirty="0"/>
              <a:t>Há estudos resultantes do Projeto SINERGIA (Prof. Pierre Girard – UFMT) e Projeto </a:t>
            </a:r>
            <a:r>
              <a:rPr lang="pt-BR" sz="1200" i="1" dirty="0" err="1"/>
              <a:t>xxx</a:t>
            </a:r>
            <a:r>
              <a:rPr lang="pt-BR" sz="1200" i="1" dirty="0"/>
              <a:t> (Dr. Gilvan Sampaio - INPE</a:t>
            </a:r>
            <a:r>
              <a:rPr lang="pt-BR" sz="1200" i="1" dirty="0" smtClean="0"/>
              <a:t>)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5508104" y="1628800"/>
            <a:ext cx="34039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As </a:t>
            </a:r>
            <a:r>
              <a:rPr lang="pt-BR" dirty="0"/>
              <a:t>mudanças climáticas e seu impacto na disponibilidade é uma avaliação já prevista na etapa de Prognóstico (contratação em andamento).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383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8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30000"/>
            </a:pPr>
            <a:r>
              <a:rPr lang="pt-BR" altLang="pt-BR" dirty="0" smtClean="0">
                <a:solidFill>
                  <a:schemeClr val="bg1"/>
                </a:solidFill>
              </a:rPr>
              <a:t>NT Hidrogeologia</a:t>
            </a:r>
            <a:endParaRPr lang="pt-BR" altLang="pt-BR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132856"/>
            <a:ext cx="2091109" cy="32982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148064" y="2564904"/>
            <a:ext cx="2434633" cy="30243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828107"/>
            <a:ext cx="4791182" cy="60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2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8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30000"/>
            </a:pPr>
            <a:r>
              <a:rPr lang="pt-BR" altLang="pt-BR" dirty="0" smtClean="0">
                <a:solidFill>
                  <a:schemeClr val="bg1"/>
                </a:solidFill>
              </a:rPr>
              <a:t>NT Hidrogeologia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556792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Considerando, portanto todo o cenário apresentado e o fato de que as atividades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minerárias instaladas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nas morrarias lavram minério exatamente da unidade aquífera, futuramente a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oferta hídrica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local deve ser menor. E sendo o próprio aquífero lavrado como minério, o cenário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de disponibilidade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deve piorar e talvez futuramente os usuários deverão buscar fontes alternativas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de abastecimento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pt-BR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802" y="1505561"/>
            <a:ext cx="2383743" cy="213378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5536" y="3861048"/>
            <a:ext cx="5760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Em geral, as águas subterrâneas do Sistema Aquífero Pantanal são de boa qualidade,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mas localmente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apresentando teores elevados de ferro, carbonato, matéria orgânica e </a:t>
            </a:r>
            <a:r>
              <a:rPr lang="pt-BR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salobridade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Por ser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um aquífero freático, apresenta grande risco a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contaminação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 em particular relacionada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 atividades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agrícolas (agroquímicos) e a 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</a:rPr>
              <a:t>criação de gado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(Ferreira et al., 2006).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692" y="4097943"/>
            <a:ext cx="2383084" cy="14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8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30000"/>
            </a:pPr>
            <a:r>
              <a:rPr lang="pt-BR" altLang="pt-BR" dirty="0" smtClean="0">
                <a:solidFill>
                  <a:schemeClr val="bg1"/>
                </a:solidFill>
              </a:rPr>
              <a:t>NT Hidrogeologia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556792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MMA/SRH (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2006) indica </a:t>
            </a:r>
            <a:r>
              <a:rPr lang="pt-B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que suas águas podem se apresentar com turbidez elevada, odor e sabor desagradáveis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pt-BR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810" y="1663187"/>
            <a:ext cx="2200847" cy="163387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48" y="4085268"/>
            <a:ext cx="4980052" cy="14319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809" y="4127223"/>
            <a:ext cx="2200847" cy="186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35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8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30000"/>
            </a:pPr>
            <a:r>
              <a:rPr lang="pt-BR" altLang="pt-BR" dirty="0" smtClean="0">
                <a:solidFill>
                  <a:schemeClr val="bg1"/>
                </a:solidFill>
              </a:rPr>
              <a:t>NT Hidrogeologia</a:t>
            </a: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1556792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Knechtel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(2015) confirma as informações produzidas em </a:t>
            </a:r>
            <a:r>
              <a:rPr lang="pt-BR" sz="1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Comelli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(2011). Por meio </a:t>
            </a:r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do estudo 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físico-químico de 14 poços perfurados no Sistema Aquífero Parecis na cidade de </a:t>
            </a:r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Sinop (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MT), avalia que os resultados encontrados para todos os parâmetros analisados são </a:t>
            </a:r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considerados baixos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 sempre aceitáveis para consumo humano diante da Portaria MS nº 2.914/2011 e </a:t>
            </a:r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Resolução CONAMA 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nº 396/2008, indicando que as águas subterrâneas da região ainda apresentam </a:t>
            </a:r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boa qualidade 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física e química e, aparentemente, ainda não sofreram contaminação significante </a:t>
            </a:r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em decorrência 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de atividades antrópicas (Tabela </a:t>
            </a:r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1.50)</a:t>
            </a:r>
            <a:endParaRPr lang="pt-BR" sz="1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88" y="1588415"/>
            <a:ext cx="2178468" cy="142099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5536" y="3852033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As temperaturas catalogadas ficaram entre 24 e 30°C</a:t>
            </a:r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 com 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média calculada em 26,6°C. Amostras coletadas nos municípios de Feliz Natal (MT) e </a:t>
            </a:r>
            <a:r>
              <a:rPr lang="pt-BR" sz="1400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Tapurah</a:t>
            </a:r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MT) apresentaram teores elevados de ferro total e nitrato, respectivamente.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511" y="3501008"/>
            <a:ext cx="2095123" cy="155863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72124" y="5445224"/>
            <a:ext cx="54240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ANA (2014a) Análise do Estudo sobre a Capacidade </a:t>
            </a:r>
            <a:r>
              <a:rPr lang="pt-BR" sz="14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Hidrogeológica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do Córrego Urucum. </a:t>
            </a:r>
            <a:r>
              <a:rPr lang="pt-BR" sz="1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Nota Técnica 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nº 07/2014/GESUB/SIP. </a:t>
            </a:r>
            <a:r>
              <a:rPr lang="pt-BR" sz="1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ANA, Brasília, 21 p.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511" y="5229200"/>
            <a:ext cx="2030144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5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5772150" y="682849"/>
            <a:ext cx="2741613" cy="3698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altLang="pt-BR" dirty="0" smtClean="0">
                <a:solidFill>
                  <a:srgbClr val="FFFFFF"/>
                </a:solidFill>
              </a:rPr>
              <a:t>Fluxograma do Plano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172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1772816"/>
            <a:ext cx="7992888" cy="4824536"/>
          </a:xfrm>
        </p:spPr>
        <p:txBody>
          <a:bodyPr>
            <a:normAutofit fontScale="55000" lnSpcReduction="20000"/>
          </a:bodyPr>
          <a:lstStyle/>
          <a:p>
            <a:r>
              <a:rPr lang="pt-BR" sz="3300" dirty="0" smtClean="0"/>
              <a:t>MS considera Coeficiente </a:t>
            </a:r>
            <a:r>
              <a:rPr lang="pt-BR" sz="3300" dirty="0"/>
              <a:t>de Sustentabilidade </a:t>
            </a:r>
            <a:r>
              <a:rPr lang="pt-BR" sz="3300" dirty="0" smtClean="0"/>
              <a:t>para </a:t>
            </a:r>
            <a:r>
              <a:rPr lang="pt-BR" sz="3300" dirty="0"/>
              <a:t>outorga de água </a:t>
            </a:r>
            <a:r>
              <a:rPr lang="pt-BR" sz="3300" dirty="0" smtClean="0"/>
              <a:t>subterrânea</a:t>
            </a:r>
          </a:p>
          <a:p>
            <a:pPr lvl="1"/>
            <a:r>
              <a:rPr lang="pt-BR" sz="2900" dirty="0"/>
              <a:t>Os coeficientes de sustentabilidade podem ser consultados no manual de outorga - </a:t>
            </a:r>
            <a:r>
              <a:rPr lang="pt-BR" sz="2900" u="sng" dirty="0">
                <a:hlinkClick r:id="rId2"/>
              </a:rPr>
              <a:t>http://www.imasul.ms.gov.br/wpcontent/uploads/sites/74/2015/12/Manual_outorga_dezembro.pdf</a:t>
            </a:r>
            <a:endParaRPr lang="pt-BR" sz="2900" dirty="0"/>
          </a:p>
          <a:p>
            <a:endParaRPr lang="pt-BR" sz="3300" dirty="0"/>
          </a:p>
          <a:p>
            <a:r>
              <a:rPr lang="pt-BR" sz="3300" dirty="0" smtClean="0"/>
              <a:t>MS também tem taxa </a:t>
            </a:r>
            <a:r>
              <a:rPr lang="pt-BR" sz="3300" dirty="0"/>
              <a:t>de </a:t>
            </a:r>
            <a:r>
              <a:rPr lang="pt-BR" sz="3300" dirty="0" smtClean="0"/>
              <a:t>outorga</a:t>
            </a:r>
          </a:p>
          <a:p>
            <a:pPr lvl="1"/>
            <a:r>
              <a:rPr lang="pt-BR" sz="2900" dirty="0"/>
              <a:t>Os decretos que falam dos emolumentos da outorga são os  Decreto Nº 11766 DE 29/12/2004 e Decreto Nº 14237 DE 03/08/2015</a:t>
            </a:r>
          </a:p>
          <a:p>
            <a:pPr marL="457200" lvl="1" indent="0">
              <a:buNone/>
            </a:pPr>
            <a:endParaRPr lang="pt-BR" sz="2900" dirty="0"/>
          </a:p>
          <a:p>
            <a:r>
              <a:rPr lang="pt-BR" sz="3300" dirty="0" smtClean="0"/>
              <a:t>Os artigos relativos à cobrança estão sendo questionados na justiça</a:t>
            </a:r>
          </a:p>
          <a:p>
            <a:pPr lvl="1"/>
            <a:r>
              <a:rPr lang="pt-BR" sz="2900" dirty="0"/>
              <a:t>No STF é a AÇÃO DIRETA DE INCONSTITUCIONALIDADE 5025 –ADI5025</a:t>
            </a:r>
          </a:p>
          <a:p>
            <a:pPr lvl="1"/>
            <a:endParaRPr lang="pt-BR" sz="2900" dirty="0" smtClean="0"/>
          </a:p>
          <a:p>
            <a:r>
              <a:rPr lang="pt-BR" sz="3300" dirty="0" smtClean="0"/>
              <a:t>Em MS, a destinação </a:t>
            </a:r>
            <a:r>
              <a:rPr lang="pt-BR" sz="3300" dirty="0"/>
              <a:t>dos recursos da Compensação Financeira pela Utilização dos Recursos Hídricos para Fins de Geração de Energia Elétrica – CFURH para a Previdência </a:t>
            </a:r>
            <a:endParaRPr lang="pt-BR" sz="3300" dirty="0"/>
          </a:p>
          <a:p>
            <a:pPr lvl="1"/>
            <a:r>
              <a:rPr lang="pt-BR" sz="2900" dirty="0" smtClean="0"/>
              <a:t>IMASUL pesquisará o regulamento que autoriza a CFURH ser utilizada para a Previdência dos servidores do Estado.</a:t>
            </a:r>
            <a:endParaRPr lang="pt-BR" sz="2900" dirty="0"/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30000"/>
            </a:pPr>
            <a:r>
              <a:rPr lang="pt-BR" altLang="pt-BR" dirty="0" smtClean="0">
                <a:solidFill>
                  <a:schemeClr val="bg1"/>
                </a:solidFill>
              </a:rPr>
              <a:t>NT Institucional e Legal</a:t>
            </a:r>
            <a:endParaRPr lang="pt-BR" alt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54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1916832"/>
            <a:ext cx="7920880" cy="439248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Lei </a:t>
            </a:r>
            <a:r>
              <a:rPr lang="pt-BR" dirty="0"/>
              <a:t>estadual </a:t>
            </a:r>
            <a:r>
              <a:rPr lang="pt-BR" dirty="0" smtClean="0"/>
              <a:t>de MT que </a:t>
            </a:r>
            <a:r>
              <a:rPr lang="pt-BR" dirty="0"/>
              <a:t>determina os recursos para o Fundo de Meio Ambiente (e porcentagem para a área de Recursos Hídricos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SEMA/MT enviou resumo sobre </a:t>
            </a:r>
            <a:r>
              <a:rPr lang="pt-BR" dirty="0"/>
              <a:t>as leis que envolvem os recursos da compensação financeira pela geração de energia elétrica (</a:t>
            </a:r>
            <a:r>
              <a:rPr lang="pt-BR" dirty="0" smtClean="0"/>
              <a:t>Federal/Estadual)</a:t>
            </a:r>
          </a:p>
          <a:p>
            <a:pPr marL="457200" lvl="1" indent="0">
              <a:buNone/>
            </a:pPr>
            <a:endParaRPr lang="pt-BR" dirty="0" smtClean="0"/>
          </a:p>
          <a:p>
            <a:r>
              <a:rPr lang="pt-BR" dirty="0" smtClean="0"/>
              <a:t>Existe uma proposta de enquadramento em MT</a:t>
            </a:r>
          </a:p>
          <a:p>
            <a:pPr lvl="1"/>
            <a:r>
              <a:rPr lang="pt-BR" dirty="0" smtClean="0"/>
              <a:t>dissertação de Mestrado do Luiz Noquelli</a:t>
            </a:r>
          </a:p>
          <a:p>
            <a:pPr marL="457200" lvl="1" indent="0">
              <a:buNone/>
            </a:pPr>
            <a:endParaRPr lang="pt-BR" dirty="0" smtClean="0"/>
          </a:p>
          <a:p>
            <a:r>
              <a:rPr lang="pt-BR" dirty="0" smtClean="0"/>
              <a:t>Acrescentar lista de instituições (CBHs/</a:t>
            </a:r>
            <a:r>
              <a:rPr lang="pt-BR" dirty="0" err="1" smtClean="0"/>
              <a:t>CERHs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 MS: site. MT: vai enviar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O que está planejado nos Acordos </a:t>
            </a:r>
            <a:r>
              <a:rPr lang="pt-BR" dirty="0" err="1" smtClean="0"/>
              <a:t>Transfronteiriços</a:t>
            </a:r>
            <a:endParaRPr lang="pt-BR" dirty="0"/>
          </a:p>
          <a:p>
            <a:pPr lvl="1"/>
            <a:r>
              <a:rPr lang="pt-BR" dirty="0"/>
              <a:t> </a:t>
            </a:r>
            <a:r>
              <a:rPr lang="pt-BR" dirty="0" smtClean="0"/>
              <a:t>Contrato de consultor específico</a:t>
            </a:r>
            <a:endParaRPr lang="pt-BR" dirty="0"/>
          </a:p>
          <a:p>
            <a:pPr marL="457200" lvl="1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3698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30000"/>
            </a:pPr>
            <a:r>
              <a:rPr lang="pt-BR" altLang="pt-BR" dirty="0" smtClean="0">
                <a:solidFill>
                  <a:schemeClr val="bg1"/>
                </a:solidFill>
              </a:rPr>
              <a:t>NT Institucional e Legal</a:t>
            </a:r>
            <a:endParaRPr lang="pt-BR" alt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17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Imagem 8" descr="twi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5221288"/>
            <a:ext cx="12350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5" name="Imagem 10" descr="youtu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5392738"/>
            <a:ext cx="18383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6" name="CaixaDeTexto 5"/>
          <p:cNvSpPr txBox="1">
            <a:spLocks noChangeArrowheads="1"/>
          </p:cNvSpPr>
          <p:nvPr/>
        </p:nvSpPr>
        <p:spPr bwMode="auto">
          <a:xfrm>
            <a:off x="6056313" y="5970588"/>
            <a:ext cx="2692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1F497D"/>
                </a:solidFill>
              </a:rPr>
              <a:t>www.youtube.com/anagovbr</a:t>
            </a:r>
          </a:p>
        </p:txBody>
      </p:sp>
      <p:sp>
        <p:nvSpPr>
          <p:cNvPr id="402437" name="CaixaDeTexto 6"/>
          <p:cNvSpPr txBox="1">
            <a:spLocks noChangeArrowheads="1"/>
          </p:cNvSpPr>
          <p:nvPr/>
        </p:nvSpPr>
        <p:spPr bwMode="auto">
          <a:xfrm>
            <a:off x="395288" y="5970588"/>
            <a:ext cx="254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1F497D"/>
                </a:solidFill>
              </a:rPr>
              <a:t>www.twitter.com/anagovbr</a:t>
            </a:r>
          </a:p>
        </p:txBody>
      </p:sp>
      <p:pic>
        <p:nvPicPr>
          <p:cNvPr id="402438" name="Picture 2" descr="http://teenspeak.org/wp-content/uploads/2009/01/facebook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392738"/>
            <a:ext cx="1666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9" name="CaixaDeTexto 8"/>
          <p:cNvSpPr txBox="1">
            <a:spLocks noChangeArrowheads="1"/>
          </p:cNvSpPr>
          <p:nvPr/>
        </p:nvSpPr>
        <p:spPr bwMode="auto">
          <a:xfrm>
            <a:off x="3160713" y="5970588"/>
            <a:ext cx="2765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1F497D"/>
                </a:solidFill>
              </a:rPr>
              <a:t>www.facebook.com/anagovbr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28625" y="1628775"/>
            <a:ext cx="8229600" cy="280828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14000" b="1" dirty="0" smtClean="0">
                <a:solidFill>
                  <a:srgbClr val="1F497D"/>
                </a:solidFill>
                <a:cs typeface="Calibri" pitchFamily="34" charset="0"/>
              </a:rPr>
              <a:t>Obrigada!</a:t>
            </a:r>
            <a:endParaRPr lang="pt-BR" sz="140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8800" b="1" dirty="0" smtClean="0">
                <a:solidFill>
                  <a:srgbClr val="1F497D"/>
                </a:solidFill>
                <a:cs typeface="Calibri" pitchFamily="34" charset="0"/>
              </a:rPr>
              <a:t>Superintendência de Planejamento de Recursos Hídricos</a:t>
            </a: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endParaRPr lang="pt-BR" sz="8800" b="1" dirty="0">
              <a:solidFill>
                <a:srgbClr val="1F497D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8800" b="1" dirty="0" err="1" smtClean="0">
                <a:solidFill>
                  <a:srgbClr val="1F497D"/>
                </a:solidFill>
              </a:rPr>
              <a:t>spr@ana.gov.br</a:t>
            </a:r>
            <a:r>
              <a:rPr lang="pt-BR" sz="8800" b="1" dirty="0" smtClean="0">
                <a:solidFill>
                  <a:srgbClr val="1F497D"/>
                </a:solidFill>
              </a:rPr>
              <a:t>  </a:t>
            </a:r>
            <a:r>
              <a:rPr lang="pt-BR" sz="8800" b="1" dirty="0">
                <a:solidFill>
                  <a:srgbClr val="1F497D"/>
                </a:solidFill>
              </a:rPr>
              <a:t>|  (+55) (61) </a:t>
            </a:r>
            <a:r>
              <a:rPr lang="pt-BR" sz="8800" b="1" dirty="0" smtClean="0">
                <a:solidFill>
                  <a:srgbClr val="1F497D"/>
                </a:solidFill>
              </a:rPr>
              <a:t>2109-5208</a:t>
            </a:r>
            <a:endParaRPr lang="pt-BR" sz="8800" b="1" dirty="0">
              <a:solidFill>
                <a:srgbClr val="1F497D"/>
              </a:solidFill>
            </a:endParaRPr>
          </a:p>
          <a:p>
            <a:pPr>
              <a:defRPr/>
            </a:pPr>
            <a:endParaRPr lang="pt-BR" sz="8800" b="1" dirty="0">
              <a:solidFill>
                <a:srgbClr val="002060"/>
              </a:solidFill>
              <a:cs typeface="Calibri" pitchFamily="34" charset="0"/>
            </a:endParaRPr>
          </a:p>
          <a:p>
            <a:pPr>
              <a:defRPr/>
            </a:pPr>
            <a:r>
              <a:rPr lang="pt-BR" sz="10000" b="1" dirty="0" smtClean="0">
                <a:solidFill>
                  <a:srgbClr val="1F497D"/>
                </a:solidFill>
                <a:cs typeface="Calibri" pitchFamily="34" charset="0"/>
              </a:rPr>
              <a:t>www.ana.gov.br</a:t>
            </a:r>
            <a:endParaRPr lang="pt-BR" sz="10000" b="1" dirty="0">
              <a:solidFill>
                <a:srgbClr val="1F497D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0" y="-40312"/>
            <a:ext cx="9144000" cy="20766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aixaDeTexto 226"/>
          <p:cNvSpPr txBox="1">
            <a:spLocks noChangeArrowheads="1"/>
          </p:cNvSpPr>
          <p:nvPr/>
        </p:nvSpPr>
        <p:spPr bwMode="auto">
          <a:xfrm>
            <a:off x="1604145" y="241034"/>
            <a:ext cx="5702382" cy="36933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50000"/>
              </a:spcAft>
              <a:buSzPct val="130000"/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schemeClr val="bg1"/>
                </a:solidFill>
              </a:rPr>
              <a:t>Fluxograma </a:t>
            </a:r>
            <a:r>
              <a:rPr lang="pt-BR" altLang="pt-BR" dirty="0">
                <a:solidFill>
                  <a:schemeClr val="bg1"/>
                </a:solidFill>
              </a:rPr>
              <a:t>do Plano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51400"/>
            <a:ext cx="6397608" cy="574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1187624" y="692696"/>
            <a:ext cx="3306264" cy="3312368"/>
          </a:xfrm>
          <a:prstGeom prst="roundRect">
            <a:avLst/>
          </a:prstGeom>
          <a:noFill/>
          <a:ln w="38100" cmpd="sng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6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286511" y="783281"/>
            <a:ext cx="3115428" cy="369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36000" rIns="3600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pt-BR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de trabalho</a:t>
            </a:r>
          </a:p>
        </p:txBody>
      </p:sp>
      <p:pic>
        <p:nvPicPr>
          <p:cNvPr id="1026" name="Picture 2" descr="C:\Users\luciana.andrade\AppData\Local\Microsoft\Windows\Temporary Internet Files\Content.IE5\1XPJQVZG\MM900300524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2672916"/>
            <a:ext cx="7143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3374994"/>
            <a:ext cx="71437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2519772" y="2747828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28" name="Picture 4" descr="C:\Users\luciana.andrade\AppData\Local\Microsoft\Windows\Temporary Internet Files\Content.IE5\64YF46QN\MC90044145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73" y="2271321"/>
            <a:ext cx="1838662" cy="18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746924" y="3597809"/>
            <a:ext cx="184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</a:t>
            </a:r>
            <a:r>
              <a:rPr lang="pt-BR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Hídricos </a:t>
            </a:r>
            <a:r>
              <a:rPr lang="pt-BR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RH Paraguai </a:t>
            </a:r>
            <a:endParaRPr lang="pt-BR" sz="1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83923" y="4176871"/>
            <a:ext cx="1456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Gráficos, tabelas, mapas e textos específicos</a:t>
            </a:r>
          </a:p>
          <a:p>
            <a:r>
              <a:rPr lang="pt-BR" sz="1200" dirty="0"/>
              <a:t>(foco nos resultados)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178735" y="4176871"/>
            <a:ext cx="2064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Notas técnicas temáticas </a:t>
            </a:r>
            <a:endParaRPr lang="pt-BR" sz="1200" dirty="0"/>
          </a:p>
          <a:p>
            <a:pPr marL="214313" indent="-214313">
              <a:buFontTx/>
              <a:buChar char="-"/>
            </a:pPr>
            <a:r>
              <a:rPr lang="pt-BR" sz="1200" dirty="0"/>
              <a:t>Estudos Hidrológicos</a:t>
            </a:r>
          </a:p>
          <a:p>
            <a:pPr marL="214313" indent="-214313">
              <a:buFontTx/>
              <a:buChar char="-"/>
            </a:pPr>
            <a:r>
              <a:rPr lang="pt-BR" sz="1200" dirty="0"/>
              <a:t>Demandas </a:t>
            </a:r>
            <a:r>
              <a:rPr lang="pt-BR" sz="1200" dirty="0"/>
              <a:t>e Balanço </a:t>
            </a:r>
            <a:r>
              <a:rPr lang="pt-BR" sz="1200" dirty="0"/>
              <a:t>Hídrico</a:t>
            </a:r>
          </a:p>
          <a:p>
            <a:pPr marL="214313" indent="-214313">
              <a:buFontTx/>
              <a:buChar char="-"/>
            </a:pPr>
            <a:r>
              <a:rPr lang="pt-BR" sz="1200" dirty="0"/>
              <a:t>Hidrogeologia</a:t>
            </a:r>
          </a:p>
          <a:p>
            <a:pPr marL="214313" indent="-214313">
              <a:buFontTx/>
              <a:buChar char="-"/>
            </a:pPr>
            <a:r>
              <a:rPr lang="pt-BR" sz="1200" dirty="0"/>
              <a:t>Abastecimento</a:t>
            </a:r>
          </a:p>
          <a:p>
            <a:pPr marL="214313" indent="-214313">
              <a:buFontTx/>
              <a:buChar char="-"/>
            </a:pPr>
            <a:r>
              <a:rPr lang="pt-BR" sz="1200" dirty="0"/>
              <a:t>Institucional e Legal</a:t>
            </a:r>
          </a:p>
          <a:p>
            <a:pPr marL="214313" indent="-214313">
              <a:buFontTx/>
              <a:buChar char="-"/>
            </a:pPr>
            <a:r>
              <a:rPr lang="pt-BR" sz="1200" dirty="0"/>
              <a:t>Qualidade da </a:t>
            </a:r>
            <a:r>
              <a:rPr lang="pt-BR" sz="1200" dirty="0"/>
              <a:t>Água</a:t>
            </a:r>
            <a:endParaRPr lang="pt-BR" sz="1200" dirty="0"/>
          </a:p>
        </p:txBody>
      </p:sp>
      <p:sp>
        <p:nvSpPr>
          <p:cNvPr id="12" name="Seta para a direita 11"/>
          <p:cNvSpPr/>
          <p:nvPr/>
        </p:nvSpPr>
        <p:spPr>
          <a:xfrm>
            <a:off x="4680012" y="2793538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Retângulo 8"/>
          <p:cNvSpPr/>
          <p:nvPr/>
        </p:nvSpPr>
        <p:spPr>
          <a:xfrm>
            <a:off x="5681538" y="4176870"/>
            <a:ext cx="2325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PRH </a:t>
            </a:r>
            <a:r>
              <a:rPr lang="pt-BR" sz="1200" dirty="0"/>
              <a:t>consolidará as informações dos produtos parciais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 b="6422"/>
          <a:stretch>
            <a:fillRect/>
          </a:stretch>
        </p:blipFill>
        <p:spPr bwMode="auto">
          <a:xfrm>
            <a:off x="5992918" y="1920918"/>
            <a:ext cx="1353713" cy="16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886" r="3445"/>
          <a:stretch/>
        </p:blipFill>
        <p:spPr bwMode="auto">
          <a:xfrm>
            <a:off x="1385647" y="1715182"/>
            <a:ext cx="719540" cy="85573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28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8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64633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36000" rIns="36000">
            <a:spAutoFit/>
          </a:bodyPr>
          <a:lstStyle>
            <a:defPPr>
              <a:defRPr lang="pt-B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NT </a:t>
            </a:r>
            <a:r>
              <a:rPr lang="pt-BR" dirty="0"/>
              <a:t>Ameaças, Usos competitivos e conflitos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80555"/>
            <a:ext cx="8712968" cy="5088805"/>
          </a:xfrm>
        </p:spPr>
        <p:txBody>
          <a:bodyPr>
            <a:normAutofit/>
          </a:bodyPr>
          <a:lstStyle/>
          <a:p>
            <a:r>
              <a:rPr lang="pt-BR" sz="2000" dirty="0" smtClean="0"/>
              <a:t>Correções </a:t>
            </a:r>
            <a:r>
              <a:rPr lang="pt-BR" sz="2000" dirty="0" smtClean="0"/>
              <a:t>de forma foram </a:t>
            </a:r>
            <a:r>
              <a:rPr lang="pt-BR" sz="2000" dirty="0"/>
              <a:t>implementadas (referências bibliográficas, gramática, indicação de fontes etc</a:t>
            </a:r>
            <a:r>
              <a:rPr lang="pt-BR" sz="2000" dirty="0" smtClean="0"/>
              <a:t>.), assim como  </a:t>
            </a:r>
            <a:r>
              <a:rPr lang="pt-BR" sz="2000" dirty="0"/>
              <a:t>maiores esclarecimentos </a:t>
            </a:r>
            <a:r>
              <a:rPr lang="pt-BR" sz="2000" dirty="0" smtClean="0"/>
              <a:t>em trechos em que o texto não foi claro o suficiente.</a:t>
            </a:r>
          </a:p>
          <a:p>
            <a:r>
              <a:rPr lang="pt-BR" sz="2000" dirty="0"/>
              <a:t>Detalhes referentes à padronização e editoração serão implementados no Documento Final do Diagnóstico </a:t>
            </a:r>
            <a:r>
              <a:rPr lang="pt-BR" sz="2000" dirty="0" smtClean="0"/>
              <a:t>Consolidado.</a:t>
            </a:r>
            <a:endParaRPr lang="pt-BR" sz="2000" dirty="0"/>
          </a:p>
          <a:p>
            <a:r>
              <a:rPr lang="pt-BR" sz="2000" dirty="0" smtClean="0"/>
              <a:t>Apontamentos referentes aos tópicos de qualidade da água, disponibilidade, demanda, </a:t>
            </a:r>
            <a:r>
              <a:rPr lang="pt-BR" sz="2000" dirty="0"/>
              <a:t>balanço hídrico </a:t>
            </a:r>
            <a:r>
              <a:rPr lang="pt-BR" sz="2000" dirty="0" smtClean="0"/>
              <a:t>e sistema de gestão foram, quando pertinentes, incorporados nas Notas específicas de cada tema.</a:t>
            </a:r>
          </a:p>
          <a:p>
            <a:r>
              <a:rPr lang="pt-BR" sz="2000" dirty="0"/>
              <a:t>Atualizações e complementações de dados </a:t>
            </a:r>
            <a:r>
              <a:rPr lang="pt-BR" sz="2000" dirty="0" smtClean="0"/>
              <a:t>poderão ser feitas conforme </a:t>
            </a:r>
            <a:r>
              <a:rPr lang="pt-BR" sz="2000" dirty="0"/>
              <a:t>relevância </a:t>
            </a:r>
            <a:r>
              <a:rPr lang="pt-BR" sz="2000" dirty="0" smtClean="0"/>
              <a:t>do tema para </a:t>
            </a:r>
            <a:r>
              <a:rPr lang="pt-BR" sz="2000" dirty="0"/>
              <a:t>definir as ações do Plano, uma vez que continuamente surgem novos dados e </a:t>
            </a:r>
            <a:r>
              <a:rPr lang="pt-BR" sz="2000" dirty="0" smtClean="0"/>
              <a:t>informações.</a:t>
            </a:r>
          </a:p>
        </p:txBody>
      </p:sp>
    </p:spTree>
    <p:extLst>
      <p:ext uri="{BB962C8B-B14F-4D97-AF65-F5344CB8AC3E}">
        <p14:creationId xmlns:p14="http://schemas.microsoft.com/office/powerpoint/2010/main" val="133256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80555"/>
            <a:ext cx="8712968" cy="508880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pt-BR" sz="2400" dirty="0" smtClean="0"/>
              <a:t>Navegação</a:t>
            </a:r>
            <a:endParaRPr lang="pt-BR" sz="3000" dirty="0"/>
          </a:p>
          <a:p>
            <a:pPr lvl="1"/>
            <a:r>
              <a:rPr lang="pt-BR" sz="2100" dirty="0"/>
              <a:t>Vânia – MME: </a:t>
            </a:r>
            <a:r>
              <a:rPr lang="pt-BR" sz="2100" i="1" dirty="0"/>
              <a:t>Qual a importância econômica da expansão da Hidrovia do Paraguai, para a RH e para o </a:t>
            </a:r>
            <a:r>
              <a:rPr lang="pt-BR" sz="2100" i="1" dirty="0" smtClean="0"/>
              <a:t>Brasil...?</a:t>
            </a:r>
            <a:endParaRPr lang="pt-BR" sz="2100" dirty="0"/>
          </a:p>
          <a:p>
            <a:pPr lvl="1"/>
            <a:r>
              <a:rPr lang="pt-BR" sz="2100" dirty="0"/>
              <a:t>Débora – </a:t>
            </a:r>
            <a:r>
              <a:rPr lang="pt-BR" sz="2100" dirty="0" smtClean="0"/>
              <a:t>FONASC</a:t>
            </a:r>
            <a:r>
              <a:rPr lang="pt-BR" sz="2100" b="1" dirty="0" smtClean="0"/>
              <a:t>: </a:t>
            </a:r>
            <a:r>
              <a:rPr lang="pt-BR" sz="2100" i="1" dirty="0" smtClean="0"/>
              <a:t>Estranha-se </a:t>
            </a:r>
            <a:r>
              <a:rPr lang="pt-BR" sz="2100" i="1" dirty="0"/>
              <a:t>este documento elaborado por uma agencia pública ligada ao MMA, mencionar de forma mais aprofundada os interesses políticos e econômicos da Hidrovia e não, de forma mais equilibrada e, portanto, imparcial contra argumentar com informações técnicas da área de hidrologia, geomorfologia e ecologia quanto aos impactos negativos de se retomar este projeto já negado anteriormente pelo próprio MMA, justamente devido a esses mesmos argumentos técnicos!!!</a:t>
            </a:r>
            <a:endParaRPr lang="pt-BR" sz="2100" dirty="0"/>
          </a:p>
          <a:p>
            <a:pPr marL="457200" lvl="1" indent="0">
              <a:buNone/>
            </a:pPr>
            <a:endParaRPr lang="pt-BR" sz="2500" dirty="0" smtClean="0"/>
          </a:p>
          <a:p>
            <a:pPr lvl="1"/>
            <a:r>
              <a:rPr lang="pt-BR" sz="2600" dirty="0"/>
              <a:t>O</a:t>
            </a:r>
            <a:r>
              <a:rPr lang="pt-BR" sz="2600" dirty="0" smtClean="0"/>
              <a:t> </a:t>
            </a:r>
            <a:r>
              <a:rPr lang="pt-BR" sz="2600" dirty="0"/>
              <a:t>texto cita as referências bibliográficas encontradas e que apresentam um panorama atual sobre a hidrovia para que sejam avaliadas ações no âmbito do Plano. A ANA não está propondo nem maior nem menor utilização da hidrovia. O texto será ajustado, no que couber, para que não cause estranheza. </a:t>
            </a:r>
          </a:p>
          <a:p>
            <a:pPr lvl="1"/>
            <a:r>
              <a:rPr lang="pt-BR" sz="2600" dirty="0"/>
              <a:t>Informações sobre expansão da hidrovia são do Plano Nacional de Integração Hidroviária e a referência foi incluída. </a:t>
            </a:r>
          </a:p>
          <a:p>
            <a:pPr lvl="1"/>
            <a:r>
              <a:rPr lang="pt-BR" sz="2600" dirty="0"/>
              <a:t>É importante conhecer o planejamento setorial, independente de concordar com ele, sem julgamento de mérito. </a:t>
            </a:r>
          </a:p>
          <a:p>
            <a:pPr lvl="1"/>
            <a:r>
              <a:rPr lang="pt-BR" sz="2600" dirty="0"/>
              <a:t>Disponibilizar referências bibliográficas citadas para que o conteúdo inserido possa ser analisado </a:t>
            </a:r>
            <a:r>
              <a:rPr lang="pt-BR" sz="2600" dirty="0" smtClean="0"/>
              <a:t>corretamente</a:t>
            </a:r>
            <a:endParaRPr lang="pt-BR" sz="2600" dirty="0"/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64633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36000" rIns="36000">
            <a:spAutoFit/>
          </a:bodyPr>
          <a:lstStyle>
            <a:defPPr>
              <a:defRPr lang="pt-B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NT </a:t>
            </a:r>
            <a:r>
              <a:rPr lang="pt-BR" dirty="0"/>
              <a:t>Ameaças, Usos competitivos e conflitos</a:t>
            </a:r>
          </a:p>
        </p:txBody>
      </p:sp>
    </p:spTree>
    <p:extLst>
      <p:ext uri="{BB962C8B-B14F-4D97-AF65-F5344CB8AC3E}">
        <p14:creationId xmlns:p14="http://schemas.microsoft.com/office/powerpoint/2010/main" val="341994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80555"/>
            <a:ext cx="8712968" cy="5088805"/>
          </a:xfrm>
        </p:spPr>
        <p:txBody>
          <a:bodyPr>
            <a:normAutofit lnSpcReduction="10000"/>
          </a:bodyPr>
          <a:lstStyle/>
          <a:p>
            <a:pPr lvl="0"/>
            <a:r>
              <a:rPr lang="pt-BR" sz="2000" dirty="0" smtClean="0"/>
              <a:t>Pesca </a:t>
            </a:r>
            <a:r>
              <a:rPr lang="pt-BR" sz="2000" dirty="0"/>
              <a:t>e Aquicultura </a:t>
            </a:r>
            <a:endParaRPr lang="pt-BR" sz="2000" dirty="0" smtClean="0"/>
          </a:p>
          <a:p>
            <a:pPr lvl="1"/>
            <a:r>
              <a:rPr lang="pt-BR" sz="2000" dirty="0" smtClean="0"/>
              <a:t>Foram </a:t>
            </a:r>
            <a:r>
              <a:rPr lang="pt-BR" sz="2000" dirty="0"/>
              <a:t>incorporados os textos e sugestões de Agostinho </a:t>
            </a:r>
            <a:r>
              <a:rPr lang="pt-BR" sz="2000" dirty="0" err="1"/>
              <a:t>Catella</a:t>
            </a:r>
            <a:r>
              <a:rPr lang="pt-BR" sz="2000" dirty="0"/>
              <a:t>, que melhoraram bastante a caracterização frente à indisponibilidade de dados regionais. </a:t>
            </a:r>
            <a:endParaRPr lang="pt-BR" sz="2000" dirty="0" smtClean="0"/>
          </a:p>
          <a:p>
            <a:pPr lvl="1"/>
            <a:r>
              <a:rPr lang="pt-BR" sz="2000" dirty="0" smtClean="0"/>
              <a:t>O Diagnóstico </a:t>
            </a:r>
            <a:r>
              <a:rPr lang="pt-BR" sz="2000" dirty="0"/>
              <a:t>se baseia em dados secundários e não em pesquisas a serem conduzidas durante sua elaboração, portanto, o Plano deve indicar ações específicas para complementação do conhecimento e não procurar produzi-lo no Plano. </a:t>
            </a:r>
            <a:endParaRPr lang="pt-BR" sz="2000" dirty="0" smtClean="0"/>
          </a:p>
          <a:p>
            <a:pPr lvl="1"/>
            <a:r>
              <a:rPr lang="pt-BR" sz="2000" dirty="0" smtClean="0"/>
              <a:t>Documentos </a:t>
            </a:r>
            <a:r>
              <a:rPr lang="pt-BR" sz="2000" dirty="0"/>
              <a:t>adicionais, caso </a:t>
            </a:r>
            <a:r>
              <a:rPr lang="pt-BR" sz="2000" dirty="0" smtClean="0"/>
              <a:t>existam e sejam disponibilizados, poderão complementar </a:t>
            </a:r>
            <a:r>
              <a:rPr lang="pt-BR" sz="2000" dirty="0"/>
              <a:t>a análise no Diagnóstico consolidado (empresa contratada</a:t>
            </a:r>
            <a:r>
              <a:rPr lang="pt-BR" sz="2000" dirty="0" smtClean="0"/>
              <a:t>).</a:t>
            </a:r>
          </a:p>
          <a:p>
            <a:pPr lvl="1"/>
            <a:r>
              <a:rPr lang="pt-BR" sz="2000" dirty="0" smtClean="0"/>
              <a:t>Disponibilizar referências: </a:t>
            </a:r>
          </a:p>
          <a:p>
            <a:pPr lvl="2"/>
            <a:r>
              <a:rPr lang="pt-BR" sz="2000" dirty="0" smtClean="0"/>
              <a:t>“A </a:t>
            </a:r>
            <a:r>
              <a:rPr lang="pt-BR" sz="2000" dirty="0"/>
              <a:t>pesca de subsistência garante a segurança alimentar de mais de 400 comunidades ribeirinhas (Cláudia de Pinho, representante das comunidades Pantaneiras na CNPCT – Comissão Nacional de Povos e Comunidades Tradicionais/MMA</a:t>
            </a:r>
            <a:r>
              <a:rPr lang="pt-BR" sz="2000" dirty="0" smtClean="0"/>
              <a:t>).” </a:t>
            </a:r>
          </a:p>
          <a:p>
            <a:pPr lvl="2"/>
            <a:r>
              <a:rPr lang="pt-BR" sz="1800" dirty="0"/>
              <a:t>Calheiros et al. 1999; Agostinho et al. 2008</a:t>
            </a:r>
            <a:endParaRPr lang="pt-BR" sz="2000" dirty="0"/>
          </a:p>
          <a:p>
            <a:pPr lvl="1"/>
            <a:endParaRPr lang="pt-BR" sz="2000" dirty="0" smtClean="0"/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64633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36000" rIns="36000">
            <a:spAutoFit/>
          </a:bodyPr>
          <a:lstStyle>
            <a:defPPr>
              <a:defRPr lang="pt-B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NT </a:t>
            </a:r>
            <a:r>
              <a:rPr lang="pt-BR" dirty="0"/>
              <a:t>Ameaças, Usos competitivos e conflitos</a:t>
            </a:r>
          </a:p>
        </p:txBody>
      </p:sp>
    </p:spTree>
    <p:extLst>
      <p:ext uri="{BB962C8B-B14F-4D97-AF65-F5344CB8AC3E}">
        <p14:creationId xmlns:p14="http://schemas.microsoft.com/office/powerpoint/2010/main" val="379268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80555"/>
            <a:ext cx="8712968" cy="5088805"/>
          </a:xfrm>
        </p:spPr>
        <p:txBody>
          <a:bodyPr>
            <a:normAutofit/>
          </a:bodyPr>
          <a:lstStyle/>
          <a:p>
            <a:r>
              <a:rPr lang="pt-BR" sz="2000" dirty="0" smtClean="0"/>
              <a:t>Turismo</a:t>
            </a:r>
            <a:endParaRPr lang="pt-BR" sz="2000" dirty="0"/>
          </a:p>
          <a:p>
            <a:pPr lvl="1"/>
            <a:r>
              <a:rPr lang="pt-BR" sz="2000" dirty="0"/>
              <a:t>buscamos diversas fontes, mas não encontramos fontes com dados sistematizados sobre a importância econômica do turismo na bacia. </a:t>
            </a:r>
          </a:p>
          <a:p>
            <a:pPr lvl="1"/>
            <a:r>
              <a:rPr lang="pt-BR" sz="2000" dirty="0"/>
              <a:t>Fontes adicionais poderão ser consideradas no diagnóstico consolidado</a:t>
            </a:r>
            <a:r>
              <a:rPr lang="pt-BR" sz="2000" dirty="0" smtClean="0"/>
              <a:t>.</a:t>
            </a:r>
          </a:p>
          <a:p>
            <a:endParaRPr lang="pt-BR" dirty="0"/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64633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36000" rIns="36000">
            <a:spAutoFit/>
          </a:bodyPr>
          <a:lstStyle>
            <a:defPPr>
              <a:defRPr lang="pt-B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NT </a:t>
            </a:r>
            <a:r>
              <a:rPr lang="pt-BR" dirty="0"/>
              <a:t>Ameaças, Usos competitivos e conflitos</a:t>
            </a:r>
          </a:p>
        </p:txBody>
      </p:sp>
    </p:spTree>
    <p:extLst>
      <p:ext uri="{BB962C8B-B14F-4D97-AF65-F5344CB8AC3E}">
        <p14:creationId xmlns:p14="http://schemas.microsoft.com/office/powerpoint/2010/main" val="3582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80555"/>
            <a:ext cx="8712968" cy="5088805"/>
          </a:xfrm>
        </p:spPr>
        <p:txBody>
          <a:bodyPr>
            <a:normAutofit/>
          </a:bodyPr>
          <a:lstStyle/>
          <a:p>
            <a:r>
              <a:rPr lang="pt-BR" sz="2000" dirty="0" smtClean="0"/>
              <a:t>Cana</a:t>
            </a:r>
            <a:endParaRPr lang="pt-BR" sz="2000" dirty="0"/>
          </a:p>
          <a:p>
            <a:pPr lvl="1"/>
            <a:r>
              <a:rPr lang="pt-BR" sz="1700" i="1" dirty="0"/>
              <a:t>Vânia – MME: Por que há subdivisão somente para a cana de açúcar na seção agricultura, visto que corresponde a apenas 10% da agricultura desenvolvida na RH Paraguai? Soja, por exemplo, corresponde a 53% e milho a 24%.</a:t>
            </a:r>
          </a:p>
          <a:p>
            <a:pPr lvl="1"/>
            <a:r>
              <a:rPr lang="pt-BR" sz="1700" i="1" dirty="0"/>
              <a:t>Débora </a:t>
            </a:r>
            <a:r>
              <a:rPr lang="pt-BR" sz="1700" i="1" dirty="0" smtClean="0"/>
              <a:t>– FONASC: Sugiro </a:t>
            </a:r>
            <a:r>
              <a:rPr lang="pt-BR" sz="1700" i="1" dirty="0"/>
              <a:t>fazer a mesma avaliação minuciosa de expansão retração de área plantada, produtividade </a:t>
            </a:r>
            <a:r>
              <a:rPr lang="pt-BR" sz="1700" i="1" dirty="0" err="1"/>
              <a:t>etc</a:t>
            </a:r>
            <a:r>
              <a:rPr lang="pt-BR" sz="1700" i="1" dirty="0"/>
              <a:t> para os demais cultivos, não apenas para a cana...</a:t>
            </a:r>
          </a:p>
          <a:p>
            <a:pPr lvl="1"/>
            <a:r>
              <a:rPr lang="pt-BR" sz="1800" dirty="0" smtClean="0"/>
              <a:t>ANA</a:t>
            </a:r>
            <a:r>
              <a:rPr lang="pt-BR" sz="1800" dirty="0"/>
              <a:t>: Apenas para a cana há dados </a:t>
            </a:r>
            <a:r>
              <a:rPr lang="pt-BR" sz="1800" dirty="0" err="1"/>
              <a:t>georreferenciados</a:t>
            </a:r>
            <a:r>
              <a:rPr lang="pt-BR" sz="1800" dirty="0"/>
              <a:t> de séries históricas, por isso maior análise. Isso foi esclarecido no texto. Podemos excluir este tópico para manter a isonomia de avaliação das culturas.</a:t>
            </a:r>
          </a:p>
          <a:p>
            <a:pPr lvl="1"/>
            <a:r>
              <a:rPr lang="pt-BR" sz="1800" dirty="0" smtClean="0"/>
              <a:t>A </a:t>
            </a:r>
            <a:r>
              <a:rPr lang="pt-BR" sz="1800" dirty="0"/>
              <a:t>análise de culturas poderá ser detalhada na etapa do Plano na medida em que for importante para o detalhamento de ações. O diagnóstico do Plano visa consolidar e resumir dados relevantes. </a:t>
            </a:r>
            <a:endParaRPr lang="pt-BR" sz="1800" dirty="0" smtClean="0"/>
          </a:p>
          <a:p>
            <a:endParaRPr lang="pt-BR" dirty="0"/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5272088" y="657225"/>
            <a:ext cx="3492500" cy="646331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lIns="36000" rIns="36000">
            <a:spAutoFit/>
          </a:bodyPr>
          <a:lstStyle>
            <a:defPPr>
              <a:defRPr lang="pt-B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SzPct val="130000"/>
              <a:defRPr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NT </a:t>
            </a:r>
            <a:r>
              <a:rPr lang="pt-BR" dirty="0"/>
              <a:t>Ameaças, Usos competitivos e conflitos</a:t>
            </a:r>
          </a:p>
        </p:txBody>
      </p:sp>
    </p:spTree>
    <p:extLst>
      <p:ext uri="{BB962C8B-B14F-4D97-AF65-F5344CB8AC3E}">
        <p14:creationId xmlns:p14="http://schemas.microsoft.com/office/powerpoint/2010/main" val="1363693101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20084</TotalTime>
  <Words>2025</Words>
  <Application>Microsoft Office PowerPoint</Application>
  <PresentationFormat>Apresentação na tela (4:3)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4_Tema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Motta</dc:creator>
  <cp:lastModifiedBy>Rosana Mendes Evangelista</cp:lastModifiedBy>
  <cp:revision>531</cp:revision>
  <cp:lastPrinted>2014-12-29T19:47:26Z</cp:lastPrinted>
  <dcterms:created xsi:type="dcterms:W3CDTF">2013-02-28T18:54:38Z</dcterms:created>
  <dcterms:modified xsi:type="dcterms:W3CDTF">2016-08-10T20:20:23Z</dcterms:modified>
</cp:coreProperties>
</file>