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2" r:id="rId3"/>
    <p:sldId id="342" r:id="rId4"/>
    <p:sldId id="343" r:id="rId5"/>
    <p:sldId id="345" r:id="rId6"/>
    <p:sldId id="347" r:id="rId7"/>
    <p:sldId id="348" r:id="rId8"/>
    <p:sldId id="344" r:id="rId9"/>
    <p:sldId id="346" r:id="rId10"/>
    <p:sldId id="339" r:id="rId11"/>
    <p:sldId id="349" r:id="rId12"/>
  </p:sldIdLst>
  <p:sldSz cx="9144000" cy="6858000" type="screen4x3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6ED6"/>
    <a:srgbClr val="00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57" autoAdjust="0"/>
  </p:normalViewPr>
  <p:slideViewPr>
    <p:cSldViewPr>
      <p:cViewPr varScale="1">
        <p:scale>
          <a:sx n="63" d="100"/>
          <a:sy n="63" d="100"/>
        </p:scale>
        <p:origin x="137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09B63-EBE2-41E2-BF93-7DC78DBE36BB}" type="datetimeFigureOut">
              <a:rPr lang="pt-BR" smtClean="0"/>
              <a:pPr/>
              <a:t>21/06/2016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CE316-E1C4-4F5F-B361-9BD37800122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3209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A02C1-9132-496C-BC23-04E29B742F38}" type="datetimeFigureOut">
              <a:rPr lang="pt-BR" smtClean="0"/>
              <a:pPr/>
              <a:t>21/06/2016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DB521-3354-4585-BE1E-B677A5B01C3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9777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9" t="1004" r="10110" b="82397"/>
          <a:stretch/>
        </p:blipFill>
        <p:spPr>
          <a:xfrm>
            <a:off x="0" y="69010"/>
            <a:ext cx="9144000" cy="1155941"/>
          </a:xfrm>
          <a:prstGeom prst="rect">
            <a:avLst/>
          </a:prstGeom>
        </p:spPr>
      </p:pic>
      <p:sp>
        <p:nvSpPr>
          <p:cNvPr id="5" name="Forma livre 4"/>
          <p:cNvSpPr/>
          <p:nvPr userDrawn="1"/>
        </p:nvSpPr>
        <p:spPr>
          <a:xfrm>
            <a:off x="671804" y="18661"/>
            <a:ext cx="2407372" cy="914400"/>
          </a:xfrm>
          <a:custGeom>
            <a:avLst/>
            <a:gdLst>
              <a:gd name="connsiteX0" fmla="*/ 0 w 2407372"/>
              <a:gd name="connsiteY0" fmla="*/ 0 h 914400"/>
              <a:gd name="connsiteX1" fmla="*/ 18661 w 2407372"/>
              <a:gd name="connsiteY1" fmla="*/ 858417 h 914400"/>
              <a:gd name="connsiteX2" fmla="*/ 279918 w 2407372"/>
              <a:gd name="connsiteY2" fmla="*/ 914400 h 914400"/>
              <a:gd name="connsiteX3" fmla="*/ 1045029 w 2407372"/>
              <a:gd name="connsiteY3" fmla="*/ 914400 h 914400"/>
              <a:gd name="connsiteX4" fmla="*/ 1810139 w 2407372"/>
              <a:gd name="connsiteY4" fmla="*/ 914400 h 914400"/>
              <a:gd name="connsiteX5" fmla="*/ 2164702 w 2407372"/>
              <a:gd name="connsiteY5" fmla="*/ 821094 h 914400"/>
              <a:gd name="connsiteX6" fmla="*/ 2090057 w 2407372"/>
              <a:gd name="connsiteY6" fmla="*/ 37323 h 914400"/>
              <a:gd name="connsiteX7" fmla="*/ 0 w 2407372"/>
              <a:gd name="connsiteY7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7372" h="914400">
                <a:moveTo>
                  <a:pt x="0" y="0"/>
                </a:moveTo>
                <a:lnTo>
                  <a:pt x="18661" y="858417"/>
                </a:lnTo>
                <a:lnTo>
                  <a:pt x="279918" y="914400"/>
                </a:lnTo>
                <a:lnTo>
                  <a:pt x="1045029" y="914400"/>
                </a:lnTo>
                <a:lnTo>
                  <a:pt x="1810139" y="914400"/>
                </a:lnTo>
                <a:lnTo>
                  <a:pt x="2164702" y="821094"/>
                </a:lnTo>
                <a:cubicBezTo>
                  <a:pt x="2145597" y="18667"/>
                  <a:pt x="2407372" y="37323"/>
                  <a:pt x="2090057" y="3732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n>
                <a:noFill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6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4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02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9" t="1004" r="10110" b="82273"/>
          <a:stretch/>
        </p:blipFill>
        <p:spPr>
          <a:xfrm>
            <a:off x="0" y="69011"/>
            <a:ext cx="9144000" cy="1164566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492896"/>
            <a:ext cx="7920880" cy="40653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3568" y="1700808"/>
            <a:ext cx="3456384" cy="826729"/>
          </a:xfrm>
        </p:spPr>
        <p:txBody>
          <a:bodyPr>
            <a:normAutofit/>
          </a:bodyPr>
          <a:lstStyle>
            <a:lvl1pPr algn="l">
              <a:defRPr sz="3200" b="1" baseline="0"/>
            </a:lvl1pPr>
          </a:lstStyle>
          <a:p>
            <a:r>
              <a:rPr lang="pt-BR" dirty="0" smtClean="0"/>
              <a:t>Título Mestre</a:t>
            </a:r>
            <a:endParaRPr lang="pt-BR" dirty="0"/>
          </a:p>
        </p:txBody>
      </p:sp>
      <p:pic>
        <p:nvPicPr>
          <p:cNvPr id="5" name="Picture 3" descr="\\agencia\ana\ASCOM\Imprensa\PUBLICIDADE\Marcas e Logos\Logomarca ANA\logomarca ANA - Cor -RGB - JPEG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92" b="19620"/>
          <a:stretch/>
        </p:blipFill>
        <p:spPr bwMode="auto">
          <a:xfrm>
            <a:off x="899592" y="172915"/>
            <a:ext cx="1656184" cy="733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rma livre 5"/>
          <p:cNvSpPr/>
          <p:nvPr userDrawn="1"/>
        </p:nvSpPr>
        <p:spPr>
          <a:xfrm>
            <a:off x="671804" y="18661"/>
            <a:ext cx="2407372" cy="914400"/>
          </a:xfrm>
          <a:custGeom>
            <a:avLst/>
            <a:gdLst>
              <a:gd name="connsiteX0" fmla="*/ 0 w 2407372"/>
              <a:gd name="connsiteY0" fmla="*/ 0 h 914400"/>
              <a:gd name="connsiteX1" fmla="*/ 18661 w 2407372"/>
              <a:gd name="connsiteY1" fmla="*/ 858417 h 914400"/>
              <a:gd name="connsiteX2" fmla="*/ 279918 w 2407372"/>
              <a:gd name="connsiteY2" fmla="*/ 914400 h 914400"/>
              <a:gd name="connsiteX3" fmla="*/ 1045029 w 2407372"/>
              <a:gd name="connsiteY3" fmla="*/ 914400 h 914400"/>
              <a:gd name="connsiteX4" fmla="*/ 1810139 w 2407372"/>
              <a:gd name="connsiteY4" fmla="*/ 914400 h 914400"/>
              <a:gd name="connsiteX5" fmla="*/ 2164702 w 2407372"/>
              <a:gd name="connsiteY5" fmla="*/ 821094 h 914400"/>
              <a:gd name="connsiteX6" fmla="*/ 2090057 w 2407372"/>
              <a:gd name="connsiteY6" fmla="*/ 37323 h 914400"/>
              <a:gd name="connsiteX7" fmla="*/ 0 w 2407372"/>
              <a:gd name="connsiteY7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7372" h="914400">
                <a:moveTo>
                  <a:pt x="0" y="0"/>
                </a:moveTo>
                <a:lnTo>
                  <a:pt x="18661" y="858417"/>
                </a:lnTo>
                <a:lnTo>
                  <a:pt x="279918" y="914400"/>
                </a:lnTo>
                <a:lnTo>
                  <a:pt x="1045029" y="914400"/>
                </a:lnTo>
                <a:lnTo>
                  <a:pt x="1810139" y="914400"/>
                </a:lnTo>
                <a:lnTo>
                  <a:pt x="2164702" y="821094"/>
                </a:lnTo>
                <a:cubicBezTo>
                  <a:pt x="2145597" y="18667"/>
                  <a:pt x="2407372" y="37323"/>
                  <a:pt x="2090057" y="3732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n>
                <a:noFill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04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158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74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84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4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188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58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104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7FA0F-1DCC-4CB8-8089-F129DB6149C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72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m.br/url?sa=i&amp;rct=j&amp;q=FACEBOOK+LOGO&amp;source=images&amp;cd=&amp;cad=rja&amp;docid=FcFCngOm4qG3WM&amp;tbnid=WnsmOCuSOUlvmM:&amp;ved=&amp;url=http://teenspeak.org/2011/11/23/the-latest-facebook-virus/&amp;ei=7GBsUf-CBIywqwGN14CgCA&amp;bvm=bv.45175338,d.aWM&amp;psig=AFQjCNGkuJjF8uBfLR21i7Avrexg2R3-PA&amp;ust=136614359647142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7627" y="1412776"/>
            <a:ext cx="4566373" cy="460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79512" y="1499592"/>
            <a:ext cx="4392488" cy="3657600"/>
          </a:xfrm>
        </p:spPr>
        <p:txBody>
          <a:bodyPr>
            <a:noAutofit/>
          </a:bodyPr>
          <a:lstStyle/>
          <a:p>
            <a:pPr algn="l"/>
            <a:r>
              <a:rPr lang="pt-BR" sz="4000" b="1" dirty="0" smtClean="0"/>
              <a:t>Mobilização, comunicação e planejamento participativo para o PRH Paraguai</a:t>
            </a:r>
            <a:endParaRPr lang="pt-BR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467543" y="5301208"/>
            <a:ext cx="3818705" cy="432048"/>
          </a:xfrm>
        </p:spPr>
        <p:txBody>
          <a:bodyPr>
            <a:noAutofit/>
          </a:bodyPr>
          <a:lstStyle/>
          <a:p>
            <a:pPr marL="0" indent="0">
              <a:lnSpc>
                <a:spcPts val="2500"/>
              </a:lnSpc>
              <a:buNone/>
            </a:pPr>
            <a:r>
              <a:rPr lang="pt-BR" sz="2400" b="1" dirty="0" smtClean="0"/>
              <a:t>José Luiz G. </a:t>
            </a:r>
            <a:r>
              <a:rPr lang="pt-BR" sz="2400" b="1" dirty="0" err="1" smtClean="0"/>
              <a:t>Zoby</a:t>
            </a:r>
            <a:endParaRPr lang="pt-BR" sz="24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467544" y="5805264"/>
            <a:ext cx="5472608" cy="350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500"/>
              </a:lnSpc>
              <a:buFont typeface="Arial" pitchFamily="34" charset="0"/>
              <a:buNone/>
            </a:pPr>
            <a:r>
              <a:rPr lang="pt-BR" sz="2400" b="1" dirty="0" smtClean="0"/>
              <a:t>Cuiabá, 21 de junho de 2016</a:t>
            </a:r>
          </a:p>
        </p:txBody>
      </p:sp>
      <p:pic>
        <p:nvPicPr>
          <p:cNvPr id="9" name="Picture 3" descr="\\agencia\ana\ASCOM\Imprensa\PUBLICIDADE\Marcas e Logos\Logomarca ANA\logomarca ANA - Cor -RGB - JPE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92" b="19620"/>
          <a:stretch/>
        </p:blipFill>
        <p:spPr bwMode="auto">
          <a:xfrm>
            <a:off x="899592" y="172915"/>
            <a:ext cx="1656184" cy="733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0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67544" y="2564904"/>
            <a:ext cx="7958336" cy="32624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charset="2"/>
              <a:buChar char="ü"/>
            </a:pPr>
            <a:r>
              <a:rPr lang="pt-BR" sz="2800" dirty="0" smtClean="0"/>
              <a:t> Ampliar o entendimento da importância da gestão dos recursos </a:t>
            </a:r>
            <a:r>
              <a:rPr lang="pt-BR" sz="2800" dirty="0" smtClean="0"/>
              <a:t>hídricos na região hidrográfica</a:t>
            </a:r>
            <a:endParaRPr lang="pt-BR" sz="28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charset="2"/>
              <a:buChar char="ü"/>
            </a:pPr>
            <a:r>
              <a:rPr lang="pt-BR" sz="2800" dirty="0" smtClean="0"/>
              <a:t> Estabelecer compromissos para alcance das metas do PRH Paraguai pela </a:t>
            </a:r>
            <a:r>
              <a:rPr lang="pt-BR" sz="2800" dirty="0" err="1" smtClean="0"/>
              <a:t>pactuação</a:t>
            </a:r>
            <a:r>
              <a:rPr lang="pt-BR" sz="2800" dirty="0" smtClean="0"/>
              <a:t> entre os diversos atores com papel interveniente na gestão dos recursos </a:t>
            </a:r>
            <a:r>
              <a:rPr lang="pt-BR" sz="2800" dirty="0" smtClean="0"/>
              <a:t>hídricos (órgãos </a:t>
            </a:r>
            <a:r>
              <a:rPr lang="pt-BR" sz="2800" dirty="0" smtClean="0"/>
              <a:t>gestores, setores usuários e </a:t>
            </a:r>
            <a:r>
              <a:rPr lang="pt-BR" sz="2800" dirty="0" smtClean="0"/>
              <a:t>municípios)</a:t>
            </a:r>
            <a:endParaRPr lang="pt-BR" sz="2800" dirty="0"/>
          </a:p>
        </p:txBody>
      </p:sp>
      <p:sp>
        <p:nvSpPr>
          <p:cNvPr id="6" name="Título 2"/>
          <p:cNvSpPr>
            <a:spLocks noGrp="1"/>
          </p:cNvSpPr>
          <p:nvPr>
            <p:ph type="title"/>
          </p:nvPr>
        </p:nvSpPr>
        <p:spPr>
          <a:xfrm>
            <a:off x="683568" y="1415435"/>
            <a:ext cx="4968552" cy="826729"/>
          </a:xfrm>
        </p:spPr>
        <p:txBody>
          <a:bodyPr/>
          <a:lstStyle/>
          <a:p>
            <a:r>
              <a:rPr lang="pt-BR" dirty="0" smtClean="0"/>
              <a:t>Resultados esperados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8" descr="twit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274" y="5221114"/>
            <a:ext cx="1234470" cy="83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10" descr="youtub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132" y="5393371"/>
            <a:ext cx="1838900" cy="6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6056701" y="5970766"/>
            <a:ext cx="26917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/>
              <a:t>www.youtube.com/anagovbr</a:t>
            </a:r>
            <a:endParaRPr lang="pt-BR" sz="16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5536" y="5970766"/>
            <a:ext cx="2549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/>
              <a:t>www.twitter.com/anagovbr</a:t>
            </a:r>
            <a:endParaRPr lang="pt-BR" sz="1600" b="1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28625" y="1628800"/>
            <a:ext cx="8229600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14000" b="1" dirty="0">
                <a:latin typeface="Calibri" pitchFamily="34" charset="0"/>
                <a:cs typeface="Calibri" pitchFamily="34" charset="0"/>
              </a:rPr>
              <a:t>Obrigado(a)!</a:t>
            </a:r>
          </a:p>
          <a:p>
            <a:pPr>
              <a:defRPr/>
            </a:pPr>
            <a:endParaRPr lang="pt-BR" sz="8800" b="1" dirty="0"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pt-BR" sz="8800" b="1" dirty="0"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r>
              <a:rPr lang="pt-BR" sz="10000" b="1" dirty="0" smtClean="0">
                <a:latin typeface="Calibri" pitchFamily="34" charset="0"/>
                <a:cs typeface="Calibri" pitchFamily="34" charset="0"/>
              </a:rPr>
              <a:t>José Luiz Gomes </a:t>
            </a:r>
            <a:r>
              <a:rPr lang="pt-BR" sz="10000" b="1" dirty="0" err="1" smtClean="0">
                <a:latin typeface="Calibri" pitchFamily="34" charset="0"/>
                <a:cs typeface="Calibri" pitchFamily="34" charset="0"/>
              </a:rPr>
              <a:t>Zoby</a:t>
            </a:r>
            <a:endParaRPr lang="pt-BR" sz="10000" b="1" dirty="0"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r>
              <a:rPr lang="pt-BR" sz="8800" b="1" dirty="0" smtClean="0">
                <a:latin typeface="Calibri" pitchFamily="34" charset="0"/>
                <a:cs typeface="Calibri" pitchFamily="34" charset="0"/>
              </a:rPr>
              <a:t>Coordenador de Articulação com Setores Usuários</a:t>
            </a:r>
            <a:endParaRPr lang="pt-BR" sz="8800" b="1" dirty="0"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pt-BR" sz="88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8800" b="1" dirty="0" smtClean="0">
                <a:latin typeface="Calibri" pitchFamily="34" charset="0"/>
              </a:rPr>
              <a:t>jlgzoby@ana.gov.br  </a:t>
            </a:r>
            <a:r>
              <a:rPr lang="pt-BR" sz="8800" b="1" dirty="0">
                <a:latin typeface="Calibri" pitchFamily="34" charset="0"/>
              </a:rPr>
              <a:t>|  (+55) (61) 2109 </a:t>
            </a:r>
            <a:r>
              <a:rPr lang="pt-BR" sz="8800" b="1" dirty="0" smtClean="0">
                <a:latin typeface="Calibri" pitchFamily="34" charset="0"/>
              </a:rPr>
              <a:t>–5336</a:t>
            </a:r>
            <a:endParaRPr lang="pt-BR" sz="8800" b="1" dirty="0">
              <a:latin typeface="Calibri" pitchFamily="34" charset="0"/>
            </a:endParaRPr>
          </a:p>
          <a:p>
            <a:endParaRPr lang="pt-BR" sz="8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pt-BR" sz="10000" b="1" dirty="0" smtClean="0">
                <a:latin typeface="Calibri" pitchFamily="34" charset="0"/>
                <a:cs typeface="Calibri" pitchFamily="34" charset="0"/>
              </a:rPr>
              <a:t>www.ana.gov.br</a:t>
            </a:r>
            <a:endParaRPr lang="pt-BR" sz="10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http://teenspeak.org/wp-content/uploads/2009/01/facebook_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051" y="5393371"/>
            <a:ext cx="1666747" cy="62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160578" y="5970766"/>
            <a:ext cx="2765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/>
              <a:t>www.facebook.com/anagovbr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385483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04800" y="2567464"/>
            <a:ext cx="853440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pt-BR" sz="2400" b="1" dirty="0" smtClean="0"/>
              <a:t>Pactuar social e politicamente as diretrizes, </a:t>
            </a:r>
            <a:r>
              <a:rPr lang="pt-BR" sz="2400" b="1" dirty="0" smtClean="0"/>
              <a:t>programas e metas definidas, </a:t>
            </a:r>
            <a:r>
              <a:rPr lang="pt-BR" sz="2400" b="1" dirty="0" smtClean="0"/>
              <a:t>visando conferir legitimidade ao PRH Paraguai.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Para atingir esse objetivo é necessária uma metodologia baseada na articulação político-institucional ligada a uma base técnica sólida que proporcione a participação e a contribuição dos atores sociais</a:t>
            </a:r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3456384" cy="826729"/>
          </a:xfrm>
        </p:spPr>
        <p:txBody>
          <a:bodyPr/>
          <a:lstStyle/>
          <a:p>
            <a:r>
              <a:rPr lang="pt-BR" dirty="0" smtClean="0"/>
              <a:t>Objetivo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276872"/>
            <a:ext cx="7920880" cy="406531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200" dirty="0"/>
              <a:t>Mobilizar os Comitês de Bacia Hidrográfica </a:t>
            </a:r>
            <a:r>
              <a:rPr lang="pt-BR" sz="2200" dirty="0" smtClean="0"/>
              <a:t>afluentes;</a:t>
            </a:r>
            <a:endParaRPr lang="pt-BR" sz="22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200" dirty="0"/>
              <a:t>Envolver os Conselhos Estaduais de Recursos </a:t>
            </a:r>
            <a:r>
              <a:rPr lang="pt-BR" sz="2200" dirty="0" smtClean="0"/>
              <a:t>Hídricos; </a:t>
            </a:r>
            <a:endParaRPr lang="pt-BR" sz="22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200" dirty="0" smtClean="0"/>
              <a:t>Motivar </a:t>
            </a:r>
            <a:r>
              <a:rPr lang="pt-BR" sz="2200" dirty="0"/>
              <a:t>os diversos atores </a:t>
            </a:r>
            <a:r>
              <a:rPr lang="pt-BR" sz="2200" dirty="0" smtClean="0"/>
              <a:t>locais para </a:t>
            </a:r>
            <a:r>
              <a:rPr lang="pt-BR" sz="2200" dirty="0"/>
              <a:t>contribuírem no processo de elaboração do PRH</a:t>
            </a:r>
            <a:r>
              <a:rPr lang="pt-BR" sz="2200" dirty="0" smtClean="0"/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dirty="0"/>
              <a:t>Criar oportunidade para a apropriação dos saberes locais;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200" dirty="0" smtClean="0"/>
              <a:t>Propiciar maior </a:t>
            </a:r>
            <a:r>
              <a:rPr lang="pt-BR" sz="2200" dirty="0"/>
              <a:t>compreensão dos objetivos </a:t>
            </a:r>
            <a:r>
              <a:rPr lang="pt-BR" sz="2200" dirty="0" smtClean="0"/>
              <a:t> e conteúdo do PRH;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200" dirty="0" smtClean="0"/>
              <a:t>Estimular </a:t>
            </a:r>
            <a:r>
              <a:rPr lang="pt-BR" sz="2200" dirty="0"/>
              <a:t>o comprometimento dos atores na implementação do PRH.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3456384" cy="826729"/>
          </a:xfrm>
        </p:spPr>
        <p:txBody>
          <a:bodyPr/>
          <a:lstStyle/>
          <a:p>
            <a:r>
              <a:rPr lang="pt-BR" dirty="0" smtClean="0"/>
              <a:t>Estratégia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851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892077"/>
            <a:ext cx="5256584" cy="363326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t-BR" dirty="0"/>
              <a:t>Oficinas Regionais</a:t>
            </a:r>
            <a:r>
              <a:rPr lang="pt-BR" dirty="0" smtClean="0"/>
              <a:t>;</a:t>
            </a:r>
          </a:p>
          <a:p>
            <a:pPr lvl="0"/>
            <a:endParaRPr lang="pt-BR" dirty="0"/>
          </a:p>
          <a:p>
            <a:pPr lvl="0"/>
            <a:r>
              <a:rPr lang="pt-BR" dirty="0"/>
              <a:t>Seminários Regionais</a:t>
            </a:r>
            <a:r>
              <a:rPr lang="pt-BR" dirty="0" smtClean="0"/>
              <a:t>;</a:t>
            </a:r>
          </a:p>
          <a:p>
            <a:pPr lvl="0"/>
            <a:endParaRPr lang="pt-BR" dirty="0"/>
          </a:p>
          <a:p>
            <a:pPr lvl="0"/>
            <a:r>
              <a:rPr lang="pt-BR" dirty="0"/>
              <a:t>Oficinas com os Conselhos Estaduais de Recursos Hídricos</a:t>
            </a:r>
            <a:r>
              <a:rPr lang="pt-BR" dirty="0" smtClean="0"/>
              <a:t>;</a:t>
            </a:r>
          </a:p>
          <a:p>
            <a:pPr marL="0" lvl="0" indent="0">
              <a:buNone/>
            </a:pPr>
            <a:r>
              <a:rPr lang="pt-BR" dirty="0" smtClean="0"/>
              <a:t> </a:t>
            </a:r>
            <a:endParaRPr lang="pt-BR" dirty="0"/>
          </a:p>
          <a:p>
            <a:r>
              <a:rPr lang="pt-BR" dirty="0"/>
              <a:t>Encontros de Divulgação do PRH e de Relacionamento com a Mídia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Eventos</a:t>
            </a:r>
            <a:endParaRPr lang="pt-BR" dirty="0"/>
          </a:p>
        </p:txBody>
      </p:sp>
      <p:sp>
        <p:nvSpPr>
          <p:cNvPr id="4" name="Chave direita 3"/>
          <p:cNvSpPr/>
          <p:nvPr/>
        </p:nvSpPr>
        <p:spPr>
          <a:xfrm>
            <a:off x="5377048" y="2636912"/>
            <a:ext cx="228984" cy="151216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6372200" y="1700808"/>
            <a:ext cx="3456384" cy="826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Locais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96136" y="4653136"/>
            <a:ext cx="3383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Cuiabá e Campo Grande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7" name="Chave direita 6"/>
          <p:cNvSpPr/>
          <p:nvPr/>
        </p:nvSpPr>
        <p:spPr>
          <a:xfrm>
            <a:off x="5377048" y="4509120"/>
            <a:ext cx="228984" cy="69046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651368" y="2636912"/>
            <a:ext cx="3673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FF0000"/>
                </a:solidFill>
              </a:rPr>
              <a:t>Cáceres ou Tangará da Serra, Cuiabá e </a:t>
            </a:r>
            <a:r>
              <a:rPr lang="pt-BR" sz="2400" dirty="0" smtClean="0">
                <a:solidFill>
                  <a:srgbClr val="FF0000"/>
                </a:solidFill>
              </a:rPr>
              <a:t>Rondonópolis (MT); Coxim</a:t>
            </a:r>
            <a:r>
              <a:rPr lang="pt-BR" sz="2400" dirty="0">
                <a:solidFill>
                  <a:srgbClr val="FF0000"/>
                </a:solidFill>
              </a:rPr>
              <a:t>, Corumbá e </a:t>
            </a:r>
            <a:r>
              <a:rPr lang="pt-BR" sz="2400" dirty="0" smtClean="0">
                <a:solidFill>
                  <a:srgbClr val="FF0000"/>
                </a:solidFill>
              </a:rPr>
              <a:t>Bonito (MS)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783176" y="5690865"/>
            <a:ext cx="3383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Duas cidades a definir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10" name="Chave direita 9"/>
          <p:cNvSpPr/>
          <p:nvPr/>
        </p:nvSpPr>
        <p:spPr>
          <a:xfrm>
            <a:off x="5364088" y="5546849"/>
            <a:ext cx="228984" cy="69046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73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56526459"/>
              </p:ext>
            </p:extLst>
          </p:nvPr>
        </p:nvGraphicFramePr>
        <p:xfrm>
          <a:off x="323528" y="1019963"/>
          <a:ext cx="8640960" cy="4953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/>
                <a:gridCol w="2383489"/>
                <a:gridCol w="3233135"/>
                <a:gridCol w="936104"/>
              </a:tblGrid>
              <a:tr h="8444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Tipo de Evento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+mj-lt"/>
                        </a:rPr>
                        <a:t>Público-Alvo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Objetivo geral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+mj-lt"/>
                        </a:rPr>
                        <a:t>Número de Eventos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246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effectLst/>
                          <a:latin typeface="+mj-lt"/>
                        </a:rPr>
                        <a:t>Oficinas Regionais – para até 40 pessoas</a:t>
                      </a:r>
                      <a:endParaRPr lang="pt-BR" sz="1600" dirty="0" smtClean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Atores locais com papel relevante associado aos recursos hídricos. Em</a:t>
                      </a:r>
                      <a:r>
                        <a:rPr lang="pt-BR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Cáceres, Rondonópolis e Bonito, a participação é</a:t>
                      </a:r>
                      <a:r>
                        <a:rPr lang="pt-BR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prioritária dos Comitês de Bacias instalados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Identificar desafios e potencialidades aos níveis local e regional, avaliando os problemas relacionados aos recursos hídricos e os fatores que interferem na gestão. Construção e priorização de ações do PRH.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pt-BR" sz="1600" dirty="0" smtClean="0">
                          <a:effectLst/>
                          <a:latin typeface="+mj-lt"/>
                        </a:rPr>
                        <a:t>12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21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effectLst/>
                          <a:latin typeface="+mj-lt"/>
                        </a:rPr>
                        <a:t>Seminários Regionais – para até 100 pessoas</a:t>
                      </a:r>
                      <a:endParaRPr lang="pt-BR" sz="1600" dirty="0" smtClean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População de forma geral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Apresentar resultados e prestar esclarecimentos à sociedade</a:t>
                      </a:r>
                      <a:endParaRPr lang="pt-BR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pt-BR" sz="1600" dirty="0" smtClean="0">
                          <a:effectLst/>
                          <a:latin typeface="+mj-lt"/>
                        </a:rPr>
                        <a:t>12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44409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dirty="0" smtClean="0">
                          <a:effectLst/>
                          <a:latin typeface="+mj-lt"/>
                        </a:rPr>
                        <a:t>Oficinas com Conselhos Estaduais de Recursos Hídricos – para até 40 pessoas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Conselheiros</a:t>
                      </a:r>
                      <a:endParaRPr lang="pt-BR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Identificar desafios e potencialidades aos níveis local e regional, avaliando os problemas relacionados aos recursos hídricos e os fatores que interferem na gestão. Construção e priorização de ações do PRH.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pt-BR" sz="16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</a:t>
                      </a:r>
                      <a:endParaRPr lang="pt-BR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>
            <a:off x="288032" y="260648"/>
            <a:ext cx="8604448" cy="827087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Atividades durante a construção do PRH</a:t>
            </a:r>
            <a:endParaRPr lang="pt-BR" sz="32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1520" y="6021288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Os eventos estão distribuídos em duas rodadas: Diagnóstico e Plano de Ações</a:t>
            </a:r>
          </a:p>
          <a:p>
            <a:r>
              <a:rPr lang="pt-BR" sz="2000" b="1" dirty="0" smtClean="0"/>
              <a:t>Oficinas e </a:t>
            </a:r>
            <a:r>
              <a:rPr lang="pt-BR" sz="2000" b="1" dirty="0"/>
              <a:t>Seminários </a:t>
            </a:r>
            <a:r>
              <a:rPr lang="pt-BR" sz="2000" b="1" dirty="0" smtClean="0"/>
              <a:t>Regionais </a:t>
            </a:r>
            <a:r>
              <a:rPr lang="pt-BR" sz="2000" b="1" dirty="0"/>
              <a:t>deverão, preferencialmente, ocorrer no mesmo dia</a:t>
            </a:r>
          </a:p>
        </p:txBody>
      </p:sp>
    </p:spTree>
    <p:extLst>
      <p:ext uri="{BB962C8B-B14F-4D97-AF65-F5344CB8AC3E}">
        <p14:creationId xmlns:p14="http://schemas.microsoft.com/office/powerpoint/2010/main" val="298623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060848"/>
            <a:ext cx="8568952" cy="406531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b="1" dirty="0" smtClean="0"/>
              <a:t>Vídeo sobre a construção e o conteúdo do PRH Paraguai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200" b="1" dirty="0" smtClean="0"/>
              <a:t>Encontros </a:t>
            </a:r>
            <a:r>
              <a:rPr lang="pt-BR" sz="2200" b="1" dirty="0"/>
              <a:t>de Relacionamento com a </a:t>
            </a:r>
            <a:r>
              <a:rPr lang="pt-BR" sz="2200" b="1" dirty="0" smtClean="0"/>
              <a:t>Mídia</a:t>
            </a:r>
            <a:r>
              <a:rPr lang="pt-BR" sz="2200" dirty="0" smtClean="0"/>
              <a:t>: </a:t>
            </a:r>
            <a:r>
              <a:rPr lang="pt-BR" sz="2200" dirty="0"/>
              <a:t>são </a:t>
            </a:r>
            <a:r>
              <a:rPr lang="pt-BR" sz="2200" dirty="0" smtClean="0"/>
              <a:t>2 encontros </a:t>
            </a:r>
            <a:r>
              <a:rPr lang="pt-BR" sz="2200" dirty="0"/>
              <a:t>do tipo </a:t>
            </a:r>
            <a:r>
              <a:rPr lang="pt-BR" sz="2200" dirty="0" smtClean="0"/>
              <a:t>“café </a:t>
            </a:r>
            <a:r>
              <a:rPr lang="pt-BR" sz="2200" dirty="0"/>
              <a:t>da </a:t>
            </a:r>
            <a:r>
              <a:rPr lang="pt-BR" sz="2200" dirty="0" smtClean="0"/>
              <a:t>manhã</a:t>
            </a:r>
            <a:r>
              <a:rPr lang="pt-BR" sz="2200" dirty="0"/>
              <a:t>” </a:t>
            </a:r>
            <a:r>
              <a:rPr lang="pt-BR" sz="2200" dirty="0" smtClean="0"/>
              <a:t>que visam explicar a construção e importância do PRH. Consistem </a:t>
            </a:r>
            <a:r>
              <a:rPr lang="pt-BR" sz="2200" dirty="0"/>
              <a:t>no atendimento a jornalistas, registros em fotos, vídeos e depoimentos dos momentos mais relevantes dos eventos, oferecimento de pautas e entrevistas para a imprensa local e especializada. A estimativa de público </a:t>
            </a:r>
            <a:r>
              <a:rPr lang="pt-BR" sz="2200" dirty="0" smtClean="0"/>
              <a:t>é </a:t>
            </a:r>
            <a:r>
              <a:rPr lang="pt-BR" sz="2200" dirty="0"/>
              <a:t>de 30 </a:t>
            </a:r>
            <a:r>
              <a:rPr lang="pt-BR" sz="2200" dirty="0" smtClean="0"/>
              <a:t>pessoas</a:t>
            </a:r>
            <a:r>
              <a:rPr lang="pt-BR" sz="2200" dirty="0"/>
              <a:t>.</a:t>
            </a:r>
            <a:endParaRPr lang="pt-BR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b="1" dirty="0"/>
              <a:t>Encontros de </a:t>
            </a:r>
            <a:r>
              <a:rPr lang="pt-BR" sz="2200" b="1" dirty="0" smtClean="0"/>
              <a:t>divulgação: </a:t>
            </a:r>
            <a:r>
              <a:rPr lang="pt-BR" sz="2200" dirty="0" smtClean="0"/>
              <a:t>serão realizados após os encontros de relacionamento com a mídia e tem público previsto de 100 pessoas. Visam buscar </a:t>
            </a:r>
            <a:r>
              <a:rPr lang="pt-BR" sz="2200" dirty="0"/>
              <a:t>maior comprometimento de autoridades e tomadores de decisão com as ações do PRH, assim como torná-lo visível às instâncias políticas e </a:t>
            </a:r>
            <a:r>
              <a:rPr lang="pt-BR" sz="2200" dirty="0" smtClean="0"/>
              <a:t>institucionais. Serão realizados em duas cidades a definir, sendo uma em cada Estado.</a:t>
            </a:r>
            <a:endParaRPr lang="pt-BR" sz="22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1162111"/>
            <a:ext cx="7344816" cy="826729"/>
          </a:xfrm>
        </p:spPr>
        <p:txBody>
          <a:bodyPr>
            <a:normAutofit/>
          </a:bodyPr>
          <a:lstStyle/>
          <a:p>
            <a:r>
              <a:rPr lang="pt-BR" dirty="0" smtClean="0"/>
              <a:t>Atividades após a conclusão do PRH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81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132856"/>
            <a:ext cx="8676456" cy="4608512"/>
          </a:xfrm>
        </p:spPr>
        <p:txBody>
          <a:bodyPr>
            <a:normAutofit fontScale="55000" lnSpcReduction="20000"/>
          </a:bodyPr>
          <a:lstStyle/>
          <a:p>
            <a:r>
              <a:rPr lang="pt-BR" sz="4500" dirty="0" smtClean="0"/>
              <a:t>Divulgação </a:t>
            </a:r>
            <a:r>
              <a:rPr lang="pt-BR" sz="4500" dirty="0"/>
              <a:t>dos </a:t>
            </a:r>
            <a:r>
              <a:rPr lang="pt-BR" sz="4500" dirty="0" smtClean="0"/>
              <a:t>eventos;</a:t>
            </a:r>
          </a:p>
          <a:p>
            <a:r>
              <a:rPr lang="pt-BR" sz="4500" dirty="0" smtClean="0"/>
              <a:t>Fornecimento </a:t>
            </a:r>
            <a:r>
              <a:rPr lang="pt-BR" sz="4500" dirty="0"/>
              <a:t>de estrutura e </a:t>
            </a:r>
            <a:r>
              <a:rPr lang="pt-BR" sz="4500" dirty="0" smtClean="0"/>
              <a:t>logística;</a:t>
            </a:r>
          </a:p>
          <a:p>
            <a:r>
              <a:rPr lang="pt-BR" sz="4500" dirty="0" smtClean="0"/>
              <a:t>Fornecimento de materiais </a:t>
            </a:r>
            <a:r>
              <a:rPr lang="pt-BR" sz="4500" dirty="0"/>
              <a:t>de </a:t>
            </a:r>
            <a:r>
              <a:rPr lang="pt-BR" sz="4500" dirty="0" smtClean="0"/>
              <a:t>consumo;</a:t>
            </a:r>
          </a:p>
          <a:p>
            <a:r>
              <a:rPr lang="pt-BR" sz="4500" dirty="0" smtClean="0"/>
              <a:t>Inscrição </a:t>
            </a:r>
            <a:r>
              <a:rPr lang="pt-BR" sz="4500" dirty="0"/>
              <a:t>dos </a:t>
            </a:r>
            <a:r>
              <a:rPr lang="pt-BR" sz="4500" dirty="0" smtClean="0"/>
              <a:t>interessados;</a:t>
            </a:r>
          </a:p>
          <a:p>
            <a:r>
              <a:rPr lang="pt-BR" sz="4500" dirty="0" smtClean="0"/>
              <a:t>Moderação </a:t>
            </a:r>
            <a:r>
              <a:rPr lang="pt-BR" sz="4500" dirty="0"/>
              <a:t>das oficinas e relatoria dos </a:t>
            </a:r>
            <a:r>
              <a:rPr lang="pt-BR" sz="4500" dirty="0" smtClean="0"/>
              <a:t>eventos;</a:t>
            </a:r>
          </a:p>
          <a:p>
            <a:r>
              <a:rPr lang="pt-BR" sz="4500" dirty="0" smtClean="0"/>
              <a:t>Registro</a:t>
            </a:r>
            <a:r>
              <a:rPr lang="pt-BR" sz="4500" dirty="0"/>
              <a:t>, consolidação e sistematização das informações geradas e dos resultados </a:t>
            </a:r>
            <a:r>
              <a:rPr lang="pt-BR" sz="4500" dirty="0" smtClean="0"/>
              <a:t>produzidos; </a:t>
            </a:r>
          </a:p>
          <a:p>
            <a:r>
              <a:rPr lang="pt-BR" sz="4500" dirty="0" smtClean="0"/>
              <a:t>Suporte nutricional; e</a:t>
            </a:r>
          </a:p>
          <a:p>
            <a:r>
              <a:rPr lang="pt-BR" sz="4500" dirty="0" smtClean="0"/>
              <a:t>Divulgação </a:t>
            </a:r>
            <a:r>
              <a:rPr lang="pt-BR" sz="4500" dirty="0"/>
              <a:t>dos encaminhamentos nos meios de comunicação.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3600" i="1" dirty="0" smtClean="0"/>
              <a:t>No </a:t>
            </a:r>
            <a:r>
              <a:rPr lang="pt-BR" sz="3600" i="1" dirty="0"/>
              <a:t>caso </a:t>
            </a:r>
            <a:r>
              <a:rPr lang="pt-BR" sz="3600" i="1" dirty="0" smtClean="0"/>
              <a:t>dos </a:t>
            </a:r>
            <a:r>
              <a:rPr lang="pt-BR" sz="3600" i="1" dirty="0"/>
              <a:t>Seminários </a:t>
            </a:r>
            <a:r>
              <a:rPr lang="pt-BR" sz="3600" i="1" dirty="0" smtClean="0"/>
              <a:t>Regionais está prevista a realização de filmagem</a:t>
            </a:r>
            <a:endParaRPr lang="pt-BR" sz="3600" i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1268760"/>
            <a:ext cx="3456384" cy="82672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Serviços contratados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74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1700808"/>
            <a:ext cx="4392488" cy="826729"/>
          </a:xfrm>
        </p:spPr>
        <p:txBody>
          <a:bodyPr>
            <a:normAutofit/>
          </a:bodyPr>
          <a:lstStyle/>
          <a:p>
            <a:r>
              <a:rPr lang="pt-BR" dirty="0" smtClean="0"/>
              <a:t>Cronograma e Produtos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195998"/>
              </p:ext>
            </p:extLst>
          </p:nvPr>
        </p:nvGraphicFramePr>
        <p:xfrm>
          <a:off x="7" y="2492896"/>
          <a:ext cx="9143988" cy="3816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0420"/>
                <a:gridCol w="845462"/>
                <a:gridCol w="757129"/>
                <a:gridCol w="757129"/>
                <a:gridCol w="270972"/>
                <a:gridCol w="270972"/>
                <a:gridCol w="270972"/>
                <a:gridCol w="270972"/>
                <a:gridCol w="270972"/>
                <a:gridCol w="270972"/>
                <a:gridCol w="270972"/>
                <a:gridCol w="270972"/>
                <a:gridCol w="270972"/>
                <a:gridCol w="270972"/>
                <a:gridCol w="320120"/>
                <a:gridCol w="320120"/>
                <a:gridCol w="270972"/>
                <a:gridCol w="270972"/>
                <a:gridCol w="270972"/>
                <a:gridCol w="270972"/>
              </a:tblGrid>
              <a:tr h="54910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Prazo de Entrega*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Remuneração</a:t>
                      </a:r>
                      <a:endParaRPr lang="pt-BR" sz="2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(% do valor total)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ANO 1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ANO 2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4910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Unitário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Acumulado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9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12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13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14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</a:tr>
              <a:tr h="2921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Plano de Atividades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X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</a:tr>
              <a:tr h="792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1º Relatório Parcial – 1ª Rodada de Eventos do Diagnóstico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X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</a:tr>
              <a:tr h="792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2º Relatório Parcial – 2ª Rodada de Eventos do Plano de Ações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330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X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</a:tr>
              <a:tr h="5491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Vídeo sobre a elaboração e o conteúdo do PRH Paraguai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450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X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</a:tr>
              <a:tr h="2921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Relatório Final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480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X</a:t>
                      </a:r>
                      <a:endParaRPr lang="pt-B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9" marR="43249" marT="0" marB="0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23528" y="6372036"/>
            <a:ext cx="8640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 duração da contratação é de 16 meses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72655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748061"/>
            <a:ext cx="7920880" cy="4065315"/>
          </a:xfrm>
        </p:spPr>
        <p:txBody>
          <a:bodyPr/>
          <a:lstStyle/>
          <a:p>
            <a:r>
              <a:rPr lang="pt-BR" dirty="0"/>
              <a:t>Coordenador(a) de </a:t>
            </a:r>
            <a:r>
              <a:rPr lang="pt-BR" dirty="0" smtClean="0"/>
              <a:t>Projeto</a:t>
            </a:r>
          </a:p>
          <a:p>
            <a:r>
              <a:rPr lang="pt-BR" dirty="0"/>
              <a:t>Profissional </a:t>
            </a:r>
            <a:r>
              <a:rPr lang="pt-BR" dirty="0" smtClean="0"/>
              <a:t>de </a:t>
            </a:r>
            <a:r>
              <a:rPr lang="pt-BR" dirty="0"/>
              <a:t>Planejamento Participativo e Moderação de </a:t>
            </a:r>
            <a:r>
              <a:rPr lang="pt-BR" dirty="0" smtClean="0"/>
              <a:t>Oficinas</a:t>
            </a:r>
          </a:p>
          <a:p>
            <a:r>
              <a:rPr lang="pt-BR" dirty="0"/>
              <a:t>Profissional </a:t>
            </a:r>
            <a:r>
              <a:rPr lang="pt-BR" dirty="0" smtClean="0"/>
              <a:t>de </a:t>
            </a:r>
            <a:r>
              <a:rPr lang="pt-BR" dirty="0"/>
              <a:t>Comunicação </a:t>
            </a:r>
            <a:r>
              <a:rPr lang="pt-BR" dirty="0" smtClean="0"/>
              <a:t>Social</a:t>
            </a:r>
          </a:p>
          <a:p>
            <a:r>
              <a:rPr lang="pt-BR" dirty="0"/>
              <a:t>Profissional em Comunicação Social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1700808"/>
            <a:ext cx="4968552" cy="826729"/>
          </a:xfrm>
        </p:spPr>
        <p:txBody>
          <a:bodyPr/>
          <a:lstStyle/>
          <a:p>
            <a:r>
              <a:rPr lang="pt-BR" dirty="0" smtClean="0"/>
              <a:t>Equipe técnica mínima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692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ANA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1F497D"/>
      </a:accent1>
      <a:accent2>
        <a:srgbClr val="C0504D"/>
      </a:accent2>
      <a:accent3>
        <a:srgbClr val="92D05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3633</TotalTime>
  <Words>772</Words>
  <Application>Microsoft Office PowerPoint</Application>
  <PresentationFormat>Apresentação na tela (4:3)</PresentationFormat>
  <Paragraphs>208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Tema do Office</vt:lpstr>
      <vt:lpstr>Mobilização, comunicação e planejamento participativo para o PRH Paraguai</vt:lpstr>
      <vt:lpstr>Objetivo </vt:lpstr>
      <vt:lpstr>Estratégia </vt:lpstr>
      <vt:lpstr>Eventos</vt:lpstr>
      <vt:lpstr>Atividades durante a construção do PRH</vt:lpstr>
      <vt:lpstr>Atividades após a conclusão do PRH</vt:lpstr>
      <vt:lpstr>Serviços contratados</vt:lpstr>
      <vt:lpstr>Cronograma e Produtos</vt:lpstr>
      <vt:lpstr>Equipe técnica mínima</vt:lpstr>
      <vt:lpstr>Resultados esperados</vt:lpstr>
      <vt:lpstr>Apresentação do PowerPoint</vt:lpstr>
    </vt:vector>
  </TitlesOfParts>
  <Company>Agência Nacional de Águas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Ana</cp:lastModifiedBy>
  <cp:revision>235</cp:revision>
  <cp:lastPrinted>2013-10-01T19:36:12Z</cp:lastPrinted>
  <dcterms:created xsi:type="dcterms:W3CDTF">2015-09-03T11:11:34Z</dcterms:created>
  <dcterms:modified xsi:type="dcterms:W3CDTF">2016-06-21T16:55:30Z</dcterms:modified>
</cp:coreProperties>
</file>