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xlsx" ContentType="application/vnd.openxmlformats-officedocument.spreadsheetml.sheet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86" r:id="rId1"/>
    <p:sldMasterId id="2147483698" r:id="rId2"/>
  </p:sldMasterIdLst>
  <p:notesMasterIdLst>
    <p:notesMasterId r:id="rId34"/>
  </p:notesMasterIdLst>
  <p:handoutMasterIdLst>
    <p:handoutMasterId r:id="rId35"/>
  </p:handoutMasterIdLst>
  <p:sldIdLst>
    <p:sldId id="372" r:id="rId3"/>
    <p:sldId id="434" r:id="rId4"/>
    <p:sldId id="435" r:id="rId5"/>
    <p:sldId id="436" r:id="rId6"/>
    <p:sldId id="437" r:id="rId7"/>
    <p:sldId id="438" r:id="rId8"/>
    <p:sldId id="439" r:id="rId9"/>
    <p:sldId id="440" r:id="rId10"/>
    <p:sldId id="441" r:id="rId11"/>
    <p:sldId id="460" r:id="rId12"/>
    <p:sldId id="444" r:id="rId13"/>
    <p:sldId id="445" r:id="rId14"/>
    <p:sldId id="446" r:id="rId15"/>
    <p:sldId id="465" r:id="rId16"/>
    <p:sldId id="447" r:id="rId17"/>
    <p:sldId id="448" r:id="rId18"/>
    <p:sldId id="449" r:id="rId19"/>
    <p:sldId id="450" r:id="rId20"/>
    <p:sldId id="451" r:id="rId21"/>
    <p:sldId id="453" r:id="rId22"/>
    <p:sldId id="454" r:id="rId23"/>
    <p:sldId id="455" r:id="rId24"/>
    <p:sldId id="456" r:id="rId25"/>
    <p:sldId id="457" r:id="rId26"/>
    <p:sldId id="458" r:id="rId27"/>
    <p:sldId id="459" r:id="rId28"/>
    <p:sldId id="461" r:id="rId29"/>
    <p:sldId id="462" r:id="rId30"/>
    <p:sldId id="463" r:id="rId31"/>
    <p:sldId id="464" r:id="rId32"/>
    <p:sldId id="313" r:id="rId33"/>
  </p:sldIdLst>
  <p:sldSz cx="9144000" cy="6858000" type="screen4x3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CFFFF"/>
    <a:srgbClr val="FF5050"/>
    <a:srgbClr val="FFFF99"/>
    <a:srgbClr val="FF3333"/>
    <a:srgbClr val="FFFF66"/>
    <a:srgbClr val="FF7C80"/>
    <a:srgbClr val="1B10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8603FDC-E32A-4AB5-989C-0864C3EAD2B8}" styleName="Estilo com Tema 2 - Ênfas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Estilo com Tema 1 - Ênfas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96" autoAdjust="0"/>
    <p:restoredTop sz="91367" autoAdjust="0"/>
  </p:normalViewPr>
  <p:slideViewPr>
    <p:cSldViewPr>
      <p:cViewPr varScale="1">
        <p:scale>
          <a:sx n="91" d="100"/>
          <a:sy n="91" d="100"/>
        </p:scale>
        <p:origin x="-1840" y="-11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slide" Target="slides/slide31.xml"/><Relationship Id="rId34" Type="http://schemas.openxmlformats.org/officeDocument/2006/relationships/notesMaster" Target="notesMasters/notesMaster1.xml"/><Relationship Id="rId35" Type="http://schemas.openxmlformats.org/officeDocument/2006/relationships/handoutMaster" Target="handoutMasters/handout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0159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54C574-EBED-47C6-A3F4-5DB644B20AF2}" type="datetimeFigureOut">
              <a:rPr lang="pt-BR" smtClean="0"/>
              <a:t>21/06/16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0159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352E98-2F15-4EC7-B09C-1B7EFF0EF006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400276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159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75F29-3978-4236-B905-0FD4AB136A87}" type="datetimeFigureOut">
              <a:rPr lang="pt-BR" smtClean="0"/>
              <a:t>21/06/16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0713" y="4415530"/>
            <a:ext cx="5608975" cy="418360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159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4EDAD-B722-40EF-A711-ACBBC8EF8AC1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5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eg"/><Relationship Id="rId3" Type="http://schemas.openxmlformats.org/officeDocument/2006/relationships/image" Target="../media/image6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eg"/><Relationship Id="rId3" Type="http://schemas.openxmlformats.org/officeDocument/2006/relationships/image" Target="../media/image6.jpe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eg"/><Relationship Id="rId3" Type="http://schemas.openxmlformats.org/officeDocument/2006/relationships/image" Target="../media/image6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eg"/><Relationship Id="rId3" Type="http://schemas.openxmlformats.org/officeDocument/2006/relationships/image" Target="../media/image6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eg"/><Relationship Id="rId3" Type="http://schemas.openxmlformats.org/officeDocument/2006/relationships/image" Target="../media/image6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eg"/><Relationship Id="rId3" Type="http://schemas.openxmlformats.org/officeDocument/2006/relationships/image" Target="../media/image6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eg"/><Relationship Id="rId3" Type="http://schemas.openxmlformats.org/officeDocument/2006/relationships/image" Target="../media/image6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3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eg"/><Relationship Id="rId3" Type="http://schemas.openxmlformats.org/officeDocument/2006/relationships/image" Target="../media/image6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eg"/><Relationship Id="rId3" Type="http://schemas.openxmlformats.org/officeDocument/2006/relationships/image" Target="../media/image6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eg"/><Relationship Id="rId3" Type="http://schemas.openxmlformats.org/officeDocument/2006/relationships/image" Target="../media/image6.jpe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\\agencia\ana\ASCOM\Imprensa\PUBLICIDADE\Marcas e Logos\Logomarca ANA\Assinatura Completa ANA-MMA-BRASIL\ana_mma_governo_dilma_cor_horizontal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7"/>
          <a:stretch>
            <a:fillRect/>
          </a:stretch>
        </p:blipFill>
        <p:spPr bwMode="auto">
          <a:xfrm>
            <a:off x="6084888" y="6165850"/>
            <a:ext cx="2728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0064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B14C459F-9CF3-49F5-B26C-CBB186F0083E}" type="datetimeFigureOut">
              <a:rPr lang="pt-BR"/>
              <a:pPr>
                <a:defRPr/>
              </a:pPr>
              <a:t>21/06/16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95736E5A-EF5F-42DB-87DC-06C8EEBDD80D}" type="slidenum">
              <a:rPr lang="pt-BR"/>
              <a:pPr>
                <a:defRPr/>
              </a:pPr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0742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9587E601-28F8-40C2-97C7-55BEBAC3B53B}" type="datetimeFigureOut">
              <a:rPr lang="pt-BR"/>
              <a:pPr>
                <a:defRPr/>
              </a:pPr>
              <a:t>21/06/16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31473071-86FA-4102-A3C9-4014E39BE7E7}" type="slidenum">
              <a:rPr lang="pt-BR"/>
              <a:pPr>
                <a:defRPr/>
              </a:pPr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2587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0"/>
            <a:ext cx="9144000" cy="1155941"/>
          </a:xfrm>
          <a:prstGeom prst="rect">
            <a:avLst/>
          </a:prstGeom>
        </p:spPr>
      </p:pic>
      <p:pic>
        <p:nvPicPr>
          <p:cNvPr id="1026" name="Picture 2" descr="\\agencia\ana\ASCOM\Imprensa\PUBLICIDADE\Marcas e Logos\Logomarca ANA\Assinatura Completa ANA-MMA-BRASIL\ana_mma_governo_dilma_cor_horizontal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84168" y="6165304"/>
            <a:ext cx="2728929" cy="46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863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492896"/>
            <a:ext cx="7920880" cy="40653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3568" y="1700808"/>
            <a:ext cx="3456384" cy="826729"/>
          </a:xfrm>
        </p:spPr>
        <p:txBody>
          <a:bodyPr>
            <a:normAutofit/>
          </a:bodyPr>
          <a:lstStyle>
            <a:lvl1pPr algn="l">
              <a:defRPr sz="3200" b="1" baseline="0"/>
            </a:lvl1pPr>
          </a:lstStyle>
          <a:p>
            <a:r>
              <a:rPr lang="pt-BR" dirty="0" smtClean="0"/>
              <a:t>Título Mestre</a:t>
            </a:r>
            <a:endParaRPr lang="pt-BR" dirty="0"/>
          </a:p>
        </p:txBody>
      </p:sp>
      <p:pic>
        <p:nvPicPr>
          <p:cNvPr id="5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741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21/06/16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‹#›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8933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21/06/16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‹#›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394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25732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3212975"/>
            <a:ext cx="4040188" cy="29131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25732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3212975"/>
            <a:ext cx="4041775" cy="29131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21/06/16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‹#›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11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7723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21/06/16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‹#›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7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9805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21/06/16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‹#›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6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469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7486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1484784"/>
            <a:ext cx="5111750" cy="46413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2636912"/>
            <a:ext cx="3008313" cy="34892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21/06/16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‹#›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931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272"/>
          <a:stretch>
            <a:fillRect/>
          </a:stretch>
        </p:blipFill>
        <p:spPr bwMode="auto">
          <a:xfrm>
            <a:off x="0" y="68263"/>
            <a:ext cx="91440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492896"/>
            <a:ext cx="7920880" cy="40653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1700808"/>
            <a:ext cx="3456384" cy="826729"/>
          </a:xfrm>
        </p:spPr>
        <p:txBody>
          <a:bodyPr>
            <a:normAutofit/>
          </a:bodyPr>
          <a:lstStyle>
            <a:lvl1pPr algn="l">
              <a:defRPr sz="3200" b="1" baseline="0"/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438817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1340767"/>
            <a:ext cx="5486400" cy="338680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21/06/16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‹#›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380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1904"/>
            <a:ext cx="82296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636912"/>
            <a:ext cx="8229600" cy="3489251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21/06/16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‹#›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3391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484784"/>
            <a:ext cx="2057400" cy="4641379"/>
          </a:xfrm>
        </p:spPr>
        <p:txBody>
          <a:bodyPr vert="eaVert"/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4784"/>
            <a:ext cx="6019800" cy="4641379"/>
          </a:xfrm>
        </p:spPr>
        <p:txBody>
          <a:bodyPr vert="eaVert"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21/06/16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‹#›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4405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ítulo, 2 partes de conteúd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68538" y="333375"/>
            <a:ext cx="6624637" cy="633413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50825" y="1268413"/>
            <a:ext cx="4244975" cy="258762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250825" y="4008438"/>
            <a:ext cx="4244975" cy="25892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half" idx="3"/>
          </p:nvPr>
        </p:nvSpPr>
        <p:spPr>
          <a:xfrm>
            <a:off x="4648200" y="1268413"/>
            <a:ext cx="4244975" cy="532923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E155C-96F9-459B-905F-B07526388274}" type="slidenum">
              <a:rPr lang="pt-BR">
                <a:solidFill>
                  <a:srgbClr val="1F497D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338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0"/>
          <a:stretch>
            <a:fillRect/>
          </a:stretch>
        </p:blipFill>
        <p:spPr bwMode="auto">
          <a:xfrm>
            <a:off x="6156325" y="5876925"/>
            <a:ext cx="2941638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3035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024F0177-F1D3-439A-A834-8812DAFB9678}" type="datetimeFigureOut">
              <a:rPr lang="pt-BR"/>
              <a:pPr>
                <a:defRPr/>
              </a:pPr>
              <a:t>21/06/16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C4F08DFF-D6DE-42CA-B0F0-F156A3A54105}" type="slidenum">
              <a:rPr lang="pt-BR"/>
              <a:pPr>
                <a:defRPr/>
              </a:pPr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4285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31EE35F2-FA5F-4FDD-BF2A-36CAD65483C1}" type="datetimeFigureOut">
              <a:rPr lang="pt-BR"/>
              <a:pPr>
                <a:defRPr/>
              </a:pPr>
              <a:t>21/06/16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F3755D83-BE95-43E5-942C-A1BE884BAB00}" type="slidenum">
              <a:rPr lang="pt-BR"/>
              <a:pPr>
                <a:defRPr/>
              </a:pPr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5304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6A4BB8C8-0882-4E40-A037-F047EA106837}" type="datetimeFigureOut">
              <a:rPr lang="pt-BR"/>
              <a:pPr>
                <a:defRPr/>
              </a:pPr>
              <a:t>21/06/16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CE742D57-5BF8-4EE4-8E6C-09197FE5D40B}" type="slidenum">
              <a:rPr lang="pt-BR"/>
              <a:pPr>
                <a:defRPr/>
              </a:pPr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4372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F65D0D8C-8609-4999-8E85-A21E4E1DE821}" type="datetimeFigureOut">
              <a:rPr lang="pt-BR"/>
              <a:pPr>
                <a:defRPr/>
              </a:pPr>
              <a:t>21/06/16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E517638F-A161-4733-A93C-0FEF8F73CF96}" type="slidenum">
              <a:rPr lang="pt-BR"/>
              <a:pPr>
                <a:defRPr/>
              </a:pPr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728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8431ECFB-1D23-4112-846F-AC84A2140A8B}" type="datetimeFigureOut">
              <a:rPr lang="pt-BR"/>
              <a:pPr>
                <a:defRPr/>
              </a:pPr>
              <a:t>21/06/16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6F2E74BA-1527-44F1-8119-D28C3D25B4D4}" type="slidenum">
              <a:rPr lang="pt-BR"/>
              <a:pPr>
                <a:defRPr/>
              </a:pPr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25326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735AFA94-7694-4E97-86E8-94B229F0BF33}" type="datetimeFigureOut">
              <a:rPr lang="pt-BR"/>
              <a:pPr>
                <a:defRPr/>
              </a:pPr>
              <a:t>21/06/16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BCC9660B-0F49-4421-B2E8-11D44359C9B9}" type="slidenum">
              <a:rPr lang="pt-BR"/>
              <a:pPr>
                <a:defRPr/>
              </a:pPr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5638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E9ECF895-54FD-4E62-9F89-AE85FC58674E}" type="datetimeFigureOut">
              <a:rPr lang="pt-BR"/>
              <a:pPr>
                <a:defRPr/>
              </a:pPr>
              <a:t>21/06/16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23317A78-3F81-43F0-849B-D723221FA511}" type="slidenum">
              <a:rPr lang="pt-BR"/>
              <a:pPr>
                <a:defRPr/>
              </a:pPr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45832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<Relationship Id="rId14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fld id="{645FDB07-272C-44E5-A289-C74DCB52ED71}" type="datetimeFigureOut">
              <a:rPr lang="pt-BR"/>
              <a:pPr>
                <a:defRPr/>
              </a:pPr>
              <a:t>21/06/16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fld id="{CDDA3A0B-C4FE-47DA-9775-62E5AD5CB1CA}" type="slidenum">
              <a:rPr lang="pt-BR"/>
              <a:pPr>
                <a:defRPr/>
              </a:pPr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77409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21/06/16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‹#›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4" Type="http://schemas.openxmlformats.org/officeDocument/2006/relationships/image" Target="../media/image17.emf"/><Relationship Id="rId5" Type="http://schemas.openxmlformats.org/officeDocument/2006/relationships/image" Target="../media/image18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Sheet1.xlsx"/><Relationship Id="rId4" Type="http://schemas.openxmlformats.org/officeDocument/2006/relationships/image" Target="../media/image10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Sheet2.xlsx"/><Relationship Id="rId4" Type="http://schemas.openxmlformats.org/officeDocument/2006/relationships/image" Target="../media/image23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emf"/><Relationship Id="rId5" Type="http://schemas.openxmlformats.org/officeDocument/2006/relationships/image" Target="../media/image27.emf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emf"/><Relationship Id="rId3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4" Type="http://schemas.openxmlformats.org/officeDocument/2006/relationships/hyperlink" Target="http://www.google.com.br/url?sa=i&amp;rct=j&amp;q=FACEBOOK+LOGO&amp;source=images&amp;cd=&amp;cad=rja&amp;docid=FcFCngOm4qG3WM&amp;tbnid=WnsmOCuSOUlvmM:&amp;ved=&amp;url=http://teenspeak.org/2011/11/23/the-latest-facebook-virus/&amp;ei=7GBsUf-CBIywqwGN14CgCA&amp;bvm=bv.45175338,d.aWM&amp;psig=AFQjCNGkuJjF8uBfLR21i7Avrexg2R3-PA&amp;ust=1366143596471423" TargetMode="External"/><Relationship Id="rId5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6" b="6422"/>
          <a:stretch>
            <a:fillRect/>
          </a:stretch>
        </p:blipFill>
        <p:spPr bwMode="auto">
          <a:xfrm>
            <a:off x="5076056" y="764704"/>
            <a:ext cx="3943385" cy="4884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954169" y="5733256"/>
            <a:ext cx="2197389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algn="ctr" eaLnBrk="1" hangingPunct="1">
              <a:spcBef>
                <a:spcPts val="0"/>
              </a:spcBef>
              <a:defRPr/>
            </a:pPr>
            <a:r>
              <a:rPr lang="pt-BR" sz="1600" dirty="0" smtClean="0">
                <a:solidFill>
                  <a:schemeClr val="accent5">
                    <a:lumMod val="25000"/>
                  </a:schemeClr>
                </a:solidFill>
                <a:cs typeface="+mn-cs"/>
              </a:rPr>
              <a:t>Cuiabá, 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pt-BR" sz="1600" dirty="0" smtClean="0">
                <a:solidFill>
                  <a:schemeClr val="accent5">
                    <a:lumMod val="25000"/>
                  </a:schemeClr>
                </a:solidFill>
              </a:rPr>
              <a:t>21 de junho </a:t>
            </a:r>
            <a:r>
              <a:rPr lang="pt-BR" sz="1600" dirty="0" smtClean="0">
                <a:solidFill>
                  <a:schemeClr val="accent5">
                    <a:lumMod val="25000"/>
                  </a:schemeClr>
                </a:solidFill>
                <a:cs typeface="+mn-cs"/>
              </a:rPr>
              <a:t>de 2016</a:t>
            </a:r>
            <a:endParaRPr lang="pt-BR" sz="1600" dirty="0">
              <a:solidFill>
                <a:schemeClr val="accent5">
                  <a:lumMod val="25000"/>
                </a:schemeClr>
              </a:solidFill>
              <a:cs typeface="+mn-cs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52941" y="1484784"/>
            <a:ext cx="4319060" cy="14773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36000" rIns="36000">
            <a:spAutoFit/>
          </a:bodyPr>
          <a:lstStyle>
            <a:defPPr>
              <a:defRPr lang="pt-BR"/>
            </a:defPPr>
            <a:lvl1pPr algn="ctr" eaLnBrk="0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dirty="0"/>
              <a:t>Plano de Recursos Hídricos da RH-Paraguai</a:t>
            </a:r>
          </a:p>
        </p:txBody>
      </p:sp>
      <p:sp>
        <p:nvSpPr>
          <p:cNvPr id="5" name="Retângulo 4"/>
          <p:cNvSpPr/>
          <p:nvPr/>
        </p:nvSpPr>
        <p:spPr bwMode="auto">
          <a:xfrm>
            <a:off x="256488" y="3429000"/>
            <a:ext cx="4315513" cy="83099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wrap="square" lIns="36000" rIns="36000">
            <a:spAutoFit/>
          </a:bodyPr>
          <a:lstStyle/>
          <a:p>
            <a:pPr algn="ctr" eaLnBrk="0" hangingPunct="0">
              <a:spcBef>
                <a:spcPct val="0"/>
              </a:spcBef>
              <a:spcAft>
                <a:spcPct val="0"/>
              </a:spcAft>
            </a:pPr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Caracterização Legal e Institucional</a:t>
            </a:r>
          </a:p>
        </p:txBody>
      </p:sp>
    </p:spTree>
    <p:extLst>
      <p:ext uri="{BB962C8B-B14F-4D97-AF65-F5344CB8AC3E}">
        <p14:creationId xmlns:p14="http://schemas.microsoft.com/office/powerpoint/2010/main" val="1099908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0" y="-2293"/>
            <a:ext cx="915069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1. Legislação </a:t>
            </a:r>
            <a:r>
              <a:rPr lang="pt-BR" altLang="pt-BR" sz="3000" dirty="0">
                <a:solidFill>
                  <a:schemeClr val="bg1"/>
                </a:solidFill>
              </a:rPr>
              <a:t>associada à Gestão </a:t>
            </a:r>
            <a:r>
              <a:rPr lang="pt-BR" altLang="pt-BR" sz="3000" dirty="0" smtClean="0">
                <a:solidFill>
                  <a:schemeClr val="bg1"/>
                </a:solidFill>
              </a:rPr>
              <a:t>de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 </a:t>
            </a:r>
            <a:r>
              <a:rPr lang="pt-BR" altLang="pt-BR" sz="3000" dirty="0">
                <a:solidFill>
                  <a:schemeClr val="bg1"/>
                </a:solidFill>
              </a:rPr>
              <a:t>Recursos Hídricos</a:t>
            </a:r>
          </a:p>
        </p:txBody>
      </p:sp>
      <p:sp>
        <p:nvSpPr>
          <p:cNvPr id="3" name="CaixaDeTexto 8"/>
          <p:cNvSpPr txBox="1">
            <a:spLocks noChangeArrowheads="1"/>
          </p:cNvSpPr>
          <p:nvPr/>
        </p:nvSpPr>
        <p:spPr bwMode="auto">
          <a:xfrm>
            <a:off x="0" y="1124744"/>
            <a:ext cx="9150690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400" dirty="0">
                <a:solidFill>
                  <a:schemeClr val="bg1"/>
                </a:solidFill>
              </a:rPr>
              <a:t>1.3 Instrumentos de gestão de recursos hídricos</a:t>
            </a:r>
          </a:p>
        </p:txBody>
      </p:sp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791439"/>
              </p:ext>
            </p:extLst>
          </p:nvPr>
        </p:nvGraphicFramePr>
        <p:xfrm>
          <a:off x="251520" y="2852936"/>
          <a:ext cx="8618089" cy="226286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08112"/>
                <a:gridCol w="1373373"/>
                <a:gridCol w="1722971"/>
                <a:gridCol w="1656184"/>
                <a:gridCol w="1440160"/>
                <a:gridCol w="1417289"/>
              </a:tblGrid>
              <a:tr h="3661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UF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610" marR="9961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Instrumentos de Gestão de Recursos Hídricos na RH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610" marR="9961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5820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Planos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610" marR="9961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Enquadramento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610" marR="9961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Outorga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610" marR="9961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Cobrança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610" marR="9961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Sistema de Informações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610" marR="9961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4703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MT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610" marR="9961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Estadual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610" marR="9961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Inexistente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610" marR="9961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Implementada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610" marR="9961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Inexistente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610" marR="9961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Inexistente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610" marR="9961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5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MS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610" marR="9961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Estadual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UPG II.3 </a:t>
                      </a:r>
                      <a:r>
                        <a:rPr lang="pt-B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Miranda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610" marR="9961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Existente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(Deliberação CECA nº 36/2012)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610" marR="9961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Em implementação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610" marR="9961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Inexistente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(Isenção em lei para o setor agropecuário)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610" marR="9961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Inexistente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610" marR="9961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Retângulo 1"/>
          <p:cNvSpPr/>
          <p:nvPr/>
        </p:nvSpPr>
        <p:spPr>
          <a:xfrm>
            <a:off x="251520" y="2062009"/>
            <a:ext cx="871296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00" dirty="0"/>
              <a:t>Estágio de implementação dos instrumentos de gestão de recursos hídricos</a:t>
            </a:r>
          </a:p>
        </p:txBody>
      </p:sp>
    </p:spTree>
    <p:extLst>
      <p:ext uri="{BB962C8B-B14F-4D97-AF65-F5344CB8AC3E}">
        <p14:creationId xmlns:p14="http://schemas.microsoft.com/office/powerpoint/2010/main" val="111563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0" y="-2293"/>
            <a:ext cx="915069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1. Legislação </a:t>
            </a:r>
            <a:r>
              <a:rPr lang="pt-BR" altLang="pt-BR" sz="3000" dirty="0">
                <a:solidFill>
                  <a:schemeClr val="bg1"/>
                </a:solidFill>
              </a:rPr>
              <a:t>associada à Gestão </a:t>
            </a:r>
            <a:r>
              <a:rPr lang="pt-BR" altLang="pt-BR" sz="3000" dirty="0" smtClean="0">
                <a:solidFill>
                  <a:schemeClr val="bg1"/>
                </a:solidFill>
              </a:rPr>
              <a:t>de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 </a:t>
            </a:r>
            <a:r>
              <a:rPr lang="pt-BR" altLang="pt-BR" sz="3000" dirty="0">
                <a:solidFill>
                  <a:schemeClr val="bg1"/>
                </a:solidFill>
              </a:rPr>
              <a:t>Recursos Hídricos</a:t>
            </a:r>
          </a:p>
        </p:txBody>
      </p:sp>
      <p:sp>
        <p:nvSpPr>
          <p:cNvPr id="3" name="CaixaDeTexto 8"/>
          <p:cNvSpPr txBox="1">
            <a:spLocks noChangeArrowheads="1"/>
          </p:cNvSpPr>
          <p:nvPr/>
        </p:nvSpPr>
        <p:spPr bwMode="auto">
          <a:xfrm>
            <a:off x="0" y="1124744"/>
            <a:ext cx="9150690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400" dirty="0">
                <a:solidFill>
                  <a:schemeClr val="bg1"/>
                </a:solidFill>
              </a:rPr>
              <a:t>1.3 Instrumentos de gestão de recursos hídricos</a:t>
            </a:r>
          </a:p>
        </p:txBody>
      </p:sp>
      <p:sp>
        <p:nvSpPr>
          <p:cNvPr id="5" name="CaixaDeTexto 8"/>
          <p:cNvSpPr txBox="1">
            <a:spLocks noChangeArrowheads="1"/>
          </p:cNvSpPr>
          <p:nvPr/>
        </p:nvSpPr>
        <p:spPr bwMode="auto">
          <a:xfrm>
            <a:off x="0" y="1715150"/>
            <a:ext cx="9150690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 smtClean="0">
                <a:solidFill>
                  <a:schemeClr val="bg1"/>
                </a:solidFill>
              </a:rPr>
              <a:t>1.3.1  Planos </a:t>
            </a:r>
            <a:r>
              <a:rPr lang="pt-BR" altLang="pt-BR" sz="2000" dirty="0">
                <a:solidFill>
                  <a:schemeClr val="bg1"/>
                </a:solidFill>
              </a:rPr>
              <a:t>de Recursos Hídricos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800420" y="5925131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2006, 2011 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2822416"/>
            <a:ext cx="2045102" cy="288032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/>
          <a:srcRect l="-1" t="6393" r="2344" b="908"/>
          <a:stretch/>
        </p:blipFill>
        <p:spPr>
          <a:xfrm>
            <a:off x="5387104" y="2832421"/>
            <a:ext cx="2152464" cy="2880320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</p:pic>
      <p:sp>
        <p:nvSpPr>
          <p:cNvPr id="10" name="CaixaDeTexto 9"/>
          <p:cNvSpPr txBox="1"/>
          <p:nvPr/>
        </p:nvSpPr>
        <p:spPr>
          <a:xfrm>
            <a:off x="3684003" y="592513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2009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6136964" y="592513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2009</a:t>
            </a:r>
            <a:endParaRPr lang="pt-BR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2822416"/>
            <a:ext cx="2382126" cy="2880320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0192" y="3796518"/>
            <a:ext cx="2638207" cy="1864730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</p:pic>
      <p:sp>
        <p:nvSpPr>
          <p:cNvPr id="15" name="CaixaDeTexto 14"/>
          <p:cNvSpPr txBox="1"/>
          <p:nvPr/>
        </p:nvSpPr>
        <p:spPr>
          <a:xfrm>
            <a:off x="7460012" y="592513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2015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6396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0" y="-2293"/>
            <a:ext cx="915069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1. Legislação </a:t>
            </a:r>
            <a:r>
              <a:rPr lang="pt-BR" altLang="pt-BR" sz="3000" dirty="0">
                <a:solidFill>
                  <a:schemeClr val="bg1"/>
                </a:solidFill>
              </a:rPr>
              <a:t>associada à Gestão </a:t>
            </a:r>
            <a:r>
              <a:rPr lang="pt-BR" altLang="pt-BR" sz="3000" dirty="0" smtClean="0">
                <a:solidFill>
                  <a:schemeClr val="bg1"/>
                </a:solidFill>
              </a:rPr>
              <a:t>de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 </a:t>
            </a:r>
            <a:r>
              <a:rPr lang="pt-BR" altLang="pt-BR" sz="3000" dirty="0">
                <a:solidFill>
                  <a:schemeClr val="bg1"/>
                </a:solidFill>
              </a:rPr>
              <a:t>Recursos Hídricos</a:t>
            </a:r>
          </a:p>
        </p:txBody>
      </p:sp>
      <p:sp>
        <p:nvSpPr>
          <p:cNvPr id="3" name="CaixaDeTexto 8"/>
          <p:cNvSpPr txBox="1">
            <a:spLocks noChangeArrowheads="1"/>
          </p:cNvSpPr>
          <p:nvPr/>
        </p:nvSpPr>
        <p:spPr bwMode="auto">
          <a:xfrm>
            <a:off x="0" y="1124744"/>
            <a:ext cx="9150690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400" dirty="0">
                <a:solidFill>
                  <a:schemeClr val="bg1"/>
                </a:solidFill>
              </a:rPr>
              <a:t>1.3 Instrumentos de gestão de recursos hídricos</a:t>
            </a:r>
          </a:p>
        </p:txBody>
      </p:sp>
      <p:sp>
        <p:nvSpPr>
          <p:cNvPr id="5" name="CaixaDeTexto 8"/>
          <p:cNvSpPr txBox="1">
            <a:spLocks noChangeArrowheads="1"/>
          </p:cNvSpPr>
          <p:nvPr/>
        </p:nvSpPr>
        <p:spPr bwMode="auto">
          <a:xfrm>
            <a:off x="0" y="1715150"/>
            <a:ext cx="9150690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 smtClean="0">
                <a:solidFill>
                  <a:schemeClr val="bg1"/>
                </a:solidFill>
              </a:rPr>
              <a:t>1.3.2  Enquadramento </a:t>
            </a:r>
            <a:r>
              <a:rPr lang="pt-BR" altLang="pt-BR" sz="2000" dirty="0">
                <a:solidFill>
                  <a:schemeClr val="bg1"/>
                </a:solidFill>
              </a:rPr>
              <a:t>dos corpos hídricos em classes</a:t>
            </a:r>
          </a:p>
        </p:txBody>
      </p:sp>
      <p:sp>
        <p:nvSpPr>
          <p:cNvPr id="9" name="Retângulo 8"/>
          <p:cNvSpPr/>
          <p:nvPr/>
        </p:nvSpPr>
        <p:spPr>
          <a:xfrm>
            <a:off x="395536" y="2564904"/>
            <a:ext cx="83529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Instrumento </a:t>
            </a:r>
            <a:r>
              <a:rPr lang="pt-BR" sz="2400" dirty="0"/>
              <a:t>de </a:t>
            </a:r>
            <a:r>
              <a:rPr lang="pt-BR" sz="2400" dirty="0" smtClean="0"/>
              <a:t>planejamento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V</a:t>
            </a:r>
            <a:r>
              <a:rPr lang="pt-BR" sz="2400" dirty="0" smtClean="0"/>
              <a:t>isa </a:t>
            </a:r>
            <a:r>
              <a:rPr lang="pt-BR" sz="2400" dirty="0"/>
              <a:t>assegurar às águas qualidade compatível com os usos mais exigentes a que forem destinadas e diminuir os custos de combate à poluição das águas, mediante ações preventivas </a:t>
            </a:r>
            <a:r>
              <a:rPr lang="pt-BR" sz="2400" dirty="0" smtClean="0"/>
              <a:t>permanentes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Previsto na Política Nacional de Recursos Hídricos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Resolução CONAMA </a:t>
            </a:r>
            <a:r>
              <a:rPr lang="pt-BR" sz="2400" dirty="0" smtClean="0"/>
              <a:t>357/2005 e </a:t>
            </a:r>
            <a:r>
              <a:rPr lang="pt-BR" sz="2400" dirty="0"/>
              <a:t>Resolução CONAMA </a:t>
            </a:r>
            <a:r>
              <a:rPr lang="pt-BR" sz="2400" dirty="0" smtClean="0"/>
              <a:t>430/2011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Previsto na Política de MT, mas </a:t>
            </a:r>
            <a:r>
              <a:rPr lang="pt-BR" sz="2400" dirty="0"/>
              <a:t>ainda não </a:t>
            </a:r>
            <a:r>
              <a:rPr lang="pt-BR" sz="2400" dirty="0" smtClean="0"/>
              <a:t>regulamentado</a:t>
            </a:r>
            <a:endParaRPr lang="pt-B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MS: Deliberação CECA-MS </a:t>
            </a:r>
            <a:r>
              <a:rPr lang="pt-BR" sz="2400" dirty="0"/>
              <a:t>n</a:t>
            </a:r>
            <a:r>
              <a:rPr lang="pt-BR" sz="2400" strike="sngStrike" dirty="0"/>
              <a:t>º</a:t>
            </a:r>
            <a:r>
              <a:rPr lang="pt-BR" sz="2400" dirty="0"/>
              <a:t> </a:t>
            </a:r>
            <a:r>
              <a:rPr lang="pt-BR" sz="2400" dirty="0" smtClean="0"/>
              <a:t>36/2012 (Deliberação </a:t>
            </a:r>
            <a:r>
              <a:rPr lang="pt-BR" sz="2400" dirty="0"/>
              <a:t>CECA/MS </a:t>
            </a:r>
            <a:r>
              <a:rPr lang="pt-BR" sz="2400" dirty="0" smtClean="0"/>
              <a:t>n°003/1997)</a:t>
            </a:r>
          </a:p>
        </p:txBody>
      </p:sp>
    </p:spTree>
    <p:extLst>
      <p:ext uri="{BB962C8B-B14F-4D97-AF65-F5344CB8AC3E}">
        <p14:creationId xmlns:p14="http://schemas.microsoft.com/office/powerpoint/2010/main" val="275968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0" y="-2293"/>
            <a:ext cx="915069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1. Legislação </a:t>
            </a:r>
            <a:r>
              <a:rPr lang="pt-BR" altLang="pt-BR" sz="3000" dirty="0">
                <a:solidFill>
                  <a:schemeClr val="bg1"/>
                </a:solidFill>
              </a:rPr>
              <a:t>associada à Gestão </a:t>
            </a:r>
            <a:r>
              <a:rPr lang="pt-BR" altLang="pt-BR" sz="3000" dirty="0" smtClean="0">
                <a:solidFill>
                  <a:schemeClr val="bg1"/>
                </a:solidFill>
              </a:rPr>
              <a:t>de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 </a:t>
            </a:r>
            <a:r>
              <a:rPr lang="pt-BR" altLang="pt-BR" sz="3000" dirty="0">
                <a:solidFill>
                  <a:schemeClr val="bg1"/>
                </a:solidFill>
              </a:rPr>
              <a:t>Recursos Hídricos</a:t>
            </a:r>
          </a:p>
        </p:txBody>
      </p:sp>
      <p:sp>
        <p:nvSpPr>
          <p:cNvPr id="3" name="CaixaDeTexto 8"/>
          <p:cNvSpPr txBox="1">
            <a:spLocks noChangeArrowheads="1"/>
          </p:cNvSpPr>
          <p:nvPr/>
        </p:nvSpPr>
        <p:spPr bwMode="auto">
          <a:xfrm>
            <a:off x="0" y="1124744"/>
            <a:ext cx="9150690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400" dirty="0">
                <a:solidFill>
                  <a:schemeClr val="bg1"/>
                </a:solidFill>
              </a:rPr>
              <a:t>1.3 Instrumentos de gestão de recursos hídricos</a:t>
            </a:r>
          </a:p>
        </p:txBody>
      </p:sp>
      <p:sp>
        <p:nvSpPr>
          <p:cNvPr id="5" name="CaixaDeTexto 8"/>
          <p:cNvSpPr txBox="1">
            <a:spLocks noChangeArrowheads="1"/>
          </p:cNvSpPr>
          <p:nvPr/>
        </p:nvSpPr>
        <p:spPr bwMode="auto">
          <a:xfrm>
            <a:off x="0" y="1715150"/>
            <a:ext cx="9150690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 smtClean="0">
                <a:solidFill>
                  <a:schemeClr val="bg1"/>
                </a:solidFill>
              </a:rPr>
              <a:t>1.3.3  </a:t>
            </a:r>
            <a:r>
              <a:rPr lang="pt-BR" altLang="pt-BR" sz="2000" dirty="0">
                <a:solidFill>
                  <a:schemeClr val="bg1"/>
                </a:solidFill>
              </a:rPr>
              <a:t>Outorga de Direito de Uso dos Recursos Hídricos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70024" y="37017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39552" y="2348880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Objetivo: </a:t>
            </a:r>
            <a:r>
              <a:rPr lang="pt-BR" dirty="0"/>
              <a:t>assegurar o controle quantitativo e qualitativo dos usos da água e o efetivo exercício dos direitos de acesso aos recursos hídricos. A outorga não implica a alienação parcial das </a:t>
            </a:r>
            <a:r>
              <a:rPr lang="pt-BR" dirty="0" smtClean="0"/>
              <a:t>águas.</a:t>
            </a:r>
          </a:p>
          <a:p>
            <a:endParaRPr lang="pt-BR" dirty="0"/>
          </a:p>
          <a:p>
            <a:r>
              <a:rPr lang="pt-BR" dirty="0" smtClean="0"/>
              <a:t>Usos </a:t>
            </a:r>
            <a:r>
              <a:rPr lang="pt-BR" dirty="0"/>
              <a:t>que dependem de </a:t>
            </a:r>
            <a:r>
              <a:rPr lang="pt-BR" dirty="0" smtClean="0"/>
              <a:t>outorga:</a:t>
            </a:r>
            <a:endParaRPr lang="pt-BR" dirty="0"/>
          </a:p>
          <a:p>
            <a:pPr marL="285750" lvl="0" indent="-285750">
              <a:buFont typeface="Arial"/>
              <a:buChar char="•"/>
            </a:pPr>
            <a:r>
              <a:rPr lang="pt-BR" dirty="0"/>
              <a:t>Derivação ou captação de parcela da água existente em um corpo d'água para consumo final, inclusive abastecimento público, ou insumo de processo produtivo;</a:t>
            </a:r>
          </a:p>
          <a:p>
            <a:pPr marL="285750" lvl="0" indent="-285750">
              <a:buFont typeface="Arial"/>
              <a:buChar char="•"/>
            </a:pPr>
            <a:r>
              <a:rPr lang="pt-BR" dirty="0"/>
              <a:t>Extração de água de aquífero subterrâneo para consumo final ou insumo de processo produtivo;</a:t>
            </a:r>
          </a:p>
          <a:p>
            <a:pPr marL="285750" lvl="0" indent="-285750">
              <a:buFont typeface="Arial"/>
              <a:buChar char="•"/>
            </a:pPr>
            <a:r>
              <a:rPr lang="pt-BR" dirty="0"/>
              <a:t>Lançamento em corpo de água de esgotos e demais resíduos líquidos ou gasosos, tratados ou não, com o fim de sua diluição, transporte ou disposição final;</a:t>
            </a:r>
            <a:endParaRPr lang="pt-BR" dirty="0"/>
          </a:p>
          <a:p>
            <a:pPr marL="285750" lvl="0" indent="-285750">
              <a:buFont typeface="Arial"/>
              <a:buChar char="•"/>
            </a:pPr>
            <a:r>
              <a:rPr lang="pt-BR" dirty="0"/>
              <a:t>Uso de recursos hídricos com fins de aproveitamento dos potenciais hidrelétricos;</a:t>
            </a:r>
          </a:p>
          <a:p>
            <a:pPr marL="285750" lvl="0" indent="-285750">
              <a:buFont typeface="Arial"/>
              <a:buChar char="•"/>
            </a:pPr>
            <a:r>
              <a:rPr lang="pt-BR" dirty="0"/>
              <a:t>Outros usos que alterem o regime, a quantidade ou a qualidade da água existente </a:t>
            </a:r>
            <a:r>
              <a:rPr lang="pt-BR" dirty="0" smtClean="0"/>
              <a:t>em </a:t>
            </a:r>
            <a:r>
              <a:rPr lang="pt-BR" dirty="0"/>
              <a:t>um corpo de água. </a:t>
            </a:r>
          </a:p>
        </p:txBody>
      </p:sp>
    </p:spTree>
    <p:extLst>
      <p:ext uri="{BB962C8B-B14F-4D97-AF65-F5344CB8AC3E}">
        <p14:creationId xmlns:p14="http://schemas.microsoft.com/office/powerpoint/2010/main" val="272348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0" y="-2293"/>
            <a:ext cx="915069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1. Legislação </a:t>
            </a:r>
            <a:r>
              <a:rPr lang="pt-BR" altLang="pt-BR" sz="3000" dirty="0">
                <a:solidFill>
                  <a:schemeClr val="bg1"/>
                </a:solidFill>
              </a:rPr>
              <a:t>associada à Gestão </a:t>
            </a:r>
            <a:r>
              <a:rPr lang="pt-BR" altLang="pt-BR" sz="3000" dirty="0" smtClean="0">
                <a:solidFill>
                  <a:schemeClr val="bg1"/>
                </a:solidFill>
              </a:rPr>
              <a:t>de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 </a:t>
            </a:r>
            <a:r>
              <a:rPr lang="pt-BR" altLang="pt-BR" sz="3000" dirty="0">
                <a:solidFill>
                  <a:schemeClr val="bg1"/>
                </a:solidFill>
              </a:rPr>
              <a:t>Recursos Hídricos</a:t>
            </a:r>
          </a:p>
        </p:txBody>
      </p:sp>
      <p:sp>
        <p:nvSpPr>
          <p:cNvPr id="3" name="CaixaDeTexto 8"/>
          <p:cNvSpPr txBox="1">
            <a:spLocks noChangeArrowheads="1"/>
          </p:cNvSpPr>
          <p:nvPr/>
        </p:nvSpPr>
        <p:spPr bwMode="auto">
          <a:xfrm>
            <a:off x="0" y="1124744"/>
            <a:ext cx="9150690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400" dirty="0">
                <a:solidFill>
                  <a:schemeClr val="bg1"/>
                </a:solidFill>
              </a:rPr>
              <a:t>1.3 Instrumentos de gestão de recursos hídricos</a:t>
            </a:r>
          </a:p>
        </p:txBody>
      </p:sp>
      <p:sp>
        <p:nvSpPr>
          <p:cNvPr id="5" name="CaixaDeTexto 8"/>
          <p:cNvSpPr txBox="1">
            <a:spLocks noChangeArrowheads="1"/>
          </p:cNvSpPr>
          <p:nvPr/>
        </p:nvSpPr>
        <p:spPr bwMode="auto">
          <a:xfrm>
            <a:off x="0" y="1715150"/>
            <a:ext cx="9150690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 smtClean="0">
                <a:solidFill>
                  <a:schemeClr val="bg1"/>
                </a:solidFill>
              </a:rPr>
              <a:t>1.3.3  </a:t>
            </a:r>
            <a:r>
              <a:rPr lang="pt-BR" altLang="pt-BR" sz="2000" dirty="0">
                <a:solidFill>
                  <a:schemeClr val="bg1"/>
                </a:solidFill>
              </a:rPr>
              <a:t>Outorga de Direito de Uso dos Recursos Hídricos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70024" y="37017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39552" y="2348880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U</a:t>
            </a:r>
            <a:r>
              <a:rPr lang="pt-BR" dirty="0" smtClean="0"/>
              <a:t>sos </a:t>
            </a:r>
            <a:r>
              <a:rPr lang="pt-BR" dirty="0"/>
              <a:t>que independem de </a:t>
            </a:r>
            <a:r>
              <a:rPr lang="pt-BR" dirty="0" smtClean="0"/>
              <a:t>outorga:</a:t>
            </a:r>
          </a:p>
          <a:p>
            <a:pPr marL="285750" indent="-285750">
              <a:buFont typeface="Arial"/>
              <a:buChar char="•"/>
            </a:pPr>
            <a:r>
              <a:rPr lang="pt-BR" dirty="0" smtClean="0"/>
              <a:t>os destinados </a:t>
            </a:r>
            <a:r>
              <a:rPr lang="pt-BR" dirty="0"/>
              <a:t>à satisfação das necessidades de pequenos núcleos populacionais, distribuídos no meio rural; </a:t>
            </a:r>
            <a:endParaRPr lang="pt-BR" dirty="0" smtClean="0"/>
          </a:p>
          <a:p>
            <a:pPr marL="285750" indent="-285750">
              <a:buFont typeface="Arial"/>
              <a:buChar char="•"/>
            </a:pPr>
            <a:r>
              <a:rPr lang="pt-BR" dirty="0" smtClean="0"/>
              <a:t>as </a:t>
            </a:r>
            <a:r>
              <a:rPr lang="pt-BR" dirty="0"/>
              <a:t>derivações, captações e lançamentos considerados insignificantes; </a:t>
            </a:r>
            <a:r>
              <a:rPr lang="pt-BR" dirty="0" smtClean="0"/>
              <a:t>e</a:t>
            </a:r>
          </a:p>
          <a:p>
            <a:pPr marL="285750" indent="-285750">
              <a:buFont typeface="Arial"/>
              <a:buChar char="•"/>
            </a:pPr>
            <a:r>
              <a:rPr lang="pt-BR" dirty="0" smtClean="0"/>
              <a:t>as </a:t>
            </a:r>
            <a:r>
              <a:rPr lang="pt-BR" dirty="0"/>
              <a:t>acumulações de volumes de água consideradas insignificantes. </a:t>
            </a: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Cabe </a:t>
            </a:r>
            <a:r>
              <a:rPr lang="pt-BR" dirty="0"/>
              <a:t>aos Comitês de Bacias Hidrográficas propor aos Conselhos ou usos de pouca </a:t>
            </a:r>
            <a:r>
              <a:rPr lang="pt-BR" dirty="0"/>
              <a:t>expressão. </a:t>
            </a:r>
            <a:r>
              <a:rPr lang="pt-BR" dirty="0"/>
              <a:t>Resolução </a:t>
            </a:r>
            <a:r>
              <a:rPr lang="pt-BR" dirty="0" smtClean="0"/>
              <a:t>COHIDRO/MT </a:t>
            </a:r>
            <a:r>
              <a:rPr lang="pt-BR" dirty="0"/>
              <a:t>nº 27, de 2009 </a:t>
            </a:r>
            <a:endParaRPr lang="pt-BR" dirty="0" smtClean="0"/>
          </a:p>
          <a:p>
            <a:endParaRPr lang="pt-BR" dirty="0"/>
          </a:p>
          <a:p>
            <a:r>
              <a:rPr lang="pt-BR" dirty="0"/>
              <a:t>A solicitação da outorga em Mato Grosso não é gratuita e sua cobrança é disciplinada pela Lei n</a:t>
            </a:r>
            <a:r>
              <a:rPr lang="pt-BR" strike="sngStrike" dirty="0"/>
              <a:t>º</a:t>
            </a:r>
            <a:r>
              <a:rPr lang="pt-BR" dirty="0"/>
              <a:t> 8791, </a:t>
            </a:r>
            <a:r>
              <a:rPr lang="pt-BR" dirty="0" smtClean="0"/>
              <a:t>de 2007</a:t>
            </a:r>
          </a:p>
          <a:p>
            <a:endParaRPr lang="pt-BR" dirty="0"/>
          </a:p>
          <a:p>
            <a:r>
              <a:rPr lang="pt-BR" dirty="0" smtClean="0"/>
              <a:t>ANA, SEMA/MT e IMASUL utilizam </a:t>
            </a:r>
            <a:r>
              <a:rPr lang="pt-BR" dirty="0"/>
              <a:t>a vazão com garantia de permanência em 95% do tempo (Q95%) para análise dos pedidos de outorga. </a:t>
            </a:r>
          </a:p>
        </p:txBody>
      </p:sp>
    </p:spTree>
    <p:extLst>
      <p:ext uri="{BB962C8B-B14F-4D97-AF65-F5344CB8AC3E}">
        <p14:creationId xmlns:p14="http://schemas.microsoft.com/office/powerpoint/2010/main" val="134302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0" y="-2293"/>
            <a:ext cx="915069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1. Legislação </a:t>
            </a:r>
            <a:r>
              <a:rPr lang="pt-BR" altLang="pt-BR" sz="3000" dirty="0">
                <a:solidFill>
                  <a:schemeClr val="bg1"/>
                </a:solidFill>
              </a:rPr>
              <a:t>associada à Gestão </a:t>
            </a:r>
            <a:r>
              <a:rPr lang="pt-BR" altLang="pt-BR" sz="3000" dirty="0" smtClean="0">
                <a:solidFill>
                  <a:schemeClr val="bg1"/>
                </a:solidFill>
              </a:rPr>
              <a:t>de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 </a:t>
            </a:r>
            <a:r>
              <a:rPr lang="pt-BR" altLang="pt-BR" sz="3000" dirty="0">
                <a:solidFill>
                  <a:schemeClr val="bg1"/>
                </a:solidFill>
              </a:rPr>
              <a:t>Recursos Hídricos</a:t>
            </a:r>
          </a:p>
        </p:txBody>
      </p:sp>
      <p:sp>
        <p:nvSpPr>
          <p:cNvPr id="3" name="CaixaDeTexto 8"/>
          <p:cNvSpPr txBox="1">
            <a:spLocks noChangeArrowheads="1"/>
          </p:cNvSpPr>
          <p:nvPr/>
        </p:nvSpPr>
        <p:spPr bwMode="auto">
          <a:xfrm>
            <a:off x="0" y="1124744"/>
            <a:ext cx="9150690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400" dirty="0">
                <a:solidFill>
                  <a:schemeClr val="bg1"/>
                </a:solidFill>
              </a:rPr>
              <a:t>1.3 Instrumentos de gestão de recursos hídricos</a:t>
            </a:r>
          </a:p>
        </p:txBody>
      </p:sp>
      <p:sp>
        <p:nvSpPr>
          <p:cNvPr id="5" name="CaixaDeTexto 8"/>
          <p:cNvSpPr txBox="1">
            <a:spLocks noChangeArrowheads="1"/>
          </p:cNvSpPr>
          <p:nvPr/>
        </p:nvSpPr>
        <p:spPr bwMode="auto">
          <a:xfrm>
            <a:off x="0" y="1715150"/>
            <a:ext cx="9150690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 smtClean="0">
                <a:solidFill>
                  <a:schemeClr val="bg1"/>
                </a:solidFill>
              </a:rPr>
              <a:t>1.3.4  </a:t>
            </a:r>
            <a:r>
              <a:rPr lang="pt-BR" altLang="pt-BR" sz="2000" dirty="0">
                <a:solidFill>
                  <a:schemeClr val="bg1"/>
                </a:solidFill>
              </a:rPr>
              <a:t>Cobrança pelo direito de uso de recursos hídricos</a:t>
            </a:r>
          </a:p>
        </p:txBody>
      </p:sp>
      <p:sp>
        <p:nvSpPr>
          <p:cNvPr id="2" name="Rectangle 1"/>
          <p:cNvSpPr/>
          <p:nvPr/>
        </p:nvSpPr>
        <p:spPr>
          <a:xfrm>
            <a:off x="251520" y="2276872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Objetivos : </a:t>
            </a:r>
            <a:r>
              <a:rPr lang="pt-BR" dirty="0"/>
              <a:t>reconhecer a água como bem econômico e dar ao usuário uma indicação de seu real valor; incentivar a racionalização do uso da água; e obter recursos financeiros para o financiamento dos programas e intervenções contemplados nos planos de recursos hídricos. </a:t>
            </a:r>
            <a:endParaRPr lang="pt-BR" dirty="0" smtClean="0"/>
          </a:p>
          <a:p>
            <a:endParaRPr lang="pt-BR" dirty="0"/>
          </a:p>
          <a:p>
            <a:r>
              <a:rPr lang="pt-BR" dirty="0" err="1" smtClean="0"/>
              <a:t>CBHs</a:t>
            </a:r>
            <a:r>
              <a:rPr lang="pt-BR" dirty="0" smtClean="0"/>
              <a:t>: mecanismos </a:t>
            </a:r>
            <a:r>
              <a:rPr lang="pt-BR" dirty="0"/>
              <a:t>de cobrança e sugerir os valores </a:t>
            </a:r>
            <a:endParaRPr lang="pt-BR" dirty="0"/>
          </a:p>
          <a:p>
            <a:r>
              <a:rPr lang="pt-BR" dirty="0" smtClean="0"/>
              <a:t>ANA: estudos técnicos e arrecadar</a:t>
            </a:r>
            <a:r>
              <a:rPr lang="pt-BR" dirty="0"/>
              <a:t>, distribuir e aplicar receitas auferidas pela cobrança no âmbito da </a:t>
            </a:r>
            <a:r>
              <a:rPr lang="pt-BR" dirty="0" smtClean="0"/>
              <a:t>União</a:t>
            </a:r>
          </a:p>
          <a:p>
            <a:r>
              <a:rPr lang="pt-BR" dirty="0" smtClean="0"/>
              <a:t>CNRH: estabelecer </a:t>
            </a:r>
            <a:r>
              <a:rPr lang="pt-BR" dirty="0"/>
              <a:t>critérios gerais para a </a:t>
            </a:r>
            <a:r>
              <a:rPr lang="pt-BR" dirty="0" smtClean="0"/>
              <a:t>cobrança e defini</a:t>
            </a:r>
            <a:r>
              <a:rPr lang="pt-BR" dirty="0" smtClean="0"/>
              <a:t>r os </a:t>
            </a:r>
            <a:r>
              <a:rPr lang="pt-BR" dirty="0" smtClean="0"/>
              <a:t>valores </a:t>
            </a:r>
            <a:r>
              <a:rPr lang="pt-BR" dirty="0"/>
              <a:t>a serem cobrados </a:t>
            </a:r>
            <a:endParaRPr lang="pt-BR" dirty="0" smtClean="0"/>
          </a:p>
          <a:p>
            <a:endParaRPr lang="pt-BR" dirty="0"/>
          </a:p>
          <a:p>
            <a:r>
              <a:rPr lang="pt-BR" dirty="0"/>
              <a:t>A Lei </a:t>
            </a:r>
            <a:r>
              <a:rPr lang="pt-BR" dirty="0" smtClean="0"/>
              <a:t>de MS considera </a:t>
            </a:r>
            <a:r>
              <a:rPr lang="pt-BR" dirty="0"/>
              <a:t>insignificantes e isenta da cobrança </a:t>
            </a:r>
            <a:r>
              <a:rPr lang="pt-BR" dirty="0" smtClean="0"/>
              <a:t>as </a:t>
            </a:r>
            <a:r>
              <a:rPr lang="pt-BR" dirty="0"/>
              <a:t>captações e derivações empregadas em processo produtivo agropecuário, assim como os usos destinados à subsistência familiar rural ou urbana. </a:t>
            </a:r>
            <a:r>
              <a:rPr lang="pt-BR" dirty="0"/>
              <a:t>A</a:t>
            </a:r>
            <a:r>
              <a:rPr lang="pt-BR" dirty="0" smtClean="0"/>
              <a:t>s </a:t>
            </a:r>
            <a:r>
              <a:rPr lang="pt-BR" dirty="0"/>
              <a:t>agroindústrias que dispuserem de sistema próprio de captação, tratamento e reciclagem de </a:t>
            </a:r>
            <a:r>
              <a:rPr lang="pt-BR" dirty="0" smtClean="0"/>
              <a:t>água serão </a:t>
            </a:r>
            <a:r>
              <a:rPr lang="pt-BR" dirty="0"/>
              <a:t>isentas da </a:t>
            </a:r>
            <a:r>
              <a:rPr lang="pt-BR" dirty="0" smtClean="0"/>
              <a:t>cobrança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244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0" y="-2293"/>
            <a:ext cx="915069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1. Legislação </a:t>
            </a:r>
            <a:r>
              <a:rPr lang="pt-BR" altLang="pt-BR" sz="3000" dirty="0">
                <a:solidFill>
                  <a:schemeClr val="bg1"/>
                </a:solidFill>
              </a:rPr>
              <a:t>associada à Gestão </a:t>
            </a:r>
            <a:r>
              <a:rPr lang="pt-BR" altLang="pt-BR" sz="3000" dirty="0" smtClean="0">
                <a:solidFill>
                  <a:schemeClr val="bg1"/>
                </a:solidFill>
              </a:rPr>
              <a:t>de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 </a:t>
            </a:r>
            <a:r>
              <a:rPr lang="pt-BR" altLang="pt-BR" sz="3000" dirty="0">
                <a:solidFill>
                  <a:schemeClr val="bg1"/>
                </a:solidFill>
              </a:rPr>
              <a:t>Recursos Hídricos</a:t>
            </a:r>
          </a:p>
        </p:txBody>
      </p:sp>
      <p:sp>
        <p:nvSpPr>
          <p:cNvPr id="3" name="CaixaDeTexto 8"/>
          <p:cNvSpPr txBox="1">
            <a:spLocks noChangeArrowheads="1"/>
          </p:cNvSpPr>
          <p:nvPr/>
        </p:nvSpPr>
        <p:spPr bwMode="auto">
          <a:xfrm>
            <a:off x="0" y="1124744"/>
            <a:ext cx="9150690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400" dirty="0">
                <a:solidFill>
                  <a:schemeClr val="bg1"/>
                </a:solidFill>
              </a:rPr>
              <a:t>1.3 Instrumentos de gestão de recursos hídricos</a:t>
            </a:r>
          </a:p>
        </p:txBody>
      </p:sp>
      <p:sp>
        <p:nvSpPr>
          <p:cNvPr id="5" name="CaixaDeTexto 8"/>
          <p:cNvSpPr txBox="1">
            <a:spLocks noChangeArrowheads="1"/>
          </p:cNvSpPr>
          <p:nvPr/>
        </p:nvSpPr>
        <p:spPr bwMode="auto">
          <a:xfrm>
            <a:off x="0" y="1715150"/>
            <a:ext cx="9150690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 smtClean="0">
                <a:solidFill>
                  <a:schemeClr val="bg1"/>
                </a:solidFill>
              </a:rPr>
              <a:t>1.3.5  </a:t>
            </a:r>
            <a:r>
              <a:rPr lang="pt-BR" altLang="pt-BR" sz="2000" dirty="0">
                <a:solidFill>
                  <a:schemeClr val="bg1"/>
                </a:solidFill>
              </a:rPr>
              <a:t>Sistema de Informações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6871"/>
            <a:ext cx="4474784" cy="41764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2965" y="2276872"/>
            <a:ext cx="4486764" cy="266429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5229200"/>
            <a:ext cx="3908152" cy="127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1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0" y="-2293"/>
            <a:ext cx="915069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1. Legislação </a:t>
            </a:r>
            <a:r>
              <a:rPr lang="pt-BR" altLang="pt-BR" sz="3000" dirty="0">
                <a:solidFill>
                  <a:schemeClr val="bg1"/>
                </a:solidFill>
              </a:rPr>
              <a:t>associada à Gestão </a:t>
            </a:r>
            <a:r>
              <a:rPr lang="pt-BR" altLang="pt-BR" sz="3000" dirty="0" smtClean="0">
                <a:solidFill>
                  <a:schemeClr val="bg1"/>
                </a:solidFill>
              </a:rPr>
              <a:t>de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 </a:t>
            </a:r>
            <a:r>
              <a:rPr lang="pt-BR" altLang="pt-BR" sz="3000" dirty="0">
                <a:solidFill>
                  <a:schemeClr val="bg1"/>
                </a:solidFill>
              </a:rPr>
              <a:t>Recursos Hídricos</a:t>
            </a:r>
          </a:p>
        </p:txBody>
      </p:sp>
      <p:sp>
        <p:nvSpPr>
          <p:cNvPr id="3" name="CaixaDeTexto 8"/>
          <p:cNvSpPr txBox="1">
            <a:spLocks noChangeArrowheads="1"/>
          </p:cNvSpPr>
          <p:nvPr/>
        </p:nvSpPr>
        <p:spPr bwMode="auto">
          <a:xfrm>
            <a:off x="0" y="1124744"/>
            <a:ext cx="9150690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400" dirty="0">
                <a:solidFill>
                  <a:schemeClr val="bg1"/>
                </a:solidFill>
              </a:rPr>
              <a:t>1.4 Fundos Estaduais de Recursos Hídricos</a:t>
            </a:r>
          </a:p>
        </p:txBody>
      </p:sp>
      <p:sp>
        <p:nvSpPr>
          <p:cNvPr id="2" name="Rectangle 1"/>
          <p:cNvSpPr/>
          <p:nvPr/>
        </p:nvSpPr>
        <p:spPr>
          <a:xfrm>
            <a:off x="323528" y="2060848"/>
            <a:ext cx="8640960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/>
              <a:t>O FEHIDRO</a:t>
            </a:r>
            <a:r>
              <a:rPr lang="pt-BR" sz="2400" dirty="0"/>
              <a:t>-MT foi criado pela Lei de Recursos Hídricos de MT e será administrado pelo órgão gestor de recursos hídricos, com observância do Plano de Aplicação previamente aprovado pelo Conselho Estadual do Meio Ambiente. </a:t>
            </a:r>
            <a:endParaRPr lang="pt-BR" sz="2400" dirty="0" smtClean="0"/>
          </a:p>
          <a:p>
            <a:endParaRPr lang="pt-BR" sz="2400" dirty="0"/>
          </a:p>
          <a:p>
            <a:r>
              <a:rPr lang="pt-BR" sz="2400" dirty="0" smtClean="0"/>
              <a:t>O Fundo </a:t>
            </a:r>
            <a:r>
              <a:rPr lang="pt-BR" sz="2400" dirty="0"/>
              <a:t>Estadual de Recursos Hídricos do Estado do Mato Grosso do Sul foi criado pela Lei Estadual de Recursos Hídricos (Lei 2406/2002) com o objetivo de dar suporte financeiro à execução da Política Estadual dos Recursos Hídricos e ações correspondentes.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err="1" smtClean="0"/>
              <a:t>Falta</a:t>
            </a:r>
            <a:r>
              <a:rPr lang="en-US" sz="2400" dirty="0" smtClean="0"/>
              <a:t> </a:t>
            </a:r>
            <a:r>
              <a:rPr lang="en-US" sz="2400" dirty="0" err="1" smtClean="0"/>
              <a:t>regulamentar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9134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0" y="-2293"/>
            <a:ext cx="915069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1. Legislação </a:t>
            </a:r>
            <a:r>
              <a:rPr lang="pt-BR" altLang="pt-BR" sz="3000" dirty="0">
                <a:solidFill>
                  <a:schemeClr val="bg1"/>
                </a:solidFill>
              </a:rPr>
              <a:t>associada à Gestão </a:t>
            </a:r>
            <a:r>
              <a:rPr lang="pt-BR" altLang="pt-BR" sz="3000" dirty="0" smtClean="0">
                <a:solidFill>
                  <a:schemeClr val="bg1"/>
                </a:solidFill>
              </a:rPr>
              <a:t>de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 </a:t>
            </a:r>
            <a:r>
              <a:rPr lang="pt-BR" altLang="pt-BR" sz="3000" dirty="0">
                <a:solidFill>
                  <a:schemeClr val="bg1"/>
                </a:solidFill>
              </a:rPr>
              <a:t>Recursos Hídricos</a:t>
            </a:r>
          </a:p>
        </p:txBody>
      </p:sp>
      <p:sp>
        <p:nvSpPr>
          <p:cNvPr id="3" name="CaixaDeTexto 8"/>
          <p:cNvSpPr txBox="1">
            <a:spLocks noChangeArrowheads="1"/>
          </p:cNvSpPr>
          <p:nvPr/>
        </p:nvSpPr>
        <p:spPr bwMode="auto">
          <a:xfrm>
            <a:off x="0" y="1124744"/>
            <a:ext cx="9150690" cy="83099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400" dirty="0">
                <a:solidFill>
                  <a:schemeClr val="bg1"/>
                </a:solidFill>
              </a:rPr>
              <a:t>1.5 Integração entre as Políticas de Meio Ambiente e a de Recursos Hídricos</a:t>
            </a:r>
          </a:p>
        </p:txBody>
      </p:sp>
      <p:sp>
        <p:nvSpPr>
          <p:cNvPr id="2" name="Rectangle 1"/>
          <p:cNvSpPr/>
          <p:nvPr/>
        </p:nvSpPr>
        <p:spPr>
          <a:xfrm>
            <a:off x="107504" y="1894468"/>
            <a:ext cx="8964488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700" dirty="0" smtClean="0"/>
              <a:t>União</a:t>
            </a:r>
            <a:r>
              <a:rPr lang="pt-BR" sz="1700" dirty="0"/>
              <a:t>: </a:t>
            </a:r>
          </a:p>
          <a:p>
            <a:pPr marL="285750" lvl="0" indent="-285750">
              <a:buFont typeface="Arial"/>
              <a:buChar char="•"/>
            </a:pPr>
            <a:r>
              <a:rPr lang="pt-BR" sz="1700" dirty="0"/>
              <a:t>Parágrafo 4</a:t>
            </a:r>
            <a:r>
              <a:rPr lang="pt-BR" sz="1700" strike="sngStrike" dirty="0"/>
              <a:t>º</a:t>
            </a:r>
            <a:r>
              <a:rPr lang="pt-BR" sz="1700" dirty="0"/>
              <a:t>, do art. 225, da Constituição Federal de 1998 – CF/88, que determina o Pantanal </a:t>
            </a:r>
            <a:r>
              <a:rPr lang="pt-BR" sz="1700" dirty="0" err="1"/>
              <a:t>Matogrossense</a:t>
            </a:r>
            <a:r>
              <a:rPr lang="pt-BR" sz="1700" dirty="0"/>
              <a:t> como patrimônio nacional, e que sua utilização far-se-á, na forma da lei, dentro de condições que assegurem a preservação do meio ambiente, inclusive quanto ao uso dos recursos naturais. </a:t>
            </a:r>
          </a:p>
          <a:p>
            <a:pPr marL="285750" lvl="0" indent="-285750">
              <a:buFont typeface="Arial"/>
              <a:buChar char="•"/>
            </a:pPr>
            <a:r>
              <a:rPr lang="pt-BR" sz="1700" dirty="0"/>
              <a:t>Lei n</a:t>
            </a:r>
            <a:r>
              <a:rPr lang="pt-BR" sz="1700" strike="sngStrike" dirty="0"/>
              <a:t>º</a:t>
            </a:r>
            <a:r>
              <a:rPr lang="pt-BR" sz="1700" dirty="0"/>
              <a:t> 6.938, de 31 de agosto de 1981 – Dispõe sobre a Política Nacional do Meio Ambiente, seus fins e mecanismos de formulação e aplicação.</a:t>
            </a:r>
          </a:p>
          <a:p>
            <a:pPr marL="285750" lvl="0" indent="-285750">
              <a:buFont typeface="Arial"/>
              <a:buChar char="•"/>
            </a:pPr>
            <a:r>
              <a:rPr lang="pt-BR" sz="1700" dirty="0"/>
              <a:t>Lei n</a:t>
            </a:r>
            <a:r>
              <a:rPr lang="pt-BR" sz="1700" strike="sngStrike" dirty="0"/>
              <a:t>º</a:t>
            </a:r>
            <a:r>
              <a:rPr lang="pt-BR" sz="1700" dirty="0"/>
              <a:t> 12.651, de 25 de maio de 2012 – “Novo” Código Florestal.</a:t>
            </a:r>
          </a:p>
          <a:p>
            <a:r>
              <a:rPr lang="pt-BR" sz="1700" dirty="0"/>
              <a:t>Mato Grosso:</a:t>
            </a:r>
          </a:p>
          <a:p>
            <a:pPr marL="285750" lvl="0" indent="-285750">
              <a:buFont typeface="Arial"/>
              <a:buChar char="•"/>
            </a:pPr>
            <a:r>
              <a:rPr lang="pt-BR" sz="1700" dirty="0"/>
              <a:t>Lei Complementar n</a:t>
            </a:r>
            <a:r>
              <a:rPr lang="pt-BR" sz="1700" strike="sngStrike" dirty="0"/>
              <a:t>º</a:t>
            </a:r>
            <a:r>
              <a:rPr lang="pt-BR" sz="1700" dirty="0"/>
              <a:t> 38, de 21 de novembro de 1995 – Dispõe sobre o Código Ambiental do Estado do Mato Grosso.</a:t>
            </a:r>
          </a:p>
          <a:p>
            <a:pPr marL="285750" lvl="0" indent="-285750">
              <a:buFont typeface="Arial"/>
              <a:buChar char="•"/>
            </a:pPr>
            <a:r>
              <a:rPr lang="pt-BR" sz="1700" dirty="0"/>
              <a:t>Lei n</a:t>
            </a:r>
            <a:r>
              <a:rPr lang="pt-BR" sz="1700" strike="sngStrike" dirty="0"/>
              <a:t>º</a:t>
            </a:r>
            <a:r>
              <a:rPr lang="pt-BR" sz="1700" dirty="0"/>
              <a:t> 8.830, de 21 de janeiro de 2008 – Dispõe sobre a Política Estadual de Gestão e Proteção à Bacia do Alto Paraguai no estado do Mato Grosso</a:t>
            </a:r>
            <a:r>
              <a:rPr lang="pt-BR" sz="1700" dirty="0" smtClean="0"/>
              <a:t>.</a:t>
            </a:r>
          </a:p>
          <a:p>
            <a:r>
              <a:rPr lang="pt-BR" sz="1700" dirty="0"/>
              <a:t> </a:t>
            </a:r>
            <a:r>
              <a:rPr lang="pt-BR" sz="1700" dirty="0" smtClean="0"/>
              <a:t>* Zoneamento </a:t>
            </a:r>
            <a:r>
              <a:rPr lang="pt-BR" sz="1700" dirty="0" err="1"/>
              <a:t>Socieconômico</a:t>
            </a:r>
            <a:r>
              <a:rPr lang="pt-BR" sz="1700" dirty="0"/>
              <a:t> Ecológico de Mato </a:t>
            </a:r>
            <a:r>
              <a:rPr lang="pt-BR" sz="1700" dirty="0" smtClean="0"/>
              <a:t>Grosso: liminar </a:t>
            </a:r>
            <a:endParaRPr lang="pt-BR" sz="1700" dirty="0"/>
          </a:p>
          <a:p>
            <a:r>
              <a:rPr lang="pt-BR" sz="1700" dirty="0"/>
              <a:t>Mato Grosso do Sul:</a:t>
            </a:r>
          </a:p>
          <a:p>
            <a:pPr marL="285750" lvl="0" indent="-285750">
              <a:buFont typeface="Arial"/>
              <a:buChar char="•"/>
            </a:pPr>
            <a:r>
              <a:rPr lang="pt-BR" sz="1700" dirty="0"/>
              <a:t>Lei n</a:t>
            </a:r>
            <a:r>
              <a:rPr lang="pt-BR" sz="1700" strike="sngStrike" dirty="0"/>
              <a:t>º</a:t>
            </a:r>
            <a:r>
              <a:rPr lang="pt-BR" sz="1700" dirty="0"/>
              <a:t> 90, de 02 de junho de 1980 – Dispõe sobre as alterações do meio ambiente, estabelece normas de proteção ambiental e dá outras providências.</a:t>
            </a:r>
          </a:p>
          <a:p>
            <a:pPr marL="285750" lvl="0" indent="-285750">
              <a:buFont typeface="Arial"/>
              <a:buChar char="•"/>
            </a:pPr>
            <a:r>
              <a:rPr lang="pt-BR" sz="1700" dirty="0"/>
              <a:t>Lei n</a:t>
            </a:r>
            <a:r>
              <a:rPr lang="pt-BR" sz="1700" strike="sngStrike" dirty="0"/>
              <a:t>º</a:t>
            </a:r>
            <a:r>
              <a:rPr lang="pt-BR" sz="1700" dirty="0"/>
              <a:t> 3.839, de 28 de dezembro de 2009 – aprova a Primeira Aproximação do Zoneamento Ecológico-Econômico do Estado de Mato Grosso do Sul (ZEE/MS)</a:t>
            </a:r>
            <a:r>
              <a:rPr lang="pt-BR" sz="1700" dirty="0" smtClean="0"/>
              <a:t>.</a:t>
            </a:r>
            <a:endParaRPr lang="pt-BR" sz="1700" dirty="0"/>
          </a:p>
        </p:txBody>
      </p:sp>
    </p:spTree>
    <p:extLst>
      <p:ext uri="{BB962C8B-B14F-4D97-AF65-F5344CB8AC3E}">
        <p14:creationId xmlns:p14="http://schemas.microsoft.com/office/powerpoint/2010/main" val="165169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0" y="-2293"/>
            <a:ext cx="915069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                                  2</a:t>
            </a:r>
            <a:r>
              <a:rPr lang="pt-BR" altLang="pt-BR" sz="3000" dirty="0" smtClean="0">
                <a:solidFill>
                  <a:schemeClr val="bg1"/>
                </a:solidFill>
              </a:rPr>
              <a:t>. </a:t>
            </a:r>
            <a:r>
              <a:rPr lang="pt-BR" altLang="pt-BR" sz="3000" dirty="0" smtClean="0">
                <a:solidFill>
                  <a:schemeClr val="bg1"/>
                </a:solidFill>
              </a:rPr>
              <a:t>Arranjo                                                    </a:t>
            </a:r>
            <a:r>
              <a:rPr lang="pt-BR" altLang="pt-BR" sz="3000" dirty="0">
                <a:solidFill>
                  <a:schemeClr val="bg1"/>
                </a:solidFill>
              </a:rPr>
              <a:t>institucional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56" y="1844824"/>
            <a:ext cx="8753777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94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8"/>
          <p:cNvSpPr txBox="1">
            <a:spLocks noChangeArrowheads="1"/>
          </p:cNvSpPr>
          <p:nvPr/>
        </p:nvSpPr>
        <p:spPr bwMode="auto">
          <a:xfrm>
            <a:off x="5772150" y="682849"/>
            <a:ext cx="2741613" cy="36988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</a:pPr>
            <a:r>
              <a:rPr lang="pt-BR" altLang="pt-BR" dirty="0" smtClean="0">
                <a:solidFill>
                  <a:srgbClr val="FFFFFF"/>
                </a:solidFill>
              </a:rPr>
              <a:t>Fluxograma do Plano</a:t>
            </a: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4515661"/>
              </p:ext>
            </p:extLst>
          </p:nvPr>
        </p:nvGraphicFramePr>
        <p:xfrm>
          <a:off x="47907" y="1412776"/>
          <a:ext cx="9044121" cy="4896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4" name="Planilha" r:id="rId3" imgW="14582614" imgH="7896172" progId="Excel.Sheet.12">
                  <p:embed/>
                </p:oleObj>
              </mc:Choice>
              <mc:Fallback>
                <p:oleObj name="Planilha" r:id="rId3" imgW="14582614" imgH="789617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907" y="1412776"/>
                        <a:ext cx="9044121" cy="4896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5763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8"/>
          <p:cNvSpPr txBox="1">
            <a:spLocks noChangeArrowheads="1"/>
          </p:cNvSpPr>
          <p:nvPr/>
        </p:nvSpPr>
        <p:spPr bwMode="auto">
          <a:xfrm>
            <a:off x="0" y="1124744"/>
            <a:ext cx="9150690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400" dirty="0">
                <a:solidFill>
                  <a:schemeClr val="bg1"/>
                </a:solidFill>
              </a:rPr>
              <a:t>2.1 Comitês de bacias hidrográficas </a:t>
            </a:r>
          </a:p>
        </p:txBody>
      </p:sp>
      <p:sp>
        <p:nvSpPr>
          <p:cNvPr id="5" name="CaixaDeTexto 8"/>
          <p:cNvSpPr txBox="1">
            <a:spLocks noChangeArrowheads="1"/>
          </p:cNvSpPr>
          <p:nvPr/>
        </p:nvSpPr>
        <p:spPr bwMode="auto">
          <a:xfrm>
            <a:off x="0" y="1715150"/>
            <a:ext cx="9150690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>
                <a:solidFill>
                  <a:schemeClr val="bg1"/>
                </a:solidFill>
              </a:rPr>
              <a:t>2.1.1 Comitê da bacia hidrográfica do rio Paraguai</a:t>
            </a:r>
          </a:p>
        </p:txBody>
      </p:sp>
      <p:sp>
        <p:nvSpPr>
          <p:cNvPr id="2" name="Retângulo 1"/>
          <p:cNvSpPr/>
          <p:nvPr/>
        </p:nvSpPr>
        <p:spPr>
          <a:xfrm>
            <a:off x="179512" y="2420888"/>
            <a:ext cx="432048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/>
              <a:t>Comitê de Integração da Bacia Hidrográfica do Alto Paraguai Pantanal – CIBHAP </a:t>
            </a:r>
          </a:p>
          <a:p>
            <a:endParaRPr lang="pt-BR" sz="1000" dirty="0" smtClean="0"/>
          </a:p>
          <a:p>
            <a:r>
              <a:rPr lang="pt-BR" dirty="0" smtClean="0"/>
              <a:t>Portaria </a:t>
            </a:r>
            <a:r>
              <a:rPr lang="pt-BR" dirty="0"/>
              <a:t>Interministerial 01, de 19 de dezembro de </a:t>
            </a:r>
            <a:r>
              <a:rPr lang="pt-BR" dirty="0" smtClean="0"/>
              <a:t>1996</a:t>
            </a:r>
            <a:endParaRPr lang="pt-BR" dirty="0"/>
          </a:p>
          <a:p>
            <a:r>
              <a:rPr lang="pt-BR" sz="1400" dirty="0" smtClean="0"/>
              <a:t>Plano </a:t>
            </a:r>
            <a:r>
              <a:rPr lang="pt-BR" sz="1400" dirty="0"/>
              <a:t>de Conservação da Bacia do Alto Paraguai – </a:t>
            </a:r>
            <a:r>
              <a:rPr lang="pt-BR" sz="1400" dirty="0" smtClean="0"/>
              <a:t>PCBAP (1995 a 1997)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4499992" y="2422925"/>
            <a:ext cx="432048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/>
              <a:t>Grupo de Acompanhamento da Elaboração do PRH-Paraguai – </a:t>
            </a:r>
            <a:r>
              <a:rPr lang="pt-BR" b="1" dirty="0" smtClean="0"/>
              <a:t>GAP</a:t>
            </a:r>
          </a:p>
          <a:p>
            <a:endParaRPr lang="pt-BR" sz="1000" dirty="0"/>
          </a:p>
          <a:p>
            <a:r>
              <a:rPr lang="pt-BR" dirty="0" smtClean="0"/>
              <a:t>CNRH </a:t>
            </a:r>
            <a:r>
              <a:rPr lang="pt-BR" dirty="0"/>
              <a:t>nº 152, de 17 de dezembro de 2013. </a:t>
            </a:r>
          </a:p>
        </p:txBody>
      </p:sp>
      <p:graphicFrame>
        <p:nvGraphicFramePr>
          <p:cNvPr id="15" name="Objeto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0221690"/>
              </p:ext>
            </p:extLst>
          </p:nvPr>
        </p:nvGraphicFramePr>
        <p:xfrm>
          <a:off x="923720" y="4509120"/>
          <a:ext cx="7303250" cy="20394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1" name="Planilha" r:id="rId3" imgW="6105461" imgH="1704908" progId="Excel.Sheet.12">
                  <p:embed/>
                </p:oleObj>
              </mc:Choice>
              <mc:Fallback>
                <p:oleObj name="Planilha" r:id="rId3" imgW="6105461" imgH="170490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3720" y="4509120"/>
                        <a:ext cx="7303250" cy="20394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aixaDeTexto 8"/>
          <p:cNvSpPr txBox="1">
            <a:spLocks noChangeArrowheads="1"/>
          </p:cNvSpPr>
          <p:nvPr/>
        </p:nvSpPr>
        <p:spPr bwMode="auto">
          <a:xfrm>
            <a:off x="0" y="-2293"/>
            <a:ext cx="915069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                                  2</a:t>
            </a:r>
            <a:r>
              <a:rPr lang="pt-BR" altLang="pt-BR" sz="3000" dirty="0" smtClean="0">
                <a:solidFill>
                  <a:schemeClr val="bg1"/>
                </a:solidFill>
              </a:rPr>
              <a:t>. </a:t>
            </a:r>
            <a:r>
              <a:rPr lang="pt-BR" altLang="pt-BR" sz="3000" dirty="0" smtClean="0">
                <a:solidFill>
                  <a:schemeClr val="bg1"/>
                </a:solidFill>
              </a:rPr>
              <a:t>Arranjo                                                    </a:t>
            </a:r>
            <a:r>
              <a:rPr lang="pt-BR" altLang="pt-BR" sz="3000" dirty="0">
                <a:solidFill>
                  <a:schemeClr val="bg1"/>
                </a:solidFill>
              </a:rPr>
              <a:t>institucional </a:t>
            </a:r>
          </a:p>
        </p:txBody>
      </p:sp>
    </p:spTree>
    <p:extLst>
      <p:ext uri="{BB962C8B-B14F-4D97-AF65-F5344CB8AC3E}">
        <p14:creationId xmlns:p14="http://schemas.microsoft.com/office/powerpoint/2010/main" val="139320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/>
          <a:srcRect l="27759" t="5373" r="29160" b="12163"/>
          <a:stretch/>
        </p:blipFill>
        <p:spPr>
          <a:xfrm>
            <a:off x="3995936" y="14405"/>
            <a:ext cx="5122560" cy="6726963"/>
          </a:xfrm>
          <a:prstGeom prst="rect">
            <a:avLst/>
          </a:prstGeom>
        </p:spPr>
      </p:pic>
      <p:sp>
        <p:nvSpPr>
          <p:cNvPr id="3" name="CaixaDeTexto 8"/>
          <p:cNvSpPr txBox="1">
            <a:spLocks noChangeArrowheads="1"/>
          </p:cNvSpPr>
          <p:nvPr/>
        </p:nvSpPr>
        <p:spPr bwMode="auto">
          <a:xfrm>
            <a:off x="0" y="1124744"/>
            <a:ext cx="3923928" cy="83099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400" dirty="0">
                <a:solidFill>
                  <a:schemeClr val="bg1"/>
                </a:solidFill>
              </a:rPr>
              <a:t>2.1 Comitês de bacias hidrográficas </a:t>
            </a:r>
          </a:p>
        </p:txBody>
      </p:sp>
      <p:sp>
        <p:nvSpPr>
          <p:cNvPr id="5" name="CaixaDeTexto 8"/>
          <p:cNvSpPr txBox="1">
            <a:spLocks noChangeArrowheads="1"/>
          </p:cNvSpPr>
          <p:nvPr/>
        </p:nvSpPr>
        <p:spPr bwMode="auto">
          <a:xfrm>
            <a:off x="-12589" y="2093509"/>
            <a:ext cx="3936517" cy="10156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 smtClean="0">
                <a:solidFill>
                  <a:schemeClr val="bg1"/>
                </a:solidFill>
              </a:rPr>
              <a:t>2.1.2 </a:t>
            </a:r>
            <a:r>
              <a:rPr lang="pt-BR" altLang="pt-BR" sz="2000" dirty="0">
                <a:solidFill>
                  <a:schemeClr val="bg1"/>
                </a:solidFill>
              </a:rPr>
              <a:t>Comitês de bacias hidrográficas de rios afluentes ao Paraguai </a:t>
            </a:r>
          </a:p>
        </p:txBody>
      </p:sp>
      <p:sp>
        <p:nvSpPr>
          <p:cNvPr id="6" name="CaixaDeTexto 8"/>
          <p:cNvSpPr txBox="1">
            <a:spLocks noChangeArrowheads="1"/>
          </p:cNvSpPr>
          <p:nvPr/>
        </p:nvSpPr>
        <p:spPr bwMode="auto">
          <a:xfrm>
            <a:off x="0" y="-2293"/>
            <a:ext cx="3923928" cy="10156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         2</a:t>
            </a:r>
            <a:r>
              <a:rPr lang="pt-BR" altLang="pt-BR" sz="3000" dirty="0" smtClean="0">
                <a:solidFill>
                  <a:schemeClr val="bg1"/>
                </a:solidFill>
              </a:rPr>
              <a:t>. Arranjo                                                    </a:t>
            </a:r>
            <a:r>
              <a:rPr lang="pt-BR" altLang="pt-BR" sz="3000" dirty="0">
                <a:solidFill>
                  <a:schemeClr val="bg1"/>
                </a:solidFill>
              </a:rPr>
              <a:t>institucional 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5004048" y="548680"/>
            <a:ext cx="4897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/>
              <a:t>2010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7668344" y="1955741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/>
              <a:t>2012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6623100" y="1368247"/>
            <a:ext cx="504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/>
              <a:t>2012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6557216" y="5373216"/>
            <a:ext cx="504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/>
              <a:t>2005</a:t>
            </a:r>
            <a:endParaRPr lang="pt-BR" b="1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311320"/>
              </p:ext>
            </p:extLst>
          </p:nvPr>
        </p:nvGraphicFramePr>
        <p:xfrm>
          <a:off x="106541" y="4420144"/>
          <a:ext cx="4896165" cy="1969008"/>
        </p:xfrm>
        <a:graphic>
          <a:graphicData uri="http://schemas.openxmlformats.org/drawingml/2006/table">
            <a:tbl>
              <a:tblPr firstRow="1" firstCol="1" bandRow="1">
                <a:tableStyleId>{69C7853C-536D-4A76-A0AE-DD22124D55A5}</a:tableStyleId>
              </a:tblPr>
              <a:tblGrid>
                <a:gridCol w="935725"/>
                <a:gridCol w="335597"/>
                <a:gridCol w="744523"/>
                <a:gridCol w="715010"/>
                <a:gridCol w="509126"/>
                <a:gridCol w="576064"/>
                <a:gridCol w="1080120"/>
              </a:tblGrid>
              <a:tr h="3505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Comitê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UF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N</a:t>
                      </a:r>
                      <a:r>
                        <a:rPr lang="pt-BR" sz="1050" strike="sngStrike" dirty="0">
                          <a:effectLst/>
                        </a:rPr>
                        <a:t>º</a:t>
                      </a:r>
                      <a:r>
                        <a:rPr lang="pt-BR" sz="1050" dirty="0">
                          <a:effectLst/>
                        </a:rPr>
                        <a:t> municípios</a:t>
                      </a:r>
                      <a:endParaRPr lang="pt-BR" sz="12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(sedes)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População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Área (km²)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Ano de criação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Instrumento de Criação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82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Sepotuba 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MT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7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90.000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10.500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2010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Res. 035/2010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82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São Lourenço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MT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16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295.000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24.900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2012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Res. 050/2012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05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Margem Esquerda do Rio Cuiabá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MT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7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597.000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11.800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2012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Res. 047/2012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82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Miranda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MS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20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204.000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43.800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2005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Res. 002/2005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91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8"/>
          <p:cNvSpPr txBox="1">
            <a:spLocks noChangeArrowheads="1"/>
          </p:cNvSpPr>
          <p:nvPr/>
        </p:nvSpPr>
        <p:spPr bwMode="auto">
          <a:xfrm>
            <a:off x="0" y="1124744"/>
            <a:ext cx="9150690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400" dirty="0">
                <a:solidFill>
                  <a:schemeClr val="bg1"/>
                </a:solidFill>
              </a:rPr>
              <a:t>2.2 Conselhos de Recursos Hídricos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9188810"/>
              </p:ext>
            </p:extLst>
          </p:nvPr>
        </p:nvGraphicFramePr>
        <p:xfrm>
          <a:off x="467544" y="2636912"/>
          <a:ext cx="8196313" cy="2557264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981271"/>
                <a:gridCol w="1105121"/>
                <a:gridCol w="838368"/>
                <a:gridCol w="1105121"/>
                <a:gridCol w="1041608"/>
                <a:gridCol w="1041608"/>
                <a:gridCol w="1041608"/>
                <a:gridCol w="1041608"/>
              </a:tblGrid>
              <a:tr h="319658"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Conselho</a:t>
                      </a: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Inst.</a:t>
                      </a: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1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Freq. Reuniões</a:t>
                      </a: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de Membros</a:t>
                      </a: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Poder Público</a:t>
                      </a: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Sociedade</a:t>
                      </a: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Usuários</a:t>
                      </a: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</a:tr>
              <a:tr h="31965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1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</a:t>
                      </a:r>
                      <a:r>
                        <a:rPr lang="pt-BR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União</a:t>
                      </a: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Estados</a:t>
                      </a: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1965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CNRH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1997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semestral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57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29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10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12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1965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1998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51%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17,5%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10,5%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21%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1965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CEHIDRO-MT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1997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bimestral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24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12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1965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2003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50%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25%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25%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1965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CERH/MS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2002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quadri-mestral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30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1965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2005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32%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32%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34%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CaixaDeTexto 8"/>
          <p:cNvSpPr txBox="1">
            <a:spLocks noChangeArrowheads="1"/>
          </p:cNvSpPr>
          <p:nvPr/>
        </p:nvSpPr>
        <p:spPr bwMode="auto">
          <a:xfrm>
            <a:off x="0" y="-2293"/>
            <a:ext cx="915069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                                  2</a:t>
            </a:r>
            <a:r>
              <a:rPr lang="pt-BR" altLang="pt-BR" sz="3000" dirty="0" smtClean="0">
                <a:solidFill>
                  <a:schemeClr val="bg1"/>
                </a:solidFill>
              </a:rPr>
              <a:t>. </a:t>
            </a:r>
            <a:r>
              <a:rPr lang="pt-BR" altLang="pt-BR" sz="3000" dirty="0" smtClean="0">
                <a:solidFill>
                  <a:schemeClr val="bg1"/>
                </a:solidFill>
              </a:rPr>
              <a:t>Arranjo                                                    </a:t>
            </a:r>
            <a:r>
              <a:rPr lang="pt-BR" altLang="pt-BR" sz="3000" dirty="0">
                <a:solidFill>
                  <a:schemeClr val="bg1"/>
                </a:solidFill>
              </a:rPr>
              <a:t>institucional </a:t>
            </a:r>
          </a:p>
        </p:txBody>
      </p:sp>
    </p:spTree>
    <p:extLst>
      <p:ext uri="{BB962C8B-B14F-4D97-AF65-F5344CB8AC3E}">
        <p14:creationId xmlns:p14="http://schemas.microsoft.com/office/powerpoint/2010/main" val="217257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8"/>
          <p:cNvSpPr txBox="1">
            <a:spLocks noChangeArrowheads="1"/>
          </p:cNvSpPr>
          <p:nvPr/>
        </p:nvSpPr>
        <p:spPr bwMode="auto">
          <a:xfrm>
            <a:off x="0" y="1124744"/>
            <a:ext cx="9150690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400" dirty="0">
                <a:solidFill>
                  <a:schemeClr val="bg1"/>
                </a:solidFill>
              </a:rPr>
              <a:t>2.3 Órgãos Gestores de Recursos Hídricos</a:t>
            </a:r>
          </a:p>
        </p:txBody>
      </p:sp>
      <p:pic>
        <p:nvPicPr>
          <p:cNvPr id="5" name="Picture 3" descr="\\agencia\ana\ASCOM\Imprensa\PUBLICIDADE\Marcas e Logos\Logomarca ANA\logomarca ANA - Cor -RGB - JPE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>
            <a:fillRect/>
          </a:stretch>
        </p:blipFill>
        <p:spPr bwMode="auto">
          <a:xfrm>
            <a:off x="2068223" y="2148241"/>
            <a:ext cx="1826842" cy="809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2185611"/>
            <a:ext cx="1236912" cy="1236912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1899" y="2185611"/>
            <a:ext cx="1022260" cy="65056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2848" y="2148241"/>
            <a:ext cx="1518532" cy="655826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926949" y="3501008"/>
            <a:ext cx="21602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Implementar Política Nacional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Disciplinar instrumentos </a:t>
            </a:r>
            <a:r>
              <a:rPr lang="pt-BR" sz="1400" dirty="0"/>
              <a:t>Política</a:t>
            </a:r>
            <a:endParaRPr lang="pt-BR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Outorgar e fiscalizar águas superficiais da União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Apoiar SINGREH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Gerir SNIRH, SNISB</a:t>
            </a:r>
            <a:endParaRPr lang="pt-BR" sz="14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107504" y="3501008"/>
            <a:ext cx="17281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(</a:t>
            </a:r>
            <a:r>
              <a:rPr lang="pt-BR" sz="1400" dirty="0" err="1" smtClean="0"/>
              <a:t>Depart</a:t>
            </a:r>
            <a:r>
              <a:rPr lang="pt-BR" sz="1400" dirty="0" smtClean="0"/>
              <a:t>. de Rec. </a:t>
            </a:r>
            <a:r>
              <a:rPr lang="pt-BR" sz="1400" dirty="0" err="1" smtClean="0"/>
              <a:t>Híd</a:t>
            </a:r>
            <a:r>
              <a:rPr lang="pt-BR" sz="1400" dirty="0" smtClean="0"/>
              <a:t>.; </a:t>
            </a:r>
            <a:r>
              <a:rPr lang="pt-BR" sz="1400" dirty="0" err="1" smtClean="0"/>
              <a:t>Depart</a:t>
            </a:r>
            <a:r>
              <a:rPr lang="pt-BR" sz="1400" dirty="0" smtClean="0"/>
              <a:t>. de </a:t>
            </a:r>
            <a:r>
              <a:rPr lang="pt-BR" sz="1400" dirty="0" err="1" smtClean="0"/>
              <a:t>Revit</a:t>
            </a:r>
            <a:r>
              <a:rPr lang="pt-BR" sz="1400" dirty="0" smtClean="0"/>
              <a:t>. de Bacias </a:t>
            </a:r>
            <a:r>
              <a:rPr lang="pt-BR" sz="1400" dirty="0" err="1" smtClean="0"/>
              <a:t>Hid</a:t>
            </a:r>
            <a:r>
              <a:rPr lang="pt-BR" sz="1400" dirty="0" smtClean="0"/>
              <a:t>.)</a:t>
            </a:r>
          </a:p>
          <a:p>
            <a:endParaRPr lang="pt-BR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Exercer Sec. Executiva CNRH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Coordenar PNRH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Monitorar funcionamento SINGREH</a:t>
            </a:r>
            <a:endParaRPr lang="pt-BR" sz="1400" dirty="0"/>
          </a:p>
        </p:txBody>
      </p:sp>
      <p:pic>
        <p:nvPicPr>
          <p:cNvPr id="13" name="Imagem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0" r="48996"/>
          <a:stretch/>
        </p:blipFill>
        <p:spPr bwMode="auto">
          <a:xfrm>
            <a:off x="373518" y="1898946"/>
            <a:ext cx="1196164" cy="1154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162753" y="2719567"/>
            <a:ext cx="1617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solidFill>
                  <a:srgbClr val="000000"/>
                </a:solidFill>
              </a:rPr>
              <a:t>Secretaria de Recursos Hídricos e Ambiente Urbano</a:t>
            </a:r>
            <a:endParaRPr lang="pt-BR" sz="1200" b="1" dirty="0">
              <a:solidFill>
                <a:srgbClr val="000000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4178442" y="3573016"/>
            <a:ext cx="180952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(</a:t>
            </a:r>
            <a:r>
              <a:rPr lang="pt-BR" sz="1400" dirty="0"/>
              <a:t>Superintendência de Recursos </a:t>
            </a:r>
            <a:r>
              <a:rPr lang="pt-BR" sz="1400" dirty="0" smtClean="0"/>
              <a:t>Hídricos)</a:t>
            </a:r>
          </a:p>
          <a:p>
            <a:endParaRPr lang="pt-BR" sz="105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/>
              <a:t>Implementar Política </a:t>
            </a:r>
            <a:r>
              <a:rPr lang="pt-BR" sz="1400" dirty="0" smtClean="0"/>
              <a:t>Estadual</a:t>
            </a:r>
            <a:endParaRPr lang="pt-B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Outorgar </a:t>
            </a:r>
            <a:r>
              <a:rPr lang="pt-BR" sz="1400" dirty="0"/>
              <a:t> e fiscalizar </a:t>
            </a:r>
            <a:r>
              <a:rPr lang="pt-BR" sz="1400" dirty="0" smtClean="0"/>
              <a:t>águas superficiais e subterrâneas de MT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Elaborar e acompanhar PERH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Assegurar funcionamento Sist. Estadual</a:t>
            </a:r>
            <a:endParaRPr lang="pt-BR" sz="1400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7596336" y="3212976"/>
            <a:ext cx="16288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Implementar </a:t>
            </a:r>
            <a:r>
              <a:rPr lang="pt-BR" sz="1400" dirty="0"/>
              <a:t>Política </a:t>
            </a:r>
            <a:r>
              <a:rPr lang="pt-BR" sz="1400" dirty="0" smtClean="0"/>
              <a:t>Estadual</a:t>
            </a:r>
            <a:endParaRPr lang="pt-B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Outorgar e fiscalizar águas superficiais e subterrâneas de 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Coordenar Instrumentos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5921217" y="3212976"/>
            <a:ext cx="1809523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(??)</a:t>
            </a:r>
          </a:p>
          <a:p>
            <a:endParaRPr lang="pt-BR" sz="1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/>
              <a:t>Gerir </a:t>
            </a:r>
            <a:r>
              <a:rPr lang="pt-BR" sz="1400" dirty="0" smtClean="0"/>
              <a:t>SEIRH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Implementar </a:t>
            </a:r>
            <a:r>
              <a:rPr lang="pt-BR" sz="1400" dirty="0"/>
              <a:t>Política </a:t>
            </a:r>
            <a:r>
              <a:rPr lang="pt-BR" sz="1400" dirty="0" smtClean="0"/>
              <a:t>Estadual</a:t>
            </a:r>
            <a:endParaRPr lang="pt-B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Apoiar SERH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Elaborar e acompanhar execução PERH</a:t>
            </a:r>
          </a:p>
        </p:txBody>
      </p:sp>
      <p:sp>
        <p:nvSpPr>
          <p:cNvPr id="18" name="CaixaDeTexto 8"/>
          <p:cNvSpPr txBox="1">
            <a:spLocks noChangeArrowheads="1"/>
          </p:cNvSpPr>
          <p:nvPr/>
        </p:nvSpPr>
        <p:spPr bwMode="auto">
          <a:xfrm>
            <a:off x="0" y="-2293"/>
            <a:ext cx="915069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                                  2</a:t>
            </a:r>
            <a:r>
              <a:rPr lang="pt-BR" altLang="pt-BR" sz="3000" dirty="0" smtClean="0">
                <a:solidFill>
                  <a:schemeClr val="bg1"/>
                </a:solidFill>
              </a:rPr>
              <a:t>. </a:t>
            </a:r>
            <a:r>
              <a:rPr lang="pt-BR" altLang="pt-BR" sz="3000" dirty="0" smtClean="0">
                <a:solidFill>
                  <a:schemeClr val="bg1"/>
                </a:solidFill>
              </a:rPr>
              <a:t>Arranjo                                                    </a:t>
            </a:r>
            <a:r>
              <a:rPr lang="pt-BR" altLang="pt-BR" sz="3000" dirty="0">
                <a:solidFill>
                  <a:schemeClr val="bg1"/>
                </a:solidFill>
              </a:rPr>
              <a:t>institucional </a:t>
            </a:r>
          </a:p>
        </p:txBody>
      </p:sp>
    </p:spTree>
    <p:extLst>
      <p:ext uri="{BB962C8B-B14F-4D97-AF65-F5344CB8AC3E}">
        <p14:creationId xmlns:p14="http://schemas.microsoft.com/office/powerpoint/2010/main" val="73622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8"/>
          <p:cNvSpPr txBox="1">
            <a:spLocks noChangeArrowheads="1"/>
          </p:cNvSpPr>
          <p:nvPr/>
        </p:nvSpPr>
        <p:spPr bwMode="auto">
          <a:xfrm>
            <a:off x="0" y="1124744"/>
            <a:ext cx="9150690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400" dirty="0">
                <a:solidFill>
                  <a:schemeClr val="bg1"/>
                </a:solidFill>
              </a:rPr>
              <a:t>2.4 Agências de Água 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326873" y="2132856"/>
            <a:ext cx="84969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Funções </a:t>
            </a:r>
            <a:r>
              <a:rPr lang="pt-BR" dirty="0"/>
              <a:t>de secretaria executiva de um ou mais </a:t>
            </a:r>
            <a:r>
              <a:rPr lang="pt-BR" dirty="0" smtClean="0"/>
              <a:t>comitês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BR" dirty="0" smtClean="0"/>
              <a:t>manter </a:t>
            </a:r>
            <a:r>
              <a:rPr lang="pt-BR" dirty="0"/>
              <a:t>balanço atualizado da disponibilidade de recursos hídricos; </a:t>
            </a:r>
            <a:endParaRPr lang="pt-BR" dirty="0" smtClean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BR" dirty="0" smtClean="0"/>
              <a:t>manter </a:t>
            </a:r>
            <a:r>
              <a:rPr lang="pt-BR" dirty="0"/>
              <a:t>o cadastro de usuários; </a:t>
            </a:r>
            <a:endParaRPr lang="pt-BR" dirty="0" smtClean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BR" dirty="0" smtClean="0"/>
              <a:t>efetuar</a:t>
            </a:r>
            <a:r>
              <a:rPr lang="pt-BR" dirty="0"/>
              <a:t>, mediante delegação do outorgante, a cobrança pelo uso de recursos hídricos; </a:t>
            </a:r>
            <a:endParaRPr lang="pt-BR" dirty="0" smtClean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BR" dirty="0" smtClean="0"/>
              <a:t>acompanhar </a:t>
            </a:r>
            <a:r>
              <a:rPr lang="pt-BR" dirty="0"/>
              <a:t>a administração financeira dos recursos arrecadados com a cobrança; </a:t>
            </a:r>
            <a:endParaRPr lang="pt-BR" dirty="0" smtClean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BR" dirty="0" smtClean="0"/>
              <a:t>gerir </a:t>
            </a:r>
            <a:r>
              <a:rPr lang="pt-BR" dirty="0"/>
              <a:t>o Sistema de Informações sobre Recursos Hídricos em sua área de atuação; </a:t>
            </a:r>
            <a:endParaRPr lang="pt-BR" dirty="0" smtClean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BR" dirty="0" smtClean="0"/>
              <a:t>elaborar </a:t>
            </a:r>
            <a:r>
              <a:rPr lang="pt-BR" dirty="0"/>
              <a:t>o Plano de Recursos Hídricos para apreciação do respectivo </a:t>
            </a:r>
            <a:r>
              <a:rPr lang="pt-BR" dirty="0" smtClean="0"/>
              <a:t>Comitê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Previsão na </a:t>
            </a:r>
            <a:r>
              <a:rPr lang="pt-BR" dirty="0"/>
              <a:t>Política Nacional de Recursos </a:t>
            </a:r>
            <a:r>
              <a:rPr lang="pt-BR" dirty="0" smtClean="0"/>
              <a:t>Hídricos e na Política Estadual de Mato Grosso do Sul (Falta MT)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Lei Federal n</a:t>
            </a:r>
            <a:r>
              <a:rPr lang="pt-BR" strike="sngStrike" dirty="0"/>
              <a:t>º</a:t>
            </a:r>
            <a:r>
              <a:rPr lang="pt-BR" dirty="0"/>
              <a:t> </a:t>
            </a:r>
            <a:r>
              <a:rPr lang="pt-BR" dirty="0" smtClean="0"/>
              <a:t>10.881/2004: entidade </a:t>
            </a:r>
            <a:r>
              <a:rPr lang="pt-BR" dirty="0" err="1"/>
              <a:t>delegatária</a:t>
            </a:r>
            <a:r>
              <a:rPr lang="pt-BR" dirty="0" smtClean="0"/>
              <a:t> (</a:t>
            </a:r>
            <a:r>
              <a:rPr lang="pt-BR" dirty="0"/>
              <a:t>organizações </a:t>
            </a:r>
            <a:r>
              <a:rPr lang="pt-BR" dirty="0" smtClean="0"/>
              <a:t>civis) – exceto </a:t>
            </a:r>
            <a:r>
              <a:rPr lang="pt-BR" dirty="0"/>
              <a:t>arrecadação dos recursos da </a:t>
            </a:r>
            <a:r>
              <a:rPr lang="pt-BR" dirty="0" smtClean="0"/>
              <a:t>cobrança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  <p:sp>
        <p:nvSpPr>
          <p:cNvPr id="5" name="CaixaDeTexto 8"/>
          <p:cNvSpPr txBox="1">
            <a:spLocks noChangeArrowheads="1"/>
          </p:cNvSpPr>
          <p:nvPr/>
        </p:nvSpPr>
        <p:spPr bwMode="auto">
          <a:xfrm>
            <a:off x="0" y="-2293"/>
            <a:ext cx="915069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                                  2</a:t>
            </a:r>
            <a:r>
              <a:rPr lang="pt-BR" altLang="pt-BR" sz="3000" dirty="0" smtClean="0">
                <a:solidFill>
                  <a:schemeClr val="bg1"/>
                </a:solidFill>
              </a:rPr>
              <a:t>. </a:t>
            </a:r>
            <a:r>
              <a:rPr lang="pt-BR" altLang="pt-BR" sz="3000" dirty="0" smtClean="0">
                <a:solidFill>
                  <a:schemeClr val="bg1"/>
                </a:solidFill>
              </a:rPr>
              <a:t>Arranjo                                                    </a:t>
            </a:r>
            <a:r>
              <a:rPr lang="pt-BR" altLang="pt-BR" sz="3000" dirty="0">
                <a:solidFill>
                  <a:schemeClr val="bg1"/>
                </a:solidFill>
              </a:rPr>
              <a:t>institucional </a:t>
            </a:r>
          </a:p>
        </p:txBody>
      </p:sp>
    </p:spTree>
    <p:extLst>
      <p:ext uri="{BB962C8B-B14F-4D97-AF65-F5344CB8AC3E}">
        <p14:creationId xmlns:p14="http://schemas.microsoft.com/office/powerpoint/2010/main" val="405705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8"/>
          <p:cNvSpPr txBox="1">
            <a:spLocks noChangeArrowheads="1"/>
          </p:cNvSpPr>
          <p:nvPr/>
        </p:nvSpPr>
        <p:spPr bwMode="auto">
          <a:xfrm>
            <a:off x="0" y="1124744"/>
            <a:ext cx="9150690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400" dirty="0" smtClean="0">
                <a:solidFill>
                  <a:schemeClr val="bg1"/>
                </a:solidFill>
              </a:rPr>
              <a:t>3.1 ICMS </a:t>
            </a:r>
            <a:r>
              <a:rPr lang="pt-BR" altLang="pt-BR" sz="2400" dirty="0">
                <a:solidFill>
                  <a:schemeClr val="bg1"/>
                </a:solidFill>
              </a:rPr>
              <a:t>Ecológico</a:t>
            </a:r>
          </a:p>
        </p:txBody>
      </p:sp>
      <p:sp>
        <p:nvSpPr>
          <p:cNvPr id="6" name="CaixaDeTexto 8"/>
          <p:cNvSpPr txBox="1">
            <a:spLocks noChangeArrowheads="1"/>
          </p:cNvSpPr>
          <p:nvPr/>
        </p:nvSpPr>
        <p:spPr bwMode="auto">
          <a:xfrm>
            <a:off x="0" y="-2293"/>
            <a:ext cx="915069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3. Instrumentos </a:t>
            </a:r>
            <a:r>
              <a:rPr lang="pt-BR" altLang="pt-BR" sz="3000" dirty="0">
                <a:solidFill>
                  <a:schemeClr val="bg1"/>
                </a:solidFill>
              </a:rPr>
              <a:t>de </a:t>
            </a:r>
            <a:r>
              <a:rPr lang="pt-BR" altLang="pt-BR" sz="3000" dirty="0" smtClean="0">
                <a:solidFill>
                  <a:schemeClr val="bg1"/>
                </a:solidFill>
              </a:rPr>
              <a:t>compensação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 </a:t>
            </a:r>
            <a:r>
              <a:rPr lang="pt-BR" altLang="pt-BR" sz="3000" dirty="0">
                <a:solidFill>
                  <a:schemeClr val="bg1"/>
                </a:solidFill>
              </a:rPr>
              <a:t>aos municípios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51520" y="1776786"/>
            <a:ext cx="38130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MT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BR" sz="1400" dirty="0"/>
              <a:t>Lei Complementar </a:t>
            </a:r>
            <a:r>
              <a:rPr lang="pt-BR" sz="1400" dirty="0" smtClean="0"/>
              <a:t>n</a:t>
            </a:r>
            <a:r>
              <a:rPr lang="pt-BR" sz="1400" strike="sngStrike" dirty="0" smtClean="0"/>
              <a:t>º</a:t>
            </a:r>
            <a:r>
              <a:rPr lang="pt-BR" sz="1400" dirty="0" smtClean="0"/>
              <a:t> </a:t>
            </a:r>
            <a:r>
              <a:rPr lang="pt-BR" sz="1400" dirty="0"/>
              <a:t>73/2000</a:t>
            </a:r>
            <a:r>
              <a:rPr lang="pt-BR" sz="1400" dirty="0" smtClean="0"/>
              <a:t>, regulamentado pelo </a:t>
            </a:r>
            <a:r>
              <a:rPr lang="pt-BR" sz="1400" dirty="0"/>
              <a:t>Decreto Estadual n.</a:t>
            </a:r>
            <a:r>
              <a:rPr lang="pt-BR" sz="1400" strike="sngStrike" dirty="0"/>
              <a:t>º</a:t>
            </a:r>
            <a:r>
              <a:rPr lang="pt-BR" sz="1400" dirty="0"/>
              <a:t> </a:t>
            </a:r>
            <a:r>
              <a:rPr lang="pt-BR" sz="1400" dirty="0" smtClean="0"/>
              <a:t>2.758/2001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4499992" y="1761699"/>
            <a:ext cx="381307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MS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BR" sz="1400" dirty="0"/>
              <a:t>Lei Complementar </a:t>
            </a:r>
            <a:r>
              <a:rPr lang="pt-BR" sz="1400" dirty="0" smtClean="0"/>
              <a:t>n</a:t>
            </a:r>
            <a:r>
              <a:rPr lang="pt-BR" sz="1400" strike="sngStrike" dirty="0" smtClean="0"/>
              <a:t>º</a:t>
            </a:r>
            <a:r>
              <a:rPr lang="pt-BR" sz="1400" dirty="0" smtClean="0"/>
              <a:t> 077/1994, regulamentado </a:t>
            </a:r>
            <a:r>
              <a:rPr lang="pt-BR" sz="1400" dirty="0"/>
              <a:t>pela Lei n</a:t>
            </a:r>
            <a:r>
              <a:rPr lang="pt-BR" sz="1400" strike="sngStrike" dirty="0"/>
              <a:t>º</a:t>
            </a:r>
            <a:r>
              <a:rPr lang="pt-BR" sz="1400" dirty="0"/>
              <a:t> </a:t>
            </a:r>
            <a:r>
              <a:rPr lang="pt-BR" sz="1400" dirty="0" smtClean="0"/>
              <a:t>2.193/2000 </a:t>
            </a:r>
            <a:r>
              <a:rPr lang="pt-BR" sz="1400" dirty="0"/>
              <a:t>(Lei n.</a:t>
            </a:r>
            <a:r>
              <a:rPr lang="pt-BR" sz="1400" strike="sngStrike" dirty="0"/>
              <a:t>º</a:t>
            </a:r>
            <a:r>
              <a:rPr lang="pt-BR" sz="1400" dirty="0"/>
              <a:t> 2.259/2001 e Lei Complementar n.</a:t>
            </a:r>
            <a:r>
              <a:rPr lang="pt-BR" sz="1400" strike="sngStrike" dirty="0"/>
              <a:t>º</a:t>
            </a:r>
            <a:r>
              <a:rPr lang="pt-BR" sz="1400" dirty="0"/>
              <a:t> 159/2011) 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962" y="2881620"/>
            <a:ext cx="5862766" cy="3437058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971600" y="6280919"/>
            <a:ext cx="7704856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50" dirty="0" smtClean="0"/>
              <a:t>Montante </a:t>
            </a:r>
            <a:r>
              <a:rPr lang="pt-BR" sz="1050" dirty="0"/>
              <a:t>de recursos financeiros oriundos do ICMS Ecológico repassados aos municípios da RH Paraguai (disponível em http://www.icmsecologico.org.br/, consulta em 01/06/2016).</a:t>
            </a:r>
          </a:p>
          <a:p>
            <a:pPr algn="ctr"/>
            <a:r>
              <a:rPr lang="pt-BR" sz="1050" dirty="0"/>
              <a:t>* Valor repassado até novembro de 2010; **Valor repassado até abril de 2011</a:t>
            </a:r>
          </a:p>
        </p:txBody>
      </p:sp>
    </p:spTree>
    <p:extLst>
      <p:ext uri="{BB962C8B-B14F-4D97-AF65-F5344CB8AC3E}">
        <p14:creationId xmlns:p14="http://schemas.microsoft.com/office/powerpoint/2010/main" val="298160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8"/>
          <p:cNvSpPr txBox="1">
            <a:spLocks noChangeArrowheads="1"/>
          </p:cNvSpPr>
          <p:nvPr/>
        </p:nvSpPr>
        <p:spPr bwMode="auto">
          <a:xfrm>
            <a:off x="0" y="1124744"/>
            <a:ext cx="9150690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400" dirty="0">
                <a:solidFill>
                  <a:schemeClr val="bg1"/>
                </a:solidFill>
              </a:rPr>
              <a:t>3.2 Compensação financeira pela geração de energia elétrica</a:t>
            </a:r>
          </a:p>
        </p:txBody>
      </p:sp>
      <p:sp>
        <p:nvSpPr>
          <p:cNvPr id="6" name="CaixaDeTexto 8"/>
          <p:cNvSpPr txBox="1">
            <a:spLocks noChangeArrowheads="1"/>
          </p:cNvSpPr>
          <p:nvPr/>
        </p:nvSpPr>
        <p:spPr bwMode="auto">
          <a:xfrm>
            <a:off x="0" y="-2293"/>
            <a:ext cx="915069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3. Instrumentos </a:t>
            </a:r>
            <a:r>
              <a:rPr lang="pt-BR" altLang="pt-BR" sz="3000" dirty="0">
                <a:solidFill>
                  <a:schemeClr val="bg1"/>
                </a:solidFill>
              </a:rPr>
              <a:t>de </a:t>
            </a:r>
            <a:r>
              <a:rPr lang="pt-BR" altLang="pt-BR" sz="3000" dirty="0" smtClean="0">
                <a:solidFill>
                  <a:schemeClr val="bg1"/>
                </a:solidFill>
              </a:rPr>
              <a:t>compensação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 </a:t>
            </a:r>
            <a:r>
              <a:rPr lang="pt-BR" altLang="pt-BR" sz="3000" dirty="0">
                <a:solidFill>
                  <a:schemeClr val="bg1"/>
                </a:solidFill>
              </a:rPr>
              <a:t>aos municípios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79512" y="1628800"/>
            <a:ext cx="84969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Instituída </a:t>
            </a:r>
            <a:r>
              <a:rPr lang="pt-BR" sz="1400" dirty="0"/>
              <a:t>pela </a:t>
            </a:r>
            <a:r>
              <a:rPr lang="pt-BR" sz="1400" dirty="0" smtClean="0"/>
              <a:t>CF/1988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/>
              <a:t>P</a:t>
            </a:r>
            <a:r>
              <a:rPr lang="pt-BR" sz="1400" dirty="0" smtClean="0"/>
              <a:t>ercentual </a:t>
            </a:r>
            <a:r>
              <a:rPr lang="pt-BR" sz="1400" dirty="0"/>
              <a:t>que as concessionárias de geração hidrelétrica pagam pela utilização de recursos hídricos. </a:t>
            </a:r>
            <a:endParaRPr lang="pt-BR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ANEEL </a:t>
            </a:r>
            <a:r>
              <a:rPr lang="pt-BR" sz="1400" dirty="0"/>
              <a:t>gerencia a arrecadação e a distribuição dos recursos entre os </a:t>
            </a:r>
            <a:r>
              <a:rPr lang="pt-BR" sz="1400" dirty="0" smtClean="0"/>
              <a:t>beneficiários</a:t>
            </a:r>
            <a:endParaRPr lang="pt-BR" sz="14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2327424"/>
            <a:ext cx="5025894" cy="4485952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4092" y="2368614"/>
            <a:ext cx="5332404" cy="2455554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5050368" y="5157052"/>
            <a:ext cx="38519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RH Paraguai: 7 </a:t>
            </a:r>
            <a:r>
              <a:rPr lang="pt-BR" sz="1600" dirty="0" err="1" smtClean="0"/>
              <a:t>UHEs</a:t>
            </a:r>
            <a:r>
              <a:rPr lang="pt-BR" sz="1600" dirty="0"/>
              <a:t>, 29 </a:t>
            </a:r>
            <a:r>
              <a:rPr lang="pt-BR" sz="1600" dirty="0" err="1" smtClean="0"/>
              <a:t>PCHs</a:t>
            </a:r>
            <a:r>
              <a:rPr lang="pt-BR" sz="1600" dirty="0" smtClean="0"/>
              <a:t> </a:t>
            </a:r>
            <a:r>
              <a:rPr lang="pt-BR" sz="1600" dirty="0"/>
              <a:t>e </a:t>
            </a:r>
            <a:r>
              <a:rPr lang="pt-BR" sz="1600" dirty="0" smtClean="0"/>
              <a:t>9 </a:t>
            </a:r>
            <a:r>
              <a:rPr lang="pt-BR" sz="1600" dirty="0" err="1" smtClean="0"/>
              <a:t>CGHs</a:t>
            </a:r>
            <a:endParaRPr lang="pt-B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grande </a:t>
            </a:r>
            <a:r>
              <a:rPr lang="pt-BR" sz="1600" dirty="0"/>
              <a:t>maioria </a:t>
            </a:r>
            <a:r>
              <a:rPr lang="pt-BR" sz="1600" dirty="0" smtClean="0"/>
              <a:t>em MT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8,4 </a:t>
            </a:r>
            <a:r>
              <a:rPr lang="pt-BR" sz="1600" dirty="0"/>
              <a:t>milhões de reais em </a:t>
            </a:r>
            <a:r>
              <a:rPr lang="pt-BR" sz="1600" dirty="0" smtClean="0"/>
              <a:t>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grande </a:t>
            </a:r>
            <a:r>
              <a:rPr lang="pt-BR" sz="1600" dirty="0"/>
              <a:t>parte dos empreendimentos na RH entrou em operação nos anos 2000</a:t>
            </a:r>
          </a:p>
        </p:txBody>
      </p:sp>
    </p:spTree>
    <p:extLst>
      <p:ext uri="{BB962C8B-B14F-4D97-AF65-F5344CB8AC3E}">
        <p14:creationId xmlns:p14="http://schemas.microsoft.com/office/powerpoint/2010/main" val="105682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6" y="-2293"/>
            <a:ext cx="6575057" cy="6860293"/>
          </a:xfrm>
          <a:prstGeom prst="rect">
            <a:avLst/>
          </a:prstGeom>
        </p:spPr>
      </p:pic>
      <p:sp>
        <p:nvSpPr>
          <p:cNvPr id="6" name="CaixaDeTexto 8"/>
          <p:cNvSpPr txBox="1">
            <a:spLocks noChangeArrowheads="1"/>
          </p:cNvSpPr>
          <p:nvPr/>
        </p:nvSpPr>
        <p:spPr bwMode="auto">
          <a:xfrm>
            <a:off x="5601622" y="-2293"/>
            <a:ext cx="3549068" cy="10156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514350" indent="-514350" algn="ctr">
              <a:spcBef>
                <a:spcPct val="0"/>
              </a:spcBef>
              <a:spcAft>
                <a:spcPct val="0"/>
              </a:spcAft>
              <a:buAutoNum type="arabicPeriod" startAt="4"/>
            </a:pPr>
            <a:r>
              <a:rPr lang="pt-BR" altLang="pt-BR" sz="3000" dirty="0" smtClean="0">
                <a:solidFill>
                  <a:schemeClr val="bg1"/>
                </a:solidFill>
              </a:rPr>
              <a:t>Gestão 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err="1" smtClean="0">
                <a:solidFill>
                  <a:schemeClr val="bg1"/>
                </a:solidFill>
              </a:rPr>
              <a:t>transfronteiriça</a:t>
            </a:r>
            <a:r>
              <a:rPr lang="pt-BR" altLang="pt-BR" sz="3000" dirty="0" smtClean="0">
                <a:solidFill>
                  <a:schemeClr val="bg1"/>
                </a:solidFill>
              </a:rPr>
              <a:t> </a:t>
            </a:r>
            <a:endParaRPr lang="pt-BR" altLang="pt-BR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54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8"/>
          <p:cNvSpPr txBox="1">
            <a:spLocks noChangeArrowheads="1"/>
          </p:cNvSpPr>
          <p:nvPr/>
        </p:nvSpPr>
        <p:spPr bwMode="auto">
          <a:xfrm>
            <a:off x="0" y="-2293"/>
            <a:ext cx="915069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514350" indent="-514350" algn="ctr">
              <a:spcBef>
                <a:spcPct val="0"/>
              </a:spcBef>
              <a:spcAft>
                <a:spcPct val="0"/>
              </a:spcAft>
              <a:buAutoNum type="arabicPeriod" startAt="4"/>
            </a:pPr>
            <a:r>
              <a:rPr lang="pt-BR" altLang="pt-BR" sz="3000" dirty="0" smtClean="0">
                <a:solidFill>
                  <a:schemeClr val="bg1"/>
                </a:solidFill>
              </a:rPr>
              <a:t>Gestão 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err="1" smtClean="0">
                <a:solidFill>
                  <a:schemeClr val="bg1"/>
                </a:solidFill>
              </a:rPr>
              <a:t>transfronteiriça</a:t>
            </a:r>
            <a:r>
              <a:rPr lang="pt-BR" altLang="pt-BR" sz="3000" dirty="0" smtClean="0">
                <a:solidFill>
                  <a:schemeClr val="bg1"/>
                </a:solidFill>
              </a:rPr>
              <a:t> </a:t>
            </a:r>
            <a:endParaRPr lang="pt-BR" altLang="pt-BR" sz="3000" dirty="0">
              <a:solidFill>
                <a:schemeClr val="bg1"/>
              </a:solidFill>
            </a:endParaRPr>
          </a:p>
        </p:txBody>
      </p:sp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09" y="1013370"/>
            <a:ext cx="7020272" cy="58446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8356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8"/>
          <p:cNvSpPr txBox="1">
            <a:spLocks noChangeArrowheads="1"/>
          </p:cNvSpPr>
          <p:nvPr/>
        </p:nvSpPr>
        <p:spPr bwMode="auto">
          <a:xfrm>
            <a:off x="0" y="-2293"/>
            <a:ext cx="915069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514350" indent="-514350" algn="ctr">
              <a:spcBef>
                <a:spcPct val="0"/>
              </a:spcBef>
              <a:spcAft>
                <a:spcPct val="0"/>
              </a:spcAft>
              <a:buAutoNum type="arabicPeriod" startAt="4"/>
            </a:pPr>
            <a:r>
              <a:rPr lang="pt-BR" altLang="pt-BR" sz="3000" dirty="0" smtClean="0">
                <a:solidFill>
                  <a:schemeClr val="bg1"/>
                </a:solidFill>
              </a:rPr>
              <a:t>Gestão 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err="1" smtClean="0">
                <a:solidFill>
                  <a:schemeClr val="bg1"/>
                </a:solidFill>
              </a:rPr>
              <a:t>transfronteiriça</a:t>
            </a:r>
            <a:r>
              <a:rPr lang="pt-BR" altLang="pt-BR" sz="3000" dirty="0" smtClean="0">
                <a:solidFill>
                  <a:schemeClr val="bg1"/>
                </a:solidFill>
              </a:rPr>
              <a:t> </a:t>
            </a:r>
            <a:endParaRPr lang="pt-BR" altLang="pt-BR" sz="3000" dirty="0">
              <a:solidFill>
                <a:schemeClr val="bg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07504" y="1268760"/>
            <a:ext cx="88569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GEF </a:t>
            </a:r>
            <a:r>
              <a:rPr lang="pt-BR" sz="1400" dirty="0"/>
              <a:t>Pantanal </a:t>
            </a:r>
            <a:r>
              <a:rPr lang="pt-BR" sz="1400" dirty="0" smtClean="0"/>
              <a:t>(2004)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Grupo </a:t>
            </a:r>
            <a:r>
              <a:rPr lang="pt-BR" sz="1400" dirty="0"/>
              <a:t>de Trabalho de Gestão Integrada e Desenvolvimento Sustentável da Bacia </a:t>
            </a:r>
            <a:r>
              <a:rPr lang="pt-BR" sz="1400" dirty="0" err="1"/>
              <a:t>Transfronteiriça</a:t>
            </a:r>
            <a:r>
              <a:rPr lang="pt-BR" sz="1400" dirty="0"/>
              <a:t> do rio </a:t>
            </a:r>
            <a:r>
              <a:rPr lang="pt-BR" sz="1400" dirty="0" err="1" smtClean="0"/>
              <a:t>Apa</a:t>
            </a:r>
            <a:r>
              <a:rPr lang="pt-BR" sz="1400" dirty="0" smtClean="0"/>
              <a:t> – </a:t>
            </a:r>
            <a:r>
              <a:rPr lang="pt-BR" sz="1400" dirty="0"/>
              <a:t>CTGRHT do </a:t>
            </a:r>
            <a:r>
              <a:rPr lang="pt-BR" sz="1400" dirty="0" smtClean="0"/>
              <a:t>CNRH (2004 a 2008)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Acordo </a:t>
            </a:r>
            <a:r>
              <a:rPr lang="pt-BR" sz="1400" dirty="0"/>
              <a:t>de Cooperação para o Desenvolvimento Sustentável e Gestão Integrada da Bacia Hidrográfica do Rio </a:t>
            </a:r>
            <a:r>
              <a:rPr lang="pt-BR" sz="1400" dirty="0" err="1" smtClean="0"/>
              <a:t>Apa</a:t>
            </a:r>
            <a:r>
              <a:rPr lang="pt-BR" sz="1400" dirty="0" smtClean="0"/>
              <a:t> (Decreto </a:t>
            </a:r>
            <a:r>
              <a:rPr lang="pt-BR" sz="1400" dirty="0"/>
              <a:t>nº 7.170/2010</a:t>
            </a:r>
            <a:r>
              <a:rPr lang="pt-BR" sz="14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/>
              <a:t>Comissão Mista Brasileiro-Paraguaia para o Desenvolvimento Sustentável e </a:t>
            </a:r>
            <a:r>
              <a:rPr lang="pt-BR" sz="1400" dirty="0" smtClean="0"/>
              <a:t>Gestão </a:t>
            </a:r>
            <a:r>
              <a:rPr lang="pt-BR" sz="1400" dirty="0"/>
              <a:t>Integrada da Bacia Hidrográfica do Rio </a:t>
            </a:r>
            <a:r>
              <a:rPr lang="pt-BR" sz="1400" dirty="0" err="1"/>
              <a:t>Apa</a:t>
            </a:r>
            <a:r>
              <a:rPr lang="pt-BR" sz="1400" dirty="0"/>
              <a:t> </a:t>
            </a:r>
            <a:r>
              <a:rPr lang="pt-BR" sz="1400" dirty="0" smtClean="0"/>
              <a:t>(sedes em </a:t>
            </a:r>
            <a:r>
              <a:rPr lang="pt-BR" sz="1400" dirty="0"/>
              <a:t>Bela Vista/Brasil e </a:t>
            </a:r>
            <a:r>
              <a:rPr lang="pt-BR" sz="1400" dirty="0" err="1"/>
              <a:t>Bella</a:t>
            </a:r>
            <a:r>
              <a:rPr lang="pt-BR" sz="1400" dirty="0"/>
              <a:t> </a:t>
            </a:r>
            <a:r>
              <a:rPr lang="pt-BR" sz="1400" dirty="0" smtClean="0"/>
              <a:t>Vista/Paraguai)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/>
              <a:t>Projeto “Água e Cidadania na Bacia do </a:t>
            </a:r>
            <a:r>
              <a:rPr lang="pt-BR" sz="1400" dirty="0" err="1"/>
              <a:t>Apa</a:t>
            </a:r>
            <a:r>
              <a:rPr lang="pt-BR" sz="1400" dirty="0"/>
              <a:t>: uma abordagem sistêmica e </a:t>
            </a:r>
            <a:r>
              <a:rPr lang="pt-BR" sz="1400" dirty="0" err="1"/>
              <a:t>transfronteiriça</a:t>
            </a:r>
            <a:r>
              <a:rPr lang="pt-BR" sz="1400" dirty="0"/>
              <a:t> na década brasileira da água – Pé na Água</a:t>
            </a:r>
            <a:r>
              <a:rPr lang="pt-BR" sz="1400" dirty="0" smtClean="0"/>
              <a:t>”</a:t>
            </a:r>
            <a:endParaRPr lang="pt-B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/>
              <a:t>Tratado Multilateral da Bacia do </a:t>
            </a:r>
            <a:r>
              <a:rPr lang="pt-BR" sz="1400" dirty="0" smtClean="0"/>
              <a:t>Prata. Brasil</a:t>
            </a:r>
            <a:r>
              <a:rPr lang="pt-BR" sz="1400" dirty="0"/>
              <a:t>, Uruguai, Paraguai, Bolívia e </a:t>
            </a:r>
            <a:r>
              <a:rPr lang="pt-BR" sz="1400" dirty="0" smtClean="0"/>
              <a:t>Argentina. Decreto 67.084/1970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/>
              <a:t>Capítulo 18 da Agenda </a:t>
            </a:r>
            <a:r>
              <a:rPr lang="pt-BR" sz="1400" dirty="0" smtClean="0"/>
              <a:t>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Convenção </a:t>
            </a:r>
            <a:r>
              <a:rPr lang="pt-BR" sz="1400" dirty="0"/>
              <a:t>de </a:t>
            </a:r>
            <a:r>
              <a:rPr lang="pt-BR" sz="1400" dirty="0" err="1"/>
              <a:t>Ramsar</a:t>
            </a:r>
            <a:r>
              <a:rPr lang="pt-BR" sz="1400" dirty="0"/>
              <a:t> sobre as Zonas Úmidas de Importância </a:t>
            </a:r>
            <a:r>
              <a:rPr lang="pt-BR" sz="1400" dirty="0" smtClean="0"/>
              <a:t>Internacional (ratificação em 1992). Sítios na RH: Parque </a:t>
            </a:r>
            <a:r>
              <a:rPr lang="pt-BR" sz="1400" dirty="0"/>
              <a:t>Nacional do Pantanal Mato-Grossense, Reserva Particular do Patrimônio Natural SESC Pantanal, Reserva Particular do Patrimônio Natural Fazenda Rio Negro.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Comitê </a:t>
            </a:r>
            <a:r>
              <a:rPr lang="pt-BR" sz="1400" dirty="0"/>
              <a:t>Nacional de Zonas Úmidas – CNZU </a:t>
            </a:r>
            <a:endParaRPr lang="pt-BR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Plano </a:t>
            </a:r>
            <a:r>
              <a:rPr lang="pt-BR" sz="1400" dirty="0"/>
              <a:t>Nacional de Recursos Hídricos – </a:t>
            </a:r>
            <a:r>
              <a:rPr lang="pt-BR" sz="1400" dirty="0" smtClean="0"/>
              <a:t>PNRH (2006): Subprograma I.3, item prioritário na revisão de 2010, “Desenvolvimento </a:t>
            </a:r>
            <a:r>
              <a:rPr lang="pt-BR" sz="1400" dirty="0"/>
              <a:t>da gestão compartilhada de rios fronteiriços e </a:t>
            </a:r>
            <a:r>
              <a:rPr lang="pt-BR" sz="1400" dirty="0" err="1" smtClean="0"/>
              <a:t>transfronteiriços</a:t>
            </a:r>
            <a:r>
              <a:rPr lang="pt-BR" sz="1400" dirty="0" smtClean="0"/>
              <a:t>”. RH </a:t>
            </a:r>
            <a:r>
              <a:rPr lang="pt-BR" sz="1400" dirty="0"/>
              <a:t>Paraguai: implementar as ações previstas do Acordo do Rio </a:t>
            </a:r>
            <a:r>
              <a:rPr lang="pt-BR" sz="1400" dirty="0" err="1" smtClean="0"/>
              <a:t>Apa</a:t>
            </a:r>
            <a:r>
              <a:rPr lang="pt-BR" sz="1400" dirty="0" smtClean="0"/>
              <a:t> e </a:t>
            </a:r>
            <a:r>
              <a:rPr lang="pt-BR" sz="1400" dirty="0"/>
              <a:t>ratificar o acordo de gestão compartilhada do Aquífero Guarani</a:t>
            </a:r>
            <a:r>
              <a:rPr lang="pt-BR" sz="14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Planos </a:t>
            </a:r>
            <a:r>
              <a:rPr lang="pt-BR" sz="1400" dirty="0"/>
              <a:t>estaduais de recursos </a:t>
            </a:r>
            <a:r>
              <a:rPr lang="pt-BR" sz="1400" dirty="0" smtClean="0"/>
              <a:t>hídricos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Águas subterrâneas.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Aquífero Guarani: Projeto </a:t>
            </a:r>
            <a:r>
              <a:rPr lang="pt-BR" sz="1400" dirty="0"/>
              <a:t>de Proteção Ambiental e Desenvolvimento Sustentável do Sistema Aquífero </a:t>
            </a:r>
            <a:r>
              <a:rPr lang="pt-BR" sz="1400" dirty="0" smtClean="0"/>
              <a:t>Guarani (Argentina</a:t>
            </a:r>
            <a:r>
              <a:rPr lang="pt-BR" sz="1400" dirty="0"/>
              <a:t>, Brasil, Paraguai e Uruguai</a:t>
            </a:r>
            <a:r>
              <a:rPr lang="pt-BR" sz="1400" dirty="0" smtClean="0"/>
              <a:t>). Acordo </a:t>
            </a:r>
            <a:r>
              <a:rPr lang="pt-BR" sz="1400" dirty="0"/>
              <a:t>sobre o Aquífero </a:t>
            </a:r>
            <a:r>
              <a:rPr lang="pt-BR" sz="1400" dirty="0" smtClean="0"/>
              <a:t>Guarani (ainda </a:t>
            </a:r>
            <a:r>
              <a:rPr lang="pt-BR" sz="1400" dirty="0"/>
              <a:t>não foi ratificado pelo Brasil após ser firmado em </a:t>
            </a:r>
            <a:r>
              <a:rPr lang="pt-BR" sz="1400" dirty="0" smtClean="0"/>
              <a:t>2010</a:t>
            </a:r>
            <a:r>
              <a:rPr lang="pt-BR" sz="14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Programa </a:t>
            </a:r>
            <a:r>
              <a:rPr lang="pt-BR" sz="1400" dirty="0"/>
              <a:t>Marco para a Gestão Sustentável dos Recursos Hídricos da Bacia do Prata, </a:t>
            </a:r>
            <a:r>
              <a:rPr lang="pt-BR" sz="1400" dirty="0" smtClean="0"/>
              <a:t>em </a:t>
            </a:r>
            <a:r>
              <a:rPr lang="pt-BR" sz="1400" dirty="0"/>
              <a:t>fase de </a:t>
            </a:r>
            <a:r>
              <a:rPr lang="pt-BR" sz="1400" dirty="0" smtClean="0"/>
              <a:t>implementação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62837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0" y="2131312"/>
            <a:ext cx="915069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1. Legislação </a:t>
            </a:r>
            <a:r>
              <a:rPr lang="pt-BR" altLang="pt-BR" sz="3000" dirty="0">
                <a:solidFill>
                  <a:schemeClr val="bg1"/>
                </a:solidFill>
              </a:rPr>
              <a:t>associada à Gestão </a:t>
            </a:r>
            <a:r>
              <a:rPr lang="pt-BR" altLang="pt-BR" sz="3000" dirty="0" smtClean="0">
                <a:solidFill>
                  <a:schemeClr val="bg1"/>
                </a:solidFill>
              </a:rPr>
              <a:t>de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 </a:t>
            </a:r>
            <a:r>
              <a:rPr lang="pt-BR" altLang="pt-BR" sz="3000" dirty="0">
                <a:solidFill>
                  <a:schemeClr val="bg1"/>
                </a:solidFill>
              </a:rPr>
              <a:t>Recursos Hídricos</a:t>
            </a:r>
          </a:p>
        </p:txBody>
      </p:sp>
      <p:sp>
        <p:nvSpPr>
          <p:cNvPr id="3" name="CaixaDeTexto 8"/>
          <p:cNvSpPr txBox="1">
            <a:spLocks noChangeArrowheads="1"/>
          </p:cNvSpPr>
          <p:nvPr/>
        </p:nvSpPr>
        <p:spPr bwMode="auto">
          <a:xfrm>
            <a:off x="0" y="3715488"/>
            <a:ext cx="9150690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400" dirty="0" smtClean="0">
                <a:solidFill>
                  <a:schemeClr val="bg1"/>
                </a:solidFill>
              </a:rPr>
              <a:t>1.1 Políticas </a:t>
            </a:r>
            <a:r>
              <a:rPr lang="pt-BR" altLang="pt-BR" sz="2400" dirty="0">
                <a:solidFill>
                  <a:schemeClr val="bg1"/>
                </a:solidFill>
              </a:rPr>
              <a:t>de Gestão de Recursos Hídricos</a:t>
            </a:r>
          </a:p>
        </p:txBody>
      </p:sp>
    </p:spTree>
    <p:extLst>
      <p:ext uri="{BB962C8B-B14F-4D97-AF65-F5344CB8AC3E}">
        <p14:creationId xmlns:p14="http://schemas.microsoft.com/office/powerpoint/2010/main" val="19330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8"/>
          <p:cNvSpPr txBox="1">
            <a:spLocks noChangeArrowheads="1"/>
          </p:cNvSpPr>
          <p:nvPr/>
        </p:nvSpPr>
        <p:spPr bwMode="auto">
          <a:xfrm>
            <a:off x="0" y="-2293"/>
            <a:ext cx="915069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5. Considerações 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Finais</a:t>
            </a:r>
            <a:endParaRPr lang="pt-BR" altLang="pt-BR" sz="3000" dirty="0">
              <a:solidFill>
                <a:schemeClr val="bg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07504" y="1268760"/>
            <a:ext cx="885698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Políticas Estaduais e Nacional semelhantes </a:t>
            </a:r>
            <a:r>
              <a:rPr lang="pt-BR" sz="2000" dirty="0"/>
              <a:t>à política nacional </a:t>
            </a:r>
            <a:endParaRPr lang="pt-B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Mesmos instrumentos, mas falta regulamentação e implementação </a:t>
            </a:r>
            <a:r>
              <a:rPr lang="pt-BR" sz="2000" dirty="0"/>
              <a:t>de vários </a:t>
            </a:r>
            <a:r>
              <a:rPr lang="pt-BR" sz="2000" dirty="0" smtClean="0"/>
              <a:t>deles </a:t>
            </a: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MS prevê </a:t>
            </a:r>
            <a:r>
              <a:rPr lang="pt-BR" sz="2000" dirty="0"/>
              <a:t>a isenção de cobrança para o setor agropecuário, o que pode até mesmo inviabilizar a implementação desse </a:t>
            </a:r>
            <a:r>
              <a:rPr lang="pt-BR" sz="2000" dirty="0" smtClean="0"/>
              <a:t>instrumento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Fundos </a:t>
            </a:r>
            <a:r>
              <a:rPr lang="pt-BR" sz="2000" dirty="0"/>
              <a:t>Estaduais de Recursos </a:t>
            </a:r>
            <a:r>
              <a:rPr lang="pt-BR" sz="2000" dirty="0" smtClean="0"/>
              <a:t>Hídricos: também </a:t>
            </a:r>
            <a:r>
              <a:rPr lang="pt-BR" sz="2000" dirty="0"/>
              <a:t>precisam ser </a:t>
            </a:r>
            <a:r>
              <a:rPr lang="pt-BR" sz="2000" dirty="0" smtClean="0"/>
              <a:t>regulamentados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Destinação </a:t>
            </a:r>
            <a:r>
              <a:rPr lang="pt-BR" sz="2000" dirty="0"/>
              <a:t>de recursos financeiros para a gestão de recursos hídricos </a:t>
            </a:r>
            <a:r>
              <a:rPr lang="pt-BR" sz="2000" dirty="0" smtClean="0"/>
              <a:t>e sustentabilidade do sistema</a:t>
            </a: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Instalação </a:t>
            </a:r>
            <a:r>
              <a:rPr lang="pt-BR" sz="2000" dirty="0"/>
              <a:t>de </a:t>
            </a:r>
            <a:r>
              <a:rPr lang="pt-BR" sz="2000" dirty="0" smtClean="0"/>
              <a:t>comitês, planos </a:t>
            </a:r>
            <a:r>
              <a:rPr lang="pt-BR" sz="2000" dirty="0"/>
              <a:t>de bacias de rios </a:t>
            </a:r>
            <a:r>
              <a:rPr lang="pt-BR" sz="2000" dirty="0" smtClean="0"/>
              <a:t>afluentes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Colegiado para coordenar </a:t>
            </a:r>
            <a:r>
              <a:rPr lang="pt-BR" sz="2000" dirty="0"/>
              <a:t>a gestão participativa na </a:t>
            </a:r>
            <a:r>
              <a:rPr lang="pt-BR" sz="2000" dirty="0" smtClean="0"/>
              <a:t>RH-Paraguai (recriação </a:t>
            </a:r>
            <a:r>
              <a:rPr lang="pt-BR" sz="2000" dirty="0"/>
              <a:t>de um comitê de bacia </a:t>
            </a:r>
            <a:r>
              <a:rPr lang="pt-BR" sz="2000" dirty="0" smtClean="0"/>
              <a:t>ou </a:t>
            </a:r>
            <a:r>
              <a:rPr lang="pt-BR" sz="2000" dirty="0"/>
              <a:t>instância similar, a ser indicada pelo </a:t>
            </a:r>
            <a:r>
              <a:rPr lang="pt-BR" sz="2000" dirty="0" smtClean="0"/>
              <a:t>CNRH)</a:t>
            </a: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err="1" smtClean="0"/>
              <a:t>OGRHs</a:t>
            </a:r>
            <a:r>
              <a:rPr lang="pt-BR" sz="2000" dirty="0" smtClean="0"/>
              <a:t> inseridos </a:t>
            </a:r>
            <a:r>
              <a:rPr lang="pt-BR" sz="2000" dirty="0"/>
              <a:t>na área de meio </a:t>
            </a:r>
            <a:r>
              <a:rPr lang="pt-BR" sz="2000" dirty="0" smtClean="0"/>
              <a:t>ambiente (integração </a:t>
            </a:r>
            <a:r>
              <a:rPr lang="pt-BR" sz="2000" dirty="0"/>
              <a:t>entre as duas gestões, porém, também pode significar pouca relevância da </a:t>
            </a:r>
            <a:r>
              <a:rPr lang="pt-BR" sz="2000" dirty="0" smtClean="0"/>
              <a:t>temática)</a:t>
            </a: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Necessidade </a:t>
            </a:r>
            <a:r>
              <a:rPr lang="pt-BR" sz="2000" dirty="0"/>
              <a:t>de discussão de políticas de compartilhamento e integração da gestão de recursos </a:t>
            </a:r>
            <a:r>
              <a:rPr lang="pt-BR" sz="2000" dirty="0" smtClean="0"/>
              <a:t>hídricos: âmbito </a:t>
            </a:r>
            <a:r>
              <a:rPr lang="pt-BR" sz="2000" dirty="0" err="1" smtClean="0"/>
              <a:t>transfronteiriço</a:t>
            </a:r>
            <a:r>
              <a:rPr lang="pt-BR" sz="2000" dirty="0" smtClean="0"/>
              <a:t> e nacional (ausência </a:t>
            </a:r>
            <a:r>
              <a:rPr lang="pt-BR" sz="2000" dirty="0"/>
              <a:t>de normativos conjuntos na área de recursos hídricos entre os estados </a:t>
            </a:r>
            <a:r>
              <a:rPr lang="pt-BR" sz="2000" dirty="0" smtClean="0"/>
              <a:t>e </a:t>
            </a:r>
            <a:r>
              <a:rPr lang="pt-BR" sz="2000" dirty="0"/>
              <a:t>destes com a </a:t>
            </a:r>
            <a:r>
              <a:rPr lang="pt-BR" sz="2000" dirty="0" smtClean="0"/>
              <a:t>União</a:t>
            </a:r>
            <a:r>
              <a:rPr lang="pt-BR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790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434" name="Imagem 8" descr="twit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3" y="5221288"/>
            <a:ext cx="12350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2435" name="Imagem 10" descr="youtub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5392738"/>
            <a:ext cx="183832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2436" name="CaixaDeTexto 5"/>
          <p:cNvSpPr txBox="1">
            <a:spLocks noChangeArrowheads="1"/>
          </p:cNvSpPr>
          <p:nvPr/>
        </p:nvSpPr>
        <p:spPr bwMode="auto">
          <a:xfrm>
            <a:off x="6056313" y="5970588"/>
            <a:ext cx="26924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 smtClean="0">
                <a:solidFill>
                  <a:srgbClr val="1F497D"/>
                </a:solidFill>
              </a:rPr>
              <a:t>www.youtube.com/anagovbr</a:t>
            </a:r>
          </a:p>
        </p:txBody>
      </p:sp>
      <p:sp>
        <p:nvSpPr>
          <p:cNvPr id="402437" name="CaixaDeTexto 6"/>
          <p:cNvSpPr txBox="1">
            <a:spLocks noChangeArrowheads="1"/>
          </p:cNvSpPr>
          <p:nvPr/>
        </p:nvSpPr>
        <p:spPr bwMode="auto">
          <a:xfrm>
            <a:off x="395288" y="5970588"/>
            <a:ext cx="25495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 smtClean="0">
                <a:solidFill>
                  <a:srgbClr val="1F497D"/>
                </a:solidFill>
              </a:rPr>
              <a:t>www.twitter.com/anagovbr</a:t>
            </a:r>
          </a:p>
        </p:txBody>
      </p:sp>
      <p:pic>
        <p:nvPicPr>
          <p:cNvPr id="402438" name="Picture 2" descr="http://teenspeak.org/wp-content/uploads/2009/01/facebook_logo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988" y="5392738"/>
            <a:ext cx="16668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2439" name="CaixaDeTexto 8"/>
          <p:cNvSpPr txBox="1">
            <a:spLocks noChangeArrowheads="1"/>
          </p:cNvSpPr>
          <p:nvPr/>
        </p:nvSpPr>
        <p:spPr bwMode="auto">
          <a:xfrm>
            <a:off x="3160713" y="5970588"/>
            <a:ext cx="27654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 smtClean="0">
                <a:solidFill>
                  <a:srgbClr val="1F497D"/>
                </a:solidFill>
              </a:rPr>
              <a:t>www.facebook.com/anagovbr</a:t>
            </a: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428625" y="1628775"/>
            <a:ext cx="8229600" cy="2808288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14000" b="1" dirty="0" smtClean="0">
                <a:solidFill>
                  <a:srgbClr val="1F497D"/>
                </a:solidFill>
                <a:cs typeface="Calibri" pitchFamily="34" charset="0"/>
              </a:rPr>
              <a:t>Obrigada!</a:t>
            </a:r>
            <a:endParaRPr lang="pt-BR" sz="14000" b="1" dirty="0">
              <a:solidFill>
                <a:srgbClr val="1F497D"/>
              </a:solidFill>
              <a:cs typeface="Calibri" pitchFamily="34" charset="0"/>
            </a:endParaRPr>
          </a:p>
          <a:p>
            <a:pPr>
              <a:defRPr/>
            </a:pPr>
            <a:endParaRPr lang="pt-BR" sz="8800" b="1" dirty="0">
              <a:solidFill>
                <a:srgbClr val="1F497D"/>
              </a:solidFill>
              <a:cs typeface="Calibri" pitchFamily="34" charset="0"/>
            </a:endParaRPr>
          </a:p>
          <a:p>
            <a:pPr>
              <a:defRPr/>
            </a:pPr>
            <a:r>
              <a:rPr lang="pt-BR" sz="8800" b="1" dirty="0" smtClean="0">
                <a:solidFill>
                  <a:srgbClr val="1F497D"/>
                </a:solidFill>
                <a:cs typeface="Calibri" pitchFamily="34" charset="0"/>
              </a:rPr>
              <a:t>Superintendência de Planejamento de Recursos Hídricos</a:t>
            </a:r>
            <a:endParaRPr lang="pt-BR" sz="8800" b="1" dirty="0">
              <a:solidFill>
                <a:srgbClr val="1F497D"/>
              </a:solidFill>
              <a:cs typeface="Calibri" pitchFamily="34" charset="0"/>
            </a:endParaRPr>
          </a:p>
          <a:p>
            <a:pPr>
              <a:defRPr/>
            </a:pPr>
            <a:endParaRPr lang="pt-BR" sz="8800" b="1" dirty="0">
              <a:solidFill>
                <a:srgbClr val="1F497D"/>
              </a:solidFill>
              <a:cs typeface="Calibri" pitchFamily="34" charset="0"/>
            </a:endParaRPr>
          </a:p>
          <a:p>
            <a:pPr>
              <a:defRPr/>
            </a:pPr>
            <a:r>
              <a:rPr lang="pt-BR" sz="8800" b="1" dirty="0" err="1" smtClean="0">
                <a:solidFill>
                  <a:srgbClr val="1F497D"/>
                </a:solidFill>
              </a:rPr>
              <a:t>spr@ana.gov.br</a:t>
            </a:r>
            <a:r>
              <a:rPr lang="pt-BR" sz="8800" b="1" dirty="0" smtClean="0">
                <a:solidFill>
                  <a:srgbClr val="1F497D"/>
                </a:solidFill>
              </a:rPr>
              <a:t>  </a:t>
            </a:r>
            <a:r>
              <a:rPr lang="pt-BR" sz="8800" b="1" dirty="0">
                <a:solidFill>
                  <a:srgbClr val="1F497D"/>
                </a:solidFill>
              </a:rPr>
              <a:t>|  (+55) (61) </a:t>
            </a:r>
            <a:r>
              <a:rPr lang="pt-BR" sz="8800" b="1" dirty="0" smtClean="0">
                <a:solidFill>
                  <a:srgbClr val="1F497D"/>
                </a:solidFill>
              </a:rPr>
              <a:t>2109-5208</a:t>
            </a:r>
            <a:endParaRPr lang="pt-BR" sz="8800" b="1" dirty="0">
              <a:solidFill>
                <a:srgbClr val="1F497D"/>
              </a:solidFill>
            </a:endParaRPr>
          </a:p>
          <a:p>
            <a:pPr>
              <a:defRPr/>
            </a:pPr>
            <a:endParaRPr lang="pt-BR" sz="8800" b="1" dirty="0">
              <a:solidFill>
                <a:srgbClr val="002060"/>
              </a:solidFill>
              <a:cs typeface="Calibri" pitchFamily="34" charset="0"/>
            </a:endParaRPr>
          </a:p>
          <a:p>
            <a:pPr>
              <a:defRPr/>
            </a:pPr>
            <a:r>
              <a:rPr lang="pt-BR" sz="10000" b="1" dirty="0" smtClean="0">
                <a:solidFill>
                  <a:srgbClr val="1F497D"/>
                </a:solidFill>
                <a:cs typeface="Calibri" pitchFamily="34" charset="0"/>
              </a:rPr>
              <a:t>www.ana.gov.br</a:t>
            </a:r>
            <a:endParaRPr lang="pt-BR" sz="10000" b="1" dirty="0">
              <a:solidFill>
                <a:srgbClr val="1F497D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275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32" y="71988"/>
            <a:ext cx="5552888" cy="6786012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5652120" y="1456521"/>
            <a:ext cx="2952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93% da extensão de rios é de domínio estadual</a:t>
            </a:r>
          </a:p>
        </p:txBody>
      </p:sp>
      <p:sp>
        <p:nvSpPr>
          <p:cNvPr id="7" name="CaixaDeTexto 8"/>
          <p:cNvSpPr txBox="1">
            <a:spLocks noChangeArrowheads="1"/>
          </p:cNvSpPr>
          <p:nvPr/>
        </p:nvSpPr>
        <p:spPr bwMode="auto">
          <a:xfrm>
            <a:off x="5724128" y="332656"/>
            <a:ext cx="2741613" cy="92333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dirty="0" err="1">
                <a:solidFill>
                  <a:schemeClr val="bg1"/>
                </a:solidFill>
              </a:rPr>
              <a:t>Dominialidade</a:t>
            </a:r>
            <a:r>
              <a:rPr lang="pt-BR" dirty="0">
                <a:solidFill>
                  <a:schemeClr val="bg1"/>
                </a:solidFill>
              </a:rPr>
              <a:t> dos corpos superficiais da RH-Paraguai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255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52120" y="528354"/>
            <a:ext cx="2952328" cy="646331"/>
          </a:xfrm>
          <a:solidFill>
            <a:srgbClr val="0070C0"/>
          </a:solidFill>
          <a:ln>
            <a:noFill/>
          </a:ln>
        </p:spPr>
        <p:txBody>
          <a:bodyPr wrap="square" lIns="36000" rIns="36000">
            <a:spAutoFit/>
          </a:bodyPr>
          <a:lstStyle/>
          <a:p>
            <a:pPr eaLnBrk="1" hangingPunct="1"/>
            <a:r>
              <a:rPr lang="pt-BR" sz="18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Política Nacional de Recursos Hídricos </a:t>
            </a:r>
            <a:endParaRPr lang="pt-BR" sz="18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714182"/>
            <a:ext cx="4464496" cy="5143818"/>
          </a:xfrm>
        </p:spPr>
        <p:txBody>
          <a:bodyPr/>
          <a:lstStyle/>
          <a:p>
            <a:pPr marL="0" indent="0">
              <a:buNone/>
            </a:pPr>
            <a:r>
              <a:rPr lang="pt-BR" sz="1800" dirty="0"/>
              <a:t>F</a:t>
            </a:r>
            <a:r>
              <a:rPr lang="pt-BR" sz="1800" dirty="0" smtClean="0"/>
              <a:t>undamentos</a:t>
            </a:r>
            <a:r>
              <a:rPr lang="pt-BR" sz="1800" dirty="0"/>
              <a:t>: </a:t>
            </a:r>
            <a:endParaRPr lang="pt-BR" sz="1800" dirty="0" smtClean="0"/>
          </a:p>
          <a:p>
            <a:r>
              <a:rPr lang="pt-BR" sz="1700" dirty="0" smtClean="0"/>
              <a:t>a </a:t>
            </a:r>
            <a:r>
              <a:rPr lang="pt-BR" sz="1700" dirty="0"/>
              <a:t>água é um bem de domínio público; </a:t>
            </a:r>
            <a:endParaRPr lang="pt-BR" sz="1700" dirty="0" smtClean="0"/>
          </a:p>
          <a:p>
            <a:r>
              <a:rPr lang="pt-BR" sz="1700" dirty="0" smtClean="0"/>
              <a:t>a </a:t>
            </a:r>
            <a:r>
              <a:rPr lang="pt-BR" sz="1700" dirty="0"/>
              <a:t>água é um recurso natural limitado, dotado de valor econômico; </a:t>
            </a:r>
            <a:endParaRPr lang="pt-BR" sz="1700" dirty="0" smtClean="0"/>
          </a:p>
          <a:p>
            <a:r>
              <a:rPr lang="pt-BR" sz="1700" dirty="0" smtClean="0"/>
              <a:t>em </a:t>
            </a:r>
            <a:r>
              <a:rPr lang="pt-BR" sz="1700" dirty="0"/>
              <a:t>situações de escassez, o uso prioritário dos recursos hídricos é o consumo humano e a dessedentação de animais; </a:t>
            </a:r>
            <a:endParaRPr lang="pt-BR" sz="1700" dirty="0" smtClean="0"/>
          </a:p>
          <a:p>
            <a:r>
              <a:rPr lang="pt-BR" sz="1700" dirty="0" smtClean="0"/>
              <a:t>a </a:t>
            </a:r>
            <a:r>
              <a:rPr lang="pt-BR" sz="1700" dirty="0"/>
              <a:t>gestão dos recursos hídricos deve sempre proporcionar o uso múltiplo das águas; </a:t>
            </a:r>
            <a:endParaRPr lang="pt-BR" sz="1700" dirty="0" smtClean="0"/>
          </a:p>
          <a:p>
            <a:r>
              <a:rPr lang="pt-BR" sz="1700" dirty="0" smtClean="0"/>
              <a:t>a </a:t>
            </a:r>
            <a:r>
              <a:rPr lang="pt-BR" sz="1700" dirty="0"/>
              <a:t>bacia hidrográfica é a unidade territorial para implementação da Política Nacional de Recursos Hídricos e atuação do Sistema Nacional de Gerenciamento de Recursos Hídricos; </a:t>
            </a:r>
            <a:endParaRPr lang="pt-BR" sz="1700" dirty="0" smtClean="0"/>
          </a:p>
          <a:p>
            <a:r>
              <a:rPr lang="pt-BR" sz="1700" dirty="0" smtClean="0"/>
              <a:t>a </a:t>
            </a:r>
            <a:r>
              <a:rPr lang="pt-BR" sz="1700" dirty="0"/>
              <a:t>gestão dos recursos hídricos deve ser descentralizada e contar com a participação do Poder Público, dos usuários e das comunidades</a:t>
            </a:r>
            <a:r>
              <a:rPr lang="pt-BR" sz="1700" dirty="0" smtClean="0"/>
              <a:t>.</a:t>
            </a:r>
            <a:endParaRPr lang="pt-BR" sz="17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4788024" y="1772816"/>
            <a:ext cx="4176464" cy="4816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D</a:t>
            </a:r>
            <a:r>
              <a:rPr lang="pt-BR" dirty="0" smtClean="0"/>
              <a:t>iretrizes :</a:t>
            </a:r>
            <a:endParaRPr lang="pt-BR" dirty="0"/>
          </a:p>
          <a:p>
            <a:r>
              <a:rPr lang="pt-BR" sz="1700" dirty="0"/>
              <a:t>• a gestão sistemática dos recursos hídricos, sem dissociação dos aspectos de quantidade e qualidade;</a:t>
            </a:r>
          </a:p>
          <a:p>
            <a:r>
              <a:rPr lang="pt-BR" sz="1700" dirty="0"/>
              <a:t>• a adequação da gestão de recursos hídricos às diversidades físicas, bióticas, demográficas, econômicas, sociais e culturais das diversas regiões do País;</a:t>
            </a:r>
          </a:p>
          <a:p>
            <a:r>
              <a:rPr lang="pt-BR" sz="1700" dirty="0"/>
              <a:t>• a integração da gestão de recursos hídricos com a gestão ambiental;</a:t>
            </a:r>
          </a:p>
          <a:p>
            <a:r>
              <a:rPr lang="pt-BR" sz="1700" dirty="0"/>
              <a:t>• a articulação do planejamento de recursos hídricos com o dos setores usuários e com os planejamentos regional, estadual e nacional;</a:t>
            </a:r>
          </a:p>
          <a:p>
            <a:r>
              <a:rPr lang="pt-BR" sz="1700" dirty="0"/>
              <a:t>• a articulação da gestão de recursos hídricos com a do uso do solo; e</a:t>
            </a:r>
          </a:p>
          <a:p>
            <a:r>
              <a:rPr lang="pt-BR" sz="1700" dirty="0"/>
              <a:t>• a integração da gestão das bacias hidrográficas com a dos sistemas estuarinos e zonas costeiras</a:t>
            </a:r>
            <a:r>
              <a:rPr lang="pt-BR" sz="1700" dirty="0" smtClean="0"/>
              <a:t>.</a:t>
            </a:r>
            <a:endParaRPr lang="pt-BR" sz="1700" dirty="0"/>
          </a:p>
        </p:txBody>
      </p:sp>
      <p:sp>
        <p:nvSpPr>
          <p:cNvPr id="5" name="Rectangle 4"/>
          <p:cNvSpPr/>
          <p:nvPr/>
        </p:nvSpPr>
        <p:spPr>
          <a:xfrm>
            <a:off x="827584" y="1340768"/>
            <a:ext cx="36201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Lei n</a:t>
            </a:r>
            <a:r>
              <a:rPr lang="pt-BR" strike="sngStrike" dirty="0"/>
              <a:t>º</a:t>
            </a:r>
            <a:r>
              <a:rPr lang="pt-BR" dirty="0"/>
              <a:t> 9.433, de 8 de janeiro de 1997</a:t>
            </a:r>
          </a:p>
        </p:txBody>
      </p:sp>
    </p:spTree>
    <p:extLst>
      <p:ext uri="{BB962C8B-B14F-4D97-AF65-F5344CB8AC3E}">
        <p14:creationId xmlns:p14="http://schemas.microsoft.com/office/powerpoint/2010/main" val="2207083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83568" y="293747"/>
            <a:ext cx="7776864" cy="830997"/>
          </a:xfrm>
          <a:solidFill>
            <a:srgbClr val="0070C0"/>
          </a:solidFill>
          <a:ln>
            <a:noFill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Sistema Nacional de Gerenciamento de Recursos Hídricos – SINGREH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269" y="1340768"/>
            <a:ext cx="7751461" cy="517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089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321502"/>
              </p:ext>
            </p:extLst>
          </p:nvPr>
        </p:nvGraphicFramePr>
        <p:xfrm>
          <a:off x="107504" y="332656"/>
          <a:ext cx="8856983" cy="6309360"/>
        </p:xfrm>
        <a:graphic>
          <a:graphicData uri="http://schemas.openxmlformats.org/drawingml/2006/table">
            <a:tbl>
              <a:tblPr firstRow="1" firstCol="1" bandRow="1"/>
              <a:tblGrid>
                <a:gridCol w="3017155"/>
                <a:gridCol w="2973863"/>
                <a:gridCol w="2865965"/>
              </a:tblGrid>
              <a:tr h="3079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Lei </a:t>
                      </a:r>
                      <a:r>
                        <a:rPr lang="pt-BR" sz="12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nº 9.433,</a:t>
                      </a:r>
                      <a:r>
                        <a:rPr lang="pt-BR" sz="1200" b="1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de 8 de janeiro de 1997 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126" marR="66126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Lei Estadual nº 6.945, </a:t>
                      </a:r>
                      <a:endParaRPr lang="pt-BR" sz="1200" b="1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de </a:t>
                      </a:r>
                      <a:r>
                        <a:rPr lang="pt-BR" sz="12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5 de novembro de 1997 (MT)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126" marR="66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Lei Estadual nº 2.406, </a:t>
                      </a:r>
                      <a:endParaRPr lang="pt-BR" sz="1200" b="1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de </a:t>
                      </a:r>
                      <a:r>
                        <a:rPr lang="pt-BR" sz="12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29 de janeiro de 2002 (MS)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126" marR="66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</a:tr>
              <a:tr h="480458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TÍTULO I – DA POLÍTICA NACIONAL DE RECURSOS HÍDRICOS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CAPÍTULO I – DOS FUNDAMENTOS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CAPÍTULO II – DOS OBJETIVOS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CAPÍTULO III – DAS DIRETRIZES GERAIS DE AÇÃO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CAPÍTULO IV – DOS INSTRUMENTOS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CAPÍTULO V – DO RATEIO DE CUSTOS DAS OBRAS DE USO   MÚLTIPLO, DE INTERESSE COMUM OU COLETIVO (VETADO)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CAPÍTULO VI – DA AÇÃO DO PODER PÚBLICO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TÍTULO II – DO SISTEMA NACIONAL DE GERENCIAMENTO DE RECURSOS HÍDRICOS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</a:t>
                      </a: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CAPÍTULO I – DOS OBJETIVOS E DA COMPOSIÇÃO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</a:t>
                      </a: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CAPÍTULO II – DO CONSELHO NACIONAL DE RECURSOS HÍDRICOS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CAPÍTULO III – DOS COMITÊS DE BACIA HIDROGRÁFICA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CAPÍTULO IV – DAS AGÊNCIAS DE ÁGUA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CAPÍTULO V – DA SECRETARIA EXECUTIVA DO CONSELHO NACIONAL DE RECURSOS HÍDRICOS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</a:t>
                      </a: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CAPÍTULO VI – DAS ORGANIZAÇÕES CIVIS DE RECURSOS HÍDRICOS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TÍTULO III – DAS INFRAÇÕES E PENALIDADES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TÍTULO IV – DAS DISPOSIÇÕES GERAIS E TRANSITÓRIAS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126" marR="661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TÍTULO I – DA POLÍTICA ESTADUAL DE RECURSOS HÍDRICOS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CAPÍTULO I – FUNÇÕES DA ÁGUA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CAPÍTULO II – PRINCÍPIOS DO SETOR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CAPÍTULO III – DIRETRIZES DA POLÍTICA ESTADUAL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CAPÍTULO IV – DOS INSTRUMENTOS DA POLÍTICA ESTADUAL DE RECURSOS HÍDRICOS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TÍTULO II – DO SISTEMA ESTADUAL DE RECURSOS HÍDRICOS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</a:t>
                      </a: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CAPÍTULO I – DA COMPOSIÇÃO E ATRIBUIÇÕES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</a:t>
                      </a: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CAPÍTULO II – DO CONSELHO ESTADUAL DOS RECURSOS HÍDRICOS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CAPÍTULO III – DOS COMITÊS ESTADUAIS DE BACIAS HIDROGRÁFICAS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CAPÍTULO IV – DO ÓRGÃO COORDENADOR/GESTOR DO SISTEMA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CAPÍTULO V – DAS ASSOCIAÇÕES DE USUÁRIOS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TÍTULO III – DAS INFRAÇÕES E PENALIDADES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</a:t>
                      </a: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CAPÍTULO I – DAS INFRAÇÕES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</a:t>
                      </a: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CAPÍTULO II – DAS PENALIDADES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TÍTULO IV – DO FUNDO ESTADUAL DE RECURSOS HÍDRICOS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</a:t>
                      </a: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CAPÍTULO I – RECURSOS DO FUNDO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</a:t>
                      </a: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CAPÍTULO II – APLICAÇÕES DOS RECURSOS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TÍTULO V – DAS DISPOSIÇÕES GERAIS 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TÍTULO VI – DAS DISPOSIÇÕES TRANSITÓRIAS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126" marR="66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TÍTULO I – DA POLÍTICA ESTADUAL DOS RECURSOS HÍDRICOS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CAPÍTULO I – DAS FINALIDADES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CAPÍTULO II – DOS PRINCÍPIOS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CAPÍTULO III – DAS DIRETRIZES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CAPÍTULO IV – DOS INSTRUMENTOS 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TÍTULO II – DO SISTEMA ESTADUAL DE GERENCIAMENTO DOS RECURSOS HÍDRICOS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</a:t>
                      </a: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CAPÍTULO I – DA FINALIDADE E DA COMPOSIÇÃO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</a:t>
                      </a: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CAPÍTULO II – DA ORGANIZAÇÃO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CAPÍTULO III – DAS ORGANIZAÇÕES CIVIS DOS RECURSOS HÍDRICOS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TÍTULO III – DO FUNDO ESTADUAL DOS RECURSOS HÍDRICOS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TÍTULO IV – DAS INFRAÇÕES E PENALIDADES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</a:t>
                      </a: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CAPÍTULO I – RECURSOS DO FUNDO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</a:t>
                      </a: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CAPÍTULO II – APLICAÇÕES DOS RECURSOS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TÍTULO V – DAS DISPOSIÇÕES GERAIS, TRANSITÓRIAS E FINAIS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</a:t>
                      </a: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CAPÍTULO I – DISPOSIÇÕES GERAIS E TRANSITÓRIAS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    </a:t>
                      </a:r>
                      <a:r>
                        <a:rPr lang="pt-BR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CAPÍTULO II – DISPOSIÇÕES FINAIS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126" marR="66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7208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0" y="2131312"/>
            <a:ext cx="915069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1. Legislação </a:t>
            </a:r>
            <a:r>
              <a:rPr lang="pt-BR" altLang="pt-BR" sz="3000" dirty="0">
                <a:solidFill>
                  <a:schemeClr val="bg1"/>
                </a:solidFill>
              </a:rPr>
              <a:t>associada à Gestão </a:t>
            </a:r>
            <a:r>
              <a:rPr lang="pt-BR" altLang="pt-BR" sz="3000" dirty="0" smtClean="0">
                <a:solidFill>
                  <a:schemeClr val="bg1"/>
                </a:solidFill>
              </a:rPr>
              <a:t>de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 smtClean="0">
                <a:solidFill>
                  <a:schemeClr val="bg1"/>
                </a:solidFill>
              </a:rPr>
              <a:t> </a:t>
            </a:r>
            <a:r>
              <a:rPr lang="pt-BR" altLang="pt-BR" sz="3000" dirty="0">
                <a:solidFill>
                  <a:schemeClr val="bg1"/>
                </a:solidFill>
              </a:rPr>
              <a:t>Recursos Hídricos</a:t>
            </a:r>
          </a:p>
        </p:txBody>
      </p:sp>
      <p:sp>
        <p:nvSpPr>
          <p:cNvPr id="3" name="CaixaDeTexto 8"/>
          <p:cNvSpPr txBox="1">
            <a:spLocks noChangeArrowheads="1"/>
          </p:cNvSpPr>
          <p:nvPr/>
        </p:nvSpPr>
        <p:spPr bwMode="auto">
          <a:xfrm>
            <a:off x="0" y="3715488"/>
            <a:ext cx="9150690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2400" dirty="0">
                <a:solidFill>
                  <a:schemeClr val="bg1"/>
                </a:solidFill>
              </a:rPr>
              <a:t>1.2 Unidades de gestão de recursos hídricos</a:t>
            </a:r>
          </a:p>
        </p:txBody>
      </p:sp>
    </p:spTree>
    <p:extLst>
      <p:ext uri="{BB962C8B-B14F-4D97-AF65-F5344CB8AC3E}">
        <p14:creationId xmlns:p14="http://schemas.microsoft.com/office/powerpoint/2010/main" val="2160474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410"/>
            <a:ext cx="5400600" cy="6714239"/>
          </a:xfrm>
          <a:prstGeom prst="rect">
            <a:avLst/>
          </a:prstGeom>
          <a:noFill/>
        </p:spPr>
      </p:pic>
      <p:pic>
        <p:nvPicPr>
          <p:cNvPr id="5" name="Imagem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642" y="3397663"/>
            <a:ext cx="1408430" cy="3115310"/>
          </a:xfrm>
          <a:prstGeom prst="rect">
            <a:avLst/>
          </a:prstGeom>
          <a:noFill/>
        </p:spPr>
      </p:pic>
      <p:sp>
        <p:nvSpPr>
          <p:cNvPr id="6" name="Retângulo 5"/>
          <p:cNvSpPr/>
          <p:nvPr/>
        </p:nvSpPr>
        <p:spPr>
          <a:xfrm>
            <a:off x="5436096" y="476672"/>
            <a:ext cx="3635896" cy="9233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Domínio dos corpos superficiais e unidades de planejamento e gerenciamento – UPG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806147"/>
              </p:ext>
            </p:extLst>
          </p:nvPr>
        </p:nvGraphicFramePr>
        <p:xfrm>
          <a:off x="6642846" y="3381187"/>
          <a:ext cx="1423052" cy="319011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423052"/>
              </a:tblGrid>
              <a:tr h="1328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100" dirty="0">
                          <a:solidFill>
                            <a:srgbClr val="000000"/>
                          </a:solidFill>
                          <a:effectLst/>
                        </a:rPr>
                        <a:t>Área de </a:t>
                      </a:r>
                      <a:r>
                        <a:rPr lang="pt-BR" sz="1100" dirty="0" smtClean="0">
                          <a:solidFill>
                            <a:srgbClr val="000000"/>
                          </a:solidFill>
                          <a:effectLst/>
                        </a:rPr>
                        <a:t>drenagem (%)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39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200" b="1" dirty="0" smtClean="0">
                          <a:solidFill>
                            <a:schemeClr val="tx2"/>
                          </a:solidFill>
                          <a:effectLst/>
                        </a:rPr>
                        <a:t>48,13</a:t>
                      </a:r>
                      <a:endParaRPr lang="pt-BR" sz="1200" b="1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44450" marR="44450" marT="0" marB="0" anchor="ctr"/>
                </a:tc>
              </a:tr>
              <a:tr h="1724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</a:rPr>
                        <a:t>8,82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</a:rPr>
                        <a:t>13,44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39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</a:rPr>
                        <a:t>5,32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950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</a:rPr>
                        <a:t>16,75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</a:rPr>
                        <a:t>14,28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915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</a:rPr>
                        <a:t>10,40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915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</a:rPr>
                        <a:t>30,99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27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pt-BR" sz="3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</a:tr>
              <a:tr h="1877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51,87</a:t>
                      </a:r>
                    </a:p>
                  </a:txBody>
                  <a:tcPr marL="44450" marR="44450" marT="0" marB="0" anchor="ctr"/>
                </a:tc>
              </a:tr>
              <a:tr h="139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</a:rPr>
                        <a:t>4,78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950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</a:rPr>
                        <a:t>34,55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440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</a:rPr>
                        <a:t>23,27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670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</a:rPr>
                        <a:t>18,57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39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</a:rPr>
                        <a:t>9,76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39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</a:rPr>
                        <a:t>9,07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99005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4_Tema do Office">
  <a:themeElements>
    <a:clrScheme name="Tema ANA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Tema ANA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23468</TotalTime>
  <Words>3100</Words>
  <Application>Microsoft Macintosh PowerPoint</Application>
  <PresentationFormat>On-screen Show (4:3)</PresentationFormat>
  <Paragraphs>412</Paragraphs>
  <Slides>31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4_Tema do Office</vt:lpstr>
      <vt:lpstr>Tema do Office</vt:lpstr>
      <vt:lpstr>Planilha</vt:lpstr>
      <vt:lpstr>PowerPoint Presentation</vt:lpstr>
      <vt:lpstr>PowerPoint Presentation</vt:lpstr>
      <vt:lpstr>PowerPoint Presentation</vt:lpstr>
      <vt:lpstr>PowerPoint Presentation</vt:lpstr>
      <vt:lpstr>Política Nacional de Recursos Hídricos </vt:lpstr>
      <vt:lpstr>Sistema Nacional de Gerenciamento de Recursos Hídricos – SINGREH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Agência Nacional de Águas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Carlos Motta</dc:creator>
  <cp:lastModifiedBy>Rosana Evangelista</cp:lastModifiedBy>
  <cp:revision>572</cp:revision>
  <cp:lastPrinted>2014-12-29T19:47:26Z</cp:lastPrinted>
  <dcterms:created xsi:type="dcterms:W3CDTF">2013-02-28T18:54:38Z</dcterms:created>
  <dcterms:modified xsi:type="dcterms:W3CDTF">2016-06-21T12:53:34Z</dcterms:modified>
</cp:coreProperties>
</file>