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1" r:id="rId4"/>
    <p:sldId id="302" r:id="rId5"/>
    <p:sldId id="258" r:id="rId6"/>
    <p:sldId id="259" r:id="rId7"/>
    <p:sldId id="260" r:id="rId8"/>
    <p:sldId id="261" r:id="rId9"/>
    <p:sldId id="262" r:id="rId10"/>
    <p:sldId id="263" r:id="rId11"/>
    <p:sldId id="304" r:id="rId12"/>
    <p:sldId id="303" r:id="rId13"/>
    <p:sldId id="305" r:id="rId14"/>
    <p:sldId id="306" r:id="rId15"/>
    <p:sldId id="312" r:id="rId16"/>
    <p:sldId id="313" r:id="rId17"/>
    <p:sldId id="314" r:id="rId18"/>
    <p:sldId id="309" r:id="rId19"/>
    <p:sldId id="307" r:id="rId20"/>
    <p:sldId id="310" r:id="rId21"/>
    <p:sldId id="264" r:id="rId22"/>
    <p:sldId id="297" r:id="rId23"/>
    <p:sldId id="265" r:id="rId24"/>
    <p:sldId id="266" r:id="rId25"/>
    <p:sldId id="267" r:id="rId26"/>
    <p:sldId id="269" r:id="rId27"/>
    <p:sldId id="270" r:id="rId28"/>
    <p:sldId id="298" r:id="rId29"/>
    <p:sldId id="272" r:id="rId30"/>
    <p:sldId id="299"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315" r:id="rId47"/>
    <p:sldId id="316" r:id="rId48"/>
    <p:sldId id="318" r:id="rId49"/>
    <p:sldId id="319" r:id="rId50"/>
    <p:sldId id="320" r:id="rId51"/>
    <p:sldId id="321" r:id="rId52"/>
    <p:sldId id="322" r:id="rId53"/>
    <p:sldId id="323" r:id="rId54"/>
    <p:sldId id="324" r:id="rId55"/>
    <p:sldId id="32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a:p>
        </p:txBody>
      </p:sp>
      <p:sp>
        <p:nvSpPr>
          <p:cNvPr id="4" name="Espaço Reservado para Data 3"/>
          <p:cNvSpPr>
            <a:spLocks noGrp="1"/>
          </p:cNvSpPr>
          <p:nvPr>
            <p:ph type="dt" sz="half" idx="10"/>
          </p:nvPr>
        </p:nvSpPr>
        <p:spPr/>
        <p:txBody>
          <a:bodyPr/>
          <a:lstStyle/>
          <a:p>
            <a:fld id="{E52DCA3D-41E3-4664-8E2D-0E3A3B3E84F2}" type="datetimeFigureOut">
              <a:rPr lang="en-US" smtClean="0"/>
              <a:pPr/>
              <a:t>4/25/2018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E52DCA3D-41E3-4664-8E2D-0E3A3B3E84F2}" type="datetimeFigureOut">
              <a:rPr lang="en-US" smtClean="0"/>
              <a:pPr/>
              <a:t>4/25/2018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E52DCA3D-41E3-4664-8E2D-0E3A3B3E84F2}" type="datetimeFigureOut">
              <a:rPr lang="en-US" smtClean="0"/>
              <a:pPr/>
              <a:t>4/25/2018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E52DCA3D-41E3-4664-8E2D-0E3A3B3E84F2}" type="datetimeFigureOut">
              <a:rPr lang="en-US" smtClean="0"/>
              <a:pPr/>
              <a:t>4/25/2018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E52DCA3D-41E3-4664-8E2D-0E3A3B3E84F2}" type="datetimeFigureOut">
              <a:rPr lang="en-US" smtClean="0"/>
              <a:pPr/>
              <a:t>4/25/2018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p:cNvSpPr>
            <a:spLocks noGrp="1"/>
          </p:cNvSpPr>
          <p:nvPr>
            <p:ph type="dt" sz="half" idx="10"/>
          </p:nvPr>
        </p:nvSpPr>
        <p:spPr/>
        <p:txBody>
          <a:bodyPr/>
          <a:lstStyle/>
          <a:p>
            <a:fld id="{E52DCA3D-41E3-4664-8E2D-0E3A3B3E84F2}" type="datetimeFigureOut">
              <a:rPr lang="en-US" smtClean="0"/>
              <a:pPr/>
              <a:t>4/25/2018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p:cNvSpPr>
            <a:spLocks noGrp="1"/>
          </p:cNvSpPr>
          <p:nvPr>
            <p:ph type="dt" sz="half" idx="10"/>
          </p:nvPr>
        </p:nvSpPr>
        <p:spPr/>
        <p:txBody>
          <a:bodyPr/>
          <a:lstStyle/>
          <a:p>
            <a:fld id="{E52DCA3D-41E3-4664-8E2D-0E3A3B3E84F2}" type="datetimeFigureOut">
              <a:rPr lang="en-US" smtClean="0"/>
              <a:pPr/>
              <a:t>4/25/2018</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Data 2"/>
          <p:cNvSpPr>
            <a:spLocks noGrp="1"/>
          </p:cNvSpPr>
          <p:nvPr>
            <p:ph type="dt" sz="half" idx="10"/>
          </p:nvPr>
        </p:nvSpPr>
        <p:spPr/>
        <p:txBody>
          <a:bodyPr/>
          <a:lstStyle/>
          <a:p>
            <a:fld id="{E52DCA3D-41E3-4664-8E2D-0E3A3B3E84F2}" type="datetimeFigureOut">
              <a:rPr lang="en-US" smtClean="0"/>
              <a:pPr/>
              <a:t>4/25/2018</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52DCA3D-41E3-4664-8E2D-0E3A3B3E84F2}" type="datetimeFigureOut">
              <a:rPr lang="en-US" smtClean="0"/>
              <a:pPr/>
              <a:t>4/25/2018</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E52DCA3D-41E3-4664-8E2D-0E3A3B3E84F2}" type="datetimeFigureOut">
              <a:rPr lang="en-US" smtClean="0"/>
              <a:pPr/>
              <a:t>4/25/2018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E52DCA3D-41E3-4664-8E2D-0E3A3B3E84F2}" type="datetimeFigureOut">
              <a:rPr lang="en-US" smtClean="0"/>
              <a:pPr/>
              <a:t>4/25/2018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9C62D780-FA17-4FE6-85B3-EA6F59B87CBA}"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endParaRPr lang="en-US"/>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DCA3D-41E3-4664-8E2D-0E3A3B3E84F2}" type="datetimeFigureOut">
              <a:rPr lang="en-US" smtClean="0"/>
              <a:pPr/>
              <a:t>4/25/2018</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2D780-FA17-4FE6-85B3-EA6F59B87CBA}"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suapesquisa.com/geografia/pantanal.ht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suapesquisa.com/geografia/placas_tectonicas.htm" TargetMode="External"/><Relationship Id="rId2" Type="http://schemas.openxmlformats.org/officeDocument/2006/relationships/hyperlink" Target="http://www.suapesquisa.com/o_que_e/vulcao.htm" TargetMode="External"/><Relationship Id="rId1" Type="http://schemas.openxmlformats.org/officeDocument/2006/relationships/slideLayout" Target="../slideLayouts/slideLayout7.xml"/><Relationship Id="rId4" Type="http://schemas.openxmlformats.org/officeDocument/2006/relationships/hyperlink" Target="http://www.suapesquisa.com/cienciastecnologia/eras_geologicas.ht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76400"/>
            <a:ext cx="7772400" cy="1470025"/>
          </a:xfrm>
        </p:spPr>
        <p:txBody>
          <a:bodyPr/>
          <a:lstStyle/>
          <a:p>
            <a:r>
              <a:rPr lang="pt-BR" dirty="0"/>
              <a:t>Região hidrográfica do rio Paraguai- MT</a:t>
            </a:r>
            <a:endParaRPr lang="en-US" dirty="0"/>
          </a:p>
        </p:txBody>
      </p:sp>
      <p:sp>
        <p:nvSpPr>
          <p:cNvPr id="3" name="Subtítulo 2"/>
          <p:cNvSpPr>
            <a:spLocks noGrp="1"/>
          </p:cNvSpPr>
          <p:nvPr>
            <p:ph type="subTitle" idx="1"/>
          </p:nvPr>
        </p:nvSpPr>
        <p:spPr/>
        <p:txBody>
          <a:bodyPr/>
          <a:lstStyle/>
          <a:p>
            <a:pPr fontAlgn="base"/>
            <a:r>
              <a:rPr lang="pt-BR" b="1" dirty="0">
                <a:solidFill>
                  <a:srgbClr val="002060"/>
                </a:solidFill>
              </a:rPr>
              <a:t>Formas de relevo e suas características, planalto, planície, depressões e montanhas</a:t>
            </a:r>
          </a:p>
        </p:txBody>
      </p:sp>
      <p:sp>
        <p:nvSpPr>
          <p:cNvPr id="4" name="Retângulo 3"/>
          <p:cNvSpPr/>
          <p:nvPr/>
        </p:nvSpPr>
        <p:spPr>
          <a:xfrm>
            <a:off x="1143000" y="228600"/>
            <a:ext cx="8001000" cy="974626"/>
          </a:xfrm>
          <a:prstGeom prst="rect">
            <a:avLst/>
          </a:prstGeom>
        </p:spPr>
        <p:txBody>
          <a:bodyPr wrap="square">
            <a:spAutoFit/>
          </a:bodyPr>
          <a:lstStyle/>
          <a:p>
            <a:pPr algn="ctr">
              <a:spcAft>
                <a:spcPts val="0"/>
              </a:spcAft>
            </a:pPr>
            <a:r>
              <a:rPr lang="pt-BR" b="1" dirty="0">
                <a:latin typeface="Times New Roman"/>
                <a:ea typeface="Times New Roman"/>
                <a:cs typeface="Times New Roman"/>
              </a:rPr>
              <a:t>UNIVERSIDADE FEDERAL DE MATO GROSSO</a:t>
            </a:r>
            <a:endParaRPr lang="pt-BR" dirty="0">
              <a:latin typeface="Times New Roman"/>
              <a:ea typeface="Times New Roman"/>
              <a:cs typeface="Times New Roman"/>
            </a:endParaRPr>
          </a:p>
          <a:p>
            <a:pPr algn="ctr">
              <a:spcBef>
                <a:spcPts val="200"/>
              </a:spcBef>
              <a:spcAft>
                <a:spcPts val="0"/>
              </a:spcAft>
            </a:pPr>
            <a:r>
              <a:rPr lang="pt-BR" b="1" dirty="0">
                <a:latin typeface="Times New Roman"/>
                <a:ea typeface="Times New Roman"/>
                <a:cs typeface="Times New Roman"/>
              </a:rPr>
              <a:t>FACULDADE DE ARQUITETURA, ENGENHARIA E TECNOLOGIA</a:t>
            </a:r>
          </a:p>
          <a:p>
            <a:pPr algn="ctr">
              <a:spcBef>
                <a:spcPts val="200"/>
              </a:spcBef>
              <a:spcAft>
                <a:spcPts val="0"/>
              </a:spcAft>
            </a:pPr>
            <a:r>
              <a:rPr lang="pt-BR" b="1" dirty="0">
                <a:latin typeface="Times New Roman"/>
                <a:ea typeface="Times New Roman"/>
                <a:cs typeface="Times New Roman"/>
              </a:rPr>
              <a:t>DEPARTAMENTO DE ENGENHARIA SANITÁRIA E AMBIENTAL</a:t>
            </a:r>
            <a:endParaRPr lang="pt-BR" dirty="0">
              <a:latin typeface="Times New Roman"/>
              <a:ea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0"/>
            <a:ext cx="7772400" cy="5029200"/>
          </a:xfrm>
          <a:prstGeom prst="rect">
            <a:avLst/>
          </a:prstGeom>
          <a:noFill/>
          <a:ln w="9525">
            <a:noFill/>
            <a:miter lim="800000"/>
            <a:headEnd/>
            <a:tailEnd/>
          </a:ln>
          <a:effectLst/>
        </p:spPr>
      </p:pic>
      <p:sp>
        <p:nvSpPr>
          <p:cNvPr id="3" name="Título 1"/>
          <p:cNvSpPr txBox="1">
            <a:spLocks/>
          </p:cNvSpPr>
          <p:nvPr/>
        </p:nvSpPr>
        <p:spPr>
          <a:xfrm>
            <a:off x="1066800" y="1"/>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Parque Estadual e Parque Nacional na divisa dos Estados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04800" y="838200"/>
            <a:ext cx="8382000" cy="1754326"/>
          </a:xfrm>
          <a:prstGeom prst="rect">
            <a:avLst/>
          </a:prstGeom>
        </p:spPr>
        <p:txBody>
          <a:bodyPr wrap="square">
            <a:spAutoFit/>
          </a:bodyPr>
          <a:lstStyle/>
          <a:p>
            <a:pPr algn="just"/>
            <a:r>
              <a:rPr lang="pt-BR" b="1" dirty="0">
                <a:latin typeface="Arial" pitchFamily="34" charset="0"/>
                <a:cs typeface="Arial" pitchFamily="34" charset="0"/>
              </a:rPr>
              <a:t>RELEVO.</a:t>
            </a:r>
          </a:p>
          <a:p>
            <a:pPr algn="just"/>
            <a:r>
              <a:rPr lang="pt-BR" b="1" dirty="0">
                <a:latin typeface="Arial" pitchFamily="34" charset="0"/>
                <a:cs typeface="Arial" pitchFamily="34" charset="0"/>
              </a:rPr>
              <a:t> </a:t>
            </a:r>
          </a:p>
          <a:p>
            <a:pPr algn="just"/>
            <a:r>
              <a:rPr lang="pt-BR" dirty="0">
                <a:latin typeface="Arial" pitchFamily="34" charset="0"/>
                <a:cs typeface="Arial" pitchFamily="34" charset="0"/>
              </a:rPr>
              <a:t>O relevo brasileiro já foi bastante estudado e dividido de diferentes formas. Nas divisões estabelecidas </a:t>
            </a:r>
            <a:r>
              <a:rPr lang="pt-BR" b="1" dirty="0">
                <a:latin typeface="Arial" pitchFamily="34" charset="0"/>
                <a:cs typeface="Arial" pitchFamily="34" charset="0"/>
              </a:rPr>
              <a:t>por Aroldo de Azevedo e </a:t>
            </a:r>
            <a:r>
              <a:rPr lang="pt-BR" b="1" dirty="0" err="1">
                <a:latin typeface="Arial" pitchFamily="34" charset="0"/>
                <a:cs typeface="Arial" pitchFamily="34" charset="0"/>
              </a:rPr>
              <a:t>Aziz</a:t>
            </a:r>
            <a:r>
              <a:rPr lang="pt-BR" b="1" dirty="0">
                <a:latin typeface="Arial" pitchFamily="34" charset="0"/>
                <a:cs typeface="Arial" pitchFamily="34" charset="0"/>
              </a:rPr>
              <a:t> </a:t>
            </a:r>
            <a:r>
              <a:rPr lang="pt-BR" b="1" dirty="0" err="1">
                <a:latin typeface="Arial" pitchFamily="34" charset="0"/>
                <a:cs typeface="Arial" pitchFamily="34" charset="0"/>
              </a:rPr>
              <a:t>Ab’Saber</a:t>
            </a:r>
            <a:r>
              <a:rPr lang="pt-BR" dirty="0">
                <a:latin typeface="Arial" pitchFamily="34" charset="0"/>
                <a:cs typeface="Arial" pitchFamily="34" charset="0"/>
              </a:rPr>
              <a:t>, Mato Grosso apresentava </a:t>
            </a:r>
            <a:r>
              <a:rPr lang="pt-BR" u="sng" dirty="0">
                <a:latin typeface="Arial" pitchFamily="34" charset="0"/>
                <a:cs typeface="Arial" pitchFamily="34" charset="0"/>
              </a:rPr>
              <a:t>apenas duas unidades de relevo</a:t>
            </a:r>
            <a:r>
              <a:rPr lang="pt-BR" dirty="0">
                <a:latin typeface="Arial" pitchFamily="34" charset="0"/>
                <a:cs typeface="Arial" pitchFamily="34" charset="0"/>
              </a:rPr>
              <a:t>: o planalto central e a planície do pantanal.</a:t>
            </a:r>
          </a:p>
        </p:txBody>
      </p:sp>
      <p:sp>
        <p:nvSpPr>
          <p:cNvPr id="3" name="Retângulo 2"/>
          <p:cNvSpPr/>
          <p:nvPr/>
        </p:nvSpPr>
        <p:spPr>
          <a:xfrm>
            <a:off x="381000" y="3048000"/>
            <a:ext cx="8153400" cy="1200329"/>
          </a:xfrm>
          <a:prstGeom prst="rect">
            <a:avLst/>
          </a:prstGeom>
        </p:spPr>
        <p:txBody>
          <a:bodyPr wrap="square">
            <a:spAutoFit/>
          </a:bodyPr>
          <a:lstStyle/>
          <a:p>
            <a:pPr algn="just"/>
            <a:r>
              <a:rPr lang="pt-BR" dirty="0">
                <a:latin typeface="Arial" pitchFamily="34" charset="0"/>
                <a:cs typeface="Arial" pitchFamily="34" charset="0"/>
              </a:rPr>
              <a:t>O mais completo estudo do relevo brasileiro foi publicado em 1995. é de autoria do </a:t>
            </a:r>
            <a:r>
              <a:rPr lang="pt-BR" b="1" dirty="0">
                <a:latin typeface="Arial" pitchFamily="34" charset="0"/>
                <a:cs typeface="Arial" pitchFamily="34" charset="0"/>
              </a:rPr>
              <a:t>Professor </a:t>
            </a:r>
            <a:r>
              <a:rPr lang="pt-BR" b="1" dirty="0" err="1">
                <a:latin typeface="Arial" pitchFamily="34" charset="0"/>
                <a:cs typeface="Arial" pitchFamily="34" charset="0"/>
              </a:rPr>
              <a:t>Jurandyr</a:t>
            </a:r>
            <a:r>
              <a:rPr lang="pt-BR" b="1" dirty="0">
                <a:latin typeface="Arial" pitchFamily="34" charset="0"/>
                <a:cs typeface="Arial" pitchFamily="34" charset="0"/>
              </a:rPr>
              <a:t> Ross</a:t>
            </a:r>
            <a:r>
              <a:rPr lang="pt-BR" dirty="0">
                <a:latin typeface="Arial" pitchFamily="34" charset="0"/>
                <a:cs typeface="Arial" pitchFamily="34" charset="0"/>
              </a:rPr>
              <a:t>, da Geomorfologia da USP, que pesquisou e trabalhou nos levantamentos e mapeamentos aerofotogramétricos realizados pelo projeto </a:t>
            </a:r>
            <a:r>
              <a:rPr lang="pt-BR" dirty="0" err="1">
                <a:latin typeface="Arial" pitchFamily="34" charset="0"/>
                <a:cs typeface="Arial" pitchFamily="34" charset="0"/>
              </a:rPr>
              <a:t>Radambrasil</a:t>
            </a:r>
            <a:r>
              <a:rPr lang="pt-BR" dirty="0">
                <a:latin typeface="Arial" pitchFamily="34" charset="0"/>
                <a:cs typeface="Arial" pitchFamily="34" charset="0"/>
              </a:rPr>
              <a:t> (1970-1985).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57200" y="457200"/>
            <a:ext cx="7848600" cy="3416320"/>
          </a:xfrm>
          <a:prstGeom prst="rect">
            <a:avLst/>
          </a:prstGeom>
        </p:spPr>
        <p:txBody>
          <a:bodyPr wrap="square">
            <a:spAutoFit/>
          </a:bodyPr>
          <a:lstStyle/>
          <a:p>
            <a:r>
              <a:rPr lang="pt-BR" dirty="0"/>
              <a:t>As formas de relevo, em MT, podem ser agrupadas em unidades de relevo, conforme suas características.</a:t>
            </a:r>
          </a:p>
          <a:p>
            <a:endParaRPr lang="pt-BR" dirty="0"/>
          </a:p>
          <a:p>
            <a:r>
              <a:rPr lang="pt-BR" dirty="0"/>
              <a:t>Em Mato Grosso destacam-se 11 unidades:</a:t>
            </a:r>
          </a:p>
          <a:p>
            <a:endParaRPr lang="pt-BR" dirty="0"/>
          </a:p>
          <a:p>
            <a:r>
              <a:rPr lang="pt-BR" dirty="0"/>
              <a:t>-</a:t>
            </a:r>
            <a:r>
              <a:rPr lang="pt-BR" dirty="0">
                <a:solidFill>
                  <a:srgbClr val="0070C0"/>
                </a:solidFill>
              </a:rPr>
              <a:t>Planalto e Chapada dos Parecis;</a:t>
            </a:r>
          </a:p>
          <a:p>
            <a:r>
              <a:rPr lang="pt-BR" dirty="0">
                <a:solidFill>
                  <a:srgbClr val="0070C0"/>
                </a:solidFill>
              </a:rPr>
              <a:t>-Planaltos e Chapadas da Bacia do Paraná;</a:t>
            </a:r>
          </a:p>
          <a:p>
            <a:r>
              <a:rPr lang="pt-BR" dirty="0">
                <a:solidFill>
                  <a:srgbClr val="0070C0"/>
                </a:solidFill>
              </a:rPr>
              <a:t>-Planaltos e Serras Residuais do Alto Paraguai;</a:t>
            </a:r>
          </a:p>
          <a:p>
            <a:r>
              <a:rPr lang="pt-BR" dirty="0">
                <a:solidFill>
                  <a:srgbClr val="0070C0"/>
                </a:solidFill>
              </a:rPr>
              <a:t>-Depressão Cuiabana;</a:t>
            </a:r>
          </a:p>
          <a:p>
            <a:r>
              <a:rPr lang="pt-BR" dirty="0">
                <a:solidFill>
                  <a:srgbClr val="0070C0"/>
                </a:solidFill>
              </a:rPr>
              <a:t>-Depressões do Alto Paraguai-Guaporé/</a:t>
            </a:r>
          </a:p>
          <a:p>
            <a:r>
              <a:rPr lang="pt-BR" dirty="0">
                <a:solidFill>
                  <a:srgbClr val="0070C0"/>
                </a:solidFill>
              </a:rPr>
              <a:t>-Depressão </a:t>
            </a:r>
            <a:r>
              <a:rPr lang="pt-BR" dirty="0" err="1">
                <a:solidFill>
                  <a:srgbClr val="0070C0"/>
                </a:solidFill>
              </a:rPr>
              <a:t>Sul-Amazônica</a:t>
            </a:r>
            <a:r>
              <a:rPr lang="pt-BR" dirty="0">
                <a:solidFill>
                  <a:srgbClr val="0070C0"/>
                </a:solidFill>
              </a:rPr>
              <a:t>;</a:t>
            </a:r>
          </a:p>
          <a:p>
            <a:r>
              <a:rPr lang="pt-BR" dirty="0">
                <a:solidFill>
                  <a:srgbClr val="0070C0"/>
                </a:solidFill>
              </a:rPr>
              <a:t>-Planície e Pantanal </a:t>
            </a:r>
            <a:r>
              <a:rPr lang="pt-BR" dirty="0" err="1">
                <a:solidFill>
                  <a:srgbClr val="0070C0"/>
                </a:solidFill>
              </a:rPr>
              <a:t>Mato-grossense</a:t>
            </a:r>
            <a:r>
              <a:rPr lang="pt-BR" dirty="0"/>
              <a:t>.</a:t>
            </a:r>
          </a:p>
        </p:txBody>
      </p:sp>
      <p:sp>
        <p:nvSpPr>
          <p:cNvPr id="3" name="Retângulo 2"/>
          <p:cNvSpPr/>
          <p:nvPr/>
        </p:nvSpPr>
        <p:spPr>
          <a:xfrm>
            <a:off x="1219200" y="5715000"/>
            <a:ext cx="4572000" cy="646331"/>
          </a:xfrm>
          <a:prstGeom prst="rect">
            <a:avLst/>
          </a:prstGeom>
        </p:spPr>
        <p:txBody>
          <a:bodyPr>
            <a:spAutoFit/>
          </a:bodyPr>
          <a:lstStyle/>
          <a:p>
            <a:endParaRPr lang="pt-BR" dirty="0">
              <a:solidFill>
                <a:srgbClr val="0070C0"/>
              </a:solidFill>
            </a:endParaRPr>
          </a:p>
          <a:p>
            <a:r>
              <a:rPr lang="pt-BR" dirty="0"/>
              <a:t>-Depressão do Araguaia-Tocantins;</a:t>
            </a:r>
          </a:p>
        </p:txBody>
      </p:sp>
      <p:sp>
        <p:nvSpPr>
          <p:cNvPr id="4" name="Retângulo 3"/>
          <p:cNvSpPr/>
          <p:nvPr/>
        </p:nvSpPr>
        <p:spPr>
          <a:xfrm>
            <a:off x="1143000" y="5486400"/>
            <a:ext cx="4183063" cy="369332"/>
          </a:xfrm>
          <a:prstGeom prst="rect">
            <a:avLst/>
          </a:prstGeom>
        </p:spPr>
        <p:txBody>
          <a:bodyPr wrap="square">
            <a:spAutoFit/>
          </a:bodyPr>
          <a:lstStyle/>
          <a:p>
            <a:r>
              <a:rPr lang="pt-BR" dirty="0"/>
              <a:t>-Planície e Pantanal do Rio Guaporé</a:t>
            </a:r>
          </a:p>
        </p:txBody>
      </p:sp>
      <p:sp>
        <p:nvSpPr>
          <p:cNvPr id="5" name="Retângulo 4"/>
          <p:cNvSpPr/>
          <p:nvPr/>
        </p:nvSpPr>
        <p:spPr>
          <a:xfrm>
            <a:off x="1219200" y="5105400"/>
            <a:ext cx="3536950" cy="369332"/>
          </a:xfrm>
          <a:prstGeom prst="rect">
            <a:avLst/>
          </a:prstGeom>
        </p:spPr>
        <p:txBody>
          <a:bodyPr wrap="square">
            <a:spAutoFit/>
          </a:bodyPr>
          <a:lstStyle/>
          <a:p>
            <a:r>
              <a:rPr lang="pt-BR" dirty="0"/>
              <a:t>-Planície do Rio Araguaia</a:t>
            </a:r>
          </a:p>
        </p:txBody>
      </p:sp>
      <p:sp>
        <p:nvSpPr>
          <p:cNvPr id="6" name="Retângulo 5"/>
          <p:cNvSpPr/>
          <p:nvPr/>
        </p:nvSpPr>
        <p:spPr>
          <a:xfrm>
            <a:off x="1143000" y="4648200"/>
            <a:ext cx="3621087" cy="369332"/>
          </a:xfrm>
          <a:prstGeom prst="rect">
            <a:avLst/>
          </a:prstGeom>
        </p:spPr>
        <p:txBody>
          <a:bodyPr wrap="square">
            <a:spAutoFit/>
          </a:bodyPr>
          <a:lstStyle/>
          <a:p>
            <a:pPr lvl="0"/>
            <a:r>
              <a:rPr lang="pt-BR" dirty="0"/>
              <a:t>-Planaltos Residuais </a:t>
            </a:r>
            <a:r>
              <a:rPr lang="pt-BR" dirty="0" err="1"/>
              <a:t>Sul-Amazônicos</a:t>
            </a:r>
            <a:r>
              <a:rPr lang="pt-BR"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38200" y="838200"/>
            <a:ext cx="7543800" cy="1815882"/>
          </a:xfrm>
          <a:prstGeom prst="rect">
            <a:avLst/>
          </a:prstGeom>
        </p:spPr>
        <p:txBody>
          <a:bodyPr wrap="square">
            <a:spAutoFit/>
          </a:bodyPr>
          <a:lstStyle/>
          <a:p>
            <a:pPr algn="just"/>
            <a:r>
              <a:rPr lang="pt-BR" sz="2800" b="1" dirty="0">
                <a:latin typeface="Arial" pitchFamily="34" charset="0"/>
                <a:cs typeface="Arial" pitchFamily="34" charset="0"/>
              </a:rPr>
              <a:t>Planalto e Chapada dos Parecis: </a:t>
            </a:r>
            <a:r>
              <a:rPr lang="pt-BR" sz="2800" dirty="0">
                <a:latin typeface="Arial" pitchFamily="34" charset="0"/>
                <a:cs typeface="Arial" pitchFamily="34" charset="0"/>
              </a:rPr>
              <a:t>é o mais extenso domínio geomorfológico de Mato Grosso, apresentando topografia favorável à práticas agrícolas mecanizadas</a:t>
            </a:r>
          </a:p>
        </p:txBody>
      </p:sp>
      <p:sp>
        <p:nvSpPr>
          <p:cNvPr id="3" name="Retângulo 2"/>
          <p:cNvSpPr/>
          <p:nvPr/>
        </p:nvSpPr>
        <p:spPr>
          <a:xfrm>
            <a:off x="762000" y="3429000"/>
            <a:ext cx="7924800" cy="1015663"/>
          </a:xfrm>
          <a:prstGeom prst="rect">
            <a:avLst/>
          </a:prstGeom>
        </p:spPr>
        <p:txBody>
          <a:bodyPr wrap="square">
            <a:spAutoFit/>
          </a:bodyPr>
          <a:lstStyle/>
          <a:p>
            <a:pPr algn="just"/>
            <a:r>
              <a:rPr lang="pt-BR" sz="2000" dirty="0">
                <a:latin typeface="Arial" pitchFamily="34" charset="0"/>
                <a:cs typeface="Arial" pitchFamily="34" charset="0"/>
              </a:rPr>
              <a:t>Suas altitudes mais elevadas, em torno de 800 metros, são encontradas no trecho sudoeste, mas a altitude predominante varia de 450 e 650 metros</a:t>
            </a:r>
            <a:r>
              <a:rPr lang="pt-BR"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81000" y="302359"/>
            <a:ext cx="8534400" cy="3170099"/>
          </a:xfrm>
          <a:prstGeom prst="rect">
            <a:avLst/>
          </a:prstGeom>
        </p:spPr>
        <p:txBody>
          <a:bodyPr wrap="square">
            <a:spAutoFit/>
          </a:bodyPr>
          <a:lstStyle/>
          <a:p>
            <a:r>
              <a:rPr lang="pt-BR" sz="2000" b="1" dirty="0">
                <a:latin typeface="Arial" pitchFamily="34" charset="0"/>
                <a:cs typeface="Arial" pitchFamily="34" charset="0"/>
              </a:rPr>
              <a:t>Planaltos e Chapadas da Bacia do Paraná: </a:t>
            </a:r>
            <a:r>
              <a:rPr lang="pt-BR" sz="2000" dirty="0">
                <a:latin typeface="Arial" pitchFamily="34" charset="0"/>
                <a:cs typeface="Arial" pitchFamily="34" charset="0"/>
              </a:rPr>
              <a:t>abrangem superfícies das regiões Sudeste, Sul e Centro-Oeste. Em MT aparece na região sudeste do estado e é chamada de Planalto dos Guimarães, sendo dividida em três subunidades:</a:t>
            </a:r>
          </a:p>
          <a:p>
            <a:pPr algn="just"/>
            <a:r>
              <a:rPr lang="pt-BR" sz="2000" b="1" dirty="0">
                <a:latin typeface="Arial" pitchFamily="34" charset="0"/>
                <a:cs typeface="Arial" pitchFamily="34" charset="0"/>
              </a:rPr>
              <a:t>Chapada dos Guimarães</a:t>
            </a:r>
            <a:r>
              <a:rPr lang="pt-BR" sz="2000" dirty="0">
                <a:latin typeface="Arial" pitchFamily="34" charset="0"/>
                <a:cs typeface="Arial" pitchFamily="34" charset="0"/>
              </a:rPr>
              <a:t>, com topos planos, delimitados por escarpas; </a:t>
            </a:r>
            <a:r>
              <a:rPr lang="pt-BR" sz="2000" b="1" dirty="0">
                <a:latin typeface="Arial" pitchFamily="34" charset="0"/>
                <a:cs typeface="Arial" pitchFamily="34" charset="0"/>
              </a:rPr>
              <a:t>Planalto da Casca, </a:t>
            </a:r>
            <a:r>
              <a:rPr lang="pt-BR" sz="2000" dirty="0">
                <a:latin typeface="Arial" pitchFamily="34" charset="0"/>
                <a:cs typeface="Arial" pitchFamily="34" charset="0"/>
              </a:rPr>
              <a:t>com feições </a:t>
            </a:r>
            <a:r>
              <a:rPr lang="pt-BR" sz="2000" dirty="0" err="1">
                <a:latin typeface="Arial" pitchFamily="34" charset="0"/>
                <a:cs typeface="Arial" pitchFamily="34" charset="0"/>
              </a:rPr>
              <a:t>geomórficas</a:t>
            </a:r>
            <a:r>
              <a:rPr lang="pt-BR" sz="2000" dirty="0">
                <a:latin typeface="Arial" pitchFamily="34" charset="0"/>
                <a:cs typeface="Arial" pitchFamily="34" charset="0"/>
              </a:rPr>
              <a:t> tabulares e convexas; e </a:t>
            </a:r>
            <a:r>
              <a:rPr lang="pt-BR" sz="2000" b="1" dirty="0">
                <a:latin typeface="Arial" pitchFamily="34" charset="0"/>
                <a:cs typeface="Arial" pitchFamily="34" charset="0"/>
              </a:rPr>
              <a:t>Planalto do Alcantilados</a:t>
            </a:r>
            <a:r>
              <a:rPr lang="pt-BR" sz="2000" dirty="0">
                <a:latin typeface="Arial" pitchFamily="34" charset="0"/>
                <a:cs typeface="Arial" pitchFamily="34" charset="0"/>
              </a:rPr>
              <a:t>, apresentando um conjunto de relevo complexo com bordas e escarpas alcantiladas, com reverso em rampas residuais de topo plano.</a:t>
            </a:r>
          </a:p>
          <a:p>
            <a:endParaRPr lang="pt-BR" sz="2000" dirty="0">
              <a:latin typeface="Arial" pitchFamily="34" charset="0"/>
              <a:cs typeface="Arial" pitchFamily="34"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3200400"/>
            <a:ext cx="6682839" cy="340780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676400"/>
            <a:ext cx="8305800" cy="4414271"/>
          </a:xfrm>
          <a:prstGeom prst="rect">
            <a:avLst/>
          </a:prstGeom>
          <a:noFill/>
          <a:ln w="9525">
            <a:noFill/>
            <a:miter lim="800000"/>
            <a:headEnd/>
            <a:tailEnd/>
          </a:ln>
          <a:effectLst/>
        </p:spPr>
      </p:pic>
      <p:sp>
        <p:nvSpPr>
          <p:cNvPr id="3" name="Título 1"/>
          <p:cNvSpPr txBox="1">
            <a:spLocks/>
          </p:cNvSpPr>
          <p:nvPr/>
        </p:nvSpPr>
        <p:spPr>
          <a:xfrm>
            <a:off x="1066800" y="1"/>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81000" y="889844"/>
            <a:ext cx="8305800" cy="3508653"/>
          </a:xfrm>
          <a:prstGeom prst="rect">
            <a:avLst/>
          </a:prstGeom>
        </p:spPr>
        <p:txBody>
          <a:bodyPr wrap="square">
            <a:spAutoFit/>
          </a:bodyPr>
          <a:lstStyle/>
          <a:p>
            <a:pPr fontAlgn="base"/>
            <a:endParaRPr lang="pt-BR" dirty="0"/>
          </a:p>
          <a:p>
            <a:pPr algn="just" fontAlgn="base"/>
            <a:r>
              <a:rPr lang="pt-BR" dirty="0">
                <a:latin typeface="Arial" pitchFamily="34" charset="0"/>
                <a:cs typeface="Arial" pitchFamily="34" charset="0"/>
              </a:rPr>
              <a:t>O </a:t>
            </a:r>
            <a:r>
              <a:rPr lang="pt-BR" sz="2400" b="1" dirty="0">
                <a:latin typeface="Arial" pitchFamily="34" charset="0"/>
                <a:cs typeface="Arial" pitchFamily="34" charset="0"/>
              </a:rPr>
              <a:t>Parque Nacional da Chapada dos Guimarães </a:t>
            </a:r>
            <a:r>
              <a:rPr lang="pt-BR" dirty="0">
                <a:latin typeface="Arial" pitchFamily="34" charset="0"/>
                <a:cs typeface="Arial" pitchFamily="34" charset="0"/>
              </a:rPr>
              <a:t>localiza-se em área de rochas </a:t>
            </a:r>
            <a:r>
              <a:rPr lang="pt-BR" dirty="0" err="1">
                <a:latin typeface="Arial" pitchFamily="34" charset="0"/>
                <a:cs typeface="Arial" pitchFamily="34" charset="0"/>
              </a:rPr>
              <a:t>paleomesozóicas</a:t>
            </a:r>
            <a:r>
              <a:rPr lang="pt-BR" dirty="0">
                <a:latin typeface="Arial" pitchFamily="34" charset="0"/>
                <a:cs typeface="Arial" pitchFamily="34" charset="0"/>
              </a:rPr>
              <a:t> da Bacia do Paraná, que formam a Chapada dos Guimarães e rochas pré-cambrianas, que afloram na Depressão Cuiabana.</a:t>
            </a:r>
          </a:p>
          <a:p>
            <a:pPr algn="just" fontAlgn="base"/>
            <a:r>
              <a:rPr lang="pt-BR" dirty="0">
                <a:latin typeface="Arial" pitchFamily="34" charset="0"/>
                <a:cs typeface="Arial" pitchFamily="34" charset="0"/>
              </a:rPr>
              <a:t>​</a:t>
            </a:r>
          </a:p>
          <a:p>
            <a:pPr algn="just" fontAlgn="base"/>
            <a:r>
              <a:rPr lang="pt-BR" dirty="0">
                <a:latin typeface="Arial" pitchFamily="34" charset="0"/>
                <a:cs typeface="Arial" pitchFamily="34" charset="0"/>
              </a:rPr>
              <a:t>As rochas paleozóicas correspondem a arenitos das formações Furnas e Ponta Grossa e as mesozóicas, a arenitos eólicos Botucatu, parcialmente recobertos por sedimentos Bauru. As rochas pré-cambrianas correspondem a </a:t>
            </a:r>
            <a:r>
              <a:rPr lang="pt-BR" dirty="0" err="1">
                <a:latin typeface="Arial" pitchFamily="34" charset="0"/>
                <a:cs typeface="Arial" pitchFamily="34" charset="0"/>
              </a:rPr>
              <a:t>filitos</a:t>
            </a:r>
            <a:r>
              <a:rPr lang="pt-BR" dirty="0">
                <a:latin typeface="Arial" pitchFamily="34" charset="0"/>
                <a:cs typeface="Arial" pitchFamily="34" charset="0"/>
              </a:rPr>
              <a:t> e quartzitos da série Cuiabá. Na Formação Ponta Grossa, há registros </a:t>
            </a:r>
            <a:r>
              <a:rPr lang="pt-BR" dirty="0" err="1">
                <a:latin typeface="Arial" pitchFamily="34" charset="0"/>
                <a:cs typeface="Arial" pitchFamily="34" charset="0"/>
              </a:rPr>
              <a:t>fossilíferos</a:t>
            </a:r>
            <a:r>
              <a:rPr lang="pt-BR" dirty="0">
                <a:latin typeface="Arial" pitchFamily="34" charset="0"/>
                <a:cs typeface="Arial" pitchFamily="34" charset="0"/>
              </a:rPr>
              <a:t> de rica fauna de invertebrados marinhos, como </a:t>
            </a:r>
            <a:r>
              <a:rPr lang="pt-BR" dirty="0" err="1">
                <a:latin typeface="Arial" pitchFamily="34" charset="0"/>
                <a:cs typeface="Arial" pitchFamily="34" charset="0"/>
              </a:rPr>
              <a:t>braquiópodes</a:t>
            </a:r>
            <a:r>
              <a:rPr lang="pt-BR" dirty="0">
                <a:latin typeface="Arial" pitchFamily="34" charset="0"/>
                <a:cs typeface="Arial" pitchFamily="34" charset="0"/>
              </a:rPr>
              <a:t>, </a:t>
            </a:r>
            <a:r>
              <a:rPr lang="pt-BR" dirty="0" err="1">
                <a:latin typeface="Arial" pitchFamily="34" charset="0"/>
                <a:cs typeface="Arial" pitchFamily="34" charset="0"/>
              </a:rPr>
              <a:t>tentaculites</a:t>
            </a:r>
            <a:r>
              <a:rPr lang="pt-BR" dirty="0">
                <a:latin typeface="Arial" pitchFamily="34" charset="0"/>
                <a:cs typeface="Arial" pitchFamily="34" charset="0"/>
              </a:rPr>
              <a:t>, gastrópodes, lamelibrânquios e </a:t>
            </a:r>
            <a:r>
              <a:rPr lang="pt-BR" dirty="0" err="1">
                <a:latin typeface="Arial" pitchFamily="34" charset="0"/>
                <a:cs typeface="Arial" pitchFamily="34" charset="0"/>
              </a:rPr>
              <a:t>trilobitas</a:t>
            </a:r>
            <a:r>
              <a:rPr lang="pt-BR" dirty="0">
                <a:latin typeface="Arial" pitchFamily="34" charset="0"/>
                <a:cs typeface="Arial" pitchFamily="34" charset="0"/>
              </a:rPr>
              <a:t>.</a:t>
            </a:r>
          </a:p>
        </p:txBody>
      </p:sp>
      <p:sp>
        <p:nvSpPr>
          <p:cNvPr id="3" name="Retângulo 2"/>
          <p:cNvSpPr/>
          <p:nvPr/>
        </p:nvSpPr>
        <p:spPr>
          <a:xfrm>
            <a:off x="1173652" y="85210"/>
            <a:ext cx="1499128" cy="461665"/>
          </a:xfrm>
          <a:prstGeom prst="rect">
            <a:avLst/>
          </a:prstGeom>
        </p:spPr>
        <p:txBody>
          <a:bodyPr wrap="none">
            <a:spAutoFit/>
          </a:bodyPr>
          <a:lstStyle/>
          <a:p>
            <a:pPr lvl="0" fontAlgn="base"/>
            <a:r>
              <a:rPr lang="pt-BR" sz="2400" b="1" dirty="0">
                <a:solidFill>
                  <a:prstClr val="black"/>
                </a:solidFill>
                <a:latin typeface="Arial" pitchFamily="34" charset="0"/>
                <a:cs typeface="Arial" pitchFamily="34" charset="0"/>
              </a:rPr>
              <a:t>Geologia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3400" y="685800"/>
            <a:ext cx="8153400" cy="3785652"/>
          </a:xfrm>
          <a:prstGeom prst="rect">
            <a:avLst/>
          </a:prstGeom>
        </p:spPr>
        <p:txBody>
          <a:bodyPr wrap="square">
            <a:spAutoFit/>
          </a:bodyPr>
          <a:lstStyle/>
          <a:p>
            <a:pPr algn="just" fontAlgn="base"/>
            <a:r>
              <a:rPr lang="pt-BR" sz="2000" dirty="0">
                <a:latin typeface="Arial" pitchFamily="34" charset="0"/>
                <a:cs typeface="Arial" pitchFamily="34" charset="0"/>
              </a:rPr>
              <a:t>A área do </a:t>
            </a:r>
            <a:r>
              <a:rPr lang="pt-BR" sz="2000" b="1" dirty="0">
                <a:latin typeface="Arial" pitchFamily="34" charset="0"/>
                <a:cs typeface="Arial" pitchFamily="34" charset="0"/>
              </a:rPr>
              <a:t>Parque Nacional da Chapada dos Guimarães </a:t>
            </a:r>
            <a:r>
              <a:rPr lang="pt-BR" sz="2000" dirty="0">
                <a:latin typeface="Arial" pitchFamily="34" charset="0"/>
                <a:cs typeface="Arial" pitchFamily="34" charset="0"/>
              </a:rPr>
              <a:t>abrange duas unidades geomorfológicas:</a:t>
            </a:r>
          </a:p>
          <a:p>
            <a:pPr algn="just" fontAlgn="base"/>
            <a:r>
              <a:rPr lang="pt-BR" sz="2000" dirty="0">
                <a:latin typeface="Arial" pitchFamily="34" charset="0"/>
                <a:cs typeface="Arial" pitchFamily="34" charset="0"/>
              </a:rPr>
              <a:t> Planalto dos Guimarães e Depressão do Rio Paraguai.</a:t>
            </a:r>
          </a:p>
          <a:p>
            <a:pPr algn="just" fontAlgn="base"/>
            <a:endParaRPr lang="pt-BR" sz="2000" dirty="0">
              <a:latin typeface="Arial" pitchFamily="34" charset="0"/>
              <a:cs typeface="Arial" pitchFamily="34" charset="0"/>
            </a:endParaRPr>
          </a:p>
          <a:p>
            <a:pPr algn="just" fontAlgn="base"/>
            <a:r>
              <a:rPr lang="pt-BR" sz="2000" dirty="0">
                <a:latin typeface="Arial" pitchFamily="34" charset="0"/>
                <a:cs typeface="Arial" pitchFamily="34" charset="0"/>
              </a:rPr>
              <a:t> </a:t>
            </a:r>
          </a:p>
          <a:p>
            <a:pPr algn="just" fontAlgn="base"/>
            <a:r>
              <a:rPr lang="pt-BR" sz="2000" dirty="0">
                <a:latin typeface="Arial" pitchFamily="34" charset="0"/>
                <a:cs typeface="Arial" pitchFamily="34" charset="0"/>
              </a:rPr>
              <a:t>  </a:t>
            </a:r>
            <a:r>
              <a:rPr lang="pt-BR" sz="2000" b="1" dirty="0">
                <a:latin typeface="Arial" pitchFamily="34" charset="0"/>
                <a:cs typeface="Arial" pitchFamily="34" charset="0"/>
              </a:rPr>
              <a:t>Planalto dos Guimarães: </a:t>
            </a:r>
            <a:r>
              <a:rPr lang="pt-BR" sz="2000" dirty="0">
                <a:latin typeface="Arial" pitchFamily="34" charset="0"/>
                <a:cs typeface="Arial" pitchFamily="34" charset="0"/>
              </a:rPr>
              <a:t>constitui um divisor de águas entre as bacias Platina, Amazônica e do Araguaia. O PNCG abrange duas de suas subunidades geomorfológicas: a Chapada dos Guimarães, que corresponde à extensa área aplainada, contornada por bordas em escarpas, com altitudes de 300 a 600 m e o </a:t>
            </a:r>
            <a:r>
              <a:rPr lang="pt-BR" sz="2000" b="1" u="sng" dirty="0">
                <a:latin typeface="Arial" pitchFamily="34" charset="0"/>
                <a:cs typeface="Arial" pitchFamily="34" charset="0"/>
              </a:rPr>
              <a:t>Planalto da Casca</a:t>
            </a:r>
            <a:r>
              <a:rPr lang="pt-BR" sz="2000" dirty="0">
                <a:latin typeface="Arial" pitchFamily="34" charset="0"/>
                <a:cs typeface="Arial" pitchFamily="34" charset="0"/>
              </a:rPr>
              <a:t>, área que sofreu acentuado rebaixamento erosivo, com altitudes entre 450 e 600 m.</a:t>
            </a:r>
          </a:p>
        </p:txBody>
      </p:sp>
      <p:sp>
        <p:nvSpPr>
          <p:cNvPr id="3" name="Retângulo 2"/>
          <p:cNvSpPr/>
          <p:nvPr/>
        </p:nvSpPr>
        <p:spPr>
          <a:xfrm>
            <a:off x="1219200" y="228600"/>
            <a:ext cx="1615892" cy="369332"/>
          </a:xfrm>
          <a:prstGeom prst="rect">
            <a:avLst/>
          </a:prstGeom>
        </p:spPr>
        <p:txBody>
          <a:bodyPr wrap="none">
            <a:spAutoFit/>
          </a:bodyPr>
          <a:lstStyle/>
          <a:p>
            <a:pPr lvl="0" fontAlgn="base"/>
            <a:r>
              <a:rPr lang="pt-BR" b="1" dirty="0">
                <a:solidFill>
                  <a:prstClr val="black"/>
                </a:solidFill>
              </a:rPr>
              <a:t>Geomorfologia</a:t>
            </a:r>
          </a:p>
        </p:txBody>
      </p:sp>
      <p:sp>
        <p:nvSpPr>
          <p:cNvPr id="4" name="Retângulo 3"/>
          <p:cNvSpPr/>
          <p:nvPr/>
        </p:nvSpPr>
        <p:spPr>
          <a:xfrm>
            <a:off x="609600" y="4724400"/>
            <a:ext cx="8153400" cy="1323439"/>
          </a:xfrm>
          <a:prstGeom prst="rect">
            <a:avLst/>
          </a:prstGeom>
        </p:spPr>
        <p:txBody>
          <a:bodyPr wrap="square">
            <a:spAutoFit/>
          </a:bodyPr>
          <a:lstStyle/>
          <a:p>
            <a:pPr algn="just"/>
            <a:r>
              <a:rPr lang="pt-BR" sz="2000" dirty="0">
                <a:latin typeface="Arial" pitchFamily="34" charset="0"/>
                <a:cs typeface="Arial" pitchFamily="34" charset="0"/>
              </a:rPr>
              <a:t>A </a:t>
            </a:r>
            <a:r>
              <a:rPr lang="pt-BR" sz="2000" b="1" dirty="0">
                <a:latin typeface="Arial" pitchFamily="34" charset="0"/>
                <a:cs typeface="Arial" pitchFamily="34" charset="0"/>
              </a:rPr>
              <a:t>Depressão do Rio Paraguai </a:t>
            </a:r>
            <a:r>
              <a:rPr lang="pt-BR" sz="2000" dirty="0">
                <a:latin typeface="Arial" pitchFamily="34" charset="0"/>
                <a:cs typeface="Arial" pitchFamily="34" charset="0"/>
              </a:rPr>
              <a:t>divide-se em duas subunidades, sendo que no PNCG está presente apenas a subunidade Depressão Cuiabana, compreendendo uma área baixa, de topografia </a:t>
            </a:r>
            <a:r>
              <a:rPr lang="pt-BR" sz="2000" dirty="0" err="1">
                <a:latin typeface="Arial" pitchFamily="34" charset="0"/>
                <a:cs typeface="Arial" pitchFamily="34" charset="0"/>
              </a:rPr>
              <a:t>rampeada</a:t>
            </a:r>
            <a:r>
              <a:rPr lang="pt-BR" sz="2000" dirty="0">
                <a:latin typeface="Arial" pitchFamily="34" charset="0"/>
                <a:cs typeface="Arial" pitchFamily="34" charset="0"/>
              </a:rPr>
              <a:t>, com inclinação norte-sul, com altitudes que variam de 200 a 450 m</a:t>
            </a:r>
          </a:p>
        </p:txBody>
      </p:sp>
      <p:sp>
        <p:nvSpPr>
          <p:cNvPr id="5" name="Retângulo 4"/>
          <p:cNvSpPr/>
          <p:nvPr/>
        </p:nvSpPr>
        <p:spPr>
          <a:xfrm>
            <a:off x="762000" y="6488668"/>
            <a:ext cx="7543800" cy="369332"/>
          </a:xfrm>
          <a:prstGeom prst="rect">
            <a:avLst/>
          </a:prstGeom>
        </p:spPr>
        <p:txBody>
          <a:bodyPr wrap="square">
            <a:spAutoFit/>
          </a:bodyPr>
          <a:lstStyle/>
          <a:p>
            <a:r>
              <a:rPr lang="pt-BR" dirty="0"/>
              <a:t>http://www.chapadaoffroad.com/#!</a:t>
            </a:r>
            <a:r>
              <a:rPr lang="pt-BR" dirty="0" err="1"/>
              <a:t>pqnacionalchapadaguimaraes</a:t>
            </a:r>
            <a:r>
              <a:rPr lang="pt-BR" dirty="0"/>
              <a:t>/c4t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81200"/>
            <a:ext cx="9144000" cy="4191000"/>
          </a:xfrm>
          <a:prstGeom prst="rect">
            <a:avLst/>
          </a:prstGeom>
          <a:noFill/>
          <a:ln w="9525">
            <a:noFill/>
            <a:miter lim="800000"/>
            <a:headEnd/>
            <a:tailEnd/>
          </a:ln>
          <a:effectLst/>
        </p:spPr>
      </p:pic>
      <p:sp>
        <p:nvSpPr>
          <p:cNvPr id="3" name="Título 1"/>
          <p:cNvSpPr txBox="1">
            <a:spLocks/>
          </p:cNvSpPr>
          <p:nvPr/>
        </p:nvSpPr>
        <p:spPr>
          <a:xfrm>
            <a:off x="228600" y="0"/>
            <a:ext cx="86106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rPr>
              <a:t>Relevo MT</a:t>
            </a:r>
          </a:p>
          <a:p>
            <a:pPr marL="0" marR="0" lvl="0" indent="0" algn="just" defTabSz="914400" rtl="0" eaLnBrk="1" fontAlgn="auto" latinLnBrk="0" hangingPunct="1">
              <a:lnSpc>
                <a:spcPct val="100000"/>
              </a:lnSpc>
              <a:spcBef>
                <a:spcPct val="0"/>
              </a:spcBef>
              <a:spcAft>
                <a:spcPts val="0"/>
              </a:spcAft>
              <a:buClrTx/>
              <a:buSzTx/>
              <a:buFontTx/>
              <a:buNone/>
              <a:tabLst/>
              <a:defRPr/>
            </a:pPr>
            <a:r>
              <a:rPr lang="pt-BR" sz="2000" dirty="0">
                <a:latin typeface="Arial" pitchFamily="34" charset="0"/>
                <a:ea typeface="+mj-ea"/>
                <a:cs typeface="Arial" pitchFamily="34" charset="0"/>
              </a:rPr>
              <a:t>Imagem obtida vôo saindo de Corumbá sentido Rondonópolis divisa com a Bolívia,</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pt-BR" sz="2000" dirty="0">
              <a:latin typeface="Arial" pitchFamily="34" charset="0"/>
              <a:ea typeface="+mj-ea"/>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4" name="Retângulo 3"/>
          <p:cNvSpPr/>
          <p:nvPr/>
        </p:nvSpPr>
        <p:spPr>
          <a:xfrm>
            <a:off x="228600" y="1219200"/>
            <a:ext cx="8610600" cy="707886"/>
          </a:xfrm>
          <a:prstGeom prst="rect">
            <a:avLst/>
          </a:prstGeom>
        </p:spPr>
        <p:txBody>
          <a:bodyPr wrap="square">
            <a:spAutoFit/>
          </a:bodyPr>
          <a:lstStyle/>
          <a:p>
            <a:r>
              <a:rPr lang="pt-BR" dirty="0"/>
              <a:t> </a:t>
            </a:r>
            <a:r>
              <a:rPr lang="pt-BR" sz="2000" dirty="0">
                <a:latin typeface="Arial" pitchFamily="34" charset="0"/>
                <a:cs typeface="Arial" pitchFamily="34" charset="0"/>
              </a:rPr>
              <a:t>Áreas de </a:t>
            </a:r>
            <a:r>
              <a:rPr lang="pt-BR" sz="2000" dirty="0" err="1">
                <a:latin typeface="Arial" pitchFamily="34" charset="0"/>
                <a:cs typeface="Arial" pitchFamily="34" charset="0"/>
              </a:rPr>
              <a:t>Morrarias</a:t>
            </a:r>
            <a:r>
              <a:rPr lang="pt-BR" sz="2000" dirty="0">
                <a:latin typeface="Arial" pitchFamily="34" charset="0"/>
                <a:cs typeface="Arial" pitchFamily="34" charset="0"/>
              </a:rPr>
              <a:t>, como as do Urucum Amolar no extremo noroeste do município  de  </a:t>
            </a:r>
            <a:r>
              <a:rPr lang="pt-BR" sz="2000" dirty="0" err="1">
                <a:latin typeface="Arial" pitchFamily="34" charset="0"/>
                <a:cs typeface="Arial" pitchFamily="34" charset="0"/>
              </a:rPr>
              <a:t>Corumba</a:t>
            </a:r>
            <a:endParaRPr lang="en-US" sz="20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28600"/>
            <a:ext cx="8763000" cy="2585323"/>
          </a:xfrm>
          <a:prstGeom prst="rect">
            <a:avLst/>
          </a:prstGeom>
        </p:spPr>
        <p:txBody>
          <a:bodyPr wrap="square">
            <a:spAutoFit/>
          </a:bodyPr>
          <a:lstStyle/>
          <a:p>
            <a:pPr algn="just"/>
            <a:r>
              <a:rPr lang="pt-BR" b="1" dirty="0">
                <a:latin typeface="Arial" pitchFamily="34" charset="0"/>
                <a:cs typeface="Arial" pitchFamily="34" charset="0"/>
              </a:rPr>
              <a:t>Planaltos e Serras Residuais do Alto Paraguai</a:t>
            </a:r>
            <a:r>
              <a:rPr lang="pt-BR" dirty="0">
                <a:latin typeface="Arial" pitchFamily="34" charset="0"/>
                <a:cs typeface="Arial" pitchFamily="34" charset="0"/>
              </a:rPr>
              <a:t>: aparecem em duas áreas uma de menor extensão, ao sul do Pantanal MT e uma ao norte do Pantanal. formas de dobramentos em rochas sedimentares (arenitos e calcários) ocorridos na era Pré-Cambriana e que sofreram erosão intensa, gerando formas de relevo em suaves cristas assimétricas e mais ou menos paralelas umas às outras. As altitudes variam entre 600 e 800 metros.</a:t>
            </a:r>
          </a:p>
          <a:p>
            <a:pPr algn="just"/>
            <a:r>
              <a:rPr lang="pt-BR" dirty="0">
                <a:latin typeface="Arial" pitchFamily="34" charset="0"/>
                <a:cs typeface="Arial" pitchFamily="34" charset="0"/>
              </a:rPr>
              <a:t>Ex: Serra das Araras, a Serra do </a:t>
            </a:r>
            <a:r>
              <a:rPr lang="pt-BR" dirty="0" err="1">
                <a:latin typeface="Arial" pitchFamily="34" charset="0"/>
                <a:cs typeface="Arial" pitchFamily="34" charset="0"/>
              </a:rPr>
              <a:t>Tombador</a:t>
            </a:r>
            <a:r>
              <a:rPr lang="pt-BR" dirty="0">
                <a:latin typeface="Arial" pitchFamily="34" charset="0"/>
                <a:cs typeface="Arial" pitchFamily="34" charset="0"/>
              </a:rPr>
              <a:t> e a Serra Azul, localizadas na parte norte do Pantanal; a Serra de </a:t>
            </a:r>
            <a:r>
              <a:rPr lang="pt-BR" dirty="0" err="1">
                <a:latin typeface="Arial" pitchFamily="34" charset="0"/>
                <a:cs typeface="Arial" pitchFamily="34" charset="0"/>
              </a:rPr>
              <a:t>Bodoquena</a:t>
            </a:r>
            <a:r>
              <a:rPr lang="pt-BR" dirty="0">
                <a:latin typeface="Arial" pitchFamily="34" charset="0"/>
                <a:cs typeface="Arial" pitchFamily="34" charset="0"/>
              </a:rPr>
              <a:t> e o Maciço de Urucum, situados na parte sul do Pantanal e conhecidos por suas riquezas minerais</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2895600"/>
            <a:ext cx="7772400" cy="35623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1000" y="1066800"/>
            <a:ext cx="8610600" cy="1470025"/>
          </a:xfrm>
        </p:spPr>
        <p:txBody>
          <a:bodyPr>
            <a:normAutofit fontScale="90000"/>
          </a:bodyPr>
          <a:lstStyle/>
          <a:p>
            <a:pPr algn="l" fontAlgn="base"/>
            <a:r>
              <a:rPr lang="pt-BR" sz="2000" b="1" dirty="0"/>
              <a:t>Planaltos: </a:t>
            </a:r>
            <a:r>
              <a:rPr lang="pt-BR" sz="2000" dirty="0"/>
              <a:t>Os planaltos, também chamados de platôs, são áreas de altitudes variadas e limitadas, em um de seus lados, por superfície rebaixada. Os planaltos são originários das erosões provocadas por água ou vento. Os cumes dos planaltos são ligeiramente nivelados. </a:t>
            </a:r>
            <a:br>
              <a:rPr lang="pt-BR" sz="2000" dirty="0"/>
            </a:br>
            <a:br>
              <a:rPr lang="pt-BR" sz="2000" dirty="0"/>
            </a:br>
            <a:r>
              <a:rPr lang="pt-BR" sz="2000" b="1" dirty="0"/>
              <a:t>Exemplo</a:t>
            </a:r>
            <a:r>
              <a:rPr lang="pt-BR" sz="2000" dirty="0"/>
              <a:t>: Planalto Central no Brasil, localizado em território dos estados de Goiás, Minas Gerais, Tocantins, </a:t>
            </a:r>
            <a:r>
              <a:rPr lang="pt-BR" sz="2000" b="1" dirty="0">
                <a:solidFill>
                  <a:srgbClr val="002060"/>
                </a:solidFill>
              </a:rPr>
              <a:t>Mato Grosso </a:t>
            </a:r>
            <a:r>
              <a:rPr lang="pt-BR" sz="2000" dirty="0"/>
              <a:t>e Mato Grosso do Sul</a:t>
            </a:r>
            <a:br>
              <a:rPr lang="pt-BR" dirty="0"/>
            </a:br>
            <a:endParaRPr lang="en-US" dirty="0"/>
          </a:p>
        </p:txBody>
      </p:sp>
      <p:sp>
        <p:nvSpPr>
          <p:cNvPr id="4" name="Retângulo 3"/>
          <p:cNvSpPr/>
          <p:nvPr/>
        </p:nvSpPr>
        <p:spPr>
          <a:xfrm>
            <a:off x="381000" y="2667000"/>
            <a:ext cx="8382000" cy="1754326"/>
          </a:xfrm>
          <a:prstGeom prst="rect">
            <a:avLst/>
          </a:prstGeom>
        </p:spPr>
        <p:txBody>
          <a:bodyPr wrap="square">
            <a:spAutoFit/>
          </a:bodyPr>
          <a:lstStyle/>
          <a:p>
            <a:pPr fontAlgn="base"/>
            <a:r>
              <a:rPr lang="pt-BR" b="1" dirty="0"/>
              <a:t>Planícies: </a:t>
            </a:r>
            <a:r>
              <a:rPr lang="pt-BR" dirty="0"/>
              <a:t>É uma área geográfica caracterizada por superfície relativamente plana (pouca ou nenhuma variação de altitude). São encontradas, na maioria das vezes, em regiões de baixas altitudes. As planícies são formadas por rochas sedimentares. Nestas áreas, ocorre o acúmulo de sedimentos.</a:t>
            </a:r>
          </a:p>
          <a:p>
            <a:pPr fontAlgn="base"/>
            <a:br>
              <a:rPr lang="pt-BR" dirty="0"/>
            </a:br>
            <a:r>
              <a:rPr lang="pt-BR" b="1" dirty="0"/>
              <a:t>Exemplos: </a:t>
            </a:r>
            <a:r>
              <a:rPr lang="pt-BR" dirty="0"/>
              <a:t>Planície Litorânea, Planície Amazônica e Planície do </a:t>
            </a:r>
            <a:r>
              <a:rPr lang="pt-BR" u="sng" dirty="0">
                <a:hlinkClick r:id="rId2"/>
              </a:rPr>
              <a:t>Pantanal</a:t>
            </a:r>
            <a:r>
              <a:rPr lang="pt-BR"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81000" y="0"/>
            <a:ext cx="8229600" cy="1200329"/>
          </a:xfrm>
          <a:prstGeom prst="rect">
            <a:avLst/>
          </a:prstGeom>
        </p:spPr>
        <p:txBody>
          <a:bodyPr wrap="square">
            <a:spAutoFit/>
          </a:bodyPr>
          <a:lstStyle/>
          <a:p>
            <a:pPr algn="just"/>
            <a:r>
              <a:rPr lang="pt-BR" sz="2400" dirty="0">
                <a:latin typeface="Arial" pitchFamily="34" charset="0"/>
                <a:cs typeface="Arial" pitchFamily="34" charset="0"/>
              </a:rPr>
              <a:t>As depressões são superfícies com suaves inclinações, com altitudes entre 100 e 500 metros, produzidas por longos processos de erosão.</a:t>
            </a:r>
          </a:p>
        </p:txBody>
      </p:sp>
      <p:sp>
        <p:nvSpPr>
          <p:cNvPr id="4" name="Retângulo 3"/>
          <p:cNvSpPr/>
          <p:nvPr/>
        </p:nvSpPr>
        <p:spPr>
          <a:xfrm>
            <a:off x="457200" y="1582341"/>
            <a:ext cx="8382000" cy="4154984"/>
          </a:xfrm>
          <a:prstGeom prst="rect">
            <a:avLst/>
          </a:prstGeom>
        </p:spPr>
        <p:txBody>
          <a:bodyPr wrap="square">
            <a:spAutoFit/>
          </a:bodyPr>
          <a:lstStyle/>
          <a:p>
            <a:pPr algn="just"/>
            <a:r>
              <a:rPr lang="pt-BR" sz="2400" dirty="0">
                <a:latin typeface="Arial" pitchFamily="34" charset="0"/>
                <a:cs typeface="Arial" pitchFamily="34" charset="0"/>
              </a:rPr>
              <a:t>Depressão Cuiabana: </a:t>
            </a:r>
            <a:r>
              <a:rPr lang="pt-BR" sz="2400" dirty="0"/>
              <a:t>está embutida entre os Planaltos e Serras Residuais do Alto Paraguai e os Planaltos e Chapadas da Bacia do Paraná. Sua altitude varia de 150 a 400 metros, e as formas de relevo são arredondadas.</a:t>
            </a:r>
          </a:p>
          <a:p>
            <a:pPr algn="just"/>
            <a:endParaRPr lang="pt-BR" sz="2400" dirty="0"/>
          </a:p>
          <a:p>
            <a:pPr algn="just"/>
            <a:r>
              <a:rPr lang="pt-BR" sz="2400" b="1" dirty="0"/>
              <a:t>Depressões do Alto Paraguai-Guaporé: </a:t>
            </a:r>
            <a:r>
              <a:rPr lang="pt-BR" sz="2400" dirty="0"/>
              <a:t>ficam entre o Planalto e Chapada dos Parecis e os Planaltos e Serras Residuais do Alto Paraguai. Essa unidade de relevo consiste no agrupamento de duas depressões que se unem. Tem altitudes baixas, variando entre 150 e 200 metros. Esse conjunto está localizado a oeste de Mato Grosso.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 y="1447800"/>
            <a:ext cx="9197340" cy="5410200"/>
          </a:xfrm>
          <a:prstGeom prst="rect">
            <a:avLst/>
          </a:prstGeom>
          <a:noFill/>
          <a:ln w="9525">
            <a:noFill/>
            <a:miter lim="800000"/>
            <a:headEnd/>
            <a:tailEnd/>
          </a:ln>
          <a:effectLst/>
        </p:spPr>
      </p:pic>
      <p:sp>
        <p:nvSpPr>
          <p:cNvPr id="38913" name="Rectangle 1"/>
          <p:cNvSpPr>
            <a:spLocks noChangeArrowheads="1"/>
          </p:cNvSpPr>
          <p:nvPr/>
        </p:nvSpPr>
        <p:spPr bwMode="auto">
          <a:xfrm>
            <a:off x="228600" y="0"/>
            <a:ext cx="7086600" cy="1262520"/>
          </a:xfrm>
          <a:prstGeom prst="rect">
            <a:avLst/>
          </a:prstGeom>
          <a:solidFill>
            <a:srgbClr val="FFFFFF"/>
          </a:solidFill>
          <a:ln w="9525">
            <a:noFill/>
            <a:miter lim="800000"/>
            <a:headEnd/>
            <a:tailEnd/>
          </a:ln>
          <a:effectLst/>
        </p:spPr>
        <p:txBody>
          <a:bodyPr vert="horz" wrap="squar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252525"/>
                </a:solidFill>
                <a:effectLst/>
                <a:latin typeface="Arial" pitchFamily="34" charset="0"/>
                <a:cs typeface="Arial" pitchFamily="34" charset="0"/>
              </a:rPr>
              <a:t>Relevo</a:t>
            </a:r>
            <a:r>
              <a:rPr kumimoji="0" lang="en-US" sz="2000" b="1" i="0" u="none" strike="noStrike" cap="none" normalizeH="0" baseline="0" dirty="0">
                <a:ln>
                  <a:noFill/>
                </a:ln>
                <a:solidFill>
                  <a:srgbClr val="252525"/>
                </a:solidFill>
                <a:effectLst/>
                <a:latin typeface="Arial" pitchFamily="34" charset="0"/>
                <a:cs typeface="Arial" pitchFamily="34" charset="0"/>
              </a:rPr>
              <a:t> : </a:t>
            </a:r>
            <a:r>
              <a:rPr kumimoji="0" lang="en-US" sz="2000" b="0" i="0" u="none" strike="noStrike" cap="none" normalizeH="0" baseline="0" dirty="0" err="1">
                <a:ln>
                  <a:noFill/>
                </a:ln>
                <a:solidFill>
                  <a:srgbClr val="252525"/>
                </a:solidFill>
                <a:effectLst/>
                <a:latin typeface="Arial" pitchFamily="34" charset="0"/>
                <a:cs typeface="Arial" pitchFamily="34" charset="0"/>
              </a:rPr>
              <a:t>Chapadão</a:t>
            </a:r>
            <a:r>
              <a:rPr kumimoji="0" lang="en-US" sz="2000" b="0" i="0" u="none" strike="noStrike" cap="none" normalizeH="0" baseline="0" dirty="0">
                <a:ln>
                  <a:noFill/>
                </a:ln>
                <a:solidFill>
                  <a:srgbClr val="252525"/>
                </a:solidFill>
                <a:effectLst/>
                <a:latin typeface="Arial" pitchFamily="34" charset="0"/>
                <a:cs typeface="Arial" pitchFamily="34" charset="0"/>
              </a:rPr>
              <a:t> do </a:t>
            </a:r>
            <a:r>
              <a:rPr kumimoji="0" lang="en-US" sz="2000" b="0" i="0" u="none" strike="noStrike" cap="none" normalizeH="0" baseline="0" dirty="0" err="1">
                <a:ln>
                  <a:noFill/>
                </a:ln>
                <a:solidFill>
                  <a:srgbClr val="252525"/>
                </a:solidFill>
                <a:effectLst/>
                <a:latin typeface="Arial" pitchFamily="34" charset="0"/>
                <a:cs typeface="Arial" pitchFamily="34" charset="0"/>
              </a:rPr>
              <a:t>Parecis</a:t>
            </a:r>
            <a:endParaRPr kumimoji="0" lang="en-US" sz="2000" b="0" i="0" u="none" strike="noStrike" cap="none" normalizeH="0" baseline="0" dirty="0">
              <a:ln>
                <a:noFill/>
              </a:ln>
              <a:solidFill>
                <a:srgbClr val="252525"/>
              </a:solidFill>
              <a:effectLst/>
              <a:latin typeface="Arial" pitchFamily="34" charset="0"/>
              <a:cs typeface="Arial" pitchFamily="34" charset="0"/>
            </a:endParaRPr>
          </a:p>
          <a:p>
            <a:pPr lvl="1" indent="-457200" eaLnBrk="0" fontAlgn="base" hangingPunct="0">
              <a:spcBef>
                <a:spcPct val="0"/>
              </a:spcBef>
              <a:spcAft>
                <a:spcPct val="0"/>
              </a:spcAft>
            </a:pPr>
            <a:endParaRPr lang="en-US" sz="2000" b="1" dirty="0">
              <a:latin typeface="Arial" pitchFamily="34" charset="0"/>
              <a:cs typeface="Arial" pitchFamily="34" charset="0"/>
            </a:endParaRPr>
          </a:p>
          <a:p>
            <a:pPr lvl="1" indent="-457200" eaLnBrk="0" fontAlgn="base" hangingPunct="0">
              <a:spcBef>
                <a:spcPct val="0"/>
              </a:spcBef>
              <a:spcAft>
                <a:spcPct val="0"/>
              </a:spcAft>
            </a:pPr>
            <a:r>
              <a:rPr lang="en-US" sz="2000" dirty="0">
                <a:latin typeface="Arial" pitchFamily="34" charset="0"/>
                <a:cs typeface="Arial" pitchFamily="34" charset="0"/>
              </a:rPr>
              <a:t>Campo Novo do </a:t>
            </a:r>
            <a:r>
              <a:rPr lang="en-US" sz="2000" dirty="0" err="1">
                <a:latin typeface="Arial" pitchFamily="34" charset="0"/>
                <a:cs typeface="Arial" pitchFamily="34" charset="0"/>
              </a:rPr>
              <a:t>Parecis</a:t>
            </a:r>
            <a:r>
              <a:rPr lang="en-US" sz="2000" dirty="0">
                <a:latin typeface="Arial" pitchFamily="34" charset="0"/>
                <a:cs typeface="Arial" pitchFamily="34" charset="0"/>
              </a:rPr>
              <a:t> 572 m de altitude </a:t>
            </a:r>
            <a:endParaRPr kumimoji="0" lang="en-US" sz="2000" i="0" u="none" strike="noStrike" cap="none" normalizeH="0" baseline="0" dirty="0">
              <a:ln>
                <a:noFill/>
              </a:ln>
              <a:solidFill>
                <a:srgbClr val="25252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p:txBody>
      </p:sp>
      <p:sp>
        <p:nvSpPr>
          <p:cNvPr id="4" name="Retângulo 3"/>
          <p:cNvSpPr/>
          <p:nvPr/>
        </p:nvSpPr>
        <p:spPr>
          <a:xfrm>
            <a:off x="457200" y="1066800"/>
            <a:ext cx="8686800" cy="369332"/>
          </a:xfrm>
          <a:prstGeom prst="rect">
            <a:avLst/>
          </a:prstGeom>
        </p:spPr>
        <p:txBody>
          <a:bodyPr wrap="square">
            <a:spAutoFit/>
          </a:bodyPr>
          <a:lstStyle/>
          <a:p>
            <a:r>
              <a:rPr lang="pt-BR" dirty="0">
                <a:latin typeface="Arial" pitchFamily="34" charset="0"/>
                <a:cs typeface="Arial" pitchFamily="34" charset="0"/>
              </a:rPr>
              <a:t>As depressões são regiões geográficas mais baixas do que as áreas em sua volta</a:t>
            </a:r>
            <a:r>
              <a:rPr lang="pt-BR" dirty="0"/>
              <a:t>.</a:t>
            </a:r>
            <a:endParaRPr lang="en-US" dirty="0"/>
          </a:p>
        </p:txBody>
      </p:sp>
      <p:sp>
        <p:nvSpPr>
          <p:cNvPr id="6" name="Retângulo 5"/>
          <p:cNvSpPr/>
          <p:nvPr/>
        </p:nvSpPr>
        <p:spPr>
          <a:xfrm>
            <a:off x="174878" y="1676400"/>
            <a:ext cx="8969122" cy="646331"/>
          </a:xfrm>
          <a:prstGeom prst="rect">
            <a:avLst/>
          </a:prstGeom>
        </p:spPr>
        <p:txBody>
          <a:bodyPr wrap="none">
            <a:spAutoFit/>
          </a:bodyPr>
          <a:lstStyle/>
          <a:p>
            <a:pPr algn="just" fontAlgn="base"/>
            <a:r>
              <a:rPr lang="en-US" b="1" dirty="0" err="1">
                <a:solidFill>
                  <a:srgbClr val="333333"/>
                </a:solidFill>
                <a:latin typeface="Arial"/>
              </a:rPr>
              <a:t>Formação</a:t>
            </a:r>
            <a:r>
              <a:rPr lang="en-US" b="1" dirty="0">
                <a:solidFill>
                  <a:srgbClr val="333333"/>
                </a:solidFill>
                <a:latin typeface="Arial"/>
              </a:rPr>
              <a:t> </a:t>
            </a:r>
            <a:r>
              <a:rPr lang="en-US" b="1" dirty="0" err="1">
                <a:solidFill>
                  <a:srgbClr val="333333"/>
                </a:solidFill>
                <a:latin typeface="Arial"/>
              </a:rPr>
              <a:t>Geológica</a:t>
            </a:r>
            <a:r>
              <a:rPr lang="pt-BR" dirty="0">
                <a:solidFill>
                  <a:srgbClr val="333333"/>
                </a:solidFill>
                <a:latin typeface="Arial"/>
              </a:rPr>
              <a:t> Cobertura não dobradas de </a:t>
            </a:r>
            <a:r>
              <a:rPr lang="pt-BR" dirty="0" err="1">
                <a:solidFill>
                  <a:srgbClr val="333333"/>
                </a:solidFill>
                <a:latin typeface="Arial"/>
              </a:rPr>
              <a:t>Fanerozóico</a:t>
            </a:r>
            <a:r>
              <a:rPr lang="pt-BR" dirty="0">
                <a:solidFill>
                  <a:srgbClr val="333333"/>
                </a:solidFill>
                <a:latin typeface="Arial"/>
              </a:rPr>
              <a:t>. Chapada do Parecis.</a:t>
            </a:r>
          </a:p>
          <a:p>
            <a:pPr algn="just" fontAlgn="base"/>
            <a:endParaRPr lang="en-US" dirty="0">
              <a:solidFill>
                <a:srgbClr val="333333"/>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5400"/>
            <a:ext cx="9216571" cy="5093368"/>
          </a:xfrm>
          <a:prstGeom prst="rect">
            <a:avLst/>
          </a:prstGeom>
          <a:noFill/>
          <a:ln w="9525">
            <a:noFill/>
            <a:miter lim="800000"/>
            <a:headEnd/>
            <a:tailEnd/>
          </a:ln>
          <a:effectLst/>
        </p:spPr>
      </p:pic>
      <p:sp>
        <p:nvSpPr>
          <p:cNvPr id="3" name="Retângulo 2"/>
          <p:cNvSpPr/>
          <p:nvPr/>
        </p:nvSpPr>
        <p:spPr>
          <a:xfrm>
            <a:off x="457200" y="457200"/>
            <a:ext cx="8686800" cy="923330"/>
          </a:xfrm>
          <a:prstGeom prst="rect">
            <a:avLst/>
          </a:prstGeom>
        </p:spPr>
        <p:txBody>
          <a:bodyPr wrap="square">
            <a:spAutoFit/>
          </a:bodyPr>
          <a:lstStyle/>
          <a:p>
            <a:r>
              <a:rPr lang="pt-BR" dirty="0">
                <a:latin typeface="Arial" pitchFamily="34" charset="0"/>
                <a:cs typeface="Arial" pitchFamily="34" charset="0"/>
              </a:rPr>
              <a:t>As depressões são detectadas em uma faixa que se estende  desde os municípios de </a:t>
            </a:r>
            <a:r>
              <a:rPr lang="pt-BR" dirty="0" err="1">
                <a:latin typeface="Arial" pitchFamily="34" charset="0"/>
                <a:cs typeface="Arial" pitchFamily="34" charset="0"/>
              </a:rPr>
              <a:t>Poxoréu</a:t>
            </a:r>
            <a:r>
              <a:rPr lang="pt-BR" dirty="0">
                <a:latin typeface="Arial" pitchFamily="34" charset="0"/>
                <a:cs typeface="Arial" pitchFamily="34" charset="0"/>
              </a:rPr>
              <a:t>, Primavera do leste, Campos Novos dos Parecis   até Chapada dos Guimarães.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963" y="609600"/>
            <a:ext cx="9224963" cy="4953000"/>
          </a:xfrm>
          <a:prstGeom prst="rect">
            <a:avLst/>
          </a:prstGeom>
          <a:noFill/>
          <a:ln w="9525">
            <a:noFill/>
            <a:miter lim="800000"/>
            <a:headEnd/>
            <a:tailEnd/>
          </a:ln>
          <a:effectLst/>
        </p:spPr>
      </p:pic>
      <p:sp>
        <p:nvSpPr>
          <p:cNvPr id="3" name="Título 1"/>
          <p:cNvSpPr txBox="1">
            <a:spLocks/>
          </p:cNvSpPr>
          <p:nvPr/>
        </p:nvSpPr>
        <p:spPr>
          <a:xfrm>
            <a:off x="1066800" y="1"/>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chemeClr val="tx1"/>
                </a:solidFill>
                <a:effectLst/>
                <a:uLnTx/>
                <a:uFillTx/>
                <a:latin typeface="+mj-lt"/>
                <a:ea typeface="+mj-ea"/>
                <a:cs typeface="+mj-cs"/>
              </a:rPr>
              <a:t>Escarpas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tângulo 3"/>
          <p:cNvSpPr/>
          <p:nvPr/>
        </p:nvSpPr>
        <p:spPr>
          <a:xfrm>
            <a:off x="0" y="5715000"/>
            <a:ext cx="9144000" cy="923330"/>
          </a:xfrm>
          <a:prstGeom prst="rect">
            <a:avLst/>
          </a:prstGeom>
        </p:spPr>
        <p:txBody>
          <a:bodyPr wrap="square">
            <a:spAutoFit/>
          </a:bodyPr>
          <a:lstStyle/>
          <a:p>
            <a:pPr algn="just"/>
            <a:r>
              <a:rPr lang="pt-BR" dirty="0"/>
              <a:t>A grande maioria de trabalhos na literatura sobre as ravinas e voçorocas mostra que sua ocorrência está associada a formações sedimentares arenosas, mas há também exemplos de voçorocas em solos provenientes de rochas cristalinas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938" y="1371600"/>
            <a:ext cx="8945062" cy="4648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609600"/>
            <a:ext cx="3352800" cy="58674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457200"/>
            <a:ext cx="3429000" cy="594008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47800"/>
            <a:ext cx="8403771" cy="462546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457200"/>
            <a:ext cx="3352800" cy="56388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81000"/>
            <a:ext cx="3398108" cy="5715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43000"/>
            <a:ext cx="9144000" cy="4633784"/>
          </a:xfrm>
          <a:prstGeom prst="rect">
            <a:avLst/>
          </a:prstGeom>
          <a:noFill/>
          <a:ln w="9525">
            <a:noFill/>
            <a:miter lim="800000"/>
            <a:headEnd/>
            <a:tailEnd/>
          </a:ln>
          <a:effectLst/>
        </p:spPr>
      </p:pic>
      <p:sp>
        <p:nvSpPr>
          <p:cNvPr id="3" name="Título 1"/>
          <p:cNvSpPr txBox="1">
            <a:spLocks/>
          </p:cNvSpPr>
          <p:nvPr/>
        </p:nvSpPr>
        <p:spPr>
          <a:xfrm>
            <a:off x="1066800" y="1"/>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Chapada dos Guimarães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114" y="1447800"/>
            <a:ext cx="8738886" cy="4572000"/>
          </a:xfrm>
          <a:prstGeom prst="rect">
            <a:avLst/>
          </a:prstGeom>
          <a:noFill/>
          <a:ln w="9525">
            <a:noFill/>
            <a:miter lim="800000"/>
            <a:headEnd/>
            <a:tailEnd/>
          </a:ln>
          <a:effectLst/>
        </p:spPr>
      </p:pic>
      <p:sp>
        <p:nvSpPr>
          <p:cNvPr id="3" name="Título 1"/>
          <p:cNvSpPr txBox="1">
            <a:spLocks/>
          </p:cNvSpPr>
          <p:nvPr/>
        </p:nvSpPr>
        <p:spPr>
          <a:xfrm>
            <a:off x="1066800" y="1"/>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Represa da Usina do Manso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Chapada dos </a:t>
            </a:r>
            <a:r>
              <a:rPr kumimoji="0" lang="pt-BR" sz="4400" b="0" i="0" u="none" strike="noStrike" kern="1200" cap="none" spc="0" normalizeH="0" baseline="0" noProof="0" dirty="0" err="1">
                <a:ln>
                  <a:noFill/>
                </a:ln>
                <a:solidFill>
                  <a:schemeClr val="tx1"/>
                </a:solidFill>
                <a:effectLst/>
                <a:uLnTx/>
                <a:uFillTx/>
                <a:latin typeface="+mj-lt"/>
                <a:ea typeface="+mj-ea"/>
                <a:cs typeface="+mj-cs"/>
              </a:rPr>
              <a:t>Gimarães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09600" y="685800"/>
            <a:ext cx="8001000" cy="2031325"/>
          </a:xfrm>
          <a:prstGeom prst="rect">
            <a:avLst/>
          </a:prstGeom>
        </p:spPr>
        <p:txBody>
          <a:bodyPr wrap="square">
            <a:spAutoFit/>
          </a:bodyPr>
          <a:lstStyle/>
          <a:p>
            <a:pPr algn="just" fontAlgn="base"/>
            <a:r>
              <a:rPr lang="pt-BR" b="1" dirty="0"/>
              <a:t>Depressões: </a:t>
            </a:r>
            <a:r>
              <a:rPr lang="pt-BR" dirty="0"/>
              <a:t>As depressões são regiões geográficas mais baixas do que as áreas em sua volta. Quando esta região situa-se numa altitude abaixo do nível do mar, ela é chamada de depressão absoluta. Quando são apenas mais baixas do que as áreas ao redor, são chamadas de depressões relativas. As crateras de </a:t>
            </a:r>
            <a:r>
              <a:rPr lang="pt-BR" u="sng" dirty="0">
                <a:hlinkClick r:id="rId2"/>
              </a:rPr>
              <a:t>vulcões</a:t>
            </a:r>
            <a:r>
              <a:rPr lang="pt-BR" dirty="0"/>
              <a:t> desativados são consideradas depressões. É comum a formação de lagos nas depressões.</a:t>
            </a:r>
          </a:p>
          <a:p>
            <a:pPr fontAlgn="base"/>
            <a:br>
              <a:rPr lang="pt-BR" b="1" dirty="0"/>
            </a:br>
            <a:r>
              <a:rPr lang="pt-BR" b="1" dirty="0"/>
              <a:t>Exemplo: </a:t>
            </a:r>
            <a:r>
              <a:rPr lang="pt-BR" dirty="0"/>
              <a:t>Depressão Sul Amazônica</a:t>
            </a:r>
          </a:p>
        </p:txBody>
      </p:sp>
      <p:sp>
        <p:nvSpPr>
          <p:cNvPr id="3" name="Retângulo 2"/>
          <p:cNvSpPr/>
          <p:nvPr/>
        </p:nvSpPr>
        <p:spPr>
          <a:xfrm>
            <a:off x="762000" y="3164681"/>
            <a:ext cx="7772400" cy="2031325"/>
          </a:xfrm>
          <a:prstGeom prst="rect">
            <a:avLst/>
          </a:prstGeom>
        </p:spPr>
        <p:txBody>
          <a:bodyPr wrap="square">
            <a:spAutoFit/>
          </a:bodyPr>
          <a:lstStyle/>
          <a:p>
            <a:pPr algn="just"/>
            <a:r>
              <a:rPr lang="pt-BR" b="1" dirty="0"/>
              <a:t>Montanhas: </a:t>
            </a:r>
            <a:r>
              <a:rPr lang="pt-BR" dirty="0"/>
              <a:t>As montanhas são formações geográficas originadas do choque (encontro) entre </a:t>
            </a:r>
            <a:r>
              <a:rPr lang="pt-BR" dirty="0">
                <a:hlinkClick r:id="rId3"/>
              </a:rPr>
              <a:t>placas tectônicas</a:t>
            </a:r>
            <a:r>
              <a:rPr lang="pt-BR" dirty="0"/>
              <a:t>. Quando ocorre este choque na crosta terrestre, o solo das regiões que sofrem o impacto acaba se elevando na superfície, formando assim as montanhas. Estas são conhecidas como montanhas de dobramentos. Grande parte deste tipo de montanhas formou-se na </a:t>
            </a:r>
            <a:r>
              <a:rPr lang="pt-BR" u="sng" dirty="0">
                <a:hlinkClick r:id="rId4"/>
              </a:rPr>
              <a:t>era geológica</a:t>
            </a:r>
            <a:r>
              <a:rPr lang="pt-BR" dirty="0"/>
              <a:t> do Terciário. Existem também, embora menos comum, as montanhas formadas por vulcões.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114926"/>
            <a:ext cx="9144000" cy="4752474"/>
          </a:xfrm>
          <a:prstGeom prst="rect">
            <a:avLst/>
          </a:prstGeom>
          <a:noFill/>
          <a:ln w="9525">
            <a:noFill/>
            <a:miter lim="800000"/>
            <a:headEnd/>
            <a:tailEnd/>
          </a:ln>
          <a:effectLst/>
        </p:spPr>
      </p:pic>
      <p:sp>
        <p:nvSpPr>
          <p:cNvPr id="3" name="Título 1"/>
          <p:cNvSpPr txBox="1">
            <a:spLocks/>
          </p:cNvSpPr>
          <p:nvPr/>
        </p:nvSpPr>
        <p:spPr>
          <a:xfrm>
            <a:off x="1066800" y="1"/>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Represa da Usina do Manso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Chapada dos Guimarães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381000"/>
            <a:ext cx="8839200" cy="4245142"/>
          </a:xfrm>
          <a:prstGeom prst="rect">
            <a:avLst/>
          </a:prstGeom>
          <a:noFill/>
          <a:ln w="9525">
            <a:noFill/>
            <a:miter lim="800000"/>
            <a:headEnd/>
            <a:tailEnd/>
          </a:ln>
          <a:effectLst/>
        </p:spPr>
      </p:pic>
      <p:sp>
        <p:nvSpPr>
          <p:cNvPr id="3" name="Título 1"/>
          <p:cNvSpPr txBox="1">
            <a:spLocks/>
          </p:cNvSpPr>
          <p:nvPr/>
        </p:nvSpPr>
        <p:spPr>
          <a:xfrm>
            <a:off x="1066800" y="1"/>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Chapada dos Guimarães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ítulo 1"/>
          <p:cNvSpPr txBox="1">
            <a:spLocks/>
          </p:cNvSpPr>
          <p:nvPr/>
        </p:nvSpPr>
        <p:spPr>
          <a:xfrm>
            <a:off x="457200" y="4648200"/>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Represa da UH Manso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47800"/>
            <a:ext cx="8686800" cy="4432041"/>
          </a:xfrm>
          <a:prstGeom prst="rect">
            <a:avLst/>
          </a:prstGeom>
          <a:noFill/>
          <a:ln w="9525">
            <a:noFill/>
            <a:miter lim="800000"/>
            <a:headEnd/>
            <a:tailEnd/>
          </a:ln>
          <a:effectLst/>
        </p:spPr>
      </p:pic>
      <p:sp>
        <p:nvSpPr>
          <p:cNvPr id="3" name="Título 1"/>
          <p:cNvSpPr txBox="1">
            <a:spLocks/>
          </p:cNvSpPr>
          <p:nvPr/>
        </p:nvSpPr>
        <p:spPr>
          <a:xfrm>
            <a:off x="457200" y="1"/>
            <a:ext cx="8382000" cy="838200"/>
          </a:xfrm>
          <a:prstGeom prst="rect">
            <a:avLst/>
          </a:prstGeom>
        </p:spPr>
        <p:txBody>
          <a:bodyPr/>
          <a:lstStyle/>
          <a:p>
            <a:pPr lvl="0" algn="ctr">
              <a:spcBef>
                <a:spcPct val="0"/>
              </a:spcBef>
              <a:defRPr/>
            </a:pPr>
            <a:r>
              <a:rPr lang="pt-BR" sz="4400" dirty="0">
                <a:latin typeface="+mj-lt"/>
                <a:ea typeface="+mj-ea"/>
                <a:cs typeface="+mj-cs"/>
              </a:rPr>
              <a:t>Divisor de águas</a:t>
            </a:r>
          </a:p>
          <a:p>
            <a:pPr lvl="0" algn="ctr">
              <a:spcBef>
                <a:spcPct val="0"/>
              </a:spcBef>
              <a:defRPr/>
            </a:pPr>
            <a:r>
              <a:rPr lang="pt-BR" sz="4400" dirty="0">
                <a:latin typeface="+mj-lt"/>
                <a:ea typeface="+mj-ea"/>
                <a:cs typeface="+mj-cs"/>
              </a:rPr>
              <a:t> </a:t>
            </a:r>
            <a:r>
              <a:rPr lang="pt-BR" sz="2400" dirty="0">
                <a:latin typeface="+mj-lt"/>
                <a:ea typeface="+mj-ea"/>
                <a:cs typeface="+mj-cs"/>
              </a:rPr>
              <a:t>Bacia do rio Cuiabá</a:t>
            </a:r>
          </a:p>
          <a:p>
            <a:pPr lvl="0" algn="ctr">
              <a:spcBef>
                <a:spcPct val="0"/>
              </a:spcBef>
              <a:defRPr/>
            </a:pPr>
            <a:r>
              <a:rPr lang="pt-BR" sz="2400" dirty="0"/>
              <a:t>Serra das Araras, se estende nos municípios de Tangará da Serra  e Cáceres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371600"/>
            <a:ext cx="8839200" cy="4672276"/>
          </a:xfrm>
          <a:prstGeom prst="rect">
            <a:avLst/>
          </a:prstGeom>
          <a:noFill/>
          <a:ln w="9525">
            <a:noFill/>
            <a:miter lim="800000"/>
            <a:headEnd/>
            <a:tailEnd/>
          </a:ln>
          <a:effectLst/>
        </p:spPr>
      </p:pic>
      <p:sp>
        <p:nvSpPr>
          <p:cNvPr id="3" name="Título 1"/>
          <p:cNvSpPr txBox="1">
            <a:spLocks/>
          </p:cNvSpPr>
          <p:nvPr/>
        </p:nvSpPr>
        <p:spPr>
          <a:xfrm>
            <a:off x="1066800" y="1"/>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Garimpo em </a:t>
            </a:r>
            <a:r>
              <a:rPr kumimoji="0" lang="pt-BR" sz="4400" b="0" i="0" u="none" strike="noStrike" kern="1200" cap="none" spc="0" normalizeH="0" baseline="0" noProof="0" dirty="0" err="1">
                <a:ln>
                  <a:noFill/>
                </a:ln>
                <a:solidFill>
                  <a:schemeClr val="tx1"/>
                </a:solidFill>
                <a:effectLst/>
                <a:uLnTx/>
                <a:uFillTx/>
                <a:latin typeface="+mj-lt"/>
                <a:ea typeface="+mj-ea"/>
                <a:cs typeface="+mj-cs"/>
              </a:rPr>
              <a:t>Poconé</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47800"/>
            <a:ext cx="9027459" cy="4038600"/>
          </a:xfrm>
          <a:prstGeom prst="rect">
            <a:avLst/>
          </a:prstGeom>
          <a:noFill/>
          <a:ln w="9525">
            <a:noFill/>
            <a:miter lim="800000"/>
            <a:headEnd/>
            <a:tailEnd/>
          </a:ln>
          <a:effectLst/>
        </p:spPr>
      </p:pic>
      <p:sp>
        <p:nvSpPr>
          <p:cNvPr id="3" name="Título 1"/>
          <p:cNvSpPr txBox="1">
            <a:spLocks/>
          </p:cNvSpPr>
          <p:nvPr/>
        </p:nvSpPr>
        <p:spPr>
          <a:xfrm>
            <a:off x="1066800" y="1"/>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Garimpo em </a:t>
            </a:r>
            <a:r>
              <a:rPr kumimoji="0" lang="pt-BR" sz="4400" b="0" i="0" u="none" strike="noStrike" kern="1200" cap="none" spc="0" normalizeH="0" baseline="0" noProof="0" dirty="0" err="1">
                <a:ln>
                  <a:noFill/>
                </a:ln>
                <a:solidFill>
                  <a:schemeClr val="tx1"/>
                </a:solidFill>
                <a:effectLst/>
                <a:uLnTx/>
                <a:uFillTx/>
                <a:latin typeface="+mj-lt"/>
                <a:ea typeface="+mj-ea"/>
                <a:cs typeface="+mj-cs"/>
              </a:rPr>
              <a:t>Poconé</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990600"/>
            <a:ext cx="8382000" cy="5410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0"/>
            <a:ext cx="8229600" cy="4006516"/>
          </a:xfrm>
          <a:prstGeom prst="rect">
            <a:avLst/>
          </a:prstGeom>
          <a:noFill/>
          <a:ln w="9525">
            <a:noFill/>
            <a:miter lim="800000"/>
            <a:headEnd/>
            <a:tailEnd/>
          </a:ln>
          <a:effectLst/>
        </p:spPr>
      </p:pic>
      <p:sp>
        <p:nvSpPr>
          <p:cNvPr id="3" name="Retângulo 2"/>
          <p:cNvSpPr/>
          <p:nvPr/>
        </p:nvSpPr>
        <p:spPr>
          <a:xfrm>
            <a:off x="0" y="0"/>
            <a:ext cx="8915400" cy="2677656"/>
          </a:xfrm>
          <a:prstGeom prst="rect">
            <a:avLst/>
          </a:prstGeom>
        </p:spPr>
        <p:txBody>
          <a:bodyPr wrap="square">
            <a:spAutoFit/>
          </a:bodyPr>
          <a:lstStyle/>
          <a:p>
            <a:pPr algn="just"/>
            <a:r>
              <a:rPr lang="pt-BR" sz="2400" dirty="0"/>
              <a:t>A devastação superficial apresenta-se nas crateras, escavadas no primeiro processo de catação garimpeira, agora mecanizada, atingindo o solo e o subsolo, podendo alcançar mais de 100 metros de extensão e atingindo ~25 m de profundidade, até paisagens lunares, onde se nota ausência de vida de qualquer natureza, por vários quilômetros. Na parede dessas crateras os “</a:t>
            </a:r>
            <a:r>
              <a:rPr lang="pt-BR" sz="2400" dirty="0" err="1"/>
              <a:t>filãozeiros</a:t>
            </a:r>
            <a:r>
              <a:rPr lang="pt-BR" sz="2400" dirty="0"/>
              <a:t>” cavam galerias subterrâneas, chamadas mina, “</a:t>
            </a:r>
            <a:r>
              <a:rPr lang="pt-BR" sz="2400" dirty="0" err="1"/>
              <a:t>shaft</a:t>
            </a:r>
            <a:r>
              <a:rPr lang="pt-BR" sz="2400" dirty="0"/>
              <a:t>” ou buraco de filão</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914400"/>
            <a:ext cx="3505200" cy="4724400"/>
          </a:xfrm>
          <a:prstGeom prst="rect">
            <a:avLst/>
          </a:prstGeom>
          <a:noFill/>
          <a:ln w="9525">
            <a:noFill/>
            <a:miter lim="800000"/>
            <a:headEnd/>
            <a:tailEnd/>
          </a:ln>
          <a:effectLst/>
        </p:spPr>
      </p:pic>
      <p:sp>
        <p:nvSpPr>
          <p:cNvPr id="3" name="Retângulo 2"/>
          <p:cNvSpPr/>
          <p:nvPr/>
        </p:nvSpPr>
        <p:spPr>
          <a:xfrm>
            <a:off x="152400" y="685800"/>
            <a:ext cx="4572000" cy="2308324"/>
          </a:xfrm>
          <a:prstGeom prst="rect">
            <a:avLst/>
          </a:prstGeom>
        </p:spPr>
        <p:txBody>
          <a:bodyPr>
            <a:spAutoFit/>
          </a:bodyPr>
          <a:lstStyle/>
          <a:p>
            <a:pPr algn="just"/>
            <a:r>
              <a:rPr lang="pt-BR" sz="2400" dirty="0" err="1">
                <a:latin typeface="Arial" pitchFamily="34" charset="0"/>
                <a:cs typeface="Arial" pitchFamily="34" charset="0"/>
              </a:rPr>
              <a:t>Poconé</a:t>
            </a:r>
            <a:r>
              <a:rPr lang="pt-BR" sz="2400" dirty="0">
                <a:latin typeface="Arial" pitchFamily="34" charset="0"/>
                <a:cs typeface="Arial" pitchFamily="34" charset="0"/>
              </a:rPr>
              <a:t> é uma pequena cidade da região do Pantanal </a:t>
            </a:r>
            <a:r>
              <a:rPr lang="pt-BR" sz="2400" dirty="0" err="1">
                <a:latin typeface="Arial" pitchFamily="34" charset="0"/>
                <a:cs typeface="Arial" pitchFamily="34" charset="0"/>
              </a:rPr>
              <a:t>Mato-grosense</a:t>
            </a:r>
            <a:r>
              <a:rPr lang="pt-BR" sz="2400" dirty="0">
                <a:latin typeface="Arial" pitchFamily="34" charset="0"/>
                <a:cs typeface="Arial" pitchFamily="34" charset="0"/>
              </a:rPr>
              <a:t>. Sua atividade econômica sempre esteve baseada na Pecuária extensiva e no garimpo</a:t>
            </a:r>
            <a:endParaRPr lang="en-US" sz="2400" dirty="0">
              <a:latin typeface="Arial" pitchFamily="34" charset="0"/>
              <a:cs typeface="Arial" pitchFamily="34" charset="0"/>
            </a:endParaRPr>
          </a:p>
        </p:txBody>
      </p:sp>
      <p:sp>
        <p:nvSpPr>
          <p:cNvPr id="4" name="Retângulo 3"/>
          <p:cNvSpPr/>
          <p:nvPr/>
        </p:nvSpPr>
        <p:spPr>
          <a:xfrm>
            <a:off x="152400" y="3352800"/>
            <a:ext cx="4343400" cy="1200329"/>
          </a:xfrm>
          <a:prstGeom prst="rect">
            <a:avLst/>
          </a:prstGeom>
        </p:spPr>
        <p:txBody>
          <a:bodyPr wrap="square">
            <a:spAutoFit/>
          </a:bodyPr>
          <a:lstStyle/>
          <a:p>
            <a:r>
              <a:rPr lang="pt-BR" dirty="0"/>
              <a:t> </a:t>
            </a:r>
            <a:r>
              <a:rPr lang="pt-BR" sz="2400" dirty="0"/>
              <a:t>O município de </a:t>
            </a:r>
            <a:r>
              <a:rPr lang="pt-BR" sz="2400" dirty="0" err="1"/>
              <a:t>Poconé</a:t>
            </a:r>
            <a:r>
              <a:rPr lang="pt-BR" sz="2400" dirty="0"/>
              <a:t> nasceu do garimpo do ouro, por volta de 1777</a:t>
            </a:r>
            <a:r>
              <a:rPr lang="pt-BR" dirty="0"/>
              <a:t>.</a:t>
            </a:r>
            <a:endParaRPr lang="en-US" dirty="0"/>
          </a:p>
        </p:txBody>
      </p:sp>
      <p:sp>
        <p:nvSpPr>
          <p:cNvPr id="5" name="Retângulo 4"/>
          <p:cNvSpPr/>
          <p:nvPr/>
        </p:nvSpPr>
        <p:spPr>
          <a:xfrm>
            <a:off x="304800" y="6019800"/>
            <a:ext cx="8382000" cy="461665"/>
          </a:xfrm>
          <a:prstGeom prst="rect">
            <a:avLst/>
          </a:prstGeom>
        </p:spPr>
        <p:txBody>
          <a:bodyPr wrap="square">
            <a:spAutoFit/>
          </a:bodyPr>
          <a:lstStyle/>
          <a:p>
            <a:r>
              <a:rPr lang="pt-BR" sz="2400" b="1" dirty="0">
                <a:latin typeface="Arial" pitchFamily="34" charset="0"/>
                <a:cs typeface="Arial" pitchFamily="34" charset="0"/>
              </a:rPr>
              <a:t>População</a:t>
            </a:r>
            <a:r>
              <a:rPr lang="pt-BR" sz="2400" dirty="0">
                <a:latin typeface="Arial" pitchFamily="34" charset="0"/>
                <a:cs typeface="Arial" pitchFamily="34" charset="0"/>
              </a:rPr>
              <a:t> estimada  ~35.000 habitantes</a:t>
            </a:r>
            <a:endParaRPr lang="en-US" sz="24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0"/>
            <a:ext cx="2667000" cy="6713483"/>
          </a:xfrm>
          <a:prstGeom prst="rect">
            <a:avLst/>
          </a:prstGeom>
          <a:noFill/>
          <a:ln w="9525">
            <a:noFill/>
            <a:miter lim="800000"/>
            <a:headEnd/>
            <a:tailEnd/>
          </a:ln>
          <a:effectLst/>
        </p:spPr>
      </p:pic>
      <p:sp>
        <p:nvSpPr>
          <p:cNvPr id="3" name="Retângulo 2"/>
          <p:cNvSpPr/>
          <p:nvPr/>
        </p:nvSpPr>
        <p:spPr>
          <a:xfrm>
            <a:off x="4114800" y="228600"/>
            <a:ext cx="4572000" cy="1200329"/>
          </a:xfrm>
          <a:prstGeom prst="rect">
            <a:avLst/>
          </a:prstGeom>
        </p:spPr>
        <p:txBody>
          <a:bodyPr>
            <a:spAutoFit/>
          </a:bodyPr>
          <a:lstStyle/>
          <a:p>
            <a:pPr algn="just"/>
            <a:r>
              <a:rPr lang="pt-BR" sz="2400" dirty="0">
                <a:latin typeface="Arial" pitchFamily="34" charset="0"/>
                <a:cs typeface="Arial" pitchFamily="34" charset="0"/>
              </a:rPr>
              <a:t>É usual as escavações de garimpo  se transformar em tanques para pisciculturas</a:t>
            </a:r>
            <a:endParaRPr lang="en-US" sz="24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838200"/>
            <a:ext cx="8839200" cy="438307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90600" y="914401"/>
            <a:ext cx="7696200" cy="2862322"/>
          </a:xfrm>
          <a:prstGeom prst="rect">
            <a:avLst/>
          </a:prstGeom>
        </p:spPr>
        <p:txBody>
          <a:bodyPr wrap="square">
            <a:spAutoFit/>
          </a:bodyPr>
          <a:lstStyle/>
          <a:p>
            <a:pPr algn="just"/>
            <a:r>
              <a:rPr lang="pt-BR" b="1" dirty="0"/>
              <a:t>RECURSOS MINERAIS</a:t>
            </a:r>
            <a:r>
              <a:rPr lang="pt-BR" dirty="0"/>
              <a:t> – Devido a sua grande extensão territorial e a diversidade de sua geologia, Mato Grosso possui uma vocação natural para a exploração mineral. O estado constitui-se em uma importante província mineral do pais, principalmente de ouro, diamante, calcário e água mineral, além de minerais empregados na construção civil como areia, argila, cascalho e brita.</a:t>
            </a:r>
          </a:p>
          <a:p>
            <a:pPr algn="just"/>
            <a:endParaRPr lang="pt-BR" dirty="0"/>
          </a:p>
          <a:p>
            <a:pPr algn="just"/>
            <a:r>
              <a:rPr lang="pt-BR" dirty="0"/>
              <a:t>Na bacia</a:t>
            </a:r>
          </a:p>
          <a:p>
            <a:pPr algn="just"/>
            <a:r>
              <a:rPr lang="pt-BR" dirty="0"/>
              <a:t>Município de Nobres é extraídos o calcário.</a:t>
            </a:r>
          </a:p>
          <a:p>
            <a:pPr algn="just"/>
            <a:endParaRPr lang="pt-BR" dirty="0"/>
          </a:p>
          <a:p>
            <a:pPr algn="just"/>
            <a:r>
              <a:rPr lang="pt-BR" dirty="0"/>
              <a:t>Município de </a:t>
            </a:r>
            <a:r>
              <a:rPr lang="pt-BR" dirty="0" err="1"/>
              <a:t>Poconé</a:t>
            </a:r>
            <a:r>
              <a:rPr lang="pt-BR" dirty="0"/>
              <a:t> região de extração de ouro</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7200"/>
            <a:ext cx="9472613" cy="4953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28800"/>
            <a:ext cx="8931656" cy="4495800"/>
          </a:xfrm>
          <a:prstGeom prst="rect">
            <a:avLst/>
          </a:prstGeom>
          <a:noFill/>
          <a:ln w="9525">
            <a:noFill/>
            <a:miter lim="800000"/>
            <a:headEnd/>
            <a:tailEnd/>
          </a:ln>
          <a:effectLst/>
        </p:spPr>
      </p:pic>
      <p:sp>
        <p:nvSpPr>
          <p:cNvPr id="3" name="Retângulo 2"/>
          <p:cNvSpPr/>
          <p:nvPr/>
        </p:nvSpPr>
        <p:spPr>
          <a:xfrm>
            <a:off x="228600" y="533400"/>
            <a:ext cx="8534400" cy="461665"/>
          </a:xfrm>
          <a:prstGeom prst="rect">
            <a:avLst/>
          </a:prstGeom>
        </p:spPr>
        <p:txBody>
          <a:bodyPr wrap="square">
            <a:spAutoFit/>
          </a:bodyPr>
          <a:lstStyle/>
          <a:p>
            <a:r>
              <a:rPr lang="pt-BR" sz="2400" dirty="0">
                <a:latin typeface="Arial" pitchFamily="34" charset="0"/>
                <a:cs typeface="Arial" pitchFamily="34" charset="0"/>
              </a:rPr>
              <a:t>Devastação superficial apresenta-se nas crateras, escavadas </a:t>
            </a:r>
            <a:endParaRPr lang="en-US" sz="2400"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015" y="838200"/>
            <a:ext cx="9089985" cy="4724400"/>
          </a:xfrm>
          <a:prstGeom prst="rect">
            <a:avLst/>
          </a:prstGeom>
          <a:noFill/>
          <a:ln w="9525">
            <a:noFill/>
            <a:miter lim="800000"/>
            <a:headEnd/>
            <a:tailEnd/>
          </a:ln>
          <a:effectLst/>
        </p:spPr>
      </p:pic>
      <p:sp>
        <p:nvSpPr>
          <p:cNvPr id="3" name="Retângulo 2"/>
          <p:cNvSpPr/>
          <p:nvPr/>
        </p:nvSpPr>
        <p:spPr>
          <a:xfrm>
            <a:off x="1828800" y="5715000"/>
            <a:ext cx="4572000" cy="369332"/>
          </a:xfrm>
          <a:prstGeom prst="rect">
            <a:avLst/>
          </a:prstGeom>
        </p:spPr>
        <p:txBody>
          <a:bodyPr>
            <a:spAutoFit/>
          </a:bodyPr>
          <a:lstStyle/>
          <a:p>
            <a:r>
              <a:rPr lang="pt-BR" dirty="0"/>
              <a:t>Devastação superficial escavações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14400"/>
            <a:ext cx="8763000" cy="5007429"/>
          </a:xfrm>
          <a:prstGeom prst="rect">
            <a:avLst/>
          </a:prstGeom>
          <a:noFill/>
          <a:ln w="9525">
            <a:noFill/>
            <a:miter lim="800000"/>
            <a:headEnd/>
            <a:tailEnd/>
          </a:ln>
          <a:effectLst/>
        </p:spPr>
      </p:pic>
      <p:sp>
        <p:nvSpPr>
          <p:cNvPr id="3" name="Retângulo 2"/>
          <p:cNvSpPr/>
          <p:nvPr/>
        </p:nvSpPr>
        <p:spPr>
          <a:xfrm>
            <a:off x="304800" y="5943600"/>
            <a:ext cx="8382000" cy="461665"/>
          </a:xfrm>
          <a:prstGeom prst="rect">
            <a:avLst/>
          </a:prstGeom>
        </p:spPr>
        <p:txBody>
          <a:bodyPr wrap="square">
            <a:spAutoFit/>
          </a:bodyPr>
          <a:lstStyle/>
          <a:p>
            <a:r>
              <a:rPr lang="pt-BR" sz="2400" dirty="0">
                <a:latin typeface="Arial" pitchFamily="34" charset="0"/>
                <a:cs typeface="Arial" pitchFamily="34" charset="0"/>
              </a:rPr>
              <a:t>Passivos ambientais, água de lavagem e solo </a:t>
            </a:r>
            <a:endParaRPr lang="en-US" sz="2400"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2000"/>
            <a:ext cx="8915400" cy="4002833"/>
          </a:xfrm>
          <a:prstGeom prst="rect">
            <a:avLst/>
          </a:prstGeom>
          <a:noFill/>
          <a:ln w="9525">
            <a:noFill/>
            <a:miter lim="800000"/>
            <a:headEnd/>
            <a:tailEnd/>
          </a:ln>
          <a:effectLst/>
        </p:spPr>
      </p:pic>
      <p:sp>
        <p:nvSpPr>
          <p:cNvPr id="4" name="Retângulo 3"/>
          <p:cNvSpPr/>
          <p:nvPr/>
        </p:nvSpPr>
        <p:spPr>
          <a:xfrm>
            <a:off x="2133600" y="4800600"/>
            <a:ext cx="6477000" cy="1200329"/>
          </a:xfrm>
          <a:prstGeom prst="rect">
            <a:avLst/>
          </a:prstGeom>
        </p:spPr>
        <p:txBody>
          <a:bodyPr wrap="square">
            <a:spAutoFit/>
          </a:bodyPr>
          <a:lstStyle/>
          <a:p>
            <a:r>
              <a:rPr lang="pt-BR" dirty="0"/>
              <a:t>Devastação superficial crateras  escavadas</a:t>
            </a:r>
          </a:p>
          <a:p>
            <a:endParaRPr lang="pt-BR" dirty="0"/>
          </a:p>
          <a:p>
            <a:r>
              <a:rPr lang="pt-BR" dirty="0"/>
              <a:t>No lado direito superior: Barragem de  contenção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8915400" cy="4672899"/>
          </a:xfrm>
          <a:prstGeom prst="rect">
            <a:avLst/>
          </a:prstGeom>
          <a:noFill/>
          <a:ln w="9525">
            <a:noFill/>
            <a:miter lim="800000"/>
            <a:headEnd/>
            <a:tailEnd/>
          </a:ln>
          <a:effectLst/>
        </p:spPr>
      </p:pic>
      <p:sp>
        <p:nvSpPr>
          <p:cNvPr id="3" name="Retângulo 2"/>
          <p:cNvSpPr/>
          <p:nvPr/>
        </p:nvSpPr>
        <p:spPr>
          <a:xfrm>
            <a:off x="1143000" y="4800600"/>
            <a:ext cx="5562600" cy="646331"/>
          </a:xfrm>
          <a:prstGeom prst="rect">
            <a:avLst/>
          </a:prstGeom>
        </p:spPr>
        <p:txBody>
          <a:bodyPr wrap="square">
            <a:spAutoFit/>
          </a:bodyPr>
          <a:lstStyle/>
          <a:p>
            <a:r>
              <a:rPr lang="pt-BR" dirty="0"/>
              <a:t>Barragens de contenção da água usada no garimpo</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0"/>
            <a:ext cx="5864506" cy="3048000"/>
          </a:xfrm>
          <a:prstGeom prst="rect">
            <a:avLst/>
          </a:prstGeom>
          <a:noFill/>
          <a:ln w="9525">
            <a:noFill/>
            <a:miter lim="800000"/>
            <a:headEnd/>
            <a:tailEnd/>
          </a:ln>
          <a:effectLst/>
        </p:spPr>
      </p:pic>
      <p:sp>
        <p:nvSpPr>
          <p:cNvPr id="3" name="Retângulo 2"/>
          <p:cNvSpPr/>
          <p:nvPr/>
        </p:nvSpPr>
        <p:spPr>
          <a:xfrm>
            <a:off x="0" y="609600"/>
            <a:ext cx="2286000" cy="1200329"/>
          </a:xfrm>
          <a:prstGeom prst="rect">
            <a:avLst/>
          </a:prstGeom>
        </p:spPr>
        <p:txBody>
          <a:bodyPr wrap="square">
            <a:spAutoFit/>
          </a:bodyPr>
          <a:lstStyle/>
          <a:p>
            <a:pPr algn="just"/>
            <a:r>
              <a:rPr lang="pt-BR" dirty="0"/>
              <a:t>Pastagens degradadas e  erosão na nascente</a:t>
            </a:r>
          </a:p>
          <a:p>
            <a:pPr algn="just"/>
            <a:r>
              <a:rPr lang="pt-BR" dirty="0"/>
              <a:t>Bacia do São Lourenço</a:t>
            </a:r>
          </a:p>
          <a:p>
            <a:pPr algn="just"/>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2667000"/>
            <a:ext cx="8334375" cy="4191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685800"/>
            <a:ext cx="3505200" cy="5943600"/>
          </a:xfrm>
          <a:prstGeom prst="rect">
            <a:avLst/>
          </a:prstGeom>
          <a:noFill/>
          <a:ln w="9525">
            <a:noFill/>
            <a:miter lim="800000"/>
            <a:headEnd/>
            <a:tailEnd/>
          </a:ln>
          <a:effectLst/>
        </p:spPr>
      </p:pic>
      <p:sp>
        <p:nvSpPr>
          <p:cNvPr id="3" name="Retângulo 2"/>
          <p:cNvSpPr/>
          <p:nvPr/>
        </p:nvSpPr>
        <p:spPr>
          <a:xfrm>
            <a:off x="762000" y="2743200"/>
            <a:ext cx="3810000" cy="2031325"/>
          </a:xfrm>
          <a:prstGeom prst="rect">
            <a:avLst/>
          </a:prstGeom>
        </p:spPr>
        <p:txBody>
          <a:bodyPr wrap="square">
            <a:spAutoFit/>
          </a:bodyPr>
          <a:lstStyle/>
          <a:p>
            <a:r>
              <a:rPr lang="pt-BR" dirty="0">
                <a:latin typeface="Arial" pitchFamily="34" charset="0"/>
                <a:cs typeface="Arial" pitchFamily="34" charset="0"/>
              </a:rPr>
              <a:t>Áreas  agriculturáveis</a:t>
            </a:r>
          </a:p>
          <a:p>
            <a:endParaRPr lang="pt-BR" dirty="0">
              <a:latin typeface="Arial" pitchFamily="34" charset="0"/>
              <a:cs typeface="Arial" pitchFamily="34" charset="0"/>
            </a:endParaRPr>
          </a:p>
          <a:p>
            <a:r>
              <a:rPr lang="pt-BR" dirty="0">
                <a:latin typeface="Arial" pitchFamily="34" charset="0"/>
                <a:cs typeface="Arial" pitchFamily="34" charset="0"/>
              </a:rPr>
              <a:t>Falta proteção da mata ciliar na nascente</a:t>
            </a:r>
          </a:p>
          <a:p>
            <a:endParaRPr lang="pt-BR" dirty="0">
              <a:latin typeface="Arial" pitchFamily="34" charset="0"/>
              <a:cs typeface="Arial" pitchFamily="34" charset="0"/>
            </a:endParaRPr>
          </a:p>
          <a:p>
            <a:pPr algn="just"/>
            <a:r>
              <a:rPr lang="pt-BR" dirty="0">
                <a:latin typeface="Arial" pitchFamily="34" charset="0"/>
                <a:cs typeface="Arial" pitchFamily="34" charset="0"/>
              </a:rPr>
              <a:t>Bacia do São Lourenço</a:t>
            </a:r>
          </a:p>
          <a:p>
            <a:endParaRPr lang="en-US"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04800"/>
            <a:ext cx="8458200" cy="4374931"/>
          </a:xfrm>
          <a:prstGeom prst="rect">
            <a:avLst/>
          </a:prstGeom>
          <a:noFill/>
          <a:ln w="9525">
            <a:noFill/>
            <a:miter lim="800000"/>
            <a:headEnd/>
            <a:tailEnd/>
          </a:ln>
          <a:effectLst/>
        </p:spPr>
      </p:pic>
      <p:sp>
        <p:nvSpPr>
          <p:cNvPr id="3" name="Retângulo 2"/>
          <p:cNvSpPr/>
          <p:nvPr/>
        </p:nvSpPr>
        <p:spPr>
          <a:xfrm>
            <a:off x="990600" y="6096000"/>
            <a:ext cx="5562600" cy="369332"/>
          </a:xfrm>
          <a:prstGeom prst="rect">
            <a:avLst/>
          </a:prstGeom>
        </p:spPr>
        <p:txBody>
          <a:bodyPr wrap="square">
            <a:spAutoFit/>
          </a:bodyPr>
          <a:lstStyle/>
          <a:p>
            <a:r>
              <a:rPr lang="pt-BR" dirty="0"/>
              <a:t>Bacia do rio Cuiabá – predomina  pastagens degradas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314" y="214086"/>
            <a:ext cx="9184493" cy="4815114"/>
          </a:xfrm>
          <a:prstGeom prst="rect">
            <a:avLst/>
          </a:prstGeom>
          <a:noFill/>
          <a:ln w="9525">
            <a:noFill/>
            <a:miter lim="800000"/>
            <a:headEnd/>
            <a:tailEnd/>
          </a:ln>
          <a:effectLst/>
        </p:spPr>
      </p:pic>
      <p:sp>
        <p:nvSpPr>
          <p:cNvPr id="3" name="Retângulo 2"/>
          <p:cNvSpPr/>
          <p:nvPr/>
        </p:nvSpPr>
        <p:spPr>
          <a:xfrm>
            <a:off x="1219200" y="5486400"/>
            <a:ext cx="5562600" cy="1200329"/>
          </a:xfrm>
          <a:prstGeom prst="rect">
            <a:avLst/>
          </a:prstGeom>
        </p:spPr>
        <p:txBody>
          <a:bodyPr wrap="square">
            <a:spAutoFit/>
          </a:bodyPr>
          <a:lstStyle/>
          <a:p>
            <a:r>
              <a:rPr lang="pt-BR" dirty="0"/>
              <a:t>Nascentes contribuintes da bacia do rio Cuiabá </a:t>
            </a:r>
          </a:p>
          <a:p>
            <a:r>
              <a:rPr lang="pt-BR" dirty="0"/>
              <a:t>Registrado muita erosão nas cabeceiras e pastagem degradadas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524000"/>
            <a:ext cx="7924800" cy="4953000"/>
          </a:xfrm>
          <a:prstGeom prst="rect">
            <a:avLst/>
          </a:prstGeom>
          <a:noFill/>
          <a:ln w="9525">
            <a:noFill/>
            <a:miter lim="800000"/>
            <a:headEnd/>
            <a:tailEnd/>
          </a:ln>
          <a:effectLst/>
        </p:spPr>
      </p:pic>
      <p:sp>
        <p:nvSpPr>
          <p:cNvPr id="3" name="Título 1"/>
          <p:cNvSpPr txBox="1">
            <a:spLocks/>
          </p:cNvSpPr>
          <p:nvPr/>
        </p:nvSpPr>
        <p:spPr>
          <a:xfrm>
            <a:off x="1066800" y="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Divisa dos</a:t>
            </a:r>
            <a:r>
              <a:rPr kumimoji="0" lang="pt-BR" sz="4400" b="0" i="0" u="none" strike="noStrike" kern="1200" cap="none" spc="0" normalizeH="0" noProof="0" dirty="0">
                <a:ln>
                  <a:noFill/>
                </a:ln>
                <a:solidFill>
                  <a:schemeClr val="tx1"/>
                </a:solidFill>
                <a:effectLst/>
                <a:uLnTx/>
                <a:uFillTx/>
                <a:latin typeface="+mj-lt"/>
                <a:ea typeface="+mj-ea"/>
                <a:cs typeface="+mj-cs"/>
              </a:rPr>
              <a:t> </a:t>
            </a:r>
            <a:r>
              <a:rPr kumimoji="0" lang="pt-BR" sz="4400" b="0" i="0" u="none" strike="noStrike" kern="1200" cap="none" spc="0" normalizeH="0" baseline="0" noProof="0" dirty="0">
                <a:ln>
                  <a:noFill/>
                </a:ln>
                <a:solidFill>
                  <a:schemeClr val="tx1"/>
                </a:solidFill>
                <a:effectLst/>
                <a:uLnTx/>
                <a:uFillTx/>
                <a:latin typeface="+mj-lt"/>
                <a:ea typeface="+mj-ea"/>
                <a:cs typeface="+mj-cs"/>
              </a:rPr>
              <a:t>Estados</a:t>
            </a:r>
            <a:r>
              <a:rPr kumimoji="0" lang="pt-BR" sz="4400" b="0" i="0" u="none" strike="noStrike" kern="1200" cap="none" spc="0" normalizeH="0" noProof="0" dirty="0">
                <a:ln>
                  <a:noFill/>
                </a:ln>
                <a:solidFill>
                  <a:schemeClr val="tx1"/>
                </a:solidFill>
                <a:effectLst/>
                <a:uLnTx/>
                <a:uFillTx/>
                <a:latin typeface="+mj-lt"/>
                <a:ea typeface="+mj-ea"/>
                <a:cs typeface="+mj-cs"/>
              </a:rPr>
              <a:t> de</a:t>
            </a:r>
            <a:r>
              <a:rPr kumimoji="0" lang="pt-BR" sz="4400" b="0" i="0" u="none" strike="noStrike" kern="1200" cap="none" spc="0" normalizeH="0" baseline="0" noProof="0" dirty="0">
                <a:ln>
                  <a:noFill/>
                </a:ln>
                <a:solidFill>
                  <a:schemeClr val="tx1"/>
                </a:solidFill>
                <a:effectLst/>
                <a:uLnTx/>
                <a:uFillTx/>
                <a:latin typeface="+mj-lt"/>
                <a:ea typeface="+mj-ea"/>
                <a:cs typeface="+mj-cs"/>
              </a:rPr>
              <a:t> MT x MS</a:t>
            </a:r>
          </a:p>
          <a:p>
            <a:pPr marL="0" marR="0" lvl="0" indent="0" algn="ctr" defTabSz="914400" rtl="0" eaLnBrk="1" fontAlgn="auto" latinLnBrk="0" hangingPunct="1">
              <a:lnSpc>
                <a:spcPct val="100000"/>
              </a:lnSpc>
              <a:spcBef>
                <a:spcPct val="0"/>
              </a:spcBef>
              <a:spcAft>
                <a:spcPts val="0"/>
              </a:spcAft>
              <a:buClrTx/>
              <a:buSzTx/>
              <a:buFontTx/>
              <a:buNone/>
              <a:tabLst/>
              <a:defRPr/>
            </a:pPr>
            <a:r>
              <a:rPr lang="pt-BR" sz="4400" dirty="0">
                <a:latin typeface="+mj-lt"/>
                <a:ea typeface="+mj-ea"/>
                <a:cs typeface="+mj-cs"/>
              </a:rPr>
              <a:t>Próximo a Porto Jofre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7200"/>
            <a:ext cx="9052354" cy="4495800"/>
          </a:xfrm>
          <a:prstGeom prst="rect">
            <a:avLst/>
          </a:prstGeom>
          <a:noFill/>
          <a:ln w="9525">
            <a:noFill/>
            <a:miter lim="800000"/>
            <a:headEnd/>
            <a:tailEnd/>
          </a:ln>
          <a:effectLst/>
        </p:spPr>
      </p:pic>
      <p:sp>
        <p:nvSpPr>
          <p:cNvPr id="3" name="Retângulo 2"/>
          <p:cNvSpPr/>
          <p:nvPr/>
        </p:nvSpPr>
        <p:spPr>
          <a:xfrm>
            <a:off x="990600" y="6096000"/>
            <a:ext cx="5562600" cy="369332"/>
          </a:xfrm>
          <a:prstGeom prst="rect">
            <a:avLst/>
          </a:prstGeom>
        </p:spPr>
        <p:txBody>
          <a:bodyPr wrap="square">
            <a:spAutoFit/>
          </a:bodyPr>
          <a:lstStyle/>
          <a:p>
            <a:r>
              <a:rPr lang="pt-BR" dirty="0"/>
              <a:t>Bacia do rio Cuiabá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914400"/>
            <a:ext cx="3276600" cy="5562600"/>
          </a:xfrm>
          <a:prstGeom prst="rect">
            <a:avLst/>
          </a:prstGeom>
          <a:noFill/>
          <a:ln w="9525">
            <a:noFill/>
            <a:miter lim="800000"/>
            <a:headEnd/>
            <a:tailEnd/>
          </a:ln>
          <a:effectLst/>
        </p:spPr>
      </p:pic>
      <p:sp>
        <p:nvSpPr>
          <p:cNvPr id="3" name="Retângulo 2"/>
          <p:cNvSpPr/>
          <p:nvPr/>
        </p:nvSpPr>
        <p:spPr>
          <a:xfrm>
            <a:off x="0" y="3810000"/>
            <a:ext cx="5562600" cy="369332"/>
          </a:xfrm>
          <a:prstGeom prst="rect">
            <a:avLst/>
          </a:prstGeom>
        </p:spPr>
        <p:txBody>
          <a:bodyPr wrap="square">
            <a:spAutoFit/>
          </a:bodyPr>
          <a:lstStyle/>
          <a:p>
            <a:r>
              <a:rPr lang="pt-BR" dirty="0"/>
              <a:t>Rio intermitente,  entre Cuiabá e Cáceres</a:t>
            </a:r>
            <a:endParaRPr lang="en-US" dirty="0"/>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0"/>
            <a:ext cx="5105400" cy="2517732"/>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9296400" cy="4800102"/>
          </a:xfrm>
          <a:prstGeom prst="rect">
            <a:avLst/>
          </a:prstGeom>
          <a:noFill/>
          <a:ln w="9525">
            <a:noFill/>
            <a:miter lim="800000"/>
            <a:headEnd/>
            <a:tailEnd/>
          </a:ln>
          <a:effectLst/>
        </p:spPr>
      </p:pic>
      <p:sp>
        <p:nvSpPr>
          <p:cNvPr id="3" name="Retângulo 2"/>
          <p:cNvSpPr/>
          <p:nvPr/>
        </p:nvSpPr>
        <p:spPr>
          <a:xfrm>
            <a:off x="1219200" y="5486400"/>
            <a:ext cx="5562600" cy="369332"/>
          </a:xfrm>
          <a:prstGeom prst="rect">
            <a:avLst/>
          </a:prstGeom>
        </p:spPr>
        <p:txBody>
          <a:bodyPr wrap="square">
            <a:spAutoFit/>
          </a:bodyPr>
          <a:lstStyle/>
          <a:p>
            <a:r>
              <a:rPr lang="pt-BR" dirty="0" err="1"/>
              <a:t>Pisicultura</a:t>
            </a:r>
            <a:r>
              <a:rPr lang="pt-BR" dirty="0"/>
              <a:t> em Diamantino</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88641" y="0"/>
            <a:ext cx="6055359" cy="30480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971800"/>
            <a:ext cx="5769225" cy="3349283"/>
          </a:xfrm>
          <a:prstGeom prst="rect">
            <a:avLst/>
          </a:prstGeom>
          <a:noFill/>
          <a:ln w="9525">
            <a:noFill/>
            <a:miter lim="800000"/>
            <a:headEnd/>
            <a:tailEnd/>
          </a:ln>
          <a:effectLst/>
        </p:spPr>
      </p:pic>
      <p:sp>
        <p:nvSpPr>
          <p:cNvPr id="5" name="Retângulo 4"/>
          <p:cNvSpPr/>
          <p:nvPr/>
        </p:nvSpPr>
        <p:spPr>
          <a:xfrm>
            <a:off x="0" y="1143000"/>
            <a:ext cx="3048000" cy="1477328"/>
          </a:xfrm>
          <a:prstGeom prst="rect">
            <a:avLst/>
          </a:prstGeom>
        </p:spPr>
        <p:txBody>
          <a:bodyPr wrap="square">
            <a:spAutoFit/>
          </a:bodyPr>
          <a:lstStyle/>
          <a:p>
            <a:r>
              <a:rPr lang="pt-BR" dirty="0"/>
              <a:t>Nascentes do </a:t>
            </a:r>
            <a:r>
              <a:rPr lang="pt-BR" dirty="0" err="1"/>
              <a:t>sepotuba</a:t>
            </a:r>
            <a:r>
              <a:rPr lang="pt-BR" dirty="0"/>
              <a:t>, Tangara da Serra </a:t>
            </a:r>
          </a:p>
          <a:p>
            <a:r>
              <a:rPr lang="pt-BR" dirty="0"/>
              <a:t>Registrado muita erosão nas cabeceiras</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4648200"/>
          </a:xfrm>
          <a:prstGeom prst="rect">
            <a:avLst/>
          </a:prstGeom>
          <a:noFill/>
          <a:ln w="9525">
            <a:noFill/>
            <a:miter lim="800000"/>
            <a:headEnd/>
            <a:tailEnd/>
          </a:ln>
          <a:effectLst/>
        </p:spPr>
      </p:pic>
      <p:sp>
        <p:nvSpPr>
          <p:cNvPr id="3" name="Retângulo 2"/>
          <p:cNvSpPr/>
          <p:nvPr/>
        </p:nvSpPr>
        <p:spPr>
          <a:xfrm>
            <a:off x="685800" y="5105400"/>
            <a:ext cx="7315200" cy="923330"/>
          </a:xfrm>
          <a:prstGeom prst="rect">
            <a:avLst/>
          </a:prstGeom>
        </p:spPr>
        <p:txBody>
          <a:bodyPr wrap="square">
            <a:spAutoFit/>
          </a:bodyPr>
          <a:lstStyle/>
          <a:p>
            <a:r>
              <a:rPr lang="pt-BR" dirty="0"/>
              <a:t>Nascentes do </a:t>
            </a:r>
            <a:r>
              <a:rPr lang="pt-BR" dirty="0" err="1"/>
              <a:t>Sepotuba</a:t>
            </a:r>
            <a:r>
              <a:rPr lang="pt-BR" dirty="0"/>
              <a:t>, Tangara da Serra </a:t>
            </a:r>
          </a:p>
          <a:p>
            <a:r>
              <a:rPr lang="pt-BR" dirty="0"/>
              <a:t>Registrado muita erosão nas cabeceiras</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981200"/>
            <a:ext cx="3505200" cy="4876800"/>
          </a:xfrm>
          <a:prstGeom prst="rect">
            <a:avLst/>
          </a:prstGeom>
          <a:noFill/>
          <a:ln w="9525">
            <a:noFill/>
            <a:miter lim="800000"/>
            <a:headEnd/>
            <a:tailEnd/>
          </a:ln>
          <a:effectLst/>
        </p:spPr>
      </p:pic>
      <p:sp>
        <p:nvSpPr>
          <p:cNvPr id="3" name="Retângulo 2"/>
          <p:cNvSpPr/>
          <p:nvPr/>
        </p:nvSpPr>
        <p:spPr>
          <a:xfrm>
            <a:off x="685800" y="5105400"/>
            <a:ext cx="3581400" cy="646331"/>
          </a:xfrm>
          <a:prstGeom prst="rect">
            <a:avLst/>
          </a:prstGeom>
        </p:spPr>
        <p:txBody>
          <a:bodyPr wrap="square">
            <a:spAutoFit/>
          </a:bodyPr>
          <a:lstStyle/>
          <a:p>
            <a:r>
              <a:rPr lang="pt-BR" dirty="0"/>
              <a:t>Nascentes do rio </a:t>
            </a:r>
            <a:r>
              <a:rPr lang="pt-BR" dirty="0" err="1"/>
              <a:t>Jaru</a:t>
            </a:r>
            <a:endParaRPr lang="pt-BR" dirty="0"/>
          </a:p>
          <a:p>
            <a:r>
              <a:rPr lang="pt-BR" dirty="0"/>
              <a:t>Registrado  rio intermitente</a:t>
            </a:r>
            <a:endParaRPr lang="en-US" dirty="0"/>
          </a:p>
        </p:txBody>
      </p:sp>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943600" cy="285132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47800"/>
            <a:ext cx="8867775" cy="5105400"/>
          </a:xfrm>
          <a:prstGeom prst="rect">
            <a:avLst/>
          </a:prstGeom>
          <a:noFill/>
          <a:ln w="9525">
            <a:noFill/>
            <a:miter lim="800000"/>
            <a:headEnd/>
            <a:tailEnd/>
          </a:ln>
          <a:effectLst/>
        </p:spPr>
      </p:pic>
      <p:sp>
        <p:nvSpPr>
          <p:cNvPr id="4" name="Título 1"/>
          <p:cNvSpPr txBox="1">
            <a:spLocks/>
          </p:cNvSpPr>
          <p:nvPr/>
        </p:nvSpPr>
        <p:spPr>
          <a:xfrm>
            <a:off x="1066800" y="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MT 060 Transpantaneira –</a:t>
            </a:r>
          </a:p>
          <a:p>
            <a:pPr marL="0" marR="0" lvl="0" indent="0" algn="ctr" defTabSz="914400" rtl="0" eaLnBrk="1" fontAlgn="auto" latinLnBrk="0" hangingPunct="1">
              <a:lnSpc>
                <a:spcPct val="100000"/>
              </a:lnSpc>
              <a:spcBef>
                <a:spcPct val="0"/>
              </a:spcBef>
              <a:spcAft>
                <a:spcPts val="0"/>
              </a:spcAft>
              <a:buClrTx/>
              <a:buSzTx/>
              <a:buFontTx/>
              <a:buNone/>
              <a:tabLst/>
              <a:defRPr/>
            </a:pPr>
            <a:r>
              <a:rPr lang="pt-BR" sz="4400" dirty="0">
                <a:latin typeface="+mj-lt"/>
                <a:ea typeface="+mj-ea"/>
                <a:cs typeface="+mj-cs"/>
              </a:rPr>
              <a:t>Porto Jofre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143000"/>
            <a:ext cx="8382000" cy="5029200"/>
          </a:xfrm>
          <a:prstGeom prst="rect">
            <a:avLst/>
          </a:prstGeom>
          <a:noFill/>
          <a:ln w="9525">
            <a:noFill/>
            <a:miter lim="800000"/>
            <a:headEnd/>
            <a:tailEnd/>
          </a:ln>
          <a:effectLst/>
        </p:spPr>
      </p:pic>
      <p:sp>
        <p:nvSpPr>
          <p:cNvPr id="3" name="Título 1"/>
          <p:cNvSpPr txBox="1">
            <a:spLocks/>
          </p:cNvSpPr>
          <p:nvPr/>
        </p:nvSpPr>
        <p:spPr>
          <a:xfrm>
            <a:off x="609600" y="228600"/>
            <a:ext cx="7772400" cy="80185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Divisa dos</a:t>
            </a:r>
            <a:r>
              <a:rPr kumimoji="0" lang="pt-BR" sz="4400" b="0" i="0" u="none" strike="noStrike" kern="1200" cap="none" spc="0" normalizeH="0" noProof="0" dirty="0">
                <a:ln>
                  <a:noFill/>
                </a:ln>
                <a:solidFill>
                  <a:schemeClr val="tx1"/>
                </a:solidFill>
                <a:effectLst/>
                <a:uLnTx/>
                <a:uFillTx/>
                <a:latin typeface="+mj-lt"/>
                <a:ea typeface="+mj-ea"/>
                <a:cs typeface="+mj-cs"/>
              </a:rPr>
              <a:t> </a:t>
            </a:r>
            <a:r>
              <a:rPr kumimoji="0" lang="pt-BR" sz="4400" b="0" i="0" u="none" strike="noStrike" kern="1200" cap="none" spc="0" normalizeH="0" baseline="0" noProof="0" dirty="0">
                <a:ln>
                  <a:noFill/>
                </a:ln>
                <a:solidFill>
                  <a:schemeClr val="tx1"/>
                </a:solidFill>
                <a:effectLst/>
                <a:uLnTx/>
                <a:uFillTx/>
                <a:latin typeface="+mj-lt"/>
                <a:ea typeface="+mj-ea"/>
                <a:cs typeface="+mj-cs"/>
              </a:rPr>
              <a:t>Estados</a:t>
            </a:r>
            <a:r>
              <a:rPr kumimoji="0" lang="pt-BR" sz="4400" b="0" i="0" u="none" strike="noStrike" kern="1200" cap="none" spc="0" normalizeH="0" noProof="0" dirty="0">
                <a:ln>
                  <a:noFill/>
                </a:ln>
                <a:solidFill>
                  <a:schemeClr val="tx1"/>
                </a:solidFill>
                <a:effectLst/>
                <a:uLnTx/>
                <a:uFillTx/>
                <a:latin typeface="+mj-lt"/>
                <a:ea typeface="+mj-ea"/>
                <a:cs typeface="+mj-cs"/>
              </a:rPr>
              <a:t> de</a:t>
            </a:r>
            <a:r>
              <a:rPr kumimoji="0" lang="pt-BR" sz="4400" b="0" i="0" u="none" strike="noStrike" kern="1200" cap="none" spc="0" normalizeH="0" baseline="0" noProof="0" dirty="0">
                <a:ln>
                  <a:noFill/>
                </a:ln>
                <a:solidFill>
                  <a:schemeClr val="tx1"/>
                </a:solidFill>
                <a:effectLst/>
                <a:uLnTx/>
                <a:uFillTx/>
                <a:latin typeface="+mj-lt"/>
                <a:ea typeface="+mj-ea"/>
                <a:cs typeface="+mj-cs"/>
              </a:rPr>
              <a:t> MT x 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066800" y="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Divisa do</a:t>
            </a:r>
            <a:r>
              <a:rPr kumimoji="0" lang="pt-BR" sz="4400" b="0" i="0" u="none" strike="noStrike" kern="1200" cap="none" spc="0" normalizeH="0" noProof="0" dirty="0">
                <a:ln>
                  <a:noFill/>
                </a:ln>
                <a:solidFill>
                  <a:schemeClr val="tx1"/>
                </a:solidFill>
                <a:effectLst/>
                <a:uLnTx/>
                <a:uFillTx/>
                <a:latin typeface="+mj-lt"/>
                <a:ea typeface="+mj-ea"/>
                <a:cs typeface="+mj-cs"/>
              </a:rPr>
              <a:t> Brasil x Bolívia e MT/MS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5400"/>
            <a:ext cx="8991600" cy="5029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43000"/>
            <a:ext cx="9144000" cy="5105400"/>
          </a:xfrm>
          <a:prstGeom prst="rect">
            <a:avLst/>
          </a:prstGeom>
          <a:noFill/>
          <a:ln w="9525">
            <a:noFill/>
            <a:miter lim="800000"/>
            <a:headEnd/>
            <a:tailEnd/>
          </a:ln>
          <a:effectLst/>
        </p:spPr>
      </p:pic>
      <p:sp>
        <p:nvSpPr>
          <p:cNvPr id="3" name="Título 1"/>
          <p:cNvSpPr txBox="1">
            <a:spLocks/>
          </p:cNvSpPr>
          <p:nvPr/>
        </p:nvSpPr>
        <p:spPr>
          <a:xfrm>
            <a:off x="1066800" y="1"/>
            <a:ext cx="77724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a:ln>
                  <a:noFill/>
                </a:ln>
                <a:solidFill>
                  <a:schemeClr val="tx1"/>
                </a:solidFill>
                <a:effectLst/>
                <a:uLnTx/>
                <a:uFillTx/>
                <a:latin typeface="+mj-lt"/>
                <a:ea typeface="+mj-ea"/>
                <a:cs typeface="+mj-cs"/>
              </a:rPr>
              <a:t>Divisa de</a:t>
            </a:r>
            <a:r>
              <a:rPr kumimoji="0" lang="pt-BR" sz="4400" b="0" i="0" u="none" strike="noStrike" kern="1200" cap="none" spc="0" normalizeH="0" noProof="0" dirty="0">
                <a:ln>
                  <a:noFill/>
                </a:ln>
                <a:solidFill>
                  <a:schemeClr val="tx1"/>
                </a:solidFill>
                <a:effectLst/>
                <a:uLnTx/>
                <a:uFillTx/>
                <a:latin typeface="+mj-lt"/>
                <a:ea typeface="+mj-ea"/>
                <a:cs typeface="+mj-cs"/>
              </a:rPr>
              <a:t> MT/MS - Rio Paraguai</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1400</Words>
  <Application>Microsoft Office PowerPoint</Application>
  <PresentationFormat>Apresentação na tela (4:3)</PresentationFormat>
  <Paragraphs>122</Paragraphs>
  <Slides>55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55</vt:i4>
      </vt:variant>
    </vt:vector>
  </HeadingPairs>
  <TitlesOfParts>
    <vt:vector size="59" baseType="lpstr">
      <vt:lpstr>Arial</vt:lpstr>
      <vt:lpstr>Calibri</vt:lpstr>
      <vt:lpstr>Times New Roman</vt:lpstr>
      <vt:lpstr>Tema do Office</vt:lpstr>
      <vt:lpstr>Região hidrográfica do rio Paraguai- MT</vt:lpstr>
      <vt:lpstr>Planaltos: Os planaltos, também chamados de platôs, são áreas de altitudes variadas e limitadas, em um de seus lados, por superfície rebaixada. Os planaltos são originários das erosões provocadas por água ou vento. Os cumes dos planaltos são ligeiramente nivelados.   Exemplo: Planalto Central no Brasil, localizado em território dos estados de Goiás, Minas Gerais, Tocantins, Mato Grosso e Mato Grosso do Sul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Relevo MT</dc:title>
  <dc:creator>Margarida Marchetto</dc:creator>
  <cp:lastModifiedBy>Antonio Augusto Drumond Ramos Gondim</cp:lastModifiedBy>
  <cp:revision>64</cp:revision>
  <dcterms:created xsi:type="dcterms:W3CDTF">2016-03-06T20:14:55Z</dcterms:created>
  <dcterms:modified xsi:type="dcterms:W3CDTF">2018-04-25T18:00:46Z</dcterms:modified>
</cp:coreProperties>
</file>