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256" r:id="rId2"/>
    <p:sldId id="404" r:id="rId3"/>
    <p:sldId id="403" r:id="rId4"/>
    <p:sldId id="414" r:id="rId5"/>
    <p:sldId id="310" r:id="rId6"/>
    <p:sldId id="418" r:id="rId7"/>
    <p:sldId id="433" r:id="rId8"/>
    <p:sldId id="434" r:id="rId9"/>
    <p:sldId id="435" r:id="rId10"/>
    <p:sldId id="448" r:id="rId11"/>
    <p:sldId id="450" r:id="rId12"/>
    <p:sldId id="458" r:id="rId13"/>
    <p:sldId id="463" r:id="rId14"/>
    <p:sldId id="467" r:id="rId15"/>
    <p:sldId id="468" r:id="rId16"/>
    <p:sldId id="489" r:id="rId17"/>
    <p:sldId id="490" r:id="rId18"/>
    <p:sldId id="518" r:id="rId19"/>
    <p:sldId id="415" r:id="rId20"/>
    <p:sldId id="257" r:id="rId21"/>
    <p:sldId id="419" r:id="rId22"/>
    <p:sldId id="420" r:id="rId23"/>
    <p:sldId id="421" r:id="rId24"/>
    <p:sldId id="422" r:id="rId25"/>
    <p:sldId id="423" r:id="rId26"/>
    <p:sldId id="424" r:id="rId27"/>
    <p:sldId id="426" r:id="rId28"/>
    <p:sldId id="427" r:id="rId29"/>
    <p:sldId id="428" r:id="rId30"/>
    <p:sldId id="429" r:id="rId31"/>
    <p:sldId id="430" r:id="rId32"/>
    <p:sldId id="438" r:id="rId33"/>
    <p:sldId id="439" r:id="rId34"/>
    <p:sldId id="440" r:id="rId35"/>
    <p:sldId id="454" r:id="rId36"/>
    <p:sldId id="461" r:id="rId37"/>
    <p:sldId id="465" r:id="rId38"/>
    <p:sldId id="466" r:id="rId39"/>
    <p:sldId id="474" r:id="rId40"/>
    <p:sldId id="475" r:id="rId41"/>
    <p:sldId id="477" r:id="rId42"/>
    <p:sldId id="478" r:id="rId43"/>
    <p:sldId id="479" r:id="rId44"/>
    <p:sldId id="485" r:id="rId45"/>
    <p:sldId id="486" r:id="rId46"/>
    <p:sldId id="505" r:id="rId47"/>
    <p:sldId id="506" r:id="rId48"/>
    <p:sldId id="507" r:id="rId49"/>
    <p:sldId id="508" r:id="rId50"/>
    <p:sldId id="512" r:id="rId51"/>
    <p:sldId id="536" r:id="rId52"/>
    <p:sldId id="537" r:id="rId53"/>
    <p:sldId id="538" r:id="rId54"/>
    <p:sldId id="551" r:id="rId55"/>
    <p:sldId id="549" r:id="rId56"/>
    <p:sldId id="550" r:id="rId57"/>
    <p:sldId id="552" r:id="rId58"/>
    <p:sldId id="556" r:id="rId59"/>
    <p:sldId id="417" r:id="rId60"/>
    <p:sldId id="258" r:id="rId61"/>
    <p:sldId id="259" r:id="rId62"/>
    <p:sldId id="264" r:id="rId63"/>
    <p:sldId id="442" r:id="rId64"/>
    <p:sldId id="443" r:id="rId65"/>
    <p:sldId id="459" r:id="rId66"/>
    <p:sldId id="496" r:id="rId67"/>
    <p:sldId id="497" r:id="rId68"/>
    <p:sldId id="510" r:id="rId69"/>
    <p:sldId id="511" r:id="rId70"/>
    <p:sldId id="431" r:id="rId71"/>
    <p:sldId id="281" r:id="rId72"/>
    <p:sldId id="488" r:id="rId73"/>
    <p:sldId id="492" r:id="rId74"/>
    <p:sldId id="493" r:id="rId75"/>
    <p:sldId id="494" r:id="rId76"/>
    <p:sldId id="495" r:id="rId77"/>
    <p:sldId id="498" r:id="rId78"/>
    <p:sldId id="499" r:id="rId79"/>
    <p:sldId id="501" r:id="rId80"/>
    <p:sldId id="502" r:id="rId81"/>
    <p:sldId id="503" r:id="rId82"/>
    <p:sldId id="504" r:id="rId83"/>
    <p:sldId id="515" r:id="rId84"/>
    <p:sldId id="436" r:id="rId85"/>
    <p:sldId id="286" r:id="rId86"/>
    <p:sldId id="553" r:id="rId87"/>
    <p:sldId id="554" r:id="rId88"/>
    <p:sldId id="555" r:id="rId89"/>
    <p:sldId id="441" r:id="rId90"/>
    <p:sldId id="290" r:id="rId91"/>
    <p:sldId id="446" r:id="rId92"/>
    <p:sldId id="447" r:id="rId93"/>
    <p:sldId id="470" r:id="rId94"/>
    <p:sldId id="471" r:id="rId95"/>
    <p:sldId id="472" r:id="rId96"/>
    <p:sldId id="473" r:id="rId97"/>
    <p:sldId id="481" r:id="rId98"/>
    <p:sldId id="482" r:id="rId99"/>
    <p:sldId id="483" r:id="rId100"/>
    <p:sldId id="484" r:id="rId101"/>
    <p:sldId id="519" r:id="rId102"/>
    <p:sldId id="532" r:id="rId103"/>
    <p:sldId id="533" r:id="rId104"/>
    <p:sldId id="534" r:id="rId105"/>
    <p:sldId id="535" r:id="rId106"/>
    <p:sldId id="539" r:id="rId107"/>
    <p:sldId id="540" r:id="rId108"/>
    <p:sldId id="444" r:id="rId109"/>
    <p:sldId id="292" r:id="rId110"/>
    <p:sldId id="449" r:id="rId111"/>
    <p:sldId id="451" r:id="rId112"/>
    <p:sldId id="452" r:id="rId113"/>
    <p:sldId id="453" r:id="rId114"/>
    <p:sldId id="455" r:id="rId115"/>
    <p:sldId id="513" r:id="rId116"/>
    <p:sldId id="514" r:id="rId117"/>
    <p:sldId id="545" r:id="rId118"/>
    <p:sldId id="547" r:id="rId119"/>
    <p:sldId id="548" r:id="rId120"/>
    <p:sldId id="445" r:id="rId121"/>
    <p:sldId id="303" r:id="rId122"/>
    <p:sldId id="304" r:id="rId123"/>
    <p:sldId id="306" r:id="rId124"/>
    <p:sldId id="464" r:id="rId125"/>
    <p:sldId id="525" r:id="rId126"/>
    <p:sldId id="526" r:id="rId127"/>
    <p:sldId id="541" r:id="rId128"/>
    <p:sldId id="542" r:id="rId129"/>
    <p:sldId id="456" r:id="rId130"/>
    <p:sldId id="308" r:id="rId131"/>
    <p:sldId id="460" r:id="rId132"/>
    <p:sldId id="462" r:id="rId133"/>
    <p:sldId id="324" r:id="rId134"/>
    <p:sldId id="334" r:id="rId135"/>
    <p:sldId id="350" r:id="rId136"/>
    <p:sldId id="487" r:id="rId137"/>
    <p:sldId id="361" r:id="rId138"/>
    <p:sldId id="376" r:id="rId139"/>
    <p:sldId id="523" r:id="rId140"/>
    <p:sldId id="524" r:id="rId141"/>
    <p:sldId id="546" r:id="rId142"/>
    <p:sldId id="469" r:id="rId143"/>
    <p:sldId id="520" r:id="rId144"/>
    <p:sldId id="385" r:id="rId145"/>
    <p:sldId id="386" r:id="rId146"/>
    <p:sldId id="356" r:id="rId1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FA093-A8DE-4F5D-A67B-590210C14E25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967DB-C54E-4FA1-B439-7D60E9935C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61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DSC_0003 (Cuiabá)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328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DSC_0692</a:t>
            </a:r>
            <a:r>
              <a:rPr lang="pt-BR" baseline="0" dirty="0"/>
              <a:t> (</a:t>
            </a:r>
            <a:r>
              <a:rPr lang="pt-BR" baseline="0" dirty="0" err="1"/>
              <a:t>Poxoréu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1062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DSC_0509</a:t>
            </a:r>
            <a:r>
              <a:rPr lang="pt-BR" baseline="0" dirty="0"/>
              <a:t> (ponte e divisa MT-MS)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01113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DSC_0516</a:t>
            </a:r>
            <a:r>
              <a:rPr lang="pt-BR" baseline="0" dirty="0"/>
              <a:t> (seringueiras?)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61012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DSC_0521</a:t>
            </a:r>
            <a:r>
              <a:rPr lang="pt-BR" baseline="0" dirty="0"/>
              <a:t> (pivô e mata ciliar)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7278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DSC_0524</a:t>
            </a:r>
            <a:r>
              <a:rPr lang="pt-BR" baseline="0" dirty="0"/>
              <a:t> (agricultura e preparação para pasto)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948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MT 1b DSC_0586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83767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DSC_0034</a:t>
            </a:r>
            <a:r>
              <a:rPr lang="pt-BR" baseline="0" dirty="0"/>
              <a:t> (área grande de plantação de teca, até quase margem do rio)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59559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DSC_0062</a:t>
            </a:r>
            <a:r>
              <a:rPr lang="pt-BR" baseline="0" dirty="0"/>
              <a:t> (plantação de cana)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81210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MS - Eucalipto em diferentes estágios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176634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MS - Agricultura no platô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83151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DSC_0544</a:t>
            </a:r>
            <a:r>
              <a:rPr lang="pt-BR" baseline="0" dirty="0"/>
              <a:t> (erosões em nascentes)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87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DSC_0714</a:t>
            </a:r>
            <a:r>
              <a:rPr lang="pt-BR" baseline="0" dirty="0"/>
              <a:t> (mun. Jaciara)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81275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DSC_0550</a:t>
            </a:r>
            <a:r>
              <a:rPr lang="pt-BR" baseline="0" dirty="0"/>
              <a:t> (erosões em nascentes)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6008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DSC_0582</a:t>
            </a:r>
            <a:r>
              <a:rPr lang="pt-BR" baseline="0" dirty="0"/>
              <a:t> (erosões)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623513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DSC_0665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78490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DSC_0241</a:t>
            </a:r>
            <a:r>
              <a:rPr lang="pt-BR" baseline="0" dirty="0"/>
              <a:t> (região com erosão, muitas voçorocas, nascentes secas e solo degradado (pasto))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78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DSC_0245</a:t>
            </a:r>
            <a:r>
              <a:rPr lang="pt-BR" baseline="0" dirty="0"/>
              <a:t> (região com erosão, muitas voçorocas, nascentes secas e solo degradado (pasto))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42197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3b DSC_0178</a:t>
            </a:r>
            <a:r>
              <a:rPr lang="pt-BR" baseline="0" dirty="0"/>
              <a:t> (nascentes Jauru - voçorocas)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34984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MS - Córrego do Melo - voçoroca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29558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DSC_0600</a:t>
            </a:r>
            <a:r>
              <a:rPr lang="pt-BR" baseline="0" dirty="0"/>
              <a:t> (barramento em nascente)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12706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DSC_0633</a:t>
            </a:r>
            <a:r>
              <a:rPr lang="pt-BR" baseline="0" dirty="0"/>
              <a:t> (muitas </a:t>
            </a:r>
            <a:r>
              <a:rPr lang="pt-BR" baseline="0" dirty="0" err="1"/>
              <a:t>barraginhas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79396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DSC_0697</a:t>
            </a:r>
            <a:r>
              <a:rPr lang="pt-BR" baseline="0" dirty="0"/>
              <a:t> (garimpo abandonado? e piscicultura)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341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DSC_0945</a:t>
            </a:r>
            <a:r>
              <a:rPr lang="pt-BR" baseline="0" dirty="0"/>
              <a:t> (Cuiabá)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50130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DSC_0774</a:t>
            </a:r>
            <a:r>
              <a:rPr lang="pt-BR" baseline="0" dirty="0"/>
              <a:t> (piscicultura)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65495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DSC_0916</a:t>
            </a:r>
            <a:r>
              <a:rPr lang="pt-BR" baseline="0" dirty="0"/>
              <a:t> (piscicultura)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70752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DSC_0938</a:t>
            </a:r>
            <a:r>
              <a:rPr lang="pt-BR" baseline="0" dirty="0"/>
              <a:t> (piscicultura)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32808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DSC_0994</a:t>
            </a:r>
            <a:r>
              <a:rPr lang="pt-BR" baseline="0" dirty="0"/>
              <a:t> (piscicultura)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1293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DSC_0169</a:t>
            </a:r>
            <a:r>
              <a:rPr lang="pt-BR" baseline="0" dirty="0"/>
              <a:t> (piscicultura, perto de Cáceres)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81545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DSC_0188</a:t>
            </a:r>
            <a:r>
              <a:rPr lang="pt-BR" baseline="0" dirty="0"/>
              <a:t> (piscicultura)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20006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DSC_0233</a:t>
            </a:r>
            <a:r>
              <a:rPr lang="pt-BR" baseline="0" dirty="0"/>
              <a:t> (antigos buracos de extração de diamante, agora são tanques de peixes – Nova Marilândia)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46654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MS - </a:t>
            </a:r>
            <a:r>
              <a:rPr lang="pt-BR" dirty="0"/>
              <a:t>Taquari - </a:t>
            </a:r>
            <a:r>
              <a:rPr lang="pt-BR" dirty="0" err="1"/>
              <a:t>psicultura</a:t>
            </a:r>
            <a:endParaRPr lang="pt-BR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82479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DSC_0476</a:t>
            </a:r>
            <a:r>
              <a:rPr lang="pt-BR" baseline="0" dirty="0"/>
              <a:t> (usina de cana)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02425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DSC_0083</a:t>
            </a:r>
            <a:r>
              <a:rPr lang="pt-BR" baseline="0" dirty="0"/>
              <a:t> (frigorífico)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219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DSC_0947</a:t>
            </a:r>
            <a:r>
              <a:rPr lang="pt-BR" baseline="0" dirty="0"/>
              <a:t> (Cuiabá)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98011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DSC_0084</a:t>
            </a:r>
            <a:r>
              <a:rPr lang="pt-BR" baseline="0" dirty="0"/>
              <a:t> (usina álcool)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708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DSC_0004</a:t>
            </a:r>
            <a:r>
              <a:rPr lang="pt-BR" baseline="0" dirty="0"/>
              <a:t> (Cáceres)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82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DSC_0015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693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DSC_0063</a:t>
            </a:r>
            <a:r>
              <a:rPr lang="pt-BR" baseline="0" dirty="0"/>
              <a:t> vegetação alta (parte alta do Pantanal)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710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DSC_0081</a:t>
            </a:r>
            <a:r>
              <a:rPr lang="pt-BR" baseline="0" dirty="0"/>
              <a:t> vegetação mais rala e baixa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852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DSC_0110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589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DSC_0141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39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DSC_0054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261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DSC_0170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2056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DSC_0182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25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DSC_0210</a:t>
            </a:r>
            <a:r>
              <a:rPr lang="pt-BR" baseline="0" dirty="0"/>
              <a:t> (Serra do Amolar ao fundo)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496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MT 1a DSC_0228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057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MT 1a DSC_0229 </a:t>
            </a:r>
            <a:r>
              <a:rPr lang="pt-BR" baseline="0" dirty="0"/>
              <a:t>(Serra do Amolar ao fundo)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650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MT 1a DSC_0233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918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DSC_0271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723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DSC_0383 (14h44)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816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DSC_0389</a:t>
            </a:r>
            <a:r>
              <a:rPr lang="pt-BR" baseline="0" dirty="0"/>
              <a:t> (14h49 início de área menos alagada)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863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DSC_0420</a:t>
            </a:r>
            <a:r>
              <a:rPr lang="pt-BR" baseline="0" dirty="0"/>
              <a:t> (área queimada)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9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DSC_0312</a:t>
            </a:r>
            <a:r>
              <a:rPr lang="pt-BR" baseline="0" dirty="0"/>
              <a:t> (Corumbá)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0611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DSC_0550</a:t>
            </a:r>
            <a:r>
              <a:rPr lang="pt-BR" baseline="0" dirty="0"/>
              <a:t> (rio bem encaixado)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235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DSC_0655</a:t>
            </a:r>
            <a:r>
              <a:rPr lang="pt-BR" baseline="0" dirty="0"/>
              <a:t> (região mais preservada)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033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DSC_0671</a:t>
            </a:r>
            <a:r>
              <a:rPr lang="pt-BR" baseline="0" dirty="0"/>
              <a:t> (relevo)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109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DSC_0671</a:t>
            </a:r>
            <a:r>
              <a:rPr lang="pt-BR" baseline="0" dirty="0"/>
              <a:t> (vale)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3653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DSC_0774</a:t>
            </a:r>
            <a:r>
              <a:rPr lang="pt-BR" baseline="0" dirty="0"/>
              <a:t> (Chapada dos Guimarães)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563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DSC_0780</a:t>
            </a:r>
            <a:r>
              <a:rPr lang="pt-BR" baseline="0" dirty="0"/>
              <a:t> (Chapada dos Guimarães)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3533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DSC_0787</a:t>
            </a:r>
            <a:r>
              <a:rPr lang="pt-BR" baseline="0" dirty="0"/>
              <a:t> (Chapada dos Guimarães)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199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DSC_0800</a:t>
            </a:r>
            <a:r>
              <a:rPr lang="pt-BR" baseline="0" dirty="0"/>
              <a:t> (Chapada dos Guimarães)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287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DSC_0808</a:t>
            </a:r>
            <a:r>
              <a:rPr lang="pt-BR" baseline="0" dirty="0"/>
              <a:t> (Chapada dos Guimarães)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251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DSC_0913</a:t>
            </a:r>
            <a:r>
              <a:rPr lang="pt-BR" baseline="0" dirty="0"/>
              <a:t> (solo degradado / rio 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51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DSC_0314</a:t>
            </a:r>
            <a:r>
              <a:rPr lang="pt-BR" baseline="0" dirty="0"/>
              <a:t> (Corumbá)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283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DSC_0912</a:t>
            </a:r>
            <a:r>
              <a:rPr lang="pt-BR" baseline="0" dirty="0"/>
              <a:t> (solo degradado / assoreamento rio 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3733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DSC_0069</a:t>
            </a:r>
            <a:r>
              <a:rPr lang="pt-BR" baseline="0" dirty="0"/>
              <a:t> (vegetação baixa, natural, e lagoas)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94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DSC_0095</a:t>
            </a:r>
            <a:r>
              <a:rPr lang="pt-BR" baseline="0" dirty="0"/>
              <a:t> (Parque Nacional do Pantanal </a:t>
            </a:r>
            <a:r>
              <a:rPr lang="pt-BR" baseline="0" dirty="0" err="1"/>
              <a:t>Matogrossense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372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DSC_0109</a:t>
            </a:r>
            <a:r>
              <a:rPr lang="pt-BR" baseline="0" dirty="0"/>
              <a:t> (Parque Nacional do Pantanal </a:t>
            </a:r>
            <a:r>
              <a:rPr lang="pt-BR" baseline="0" dirty="0" err="1"/>
              <a:t>Matogrossense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5919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DSC_0127</a:t>
            </a:r>
            <a:r>
              <a:rPr lang="pt-BR" baseline="0" dirty="0"/>
              <a:t> (lagoa Uberaba)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1438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DSC_0031</a:t>
            </a:r>
            <a:r>
              <a:rPr lang="pt-BR" baseline="0" dirty="0"/>
              <a:t> (margens preservadas do rio Paraguai)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9458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DSC_0345</a:t>
            </a:r>
            <a:r>
              <a:rPr lang="pt-BR" baseline="0" dirty="0"/>
              <a:t> (cachoeira do Sapo)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8493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DSC_0472</a:t>
            </a:r>
            <a:r>
              <a:rPr lang="pt-BR" baseline="0" dirty="0"/>
              <a:t> (rio Sepotuba com Paraguai)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4999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3b DSC_0008</a:t>
            </a:r>
            <a:r>
              <a:rPr lang="pt-BR" baseline="0" dirty="0"/>
              <a:t> (área com vários drenos – deveria estar alagada)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7997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MS - </a:t>
            </a:r>
            <a:r>
              <a:rPr lang="pt-BR" dirty="0"/>
              <a:t>Rio Taquari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60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DSC_0322</a:t>
            </a:r>
            <a:r>
              <a:rPr lang="pt-BR" baseline="0" dirty="0"/>
              <a:t> (Corumbá)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0925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MS - </a:t>
            </a:r>
            <a:r>
              <a:rPr lang="pt-BR" dirty="0"/>
              <a:t>Rio Taquari – Arrombamento Boca do Sapo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5061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Rio Taquari – parte alta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7407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Vazantes do Negro - salinas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1182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MS Encontro do </a:t>
            </a:r>
            <a:r>
              <a:rPr lang="pt-BR" dirty="0" err="1"/>
              <a:t>Corixo</a:t>
            </a:r>
            <a:r>
              <a:rPr lang="pt-BR"/>
              <a:t> do Veado Gordo com o Rio Paraguai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80842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MT 1a DSC_0031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8862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MT 1a DSC_0034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6333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1a DSC_0091</a:t>
            </a:r>
            <a:r>
              <a:rPr lang="pt-BR" baseline="0" dirty="0"/>
              <a:t> pecuária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3509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DSC_0436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804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DSC_0453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4331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DSC_0629</a:t>
            </a:r>
            <a:r>
              <a:rPr lang="pt-BR" baseline="0" dirty="0"/>
              <a:t> (pasto abandonado e solo degradado)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26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DSC_0499</a:t>
            </a:r>
            <a:r>
              <a:rPr lang="pt-BR" baseline="0" dirty="0"/>
              <a:t> (Mun. Sonora – MS e rio Correntes)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6801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DSC_0998</a:t>
            </a:r>
            <a:r>
              <a:rPr lang="pt-BR" baseline="0" dirty="0"/>
              <a:t> (gado)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4929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DSC_0998</a:t>
            </a:r>
            <a:r>
              <a:rPr lang="pt-BR" baseline="0" dirty="0"/>
              <a:t> (gado confinado)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0737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DSC_0028</a:t>
            </a:r>
            <a:r>
              <a:rPr lang="pt-BR" baseline="0" dirty="0"/>
              <a:t> (gado e buracos)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4956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DSC_0061</a:t>
            </a:r>
            <a:r>
              <a:rPr lang="pt-BR" baseline="0" dirty="0"/>
              <a:t> (padrão buracos)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8653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DSC_0329</a:t>
            </a:r>
            <a:r>
              <a:rPr lang="pt-BR" baseline="0" dirty="0"/>
              <a:t> (pedreira em Corumbá)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2283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DSC_0925</a:t>
            </a:r>
            <a:r>
              <a:rPr lang="pt-BR" baseline="0" dirty="0"/>
              <a:t> (Nobres e mineração)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7809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DSC_0964</a:t>
            </a:r>
            <a:r>
              <a:rPr lang="pt-BR" baseline="0" dirty="0"/>
              <a:t> (garimpo de ouro – próximo a 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1722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DSC_0967</a:t>
            </a:r>
            <a:r>
              <a:rPr lang="pt-BR" baseline="0" dirty="0"/>
              <a:t> (garimpo de ouro – próximo a 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6939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DSC_0973</a:t>
            </a:r>
            <a:r>
              <a:rPr lang="pt-BR" baseline="0" dirty="0"/>
              <a:t> (garimpo de ouro – próximo a 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6058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DSC_0981</a:t>
            </a:r>
            <a:r>
              <a:rPr lang="pt-BR" baseline="0" dirty="0"/>
              <a:t> (garimpo de ouro – próximo a Cuiabá)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091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DSC_0515</a:t>
            </a:r>
            <a:r>
              <a:rPr lang="pt-BR" baseline="0" dirty="0"/>
              <a:t> (distrito Ouro Branco)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7450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DSC_0012</a:t>
            </a:r>
            <a:r>
              <a:rPr lang="pt-BR" baseline="0" dirty="0"/>
              <a:t> (garimpo de ouro – distrito de Cangas e Poconé)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7837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DSC_0016</a:t>
            </a:r>
            <a:r>
              <a:rPr lang="pt-BR" baseline="0" dirty="0"/>
              <a:t> (garimpo de ouro – distrito de Cangas e Poconé)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1368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DSC_0020</a:t>
            </a:r>
            <a:r>
              <a:rPr lang="pt-BR" baseline="0" dirty="0"/>
              <a:t> (garimpo de ouro – distrito de Cangas e Poconé)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6552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DSC_0023</a:t>
            </a:r>
            <a:r>
              <a:rPr lang="pt-BR" baseline="0" dirty="0"/>
              <a:t> (garimpo de ouro – distrito de Cangas e Poconé)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9361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DSC_0029</a:t>
            </a:r>
            <a:r>
              <a:rPr lang="pt-BR" baseline="0" dirty="0"/>
              <a:t> (garimpo de ouro – distrito de Cangas e Poconé)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55594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2b DSC_0044</a:t>
            </a:r>
            <a:r>
              <a:rPr lang="pt-BR" baseline="0" dirty="0"/>
              <a:t> (garimpo de ouro – distrito de Cangas e Poconé)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0000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DSC_0069</a:t>
            </a:r>
            <a:r>
              <a:rPr lang="pt-BR" baseline="0" dirty="0"/>
              <a:t> (extração de areia ou argila, perto de Barra do Bugres)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58529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DSC_0412</a:t>
            </a:r>
            <a:r>
              <a:rPr lang="pt-BR" baseline="0" dirty="0"/>
              <a:t> (barco)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2874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</a:t>
            </a:r>
            <a:r>
              <a:rPr lang="en-US" baseline="0" dirty="0"/>
              <a:t> - </a:t>
            </a:r>
            <a:r>
              <a:rPr lang="en-US" baseline="0" dirty="0" err="1"/>
              <a:t>Chalanas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428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MS Navegação Taquari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711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DSC_0615</a:t>
            </a:r>
            <a:r>
              <a:rPr lang="pt-BR" baseline="0" dirty="0"/>
              <a:t> (Rondonópolis e rio Vermelho)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0880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MS Navegação Taquari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7399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DSC_0473 (UHE)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8907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DSC_0483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09345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DSC_0486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62202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DSC_0729</a:t>
            </a:r>
            <a:r>
              <a:rPr lang="pt-BR" baseline="0" dirty="0"/>
              <a:t> (canais de derivação)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22786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DSC_0729</a:t>
            </a:r>
            <a:r>
              <a:rPr lang="pt-BR" baseline="0" dirty="0"/>
              <a:t> (reservatório São Lourenço)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8293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MT 2a DSC_0747</a:t>
            </a:r>
            <a:r>
              <a:rPr lang="pt-BR" baseline="0" dirty="0"/>
              <a:t> (PCH Sete Quedas Altas)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2118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DSC_0754</a:t>
            </a:r>
            <a:r>
              <a:rPr lang="pt-BR" baseline="0" dirty="0"/>
              <a:t> (local com projetos de </a:t>
            </a:r>
            <a:r>
              <a:rPr lang="pt-BR" baseline="0" dirty="0" err="1"/>
              <a:t>PCHs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12022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DSC_0836</a:t>
            </a:r>
            <a:r>
              <a:rPr lang="pt-BR" baseline="0" dirty="0"/>
              <a:t> (reservatório Manso)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3071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DSC_0851</a:t>
            </a:r>
            <a:r>
              <a:rPr lang="pt-BR" baseline="0" dirty="0"/>
              <a:t> (reservatório Manso)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46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DSC_0656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303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DSC_0860</a:t>
            </a:r>
            <a:r>
              <a:rPr lang="pt-BR" baseline="0" dirty="0"/>
              <a:t> (reservatório Manso)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72093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2a DSC_0865</a:t>
            </a:r>
            <a:r>
              <a:rPr lang="pt-BR" baseline="0" dirty="0"/>
              <a:t> (reservatório Manso)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1050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DSC_0178</a:t>
            </a:r>
            <a:r>
              <a:rPr lang="pt-BR" baseline="0" dirty="0"/>
              <a:t> (PCH)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7301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DSC_0335</a:t>
            </a:r>
            <a:r>
              <a:rPr lang="pt-BR" baseline="0" dirty="0"/>
              <a:t> (PCH rio Sepotuba, em afluente do Sepotuba, e PCH Cachoeira Salto da Nuvens)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57574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DSC_0340</a:t>
            </a:r>
            <a:r>
              <a:rPr lang="pt-BR" baseline="0" dirty="0"/>
              <a:t> (PCH rio Sepotuba, em afluente do Sepotuba, e PCH Cachoeira Salto da Nuvens)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91202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DSC_0341</a:t>
            </a:r>
            <a:r>
              <a:rPr lang="pt-BR" baseline="0" dirty="0"/>
              <a:t> (PCH rio Sepotuba, em afluente do Sepotuba, e PCH Cachoeira Salto da Nuvens)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04087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3a DSC_0349</a:t>
            </a:r>
            <a:r>
              <a:rPr lang="pt-BR" baseline="0" dirty="0"/>
              <a:t> (projetos de </a:t>
            </a:r>
            <a:r>
              <a:rPr lang="pt-BR" baseline="0" dirty="0" err="1"/>
              <a:t>PCHs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76223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3b DSC_0118</a:t>
            </a:r>
            <a:r>
              <a:rPr lang="pt-BR" baseline="0" dirty="0"/>
              <a:t> (PCH </a:t>
            </a:r>
            <a:r>
              <a:rPr lang="pt-BR" baseline="0" dirty="0" err="1"/>
              <a:t>Figueirópolis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18053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3b DSC_0128</a:t>
            </a:r>
            <a:r>
              <a:rPr lang="pt-BR" baseline="0" dirty="0"/>
              <a:t> (PCH Salto)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96364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MT 1b DSC_0480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67DB-C54E-4FA1-B439-7D60E9935CAB}" type="slidenum">
              <a:rPr lang="pt-BR" smtClean="0"/>
              <a:t>109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64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20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70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206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58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11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8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99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4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97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2533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44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235DC-86D8-47EE-A71D-4CDA2BEF004E}" type="datetimeFigureOut">
              <a:rPr lang="pt-BR" smtClean="0"/>
              <a:t>25/04/2018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B609B-3393-44C4-90E1-C2EBCD3181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76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34" Type="http://schemas.openxmlformats.org/officeDocument/2006/relationships/image" Target="../media/image16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92.jpeg"/><Relationship Id="rId38" Type="http://schemas.openxmlformats.org/officeDocument/2006/relationships/image" Target="../media/image112.jpeg"/><Relationship Id="rId2" Type="http://schemas.openxmlformats.org/officeDocument/2006/relationships/notesSlide" Target="../notesSlides/notesSlide92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37" Type="http://schemas.openxmlformats.org/officeDocument/2006/relationships/image" Target="../media/image111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110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10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9" Type="http://schemas.openxmlformats.org/officeDocument/2006/relationships/image" Target="../media/image116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34" Type="http://schemas.openxmlformats.org/officeDocument/2006/relationships/image" Target="../media/image16.jpeg"/><Relationship Id="rId42" Type="http://schemas.openxmlformats.org/officeDocument/2006/relationships/image" Target="../media/image119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92.jpeg"/><Relationship Id="rId38" Type="http://schemas.openxmlformats.org/officeDocument/2006/relationships/image" Target="../media/image112.jpeg"/><Relationship Id="rId2" Type="http://schemas.openxmlformats.org/officeDocument/2006/relationships/notesSlide" Target="../notesSlides/notesSlide96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41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37" Type="http://schemas.openxmlformats.org/officeDocument/2006/relationships/image" Target="../media/image111.jpeg"/><Relationship Id="rId40" Type="http://schemas.openxmlformats.org/officeDocument/2006/relationships/image" Target="../media/image117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110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10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105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106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124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9" Type="http://schemas.openxmlformats.org/officeDocument/2006/relationships/image" Target="../media/image116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34" Type="http://schemas.openxmlformats.org/officeDocument/2006/relationships/image" Target="../media/image16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92.jpeg"/><Relationship Id="rId38" Type="http://schemas.openxmlformats.org/officeDocument/2006/relationships/image" Target="../media/image112.jpeg"/><Relationship Id="rId2" Type="http://schemas.openxmlformats.org/officeDocument/2006/relationships/notesSlide" Target="../notesSlides/notesSlide125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37" Type="http://schemas.openxmlformats.org/officeDocument/2006/relationships/image" Target="../media/image111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110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10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9" Type="http://schemas.openxmlformats.org/officeDocument/2006/relationships/image" Target="../media/image116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34" Type="http://schemas.openxmlformats.org/officeDocument/2006/relationships/image" Target="../media/image16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92.jpeg"/><Relationship Id="rId38" Type="http://schemas.openxmlformats.org/officeDocument/2006/relationships/image" Target="../media/image112.jpeg"/><Relationship Id="rId2" Type="http://schemas.openxmlformats.org/officeDocument/2006/relationships/notesSlide" Target="../notesSlides/notesSlide126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41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37" Type="http://schemas.openxmlformats.org/officeDocument/2006/relationships/image" Target="../media/image111.jpeg"/><Relationship Id="rId40" Type="http://schemas.openxmlformats.org/officeDocument/2006/relationships/image" Target="../media/image117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110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10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34" Type="http://schemas.openxmlformats.org/officeDocument/2006/relationships/image" Target="../media/image16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92.jpeg"/><Relationship Id="rId2" Type="http://schemas.openxmlformats.org/officeDocument/2006/relationships/notesSlide" Target="../notesSlides/notesSlide129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109.jpe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34" Type="http://schemas.openxmlformats.org/officeDocument/2006/relationships/image" Target="../media/image16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92.jpeg"/><Relationship Id="rId2" Type="http://schemas.openxmlformats.org/officeDocument/2006/relationships/notesSlide" Target="../notesSlides/notesSlide130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110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Relationship Id="rId35" Type="http://schemas.openxmlformats.org/officeDocument/2006/relationships/image" Target="../media/image109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87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5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1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1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92.jpe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32" Type="http://schemas.openxmlformats.org/officeDocument/2006/relationships/image" Target="../media/image91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31" Type="http://schemas.openxmlformats.org/officeDocument/2006/relationships/image" Target="../media/image90.jpeg"/><Relationship Id="rId4" Type="http://schemas.openxmlformats.org/officeDocument/2006/relationships/image" Target="../media/image1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jpeg"/><Relationship Id="rId30" Type="http://schemas.openxmlformats.org/officeDocument/2006/relationships/image" Target="../media/image7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426871"/>
            <a:ext cx="12192000" cy="167541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dirty="0"/>
              <a:t>Sobrevoo </a:t>
            </a:r>
            <a:br>
              <a:rPr lang="pt-BR" dirty="0"/>
            </a:br>
            <a:r>
              <a:rPr lang="pt-BR" dirty="0"/>
              <a:t>RH-Paraguai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7181" y="3602038"/>
            <a:ext cx="5094293" cy="1655762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Mato Grosso</a:t>
            </a:r>
          </a:p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7 a 9.dez.2015</a:t>
            </a:r>
          </a:p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ANA: Wagner, Rosana, Gonzalo e Marcela</a:t>
            </a:r>
          </a:p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GAP: Margarida e Nédio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6347385" y="3608445"/>
            <a:ext cx="4577474" cy="2289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1F4E79"/>
                </a:solidFill>
              </a:rPr>
              <a:t>Mato Grosso do Sul</a:t>
            </a:r>
          </a:p>
          <a:p>
            <a:r>
              <a:rPr lang="pt-BR" dirty="0">
                <a:solidFill>
                  <a:srgbClr val="1F4E79"/>
                </a:solidFill>
              </a:rPr>
              <a:t>14 a 18.dez.2015</a:t>
            </a:r>
          </a:p>
          <a:p>
            <a:r>
              <a:rPr lang="pt-BR" dirty="0">
                <a:solidFill>
                  <a:srgbClr val="1F4E79"/>
                </a:solidFill>
              </a:rPr>
              <a:t>ANA: Luciana, Rosana, Thiago e Saulo</a:t>
            </a:r>
          </a:p>
          <a:p>
            <a:r>
              <a:rPr lang="pt-BR" dirty="0">
                <a:solidFill>
                  <a:srgbClr val="1F4E79"/>
                </a:solidFill>
              </a:rPr>
              <a:t>GAP: Felipe, José de Paula e Claudete</a:t>
            </a:r>
          </a:p>
          <a:p>
            <a:r>
              <a:rPr lang="pt-BR" dirty="0">
                <a:solidFill>
                  <a:srgbClr val="1F4E79"/>
                </a:solidFill>
              </a:rPr>
              <a:t>20.dez: Gisela, Jaime, Marcelo, Ana Cristina, Sérgio, Daniele e Thiago</a:t>
            </a:r>
          </a:p>
        </p:txBody>
      </p:sp>
    </p:spTree>
    <p:extLst>
      <p:ext uri="{BB962C8B-B14F-4D97-AF65-F5344CB8AC3E}">
        <p14:creationId xmlns:p14="http://schemas.microsoft.com/office/powerpoint/2010/main" val="85071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660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740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842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4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55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080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174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634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207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Cultivos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605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1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611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574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646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263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136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33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13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987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6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063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62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769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3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7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583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Erosão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353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880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6448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496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62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414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846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273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4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66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Barramentos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66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391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505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783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Piscicultura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881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25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620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32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535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139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59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379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159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15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079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Indústria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3357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9194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1945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169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2446" y="3371179"/>
            <a:ext cx="2304741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/>
              <a:t>Obrigada</a:t>
            </a:r>
            <a:r>
              <a:rPr lang="en-US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073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66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8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8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058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2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Paisagem</a:t>
            </a:r>
            <a:r>
              <a:rPr lang="en-US" dirty="0"/>
              <a:t>, </a:t>
            </a:r>
            <a:r>
              <a:rPr lang="en-US" dirty="0" err="1"/>
              <a:t>Vegetação</a:t>
            </a:r>
            <a:r>
              <a:rPr lang="en-US" dirty="0"/>
              <a:t>, </a:t>
            </a:r>
            <a:r>
              <a:rPr lang="en-US" dirty="0" err="1"/>
              <a:t>Relevo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06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716" y="0"/>
            <a:ext cx="4848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31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23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3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3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2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4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94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2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30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54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42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27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37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9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8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51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80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4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09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07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4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Urbanas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29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09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8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73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85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16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66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6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64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4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7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0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02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1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23" y="0"/>
            <a:ext cx="10287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55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55" y="-7376"/>
            <a:ext cx="10279222" cy="68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93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98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91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2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Pasto, </a:t>
            </a:r>
            <a:r>
              <a:rPr lang="en-US" dirty="0" err="1"/>
              <a:t>gado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8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6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25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62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9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5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182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8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7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13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1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343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Mineração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86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206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50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23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981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783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589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138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934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0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271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07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485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31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Navegação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143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078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410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457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94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8555"/>
            <a:ext cx="12192000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err="1"/>
              <a:t>Empreendimentos</a:t>
            </a:r>
            <a:r>
              <a:rPr lang="en-US" dirty="0"/>
              <a:t> </a:t>
            </a:r>
            <a:r>
              <a:rPr lang="en-US" dirty="0" err="1"/>
              <a:t>Hidrelétricos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51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330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429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081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126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30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26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67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571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907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164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6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28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1501</Words>
  <Application>Microsoft Office PowerPoint</Application>
  <PresentationFormat>Widescreen</PresentationFormat>
  <Paragraphs>282</Paragraphs>
  <Slides>146</Slides>
  <Notes>130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146</vt:i4>
      </vt:variant>
    </vt:vector>
  </HeadingPairs>
  <TitlesOfParts>
    <vt:vector size="150" baseType="lpstr">
      <vt:lpstr>Arial</vt:lpstr>
      <vt:lpstr>Calibri</vt:lpstr>
      <vt:lpstr>Calibri Light</vt:lpstr>
      <vt:lpstr>Tema do Office</vt:lpstr>
      <vt:lpstr>Sobrevoo  RH-Paraguai</vt:lpstr>
      <vt:lpstr>Apresentação do PowerPoint</vt:lpstr>
      <vt:lpstr>Apresentação do PowerPoint</vt:lpstr>
      <vt:lpstr>Áreas Urbanas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Paisagem, Vegetação, Relevo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Pasto, gado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Mineração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Navegação</vt:lpstr>
      <vt:lpstr>Apresentação do PowerPoint</vt:lpstr>
      <vt:lpstr>Apresentação do PowerPoint</vt:lpstr>
      <vt:lpstr>Apresentação do PowerPoint</vt:lpstr>
      <vt:lpstr>Apresentação do PowerPoint</vt:lpstr>
      <vt:lpstr>Empreendimentos Hidrelétricos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Cultivos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Erosão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Barramentos</vt:lpstr>
      <vt:lpstr>Apresentação do PowerPoint</vt:lpstr>
      <vt:lpstr>Apresentação do PowerPoint</vt:lpstr>
      <vt:lpstr>Piscicultura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Indústria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Rosana Mendes Evangelista</dc:creator>
  <cp:lastModifiedBy>Antonio Augusto Drumond Ramos Gondim</cp:lastModifiedBy>
  <cp:revision>67</cp:revision>
  <dcterms:created xsi:type="dcterms:W3CDTF">2016-03-01T20:53:21Z</dcterms:created>
  <dcterms:modified xsi:type="dcterms:W3CDTF">2018-04-25T17:56:51Z</dcterms:modified>
</cp:coreProperties>
</file>