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6" r:id="rId1"/>
    <p:sldMasterId id="2147483698" r:id="rId2"/>
  </p:sldMasterIdLst>
  <p:notesMasterIdLst>
    <p:notesMasterId r:id="rId45"/>
  </p:notesMasterIdLst>
  <p:handoutMasterIdLst>
    <p:handoutMasterId r:id="rId46"/>
  </p:handoutMasterIdLst>
  <p:sldIdLst>
    <p:sldId id="372" r:id="rId3"/>
    <p:sldId id="434" r:id="rId4"/>
    <p:sldId id="440" r:id="rId5"/>
    <p:sldId id="435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6" r:id="rId25"/>
    <p:sldId id="467" r:id="rId26"/>
    <p:sldId id="477" r:id="rId27"/>
    <p:sldId id="474" r:id="rId28"/>
    <p:sldId id="476" r:id="rId29"/>
    <p:sldId id="478" r:id="rId30"/>
    <p:sldId id="479" r:id="rId31"/>
    <p:sldId id="480" r:id="rId32"/>
    <p:sldId id="481" r:id="rId33"/>
    <p:sldId id="468" r:id="rId34"/>
    <p:sldId id="473" r:id="rId35"/>
    <p:sldId id="471" r:id="rId36"/>
    <p:sldId id="470" r:id="rId37"/>
    <p:sldId id="482" r:id="rId38"/>
    <p:sldId id="461" r:id="rId39"/>
    <p:sldId id="462" r:id="rId40"/>
    <p:sldId id="463" r:id="rId41"/>
    <p:sldId id="464" r:id="rId42"/>
    <p:sldId id="465" r:id="rId43"/>
    <p:sldId id="313" r:id="rId4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1367" autoAdjust="0"/>
  </p:normalViewPr>
  <p:slideViewPr>
    <p:cSldViewPr>
      <p:cViewPr varScale="1">
        <p:scale>
          <a:sx n="76" d="100"/>
          <a:sy n="76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25/04/2018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25/04/2018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25/04/2018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25/04/2018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761" y="1793968"/>
            <a:ext cx="3528875" cy="43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54169" y="5733256"/>
            <a:ext cx="21973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Cuiabá,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>
                <a:solidFill>
                  <a:schemeClr val="accent5">
                    <a:lumMod val="25000"/>
                  </a:schemeClr>
                </a:solidFill>
              </a:rPr>
              <a:t>2 de dezembro </a:t>
            </a:r>
            <a:r>
              <a:rPr lang="pt-BR" sz="1600" dirty="0">
                <a:solidFill>
                  <a:schemeClr val="accent5">
                    <a:lumMod val="25000"/>
                  </a:schemeClr>
                </a:solidFill>
                <a:cs typeface="+mn-cs"/>
              </a:rPr>
              <a:t>de 2015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3688" y="1346865"/>
            <a:ext cx="6011489" cy="353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130000"/>
              <a:defRPr/>
            </a:pPr>
            <a:r>
              <a:rPr lang="pt-BR" sz="17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anose="020B0A04020102020204" pitchFamily="34" charset="0"/>
              </a:rPr>
              <a:t>Plano de Recursos Hídricos da RH-Paraguai</a:t>
            </a:r>
            <a:endParaRPr lang="pt-BR" sz="1700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539552" y="3789040"/>
            <a:ext cx="3026625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itchFamily="34" charset="0"/>
                <a:cs typeface="+mn-cs"/>
              </a:rPr>
              <a:t>Bases do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 w="12700">
                <a:solidFill>
                  <a:schemeClr val="tx1"/>
                </a:solidFill>
                <a:prstDash val="solid"/>
              </a:ln>
              <a:solidFill>
                <a:srgbClr val="777777"/>
              </a:solidFill>
              <a:latin typeface="Arial Black" pitchFamily="34" charset="0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itchFamily="34" charset="0"/>
                <a:cs typeface="+mn-cs"/>
              </a:rPr>
              <a:t>Diagnóstico Preliminar</a:t>
            </a:r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261843"/>
              </p:ext>
            </p:extLst>
          </p:nvPr>
        </p:nvGraphicFramePr>
        <p:xfrm>
          <a:off x="467544" y="1484784"/>
          <a:ext cx="7308304" cy="520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7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CNAE 2.0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Tipologia industrial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Coeficientes Técnicos (litros/empregado.dia)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Retirada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Consumo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de borracha e de material plástico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373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de minerais não-metálicos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923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24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Metalurgia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4.352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de metal, exceto máquinas e equipamentos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473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equipamentos de informática, produtos eletrônicos e ópticos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247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27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máquinas, aparelhos e materiais elétricos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156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máquinas e equipamentos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29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veículos automotores, reboques e carrocerias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30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outros equipamentos de transporte, exceto veículos automotores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31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móveis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32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Fabricação de produtos diversos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842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168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33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Manutenção, reparação e instalação de máquinas e equipamentos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3.447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689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71601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coeficientes técnicos de uso da água para o uso industrial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814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0324"/>
            <a:ext cx="5328592" cy="68550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581128"/>
            <a:ext cx="1562494" cy="211147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845836" y="1052736"/>
            <a:ext cx="261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Demanda industrial por </a:t>
            </a:r>
            <a:r>
              <a:rPr lang="pt-BR" sz="2400" dirty="0" err="1"/>
              <a:t>microbacia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966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42" y="0"/>
            <a:ext cx="5330536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653136"/>
            <a:ext cx="1799723" cy="18680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40152" y="1124744"/>
            <a:ext cx="332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Demanda de irrigação por </a:t>
            </a:r>
            <a:r>
              <a:rPr lang="pt-BR" sz="2400" dirty="0" err="1"/>
              <a:t>microbacia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2463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3" y="2060848"/>
            <a:ext cx="9157040" cy="45329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1519" y="1414517"/>
            <a:ext cx="8897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Demanda para irrigação na RH Paraguai – média mensal, período seco e média anual</a:t>
            </a:r>
          </a:p>
        </p:txBody>
      </p:sp>
    </p:spTree>
    <p:extLst>
      <p:ext uri="{BB962C8B-B14F-4D97-AF65-F5344CB8AC3E}">
        <p14:creationId xmlns:p14="http://schemas.microsoft.com/office/powerpoint/2010/main" val="240682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91229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300193" y="1052736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Demanda total por </a:t>
            </a:r>
            <a:r>
              <a:rPr lang="pt-BR" sz="2800" dirty="0" err="1"/>
              <a:t>microbacia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0055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88056"/>
            <a:ext cx="4123369" cy="394519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311" y="1788057"/>
            <a:ext cx="4408331" cy="39451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0" y="6309320"/>
            <a:ext cx="8979820" cy="3600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122670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Retirada e consumo de água, por atividade – média anual</a:t>
            </a:r>
          </a:p>
        </p:txBody>
      </p:sp>
    </p:spTree>
    <p:extLst>
      <p:ext uri="{BB962C8B-B14F-4D97-AF65-F5344CB8AC3E}">
        <p14:creationId xmlns:p14="http://schemas.microsoft.com/office/powerpoint/2010/main" val="3075810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2670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Retirada e consumo de água, por atividade – período seco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" y="1788057"/>
            <a:ext cx="4156258" cy="39451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607" y="1916832"/>
            <a:ext cx="3784817" cy="3816423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04" y="6237312"/>
            <a:ext cx="8564092" cy="3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9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9806"/>
            <a:ext cx="8707605" cy="54726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27984" y="723754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Demanda total de retirada (m³/s) por atividade, por UPG – média anual</a:t>
            </a:r>
          </a:p>
        </p:txBody>
      </p:sp>
    </p:spTree>
    <p:extLst>
      <p:ext uri="{BB962C8B-B14F-4D97-AF65-F5344CB8AC3E}">
        <p14:creationId xmlns:p14="http://schemas.microsoft.com/office/powerpoint/2010/main" val="54210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61805"/>
              </p:ext>
            </p:extLst>
          </p:nvPr>
        </p:nvGraphicFramePr>
        <p:xfrm>
          <a:off x="323528" y="1700808"/>
          <a:ext cx="8640960" cy="551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o" r:id="rId3" imgW="6132812" imgH="3915477" progId="Word.Document.12">
                  <p:embed/>
                </p:oleObj>
              </mc:Choice>
              <mc:Fallback>
                <p:oleObj name="Documento" r:id="rId3" imgW="6132812" imgH="3915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700808"/>
                        <a:ext cx="8640960" cy="5516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4572000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Demanda total de retirada (m³/s) por atividade, por UPG e total</a:t>
            </a:r>
          </a:p>
        </p:txBody>
      </p:sp>
    </p:spTree>
    <p:extLst>
      <p:ext uri="{BB962C8B-B14F-4D97-AF65-F5344CB8AC3E}">
        <p14:creationId xmlns:p14="http://schemas.microsoft.com/office/powerpoint/2010/main" val="422072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6016" y="7818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/>
              <a:t>Demanda total de consumo (m³/s) por atividade, por UPG e total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48554"/>
              </p:ext>
            </p:extLst>
          </p:nvPr>
        </p:nvGraphicFramePr>
        <p:xfrm>
          <a:off x="179511" y="1628800"/>
          <a:ext cx="8685665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o" r:id="rId3" imgW="6132812" imgH="3915477" progId="Word.Document.12">
                  <p:embed/>
                </p:oleObj>
              </mc:Choice>
              <mc:Fallback>
                <p:oleObj name="Documento" r:id="rId3" imgW="6132812" imgH="3915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1628800"/>
                        <a:ext cx="8685665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96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72150" y="682849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Fluxograma do Plano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64439"/>
              </p:ext>
            </p:extLst>
          </p:nvPr>
        </p:nvGraphicFramePr>
        <p:xfrm>
          <a:off x="251520" y="1268760"/>
          <a:ext cx="8496944" cy="548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lanilha" r:id="rId3" imgW="12239666" imgH="7896172" progId="Excel.Sheet.12">
                  <p:embed/>
                </p:oleObj>
              </mc:Choice>
              <mc:Fallback>
                <p:oleObj name="Planilha" r:id="rId3" imgW="12239666" imgH="78961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268760"/>
                        <a:ext cx="8496944" cy="548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6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" y="960282"/>
            <a:ext cx="4413887" cy="57429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920" y="960282"/>
            <a:ext cx="4426080" cy="571854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996" y="5085184"/>
            <a:ext cx="2088232" cy="15904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12417" y="116632"/>
            <a:ext cx="902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Balanço hídrico de retirada </a:t>
            </a:r>
          </a:p>
          <a:p>
            <a:pPr algn="ctr"/>
            <a:r>
              <a:rPr lang="pt-BR" sz="2400" dirty="0"/>
              <a:t>(médias anual e do quadrimestre mais seco) </a:t>
            </a:r>
          </a:p>
        </p:txBody>
      </p:sp>
    </p:spTree>
    <p:extLst>
      <p:ext uri="{BB962C8B-B14F-4D97-AF65-F5344CB8AC3E}">
        <p14:creationId xmlns:p14="http://schemas.microsoft.com/office/powerpoint/2010/main" val="310628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417" y="116632"/>
            <a:ext cx="902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Balanço hídrico de consumo </a:t>
            </a:r>
          </a:p>
          <a:p>
            <a:pPr algn="ctr"/>
            <a:r>
              <a:rPr lang="pt-BR" sz="2400" dirty="0"/>
              <a:t>(médias anual e do quadrimestre mais seco) 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610" y="985619"/>
            <a:ext cx="4385310" cy="570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491" y="1021214"/>
            <a:ext cx="4468755" cy="57490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702" y="5369110"/>
            <a:ext cx="1740435" cy="13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Hidrogeologia</a:t>
            </a:r>
          </a:p>
        </p:txBody>
      </p:sp>
    </p:spTree>
    <p:extLst>
      <p:ext uri="{BB962C8B-B14F-4D97-AF65-F5344CB8AC3E}">
        <p14:creationId xmlns:p14="http://schemas.microsoft.com/office/powerpoint/2010/main" val="3216373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81" y="0"/>
            <a:ext cx="10046230" cy="7101408"/>
          </a:xfrm>
        </p:spPr>
      </p:pic>
    </p:spTree>
    <p:extLst>
      <p:ext uri="{BB962C8B-B14F-4D97-AF65-F5344CB8AC3E}">
        <p14:creationId xmlns:p14="http://schemas.microsoft.com/office/powerpoint/2010/main" val="828322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74" y="0"/>
            <a:ext cx="953713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0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Qualidade da Água</a:t>
            </a:r>
          </a:p>
        </p:txBody>
      </p:sp>
    </p:spTree>
    <p:extLst>
      <p:ext uri="{BB962C8B-B14F-4D97-AF65-F5344CB8AC3E}">
        <p14:creationId xmlns:p14="http://schemas.microsoft.com/office/powerpoint/2010/main" val="507681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28" y="946087"/>
            <a:ext cx="9252520" cy="826729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Proposta de Sumário</a:t>
            </a:r>
            <a:br>
              <a:rPr lang="pt-BR" dirty="0"/>
            </a:br>
            <a:r>
              <a:rPr lang="pt-BR" dirty="0"/>
              <a:t>- Diagnóstico de Qualidade de Água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892480" cy="4968552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1- Introdução</a:t>
            </a:r>
          </a:p>
          <a:p>
            <a:pPr marL="0" indent="0">
              <a:buNone/>
            </a:pPr>
            <a:r>
              <a:rPr lang="pt-BR" b="1" dirty="0"/>
              <a:t>2- Caracterização da Bacia do Alto 	Paraguai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3- Justificativa e Objetivos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Potenciais Fontes Poluidoras e Pressões sobre a Qualidade das Águas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  Efluentes Domésticos</a:t>
            </a:r>
          </a:p>
          <a:p>
            <a:pPr marL="0" indent="0">
              <a:buNone/>
            </a:pPr>
            <a:r>
              <a:rPr lang="pt-BR" dirty="0"/>
              <a:t>            Produção de esgoto doméstico</a:t>
            </a:r>
          </a:p>
          <a:p>
            <a:pPr marL="0" indent="0">
              <a:buNone/>
            </a:pPr>
            <a:r>
              <a:rPr lang="pt-BR" dirty="0"/>
              <a:t>            Carga orgânica - Demanda 	Bioquímica de Oxigênio (DBO)</a:t>
            </a:r>
          </a:p>
          <a:p>
            <a:pPr marL="0" indent="0">
              <a:buNone/>
            </a:pPr>
            <a:r>
              <a:rPr lang="pt-BR" dirty="0"/>
              <a:t>            Cobertura com Coleta e 	Tratamento de Esgotos</a:t>
            </a:r>
          </a:p>
          <a:p>
            <a:pPr marL="0" indent="0">
              <a:buNone/>
            </a:pPr>
            <a:r>
              <a:rPr lang="pt-BR" dirty="0"/>
              <a:t>      Resíduos Sólidos</a:t>
            </a:r>
          </a:p>
          <a:p>
            <a:pPr marL="0" indent="0">
              <a:buNone/>
            </a:pPr>
            <a:r>
              <a:rPr lang="pt-BR" dirty="0"/>
              <a:t>      Atividades Agrícolas </a:t>
            </a:r>
          </a:p>
          <a:p>
            <a:pPr marL="0" indent="0">
              <a:buNone/>
            </a:pPr>
            <a:r>
              <a:rPr lang="pt-BR" dirty="0"/>
              <a:t>      Empreendimentos Hidroelétricos</a:t>
            </a:r>
          </a:p>
          <a:p>
            <a:pPr marL="0" indent="0">
              <a:buNone/>
            </a:pPr>
            <a:r>
              <a:rPr lang="pt-BR" dirty="0"/>
              <a:t>      Efluentes Industriais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O Estado da Qualidade das Águas</a:t>
            </a:r>
            <a:endParaRPr lang="pt-BR" dirty="0"/>
          </a:p>
          <a:p>
            <a:r>
              <a:rPr lang="pt-BR" dirty="0"/>
              <a:t>Redes de Monitoramento de Qualidade de Água</a:t>
            </a:r>
          </a:p>
          <a:p>
            <a:r>
              <a:rPr lang="pt-BR" dirty="0"/>
              <a:t>Enquadramento dos Corpos Hídricos</a:t>
            </a:r>
          </a:p>
          <a:p>
            <a:r>
              <a:rPr lang="pt-BR" dirty="0"/>
              <a:t>Análise dos Indicadores de qualidade de água</a:t>
            </a:r>
          </a:p>
          <a:p>
            <a:r>
              <a:rPr lang="pt-BR" dirty="0"/>
              <a:t>Oxigênio Dissolvido</a:t>
            </a:r>
          </a:p>
          <a:p>
            <a:r>
              <a:rPr lang="pt-BR" dirty="0"/>
              <a:t>Demanda Bioquímica de Oxigênio</a:t>
            </a:r>
          </a:p>
          <a:p>
            <a:r>
              <a:rPr lang="pt-BR" dirty="0"/>
              <a:t>Fósforo Total</a:t>
            </a:r>
          </a:p>
          <a:p>
            <a:r>
              <a:rPr lang="pt-BR" dirty="0"/>
              <a:t>Turbidez</a:t>
            </a:r>
          </a:p>
          <a:p>
            <a:r>
              <a:rPr lang="pt-BR" dirty="0"/>
              <a:t>Sólidos</a:t>
            </a:r>
          </a:p>
          <a:p>
            <a:r>
              <a:rPr lang="pt-BR" dirty="0"/>
              <a:t>Índice de Conformidade</a:t>
            </a:r>
          </a:p>
          <a:p>
            <a:r>
              <a:rPr lang="pt-BR" dirty="0"/>
              <a:t>Índice de Qualidade da Água</a:t>
            </a:r>
          </a:p>
          <a:p>
            <a:r>
              <a:rPr lang="pt-BR" dirty="0"/>
              <a:t>Balanço Qualitativo</a:t>
            </a:r>
          </a:p>
          <a:p>
            <a:r>
              <a:rPr lang="pt-BR" b="1" dirty="0"/>
              <a:t>Discussão</a:t>
            </a:r>
            <a:endParaRPr lang="pt-BR" dirty="0"/>
          </a:p>
          <a:p>
            <a:r>
              <a:rPr lang="pt-BR" b="1" dirty="0"/>
              <a:t>Referências Bibliográficas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01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Principais Fontes Poluidoras e Pressões </a:t>
            </a:r>
          </a:p>
        </p:txBody>
      </p:sp>
    </p:spTree>
    <p:extLst>
      <p:ext uri="{BB962C8B-B14F-4D97-AF65-F5344CB8AC3E}">
        <p14:creationId xmlns:p14="http://schemas.microsoft.com/office/powerpoint/2010/main" val="426468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79512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Produção de esgoto doméstico na RHP - 2014 (m3/ano)</a:t>
            </a:r>
          </a:p>
        </p:txBody>
      </p:sp>
    </p:spTree>
    <p:extLst>
      <p:ext uri="{BB962C8B-B14F-4D97-AF65-F5344CB8AC3E}">
        <p14:creationId xmlns:p14="http://schemas.microsoft.com/office/powerpoint/2010/main" val="850084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Estimativa de Carga de DBO gerada na RHP (</a:t>
            </a:r>
            <a:r>
              <a:rPr lang="pt-BR" sz="2400" dirty="0" err="1"/>
              <a:t>ton</a:t>
            </a:r>
            <a:r>
              <a:rPr lang="pt-BR" sz="2400" dirty="0"/>
              <a:t>/dia)</a:t>
            </a:r>
            <a:endParaRPr lang="pt-BR" sz="2400" b="1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523" y="1196752"/>
            <a:ext cx="632094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63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41" y="2564904"/>
            <a:ext cx="9009563" cy="1855615"/>
          </a:xfrm>
          <a:prstGeom prst="rect">
            <a:avLst/>
          </a:prstGeom>
        </p:spPr>
      </p:pic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5772150" y="682849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>
                <a:solidFill>
                  <a:srgbClr val="FFFFFF"/>
                </a:solidFill>
              </a:rPr>
              <a:t>Notas Técnicas</a:t>
            </a:r>
          </a:p>
        </p:txBody>
      </p:sp>
    </p:spTree>
    <p:extLst>
      <p:ext uri="{BB962C8B-B14F-4D97-AF65-F5344CB8AC3E}">
        <p14:creationId xmlns:p14="http://schemas.microsoft.com/office/powerpoint/2010/main" val="2725389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Atendimento ao serviço de esgotamento sanitário segundo metodologia do </a:t>
            </a:r>
            <a:r>
              <a:rPr lang="pt-BR" sz="2400" dirty="0" err="1"/>
              <a:t>Plansab</a:t>
            </a:r>
            <a:endParaRPr lang="pt-BR" sz="2400" b="1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0" y="1628800"/>
            <a:ext cx="89547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261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Estado da Qualidade das Águas</a:t>
            </a:r>
          </a:p>
        </p:txBody>
      </p:sp>
    </p:spTree>
    <p:extLst>
      <p:ext uri="{BB962C8B-B14F-4D97-AF65-F5344CB8AC3E}">
        <p14:creationId xmlns:p14="http://schemas.microsoft.com/office/powerpoint/2010/main" val="2904764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70734" y="476672"/>
            <a:ext cx="36328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Rede de Monitoramento</a:t>
            </a:r>
          </a:p>
        </p:txBody>
      </p:sp>
      <p:pic>
        <p:nvPicPr>
          <p:cNvPr id="6" name="Imagem 5" descr="Monitoramento PRH Paraguai (3)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6841"/>
            <a:ext cx="5163230" cy="69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0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70734" y="476672"/>
            <a:ext cx="36304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Boletim de cada </a:t>
            </a:r>
          </a:p>
          <a:p>
            <a:r>
              <a:rPr lang="pt-BR" sz="2600" dirty="0"/>
              <a:t>Ponto de Monitoramento</a:t>
            </a:r>
          </a:p>
        </p:txBody>
      </p:sp>
      <p:pic>
        <p:nvPicPr>
          <p:cNvPr id="2" name="Imagem 1" descr="Qualidade de Água PARAGUAI (3)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1"/>
            <a:ext cx="4824536" cy="67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91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OD_CHUVOSO (3)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62"/>
            <a:ext cx="5270734" cy="68356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70734" y="476672"/>
            <a:ext cx="37755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Oxigênio Dissolvido Médio</a:t>
            </a:r>
          </a:p>
          <a:p>
            <a:r>
              <a:rPr lang="pt-BR" sz="2600" dirty="0"/>
              <a:t>Período Chuvoso</a:t>
            </a:r>
          </a:p>
        </p:txBody>
      </p:sp>
    </p:spTree>
    <p:extLst>
      <p:ext uri="{BB962C8B-B14F-4D97-AF65-F5344CB8AC3E}">
        <p14:creationId xmlns:p14="http://schemas.microsoft.com/office/powerpoint/2010/main" val="389569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70734" y="476672"/>
            <a:ext cx="37755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/>
              <a:t>Oxigênio Dissolvido Médio</a:t>
            </a:r>
          </a:p>
          <a:p>
            <a:r>
              <a:rPr lang="pt-BR" sz="2600" dirty="0"/>
              <a:t>Período Seco</a:t>
            </a:r>
          </a:p>
        </p:txBody>
      </p:sp>
      <p:pic>
        <p:nvPicPr>
          <p:cNvPr id="2" name="Imagem 1" descr="OD_SECO (3)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647" y="0"/>
            <a:ext cx="5056425" cy="67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37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Saneamento</a:t>
            </a:r>
          </a:p>
        </p:txBody>
      </p:sp>
    </p:spTree>
    <p:extLst>
      <p:ext uri="{BB962C8B-B14F-4D97-AF65-F5344CB8AC3E}">
        <p14:creationId xmlns:p14="http://schemas.microsoft.com/office/powerpoint/2010/main" val="1902171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722" y="692696"/>
            <a:ext cx="4673974" cy="60486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" y="2846640"/>
            <a:ext cx="4460266" cy="123043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649" y="1343077"/>
            <a:ext cx="4187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TIPO DE MANANCIAL DE ABASTECIMENTO URBANO DE ÁGUA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354" y="5157192"/>
            <a:ext cx="4355976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TODOS AS SEDES MUNICIPAIS DA REGIÃO HIDROGRÁFICA DO PARAGUAI APRESENTAM ÍNDICE DE COBERTURA COM REDE DE DISTRIBUIÇÃO MAIOR QUE 90% DA POPULAÇÃO URBANA.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0163" y="4510861"/>
            <a:ext cx="429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COBERTURA COM REDE DE DISTRIBUIÇÃO </a:t>
            </a:r>
          </a:p>
        </p:txBody>
      </p:sp>
    </p:spTree>
    <p:extLst>
      <p:ext uri="{BB962C8B-B14F-4D97-AF65-F5344CB8AC3E}">
        <p14:creationId xmlns:p14="http://schemas.microsoft.com/office/powerpoint/2010/main" val="1748229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5" y="611083"/>
            <a:ext cx="4345682" cy="62469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3407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DOS MANANCIAIS E DOS SISTEMAS PRODUTORES DE ÁGUA PARA ABASTECIMENTO URBANO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09093"/>
            <a:ext cx="4608513" cy="16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9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98776"/>
            <a:ext cx="7563723" cy="53705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90370" y="548680"/>
            <a:ext cx="454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SEDES MUNICIPAIS QUE APRESENTAM CRITICIDADE QUANTO AO MANANCIAL</a:t>
            </a:r>
          </a:p>
        </p:txBody>
      </p:sp>
    </p:spTree>
    <p:extLst>
      <p:ext uri="{BB962C8B-B14F-4D97-AF65-F5344CB8AC3E}">
        <p14:creationId xmlns:p14="http://schemas.microsoft.com/office/powerpoint/2010/main" val="2941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12297" y="2875002"/>
            <a:ext cx="9144000" cy="55399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chemeClr val="bg1"/>
                </a:solidFill>
              </a:rPr>
              <a:t>Demandas e Balanço Hídrico</a:t>
            </a:r>
          </a:p>
        </p:txBody>
      </p:sp>
    </p:spTree>
    <p:extLst>
      <p:ext uri="{BB962C8B-B14F-4D97-AF65-F5344CB8AC3E}">
        <p14:creationId xmlns:p14="http://schemas.microsoft.com/office/powerpoint/2010/main" val="193304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8427819" cy="26936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99992" y="692696"/>
            <a:ext cx="454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SEDES MUNICIPAIS QUE APRESENTAM CRITICIDADE QUANTO AO SISTEMA PRODUTOR</a:t>
            </a:r>
          </a:p>
        </p:txBody>
      </p:sp>
    </p:spTree>
    <p:extLst>
      <p:ext uri="{BB962C8B-B14F-4D97-AF65-F5344CB8AC3E}">
        <p14:creationId xmlns:p14="http://schemas.microsoft.com/office/powerpoint/2010/main" val="3586015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483768" y="1268760"/>
            <a:ext cx="6688013" cy="826729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DEMANDA TOTAL PARA ABASTECIMENTO URBANO E MUNICÍPIOS COM ÍNDICE DE PERDAS &gt; 50%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08920"/>
            <a:ext cx="6403857" cy="34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9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>
                <a:solidFill>
                  <a:srgbClr val="1F497D"/>
                </a:solidFill>
                <a:cs typeface="Calibri" pitchFamily="34" charset="0"/>
              </a:rPr>
              <a:t>Obrigado(a)!</a:t>
            </a: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err="1">
                <a:solidFill>
                  <a:srgbClr val="1F497D"/>
                </a:solidFill>
              </a:rPr>
              <a:t>spr@ana.gov.br</a:t>
            </a:r>
            <a:r>
              <a:rPr lang="pt-BR" sz="8800" b="1" dirty="0">
                <a:solidFill>
                  <a:srgbClr val="1F497D"/>
                </a:solidFill>
              </a:rPr>
              <a:t>  |  (+55) (61) 2109-5208</a:t>
            </a: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>
                <a:solidFill>
                  <a:srgbClr val="1F497D"/>
                </a:solidFill>
                <a:cs typeface="Calibri" pitchFamily="34" charset="0"/>
              </a:rPr>
              <a:t>www.ana.gov.br</a:t>
            </a:r>
          </a:p>
        </p:txBody>
      </p:sp>
    </p:spTree>
    <p:extLst>
      <p:ext uri="{BB962C8B-B14F-4D97-AF65-F5344CB8AC3E}">
        <p14:creationId xmlns:p14="http://schemas.microsoft.com/office/powerpoint/2010/main" val="412427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56969"/>
              </p:ext>
            </p:extLst>
          </p:nvPr>
        </p:nvGraphicFramePr>
        <p:xfrm>
          <a:off x="179512" y="2852938"/>
          <a:ext cx="8964488" cy="3194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População Urbana (habitantes)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MS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MT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Perdas (%)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Retirada (L/</a:t>
                      </a:r>
                      <a:r>
                        <a:rPr lang="pt-BR" sz="2000" dirty="0" err="1">
                          <a:effectLst/>
                        </a:rPr>
                        <a:t>Hab.dia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Perdas (%)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Retirada (L/Hab.dia)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&lt; 5.000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26,0%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186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29,0%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217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5.000 a 35.000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29,0%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193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31,0%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216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35.000 a 75.000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33,0%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191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22,0%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163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&gt; 75.000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41,0%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241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52,0%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348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848872" cy="826729"/>
          </a:xfrm>
        </p:spPr>
        <p:txBody>
          <a:bodyPr>
            <a:normAutofit fontScale="90000"/>
          </a:bodyPr>
          <a:lstStyle/>
          <a:p>
            <a:r>
              <a:rPr lang="pt-BR" dirty="0"/>
              <a:t>Coeficientes médios urbanos de uso da água (l/</a:t>
            </a:r>
            <a:r>
              <a:rPr lang="pt-BR" dirty="0" err="1"/>
              <a:t>hab</a:t>
            </a:r>
            <a:r>
              <a:rPr lang="pt-BR" dirty="0"/>
              <a:t>/dia), por UF e por faixa populacional</a:t>
            </a:r>
          </a:p>
        </p:txBody>
      </p:sp>
    </p:spTree>
    <p:extLst>
      <p:ext uri="{BB962C8B-B14F-4D97-AF65-F5344CB8AC3E}">
        <p14:creationId xmlns:p14="http://schemas.microsoft.com/office/powerpoint/2010/main" val="127021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2931"/>
            <a:ext cx="9124560" cy="554461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004048" y="764704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Demanda de abastecimento humano por </a:t>
            </a:r>
            <a:r>
              <a:rPr lang="pt-BR" sz="2400" dirty="0" err="1"/>
              <a:t>microbacia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285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78737"/>
              </p:ext>
            </p:extLst>
          </p:nvPr>
        </p:nvGraphicFramePr>
        <p:xfrm>
          <a:off x="683568" y="1916832"/>
          <a:ext cx="7560841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2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Espécies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Retirada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Consumo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(Litros/cabeça. dia)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(%)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Bovino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Vacas Ordenhadas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127,5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Suínos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18,7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Bubalino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Equino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Ovino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Caprino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10,0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Galináceos – Galinhas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0,27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Galináceos – Outros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0,22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69,0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Codornas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0,18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80,0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02771" y="1268760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Coeficientes técnicos de uso da água – demanda animal</a:t>
            </a:r>
          </a:p>
        </p:txBody>
      </p:sp>
    </p:spTree>
    <p:extLst>
      <p:ext uri="{BB962C8B-B14F-4D97-AF65-F5344CB8AC3E}">
        <p14:creationId xmlns:p14="http://schemas.microsoft.com/office/powerpoint/2010/main" val="412449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5345350" cy="68853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581128"/>
            <a:ext cx="1872208" cy="198379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760132" y="908720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Demanda animal por </a:t>
            </a:r>
            <a:r>
              <a:rPr lang="pt-BR" sz="2800" dirty="0" err="1"/>
              <a:t>microbacia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923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80885"/>
              </p:ext>
            </p:extLst>
          </p:nvPr>
        </p:nvGraphicFramePr>
        <p:xfrm>
          <a:off x="539552" y="1396702"/>
          <a:ext cx="7272808" cy="5200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7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CNAE 2.0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Tipologia industrial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Coeficientes Técnicos (litros/empregado.dia)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Retirada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Consumo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alimentícios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3.775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1.473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bebidas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12.419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2.387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do fumo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847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têxteis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1.560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Confecção de artigos do vestuário e acessórios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65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Preparação de couros e fabricação de artefatos de couro, artigos para viagem e calçados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806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16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de madeira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482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126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17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celulose, papel e produtos de papel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20.473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3.994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18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Impressão e reprodução de gravações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173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19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coque, de produtos derivados do petróleo e de biocombustíveis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32.608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10.131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químicos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2.340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909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</a:rPr>
                        <a:t>21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Fabricação de produtos </a:t>
                      </a:r>
                      <a:r>
                        <a:rPr lang="pt-BR" sz="1400" dirty="0" err="1">
                          <a:effectLst/>
                        </a:rPr>
                        <a:t>farmoquímicos</a:t>
                      </a:r>
                      <a:r>
                        <a:rPr lang="pt-BR" sz="1400" dirty="0">
                          <a:effectLst/>
                        </a:rPr>
                        <a:t> e farmacêuticos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1.876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375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35" marR="3583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71601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coeficientes técnicos de uso da água para o uso industrial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9916912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19880</TotalTime>
  <Words>800</Words>
  <Application>Microsoft Office PowerPoint</Application>
  <PresentationFormat>Apresentação na tela (4:3)</PresentationFormat>
  <Paragraphs>256</Paragraphs>
  <Slides>42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Times New Roman</vt:lpstr>
      <vt:lpstr>4_Tema do Office</vt:lpstr>
      <vt:lpstr>Tema do Office</vt:lpstr>
      <vt:lpstr>Planilha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Coeficientes médios urbanos de uso da água (l/hab/dia), por UF e por faixa populacional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Proposta de Sumário - Diagnóstico de Qualidade de Água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DEMANDA TOTAL PARA ABASTECIMENTO URBANO E MUNICÍPIOS COM ÍNDICE DE PERDAS &gt; 50%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Antonio Augusto Drumond Ramos Gondim</cp:lastModifiedBy>
  <cp:revision>510</cp:revision>
  <cp:lastPrinted>2014-12-29T19:47:26Z</cp:lastPrinted>
  <dcterms:created xsi:type="dcterms:W3CDTF">2013-02-28T18:54:38Z</dcterms:created>
  <dcterms:modified xsi:type="dcterms:W3CDTF">2018-04-25T17:53:14Z</dcterms:modified>
</cp:coreProperties>
</file>