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6" r:id="rId1"/>
    <p:sldMasterId id="2147483698" r:id="rId2"/>
  </p:sldMasterIdLst>
  <p:notesMasterIdLst>
    <p:notesMasterId r:id="rId45"/>
  </p:notesMasterIdLst>
  <p:handoutMasterIdLst>
    <p:handoutMasterId r:id="rId46"/>
  </p:handoutMasterIdLst>
  <p:sldIdLst>
    <p:sldId id="372" r:id="rId3"/>
    <p:sldId id="434" r:id="rId4"/>
    <p:sldId id="440" r:id="rId5"/>
    <p:sldId id="435" r:id="rId6"/>
    <p:sldId id="442" r:id="rId7"/>
    <p:sldId id="443" r:id="rId8"/>
    <p:sldId id="444" r:id="rId9"/>
    <p:sldId id="445" r:id="rId10"/>
    <p:sldId id="446" r:id="rId11"/>
    <p:sldId id="447" r:id="rId12"/>
    <p:sldId id="448" r:id="rId13"/>
    <p:sldId id="449" r:id="rId14"/>
    <p:sldId id="450" r:id="rId15"/>
    <p:sldId id="451" r:id="rId16"/>
    <p:sldId id="452" r:id="rId17"/>
    <p:sldId id="453" r:id="rId18"/>
    <p:sldId id="454" r:id="rId19"/>
    <p:sldId id="455" r:id="rId20"/>
    <p:sldId id="456" r:id="rId21"/>
    <p:sldId id="457" r:id="rId22"/>
    <p:sldId id="458" r:id="rId23"/>
    <p:sldId id="459" r:id="rId24"/>
    <p:sldId id="466" r:id="rId25"/>
    <p:sldId id="467" r:id="rId26"/>
    <p:sldId id="477" r:id="rId27"/>
    <p:sldId id="474" r:id="rId28"/>
    <p:sldId id="476" r:id="rId29"/>
    <p:sldId id="478" r:id="rId30"/>
    <p:sldId id="479" r:id="rId31"/>
    <p:sldId id="480" r:id="rId32"/>
    <p:sldId id="481" r:id="rId33"/>
    <p:sldId id="468" r:id="rId34"/>
    <p:sldId id="473" r:id="rId35"/>
    <p:sldId id="471" r:id="rId36"/>
    <p:sldId id="470" r:id="rId37"/>
    <p:sldId id="482" r:id="rId38"/>
    <p:sldId id="461" r:id="rId39"/>
    <p:sldId id="462" r:id="rId40"/>
    <p:sldId id="463" r:id="rId41"/>
    <p:sldId id="464" r:id="rId42"/>
    <p:sldId id="465" r:id="rId43"/>
    <p:sldId id="313" r:id="rId44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FF"/>
    <a:srgbClr val="FF5050"/>
    <a:srgbClr val="FFFF99"/>
    <a:srgbClr val="FF3333"/>
    <a:srgbClr val="FFFF66"/>
    <a:srgbClr val="FF7C80"/>
    <a:srgbClr val="1B1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6" autoAdjust="0"/>
    <p:restoredTop sz="91367" autoAdjust="0"/>
  </p:normalViewPr>
  <p:slideViewPr>
    <p:cSldViewPr>
      <p:cViewPr varScale="1">
        <p:scale>
          <a:sx n="76" d="100"/>
          <a:sy n="76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4C574-EBED-47C6-A3F4-5DB644B20AF2}" type="datetimeFigureOut">
              <a:rPr lang="pt-BR" smtClean="0"/>
              <a:t>25/04/2018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52E98-2F15-4EC7-B09C-1B7EFF0EF00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002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5F29-3978-4236-B905-0FD4AB136A87}" type="datetimeFigureOut">
              <a:rPr lang="pt-BR" smtClean="0"/>
              <a:t>25/04/2018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15530"/>
            <a:ext cx="5608975" cy="41836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EDAD-B722-40EF-A711-ACBBC8EF8AC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888" y="6165850"/>
            <a:ext cx="2728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06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14C459F-9CF3-49F5-B26C-CBB186F0083E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736E5A-EF5F-42DB-87DC-06C8EEBDD80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07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87E601-28F8-40C2-97C7-55BEBAC3B53B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473071-86FA-4102-A3C9-4014E39BE7E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58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863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/>
              <a:t>Título Mestre</a:t>
            </a:r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41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893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94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72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80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69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3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843881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0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9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4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ítulo, 2 partes de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624637" cy="63341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0825" y="1268413"/>
            <a:ext cx="4244975" cy="25876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50825" y="4008438"/>
            <a:ext cx="4244975" cy="258921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>
          <a:xfrm>
            <a:off x="4648200" y="1268413"/>
            <a:ext cx="4244975" cy="5329237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155C-96F9-459B-905F-B07526388274}" type="slidenum">
              <a:rPr lang="pt-BR">
                <a:solidFill>
                  <a:srgbClr val="1F497D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3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5876925"/>
            <a:ext cx="2941638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03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024F0177-F1D3-439A-A834-8812DAFB9678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4F08DFF-D6DE-42CA-B0F0-F156A3A5410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28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EE35F2-FA5F-4FDD-BF2A-36CAD65483C1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3755D83-BE95-43E5-942C-A1BE884BAB0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304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A4BB8C8-0882-4E40-A037-F047EA106837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E742D57-5BF8-4EE4-8E6C-09197FE5D40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437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65D0D8C-8609-4999-8E85-A21E4E1DE821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517638F-A161-4733-A93C-0FEF8F73CF9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2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8431ECFB-1D23-4112-846F-AC84A2140A8B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F2E74BA-1527-44F1-8119-D28C3D25B4D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32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735AFA94-7694-4E97-86E8-94B229F0BF33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CC9660B-0F49-4421-B2E8-11D44359C9B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563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9ECF895-54FD-4E62-9F89-AE85FC58674E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23317A78-3F81-43F0-849B-D723221FA5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583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45FDB07-272C-44E5-A289-C74DCB52ED71}" type="datetimeFigureOut">
              <a:rPr lang="pt-BR"/>
              <a:pPr>
                <a:defRPr/>
              </a:pPr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CDDA3A0B-C4FE-47DA-9775-62E5AD5CB1C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40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25/04/2018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5761" y="1793968"/>
            <a:ext cx="3528875" cy="437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54169" y="5733256"/>
            <a:ext cx="2197389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Cuiabá,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>
                <a:solidFill>
                  <a:schemeClr val="accent5">
                    <a:lumMod val="25000"/>
                  </a:schemeClr>
                </a:solidFill>
              </a:rPr>
              <a:t>2 de dezembro </a:t>
            </a:r>
            <a:r>
              <a:rPr lang="pt-BR" sz="1600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de 2015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763688" y="1346865"/>
            <a:ext cx="6011489" cy="3539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130000"/>
              <a:defRPr/>
            </a:pPr>
            <a:r>
              <a:rPr lang="pt-BR" sz="17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anose="020B0A04020102020204" pitchFamily="34" charset="0"/>
              </a:rPr>
              <a:t>Plano de Recursos Hídricos da RH-Paraguai</a:t>
            </a:r>
            <a:endParaRPr lang="pt-BR" sz="1700" dirty="0">
              <a:latin typeface="Arial Black" panose="020B0A04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 bwMode="auto">
          <a:xfrm>
            <a:off x="539552" y="3789040"/>
            <a:ext cx="3026625" cy="83099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itchFamily="34" charset="0"/>
                <a:cs typeface="+mn-cs"/>
              </a:rPr>
              <a:t>Bases do </a:t>
            </a: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 w="12700">
                <a:solidFill>
                  <a:schemeClr val="tx1"/>
                </a:solidFill>
                <a:prstDash val="solid"/>
              </a:ln>
              <a:solidFill>
                <a:srgbClr val="777777"/>
              </a:solidFill>
              <a:latin typeface="Arial Black" pitchFamily="34" charset="0"/>
            </a:endParaRPr>
          </a:p>
          <a:p>
            <a:pPr algn="ctr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itchFamily="34" charset="0"/>
                <a:cs typeface="+mn-cs"/>
              </a:rPr>
              <a:t>Diagnóstico Preliminar</a:t>
            </a:r>
          </a:p>
        </p:txBody>
      </p:sp>
    </p:spTree>
    <p:extLst>
      <p:ext uri="{BB962C8B-B14F-4D97-AF65-F5344CB8AC3E}">
        <p14:creationId xmlns:p14="http://schemas.microsoft.com/office/powerpoint/2010/main" val="1099908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261843"/>
              </p:ext>
            </p:extLst>
          </p:nvPr>
        </p:nvGraphicFramePr>
        <p:xfrm>
          <a:off x="467544" y="1484784"/>
          <a:ext cx="7308304" cy="5200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0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6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73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CNAE 2.0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Tipologia industrial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Coeficientes Técnicos (litros/empregado.dia)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4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Retirada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Consumo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22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de borracha e de material plástico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373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75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23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de minerais não-metálicos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923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77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24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Metalurgia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4.352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960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de metal, exceto máquinas e equipamentos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473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221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26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equipamentos de informática, produtos eletrônicos e ópticos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247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49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27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máquinas, aparelhos e materiais elétricos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156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28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máquinas e equipamentos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249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50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29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veículos automotores, reboques e carrocerias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376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74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30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outros equipamentos de transporte, exceto veículos automotores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215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27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31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móveis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271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54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32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produtos diversos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842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168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33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Manutenção, reparação e instalação de máquinas e equipamentos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3.447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689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4716016" y="5486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de coeficientes técnicos de uso da água para o uso industrial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98145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30324"/>
            <a:ext cx="5328592" cy="685506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4581128"/>
            <a:ext cx="1562494" cy="211147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845836" y="1052736"/>
            <a:ext cx="2615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Demanda industrial por </a:t>
            </a:r>
            <a:r>
              <a:rPr lang="pt-BR" sz="2400" dirty="0" err="1"/>
              <a:t>microbacia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09664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42" y="0"/>
            <a:ext cx="5330536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4653136"/>
            <a:ext cx="1799723" cy="186806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940152" y="1124744"/>
            <a:ext cx="3327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Demanda de irrigação por </a:t>
            </a:r>
            <a:r>
              <a:rPr lang="pt-BR" sz="2400" dirty="0" err="1"/>
              <a:t>microbacia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24639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53" y="2060848"/>
            <a:ext cx="9157040" cy="453291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51519" y="1414517"/>
            <a:ext cx="8897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Demanda para irrigação na RH Paraguai – média mensal, período seco e média anual</a:t>
            </a:r>
          </a:p>
        </p:txBody>
      </p:sp>
    </p:spTree>
    <p:extLst>
      <p:ext uri="{BB962C8B-B14F-4D97-AF65-F5344CB8AC3E}">
        <p14:creationId xmlns:p14="http://schemas.microsoft.com/office/powerpoint/2010/main" val="2406826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5912292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300193" y="1052736"/>
            <a:ext cx="2448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Demanda total por </a:t>
            </a:r>
            <a:r>
              <a:rPr lang="pt-BR" sz="2800" dirty="0" err="1"/>
              <a:t>microbacia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900552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788056"/>
            <a:ext cx="4123369" cy="394519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311" y="1788057"/>
            <a:ext cx="4408331" cy="394519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80" y="6309320"/>
            <a:ext cx="8979820" cy="36004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23528" y="122670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Retirada e consumo de água, por atividade – média anual</a:t>
            </a:r>
          </a:p>
        </p:txBody>
      </p:sp>
    </p:spTree>
    <p:extLst>
      <p:ext uri="{BB962C8B-B14F-4D97-AF65-F5344CB8AC3E}">
        <p14:creationId xmlns:p14="http://schemas.microsoft.com/office/powerpoint/2010/main" val="3075810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23528" y="122670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Retirada e consumo de água, por atividade – período seco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29" y="1788057"/>
            <a:ext cx="4156258" cy="394519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607" y="1916832"/>
            <a:ext cx="3784817" cy="3816423"/>
          </a:xfrm>
          <a:prstGeom prst="rect">
            <a:avLst/>
          </a:prstGeom>
        </p:spPr>
      </p:pic>
      <p:pic>
        <p:nvPicPr>
          <p:cNvPr id="9" name="Imagem 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04" y="6237312"/>
            <a:ext cx="8564092" cy="39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91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369806"/>
            <a:ext cx="8707605" cy="547260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427984" y="723754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Demanda total de retirada (m³/s) por atividade, por UPG – média anual</a:t>
            </a:r>
          </a:p>
        </p:txBody>
      </p:sp>
    </p:spTree>
    <p:extLst>
      <p:ext uri="{BB962C8B-B14F-4D97-AF65-F5344CB8AC3E}">
        <p14:creationId xmlns:p14="http://schemas.microsoft.com/office/powerpoint/2010/main" val="542108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761805"/>
              </p:ext>
            </p:extLst>
          </p:nvPr>
        </p:nvGraphicFramePr>
        <p:xfrm>
          <a:off x="323528" y="1700808"/>
          <a:ext cx="8640960" cy="5516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Documento" r:id="rId3" imgW="6132812" imgH="3915477" progId="Word.Document.12">
                  <p:embed/>
                </p:oleObj>
              </mc:Choice>
              <mc:Fallback>
                <p:oleObj name="Documento" r:id="rId3" imgW="6132812" imgH="391547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700808"/>
                        <a:ext cx="8640960" cy="55160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ângulo 2"/>
          <p:cNvSpPr/>
          <p:nvPr/>
        </p:nvSpPr>
        <p:spPr>
          <a:xfrm>
            <a:off x="4572000" y="83671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/>
              <a:t>Demanda total de retirada (m³/s) por atividade, por UPG e total</a:t>
            </a:r>
          </a:p>
        </p:txBody>
      </p:sp>
    </p:spTree>
    <p:extLst>
      <p:ext uri="{BB962C8B-B14F-4D97-AF65-F5344CB8AC3E}">
        <p14:creationId xmlns:p14="http://schemas.microsoft.com/office/powerpoint/2010/main" val="4220724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716016" y="78189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/>
              <a:t>Demanda total de consumo (m³/s) por atividade, por UPG e total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48554"/>
              </p:ext>
            </p:extLst>
          </p:nvPr>
        </p:nvGraphicFramePr>
        <p:xfrm>
          <a:off x="179511" y="1628800"/>
          <a:ext cx="8685665" cy="554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Documento" r:id="rId3" imgW="6132812" imgH="3915477" progId="Word.Document.12">
                  <p:embed/>
                </p:oleObj>
              </mc:Choice>
              <mc:Fallback>
                <p:oleObj name="Documento" r:id="rId3" imgW="6132812" imgH="391547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1" y="1628800"/>
                        <a:ext cx="8685665" cy="5544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3967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5772150" y="682849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Fluxograma do Plano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864439"/>
              </p:ext>
            </p:extLst>
          </p:nvPr>
        </p:nvGraphicFramePr>
        <p:xfrm>
          <a:off x="251520" y="1268760"/>
          <a:ext cx="8496944" cy="5480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Planilha" r:id="rId3" imgW="12239666" imgH="7896172" progId="Excel.Sheet.12">
                  <p:embed/>
                </p:oleObj>
              </mc:Choice>
              <mc:Fallback>
                <p:oleObj name="Planilha" r:id="rId3" imgW="12239666" imgH="789617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1268760"/>
                        <a:ext cx="8496944" cy="5480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763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17" y="960282"/>
            <a:ext cx="4413887" cy="574293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7920" y="960282"/>
            <a:ext cx="4426080" cy="5718544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7996" y="5085184"/>
            <a:ext cx="2088232" cy="15904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/>
          <p:cNvSpPr/>
          <p:nvPr/>
        </p:nvSpPr>
        <p:spPr>
          <a:xfrm>
            <a:off x="12417" y="116632"/>
            <a:ext cx="9024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Balanço hídrico de retirada </a:t>
            </a:r>
          </a:p>
          <a:p>
            <a:pPr algn="ctr"/>
            <a:r>
              <a:rPr lang="pt-BR" sz="2400" dirty="0"/>
              <a:t>(médias anual e do quadrimestre mais seco) </a:t>
            </a:r>
          </a:p>
        </p:txBody>
      </p:sp>
    </p:spTree>
    <p:extLst>
      <p:ext uri="{BB962C8B-B14F-4D97-AF65-F5344CB8AC3E}">
        <p14:creationId xmlns:p14="http://schemas.microsoft.com/office/powerpoint/2010/main" val="3106283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2417" y="116632"/>
            <a:ext cx="9024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Balanço hídrico de consumo </a:t>
            </a:r>
          </a:p>
          <a:p>
            <a:pPr algn="ctr"/>
            <a:r>
              <a:rPr lang="pt-BR" sz="2400" dirty="0"/>
              <a:t>(médias anual e do quadrimestre mais seco) </a:t>
            </a:r>
          </a:p>
        </p:txBody>
      </p:sp>
      <p:pic>
        <p:nvPicPr>
          <p:cNvPr id="6" name="Imagem 5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610" y="985619"/>
            <a:ext cx="4385310" cy="5708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491" y="1021214"/>
            <a:ext cx="4468755" cy="5749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702" y="5369110"/>
            <a:ext cx="1740435" cy="132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1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Hidrogeologia</a:t>
            </a:r>
          </a:p>
        </p:txBody>
      </p:sp>
    </p:spTree>
    <p:extLst>
      <p:ext uri="{BB962C8B-B14F-4D97-AF65-F5344CB8AC3E}">
        <p14:creationId xmlns:p14="http://schemas.microsoft.com/office/powerpoint/2010/main" val="3216373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581" y="0"/>
            <a:ext cx="10046230" cy="7101408"/>
          </a:xfrm>
        </p:spPr>
      </p:pic>
    </p:spTree>
    <p:extLst>
      <p:ext uri="{BB962C8B-B14F-4D97-AF65-F5344CB8AC3E}">
        <p14:creationId xmlns:p14="http://schemas.microsoft.com/office/powerpoint/2010/main" val="828322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174" y="0"/>
            <a:ext cx="9537132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20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Qualidade da Água</a:t>
            </a:r>
          </a:p>
        </p:txBody>
      </p:sp>
    </p:spTree>
    <p:extLst>
      <p:ext uri="{BB962C8B-B14F-4D97-AF65-F5344CB8AC3E}">
        <p14:creationId xmlns:p14="http://schemas.microsoft.com/office/powerpoint/2010/main" val="507681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80528" y="946087"/>
            <a:ext cx="9252520" cy="826729"/>
          </a:xfrm>
        </p:spPr>
        <p:txBody>
          <a:bodyPr>
            <a:normAutofit fontScale="90000"/>
          </a:bodyPr>
          <a:lstStyle/>
          <a:p>
            <a:pPr algn="r"/>
            <a:r>
              <a:rPr lang="pt-BR" dirty="0"/>
              <a:t>Proposta de Sumário</a:t>
            </a:r>
            <a:br>
              <a:rPr lang="pt-BR" dirty="0"/>
            </a:br>
            <a:r>
              <a:rPr lang="pt-BR" dirty="0"/>
              <a:t>- Diagnóstico de Qualidade de Água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772816"/>
            <a:ext cx="8892480" cy="4968552"/>
          </a:xfrm>
        </p:spPr>
        <p:txBody>
          <a:bodyPr numCol="2">
            <a:normAutofit fontScale="62500" lnSpcReduction="20000"/>
          </a:bodyPr>
          <a:lstStyle/>
          <a:p>
            <a:pPr marL="0" indent="0">
              <a:buNone/>
            </a:pPr>
            <a:r>
              <a:rPr lang="pt-BR" dirty="0"/>
              <a:t>1- Introdução</a:t>
            </a:r>
          </a:p>
          <a:p>
            <a:pPr marL="0" indent="0">
              <a:buNone/>
            </a:pPr>
            <a:r>
              <a:rPr lang="pt-BR" b="1" dirty="0"/>
              <a:t>2- Caracterização da Bacia do Alto 	Paraguai</a:t>
            </a:r>
            <a:endParaRPr lang="pt-BR" dirty="0"/>
          </a:p>
          <a:p>
            <a:pPr marL="0" indent="0">
              <a:buNone/>
            </a:pPr>
            <a:r>
              <a:rPr lang="pt-BR" b="1" dirty="0"/>
              <a:t>3- Justificativa e Objetivos</a:t>
            </a:r>
            <a:endParaRPr lang="pt-BR" dirty="0"/>
          </a:p>
          <a:p>
            <a:pPr marL="0" indent="0">
              <a:buNone/>
            </a:pPr>
            <a:r>
              <a:rPr lang="pt-BR" b="1" dirty="0"/>
              <a:t>Potenciais Fontes Poluidoras e Pressões sobre a Qualidade das Águas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      Efluentes Domésticos</a:t>
            </a:r>
          </a:p>
          <a:p>
            <a:pPr marL="0" indent="0">
              <a:buNone/>
            </a:pPr>
            <a:r>
              <a:rPr lang="pt-BR" dirty="0"/>
              <a:t>            Produção de esgoto doméstico</a:t>
            </a:r>
          </a:p>
          <a:p>
            <a:pPr marL="0" indent="0">
              <a:buNone/>
            </a:pPr>
            <a:r>
              <a:rPr lang="pt-BR" dirty="0"/>
              <a:t>            Carga orgânica - Demanda 	Bioquímica de Oxigênio (DBO)</a:t>
            </a:r>
          </a:p>
          <a:p>
            <a:pPr marL="0" indent="0">
              <a:buNone/>
            </a:pPr>
            <a:r>
              <a:rPr lang="pt-BR" dirty="0"/>
              <a:t>            Cobertura com Coleta e 	Tratamento de Esgotos</a:t>
            </a:r>
          </a:p>
          <a:p>
            <a:pPr marL="0" indent="0">
              <a:buNone/>
            </a:pPr>
            <a:r>
              <a:rPr lang="pt-BR" dirty="0"/>
              <a:t>      Resíduos Sólidos</a:t>
            </a:r>
          </a:p>
          <a:p>
            <a:pPr marL="0" indent="0">
              <a:buNone/>
            </a:pPr>
            <a:r>
              <a:rPr lang="pt-BR" dirty="0"/>
              <a:t>      Atividades Agrícolas </a:t>
            </a:r>
          </a:p>
          <a:p>
            <a:pPr marL="0" indent="0">
              <a:buNone/>
            </a:pPr>
            <a:r>
              <a:rPr lang="pt-BR" dirty="0"/>
              <a:t>      Empreendimentos Hidroelétricos</a:t>
            </a:r>
          </a:p>
          <a:p>
            <a:pPr marL="0" indent="0">
              <a:buNone/>
            </a:pPr>
            <a:r>
              <a:rPr lang="pt-BR" dirty="0"/>
              <a:t>      Efluentes Industriais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O Estado da Qualidade das Águas</a:t>
            </a:r>
            <a:endParaRPr lang="pt-BR" dirty="0"/>
          </a:p>
          <a:p>
            <a:r>
              <a:rPr lang="pt-BR" dirty="0"/>
              <a:t>Redes de Monitoramento de Qualidade de Água</a:t>
            </a:r>
          </a:p>
          <a:p>
            <a:r>
              <a:rPr lang="pt-BR" dirty="0"/>
              <a:t>Enquadramento dos Corpos Hídricos</a:t>
            </a:r>
          </a:p>
          <a:p>
            <a:r>
              <a:rPr lang="pt-BR" dirty="0"/>
              <a:t>Análise dos Indicadores de qualidade de água</a:t>
            </a:r>
          </a:p>
          <a:p>
            <a:r>
              <a:rPr lang="pt-BR" dirty="0"/>
              <a:t>Oxigênio Dissolvido</a:t>
            </a:r>
          </a:p>
          <a:p>
            <a:r>
              <a:rPr lang="pt-BR" dirty="0"/>
              <a:t>Demanda Bioquímica de Oxigênio</a:t>
            </a:r>
          </a:p>
          <a:p>
            <a:r>
              <a:rPr lang="pt-BR" dirty="0"/>
              <a:t>Fósforo Total</a:t>
            </a:r>
          </a:p>
          <a:p>
            <a:r>
              <a:rPr lang="pt-BR" dirty="0"/>
              <a:t>Turbidez</a:t>
            </a:r>
          </a:p>
          <a:p>
            <a:r>
              <a:rPr lang="pt-BR" dirty="0"/>
              <a:t>Sólidos</a:t>
            </a:r>
          </a:p>
          <a:p>
            <a:r>
              <a:rPr lang="pt-BR" dirty="0"/>
              <a:t>Índice de Conformidade</a:t>
            </a:r>
          </a:p>
          <a:p>
            <a:r>
              <a:rPr lang="pt-BR" dirty="0"/>
              <a:t>Índice de Qualidade da Água</a:t>
            </a:r>
          </a:p>
          <a:p>
            <a:r>
              <a:rPr lang="pt-BR" dirty="0"/>
              <a:t>Balanço Qualitativo</a:t>
            </a:r>
          </a:p>
          <a:p>
            <a:r>
              <a:rPr lang="pt-BR" b="1" dirty="0"/>
              <a:t>Discussão</a:t>
            </a:r>
            <a:endParaRPr lang="pt-BR" dirty="0"/>
          </a:p>
          <a:p>
            <a:r>
              <a:rPr lang="pt-BR" b="1" dirty="0"/>
              <a:t>Referências Bibliográficas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9013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Principais Fontes Poluidoras e Pressões </a:t>
            </a:r>
          </a:p>
        </p:txBody>
      </p:sp>
    </p:spTree>
    <p:extLst>
      <p:ext uri="{BB962C8B-B14F-4D97-AF65-F5344CB8AC3E}">
        <p14:creationId xmlns:p14="http://schemas.microsoft.com/office/powerpoint/2010/main" val="42646813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712968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179512" y="260648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Produção de esgoto doméstico na RHP - 2014 (m3/ano)</a:t>
            </a:r>
          </a:p>
        </p:txBody>
      </p:sp>
    </p:spTree>
    <p:extLst>
      <p:ext uri="{BB962C8B-B14F-4D97-AF65-F5344CB8AC3E}">
        <p14:creationId xmlns:p14="http://schemas.microsoft.com/office/powerpoint/2010/main" val="850084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79512" y="260648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Estimativa de Carga de DBO gerada na RHP (</a:t>
            </a:r>
            <a:r>
              <a:rPr lang="pt-BR" sz="2400" dirty="0" err="1"/>
              <a:t>ton</a:t>
            </a:r>
            <a:r>
              <a:rPr lang="pt-BR" sz="2400" dirty="0"/>
              <a:t>/dia)</a:t>
            </a:r>
            <a:endParaRPr lang="pt-BR" sz="2400" b="1" dirty="0"/>
          </a:p>
        </p:txBody>
      </p:sp>
      <p:pic>
        <p:nvPicPr>
          <p:cNvPr id="6" name="Image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523" y="1196752"/>
            <a:ext cx="6320946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4636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1" y="2564904"/>
            <a:ext cx="9009563" cy="1855615"/>
          </a:xfrm>
          <a:prstGeom prst="rect">
            <a:avLst/>
          </a:prstGeom>
        </p:spPr>
      </p:pic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5772150" y="682849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Notas Técnicas</a:t>
            </a:r>
          </a:p>
        </p:txBody>
      </p:sp>
    </p:spTree>
    <p:extLst>
      <p:ext uri="{BB962C8B-B14F-4D97-AF65-F5344CB8AC3E}">
        <p14:creationId xmlns:p14="http://schemas.microsoft.com/office/powerpoint/2010/main" val="2725389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79512" y="260648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Atendimento ao serviço de esgotamento sanitário segundo metodologia do </a:t>
            </a:r>
            <a:r>
              <a:rPr lang="pt-BR" sz="2400" dirty="0" err="1"/>
              <a:t>Plansab</a:t>
            </a:r>
            <a:endParaRPr lang="pt-BR" sz="2400" b="1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40" y="1628800"/>
            <a:ext cx="8954756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4261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Estado da Qualidade das Águas</a:t>
            </a:r>
          </a:p>
        </p:txBody>
      </p:sp>
    </p:spTree>
    <p:extLst>
      <p:ext uri="{BB962C8B-B14F-4D97-AF65-F5344CB8AC3E}">
        <p14:creationId xmlns:p14="http://schemas.microsoft.com/office/powerpoint/2010/main" val="2904764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270734" y="476672"/>
            <a:ext cx="36328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Rede de Monitoramento</a:t>
            </a:r>
          </a:p>
        </p:txBody>
      </p:sp>
      <p:pic>
        <p:nvPicPr>
          <p:cNvPr id="6" name="Imagem 5" descr="Monitoramento PRH Paraguai (3).pdf - Adobe Reader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16841"/>
            <a:ext cx="5163230" cy="692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60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270734" y="476672"/>
            <a:ext cx="363048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Boletim de cada </a:t>
            </a:r>
          </a:p>
          <a:p>
            <a:r>
              <a:rPr lang="pt-BR" sz="2600" dirty="0"/>
              <a:t>Ponto de Monitoramento</a:t>
            </a:r>
          </a:p>
        </p:txBody>
      </p:sp>
      <p:pic>
        <p:nvPicPr>
          <p:cNvPr id="2" name="Imagem 1" descr="Qualidade de Água PARAGUAI (3).pdf - Adobe Reader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116631"/>
            <a:ext cx="4824536" cy="678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910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OD_CHUVOSO (3).pdf - Adobe Reader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2362"/>
            <a:ext cx="5270734" cy="683563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270734" y="476672"/>
            <a:ext cx="377552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Oxigênio Dissolvido Médio</a:t>
            </a:r>
          </a:p>
          <a:p>
            <a:r>
              <a:rPr lang="pt-BR" sz="2600" dirty="0"/>
              <a:t>Período Chuvoso</a:t>
            </a:r>
          </a:p>
        </p:txBody>
      </p:sp>
    </p:spTree>
    <p:extLst>
      <p:ext uri="{BB962C8B-B14F-4D97-AF65-F5344CB8AC3E}">
        <p14:creationId xmlns:p14="http://schemas.microsoft.com/office/powerpoint/2010/main" val="3895691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270734" y="476672"/>
            <a:ext cx="377552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Oxigênio Dissolvido Médio</a:t>
            </a:r>
          </a:p>
          <a:p>
            <a:r>
              <a:rPr lang="pt-BR" sz="2600" dirty="0"/>
              <a:t>Período Seco</a:t>
            </a:r>
          </a:p>
        </p:txBody>
      </p:sp>
      <p:pic>
        <p:nvPicPr>
          <p:cNvPr id="2" name="Imagem 1" descr="OD_SECO (3).pdf - Adobe Reader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47" y="0"/>
            <a:ext cx="5056425" cy="678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379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Saneamento</a:t>
            </a:r>
          </a:p>
        </p:txBody>
      </p:sp>
    </p:spTree>
    <p:extLst>
      <p:ext uri="{BB962C8B-B14F-4D97-AF65-F5344CB8AC3E}">
        <p14:creationId xmlns:p14="http://schemas.microsoft.com/office/powerpoint/2010/main" val="1902171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722" y="692696"/>
            <a:ext cx="4673974" cy="604867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54" y="2846640"/>
            <a:ext cx="4460266" cy="123043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5649" y="1343077"/>
            <a:ext cx="4187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TIPO DE MANANCIAL DE ABASTECIMENTO URBANO DE ÁGUA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0354" y="5157192"/>
            <a:ext cx="4355976" cy="83099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dirty="0"/>
              <a:t>TODOS AS SEDES MUNICIPAIS DA REGIÃO HIDROGRÁFICA DO PARAGUAI APRESENTAM ÍNDICE DE COBERTURA COM REDE DE DISTRIBUIÇÃO MAIOR QUE 90% DA POPULAÇÃO URBANA.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-30163" y="4510861"/>
            <a:ext cx="429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COBERTURA COM REDE DE DISTRIBUIÇÃO </a:t>
            </a:r>
          </a:p>
        </p:txBody>
      </p:sp>
    </p:spTree>
    <p:extLst>
      <p:ext uri="{BB962C8B-B14F-4D97-AF65-F5344CB8AC3E}">
        <p14:creationId xmlns:p14="http://schemas.microsoft.com/office/powerpoint/2010/main" val="1748229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025" y="611083"/>
            <a:ext cx="4345682" cy="624691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1520" y="1340768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DIAGNÓSTICO DOS MANANCIAIS E DOS SISTEMAS PRODUTORES DE ÁGUA PARA ABASTECIMENTO URBANO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009093"/>
            <a:ext cx="4608513" cy="168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790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298776"/>
            <a:ext cx="7563723" cy="537058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590370" y="548680"/>
            <a:ext cx="4546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SEDES MUNICIPAIS QUE APRESENTAM CRITICIDADE QUANTO AO MANANCIAL</a:t>
            </a:r>
          </a:p>
        </p:txBody>
      </p:sp>
    </p:spTree>
    <p:extLst>
      <p:ext uri="{BB962C8B-B14F-4D97-AF65-F5344CB8AC3E}">
        <p14:creationId xmlns:p14="http://schemas.microsoft.com/office/powerpoint/2010/main" val="294184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8"/>
          <p:cNvSpPr txBox="1">
            <a:spLocks noChangeArrowheads="1"/>
          </p:cNvSpPr>
          <p:nvPr/>
        </p:nvSpPr>
        <p:spPr bwMode="auto">
          <a:xfrm>
            <a:off x="12297" y="2875002"/>
            <a:ext cx="9144000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schemeClr val="bg1"/>
                </a:solidFill>
              </a:rPr>
              <a:t>Demandas e Balanço Hídrico</a:t>
            </a:r>
          </a:p>
        </p:txBody>
      </p:sp>
    </p:spTree>
    <p:extLst>
      <p:ext uri="{BB962C8B-B14F-4D97-AF65-F5344CB8AC3E}">
        <p14:creationId xmlns:p14="http://schemas.microsoft.com/office/powerpoint/2010/main" val="1933043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060848"/>
            <a:ext cx="8427819" cy="269364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4499992" y="692696"/>
            <a:ext cx="4546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SEDES MUNICIPAIS QUE APRESENTAM CRITICIDADE QUANTO AO SISTEMA PRODUTOR</a:t>
            </a:r>
          </a:p>
        </p:txBody>
      </p:sp>
    </p:spTree>
    <p:extLst>
      <p:ext uri="{BB962C8B-B14F-4D97-AF65-F5344CB8AC3E}">
        <p14:creationId xmlns:p14="http://schemas.microsoft.com/office/powerpoint/2010/main" val="3586015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483768" y="1268760"/>
            <a:ext cx="6688013" cy="826729"/>
          </a:xfrm>
        </p:spPr>
        <p:txBody>
          <a:bodyPr>
            <a:normAutofit fontScale="90000"/>
          </a:bodyPr>
          <a:lstStyle/>
          <a:p>
            <a:pPr algn="r"/>
            <a:r>
              <a:rPr lang="pt-BR" dirty="0"/>
              <a:t>DEMANDA TOTAL PARA ABASTECIMENTO URBANO E MUNICÍPIOS COM ÍNDICE DE PERDAS &gt; 50%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708920"/>
            <a:ext cx="6403857" cy="347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97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463" y="5221288"/>
            <a:ext cx="12350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3350" y="5392738"/>
            <a:ext cx="18383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6" name="CaixaDeTexto 5"/>
          <p:cNvSpPr txBox="1">
            <a:spLocks noChangeArrowheads="1"/>
          </p:cNvSpPr>
          <p:nvPr/>
        </p:nvSpPr>
        <p:spPr bwMode="auto">
          <a:xfrm>
            <a:off x="6056313" y="5970588"/>
            <a:ext cx="2692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1F497D"/>
                </a:solidFill>
              </a:rPr>
              <a:t>www.youtube.com/anagovbr</a:t>
            </a:r>
          </a:p>
        </p:txBody>
      </p:sp>
      <p:sp>
        <p:nvSpPr>
          <p:cNvPr id="402437" name="CaixaDeTexto 6"/>
          <p:cNvSpPr txBox="1">
            <a:spLocks noChangeArrowheads="1"/>
          </p:cNvSpPr>
          <p:nvPr/>
        </p:nvSpPr>
        <p:spPr bwMode="auto">
          <a:xfrm>
            <a:off x="395288" y="5970588"/>
            <a:ext cx="2549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1F497D"/>
                </a:solidFill>
              </a:rPr>
              <a:t>www.twitter.com/anagovbr</a:t>
            </a:r>
          </a:p>
        </p:txBody>
      </p:sp>
      <p:pic>
        <p:nvPicPr>
          <p:cNvPr id="402438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9988" y="5392738"/>
            <a:ext cx="1666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9" name="CaixaDeTexto 8"/>
          <p:cNvSpPr txBox="1">
            <a:spLocks noChangeArrowheads="1"/>
          </p:cNvSpPr>
          <p:nvPr/>
        </p:nvSpPr>
        <p:spPr bwMode="auto">
          <a:xfrm>
            <a:off x="3160713" y="5970588"/>
            <a:ext cx="2765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1F497D"/>
                </a:solidFill>
              </a:rPr>
              <a:t>www.facebook.com/anagovbr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625" y="1628775"/>
            <a:ext cx="8229600" cy="2808288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>
                <a:solidFill>
                  <a:srgbClr val="1F497D"/>
                </a:solidFill>
                <a:cs typeface="Calibri" pitchFamily="34" charset="0"/>
              </a:rPr>
              <a:t>Obrigado(a)!</a:t>
            </a: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>
                <a:solidFill>
                  <a:srgbClr val="1F497D"/>
                </a:solidFill>
                <a:cs typeface="Calibri" pitchFamily="34" charset="0"/>
              </a:rPr>
              <a:t>Superintendência de Planejamento de Recursos Hídricos</a:t>
            </a: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err="1">
                <a:solidFill>
                  <a:srgbClr val="1F497D"/>
                </a:solidFill>
              </a:rPr>
              <a:t>spr@ana.gov.br</a:t>
            </a:r>
            <a:r>
              <a:rPr lang="pt-BR" sz="8800" b="1" dirty="0">
                <a:solidFill>
                  <a:srgbClr val="1F497D"/>
                </a:solidFill>
              </a:rPr>
              <a:t>  |  (+55) (61) 2109-5208</a:t>
            </a:r>
          </a:p>
          <a:p>
            <a:pPr>
              <a:defRPr/>
            </a:pPr>
            <a:endParaRPr lang="pt-BR" sz="8800" b="1" dirty="0">
              <a:solidFill>
                <a:srgbClr val="002060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10000" b="1" dirty="0">
                <a:solidFill>
                  <a:srgbClr val="1F497D"/>
                </a:solidFill>
                <a:cs typeface="Calibri" pitchFamily="34" charset="0"/>
              </a:rPr>
              <a:t>www.ana.gov.br</a:t>
            </a:r>
          </a:p>
        </p:txBody>
      </p:sp>
    </p:spTree>
    <p:extLst>
      <p:ext uri="{BB962C8B-B14F-4D97-AF65-F5344CB8AC3E}">
        <p14:creationId xmlns:p14="http://schemas.microsoft.com/office/powerpoint/2010/main" val="4124275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556969"/>
              </p:ext>
            </p:extLst>
          </p:nvPr>
        </p:nvGraphicFramePr>
        <p:xfrm>
          <a:off x="179512" y="2852938"/>
          <a:ext cx="8964488" cy="3194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5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1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1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3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31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543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População Urbana (habitantes)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MS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MT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19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Perdas (%)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Retirada (L/</a:t>
                      </a:r>
                      <a:r>
                        <a:rPr lang="pt-BR" sz="2000" dirty="0" err="1">
                          <a:effectLst/>
                        </a:rPr>
                        <a:t>Hab.dia</a:t>
                      </a:r>
                      <a:r>
                        <a:rPr lang="pt-BR" sz="2000" dirty="0">
                          <a:effectLst/>
                        </a:rPr>
                        <a:t>)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Perdas (%)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Retirada (L/Hab.dia)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&lt; 5.000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26,0%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186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29,0%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217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5.000 a 35.000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29,0%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193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31,0%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216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35.000 a 75.000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33,0%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191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22,0%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163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&gt; 75.000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41,0%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241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52,0%</a:t>
                      </a:r>
                      <a:endParaRPr lang="pt-B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348</a:t>
                      </a:r>
                      <a:endParaRPr lang="pt-B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700808"/>
            <a:ext cx="7848872" cy="826729"/>
          </a:xfrm>
        </p:spPr>
        <p:txBody>
          <a:bodyPr>
            <a:normAutofit fontScale="90000"/>
          </a:bodyPr>
          <a:lstStyle/>
          <a:p>
            <a:r>
              <a:rPr lang="pt-BR" dirty="0"/>
              <a:t>Coeficientes médios urbanos de uso da água (l/</a:t>
            </a:r>
            <a:r>
              <a:rPr lang="pt-BR" dirty="0" err="1"/>
              <a:t>hab</a:t>
            </a:r>
            <a:r>
              <a:rPr lang="pt-BR" dirty="0"/>
              <a:t>/dia), por UF e por faixa populacional</a:t>
            </a:r>
          </a:p>
        </p:txBody>
      </p:sp>
    </p:spTree>
    <p:extLst>
      <p:ext uri="{BB962C8B-B14F-4D97-AF65-F5344CB8AC3E}">
        <p14:creationId xmlns:p14="http://schemas.microsoft.com/office/powerpoint/2010/main" val="1270215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82931"/>
            <a:ext cx="9124560" cy="554461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004048" y="764704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Demanda de abastecimento humano por </a:t>
            </a:r>
            <a:r>
              <a:rPr lang="pt-BR" sz="2400" dirty="0" err="1"/>
              <a:t>microbacia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22285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378737"/>
              </p:ext>
            </p:extLst>
          </p:nvPr>
        </p:nvGraphicFramePr>
        <p:xfrm>
          <a:off x="683568" y="1916832"/>
          <a:ext cx="7560841" cy="432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1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7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2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Espécies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Retirada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Consumo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2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(Litros/cabeça. dia)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(%)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Bovino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Vacas Ordenhadas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127,5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Suínos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18,7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Bubalino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Equino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40,0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Ovino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Caprino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Galináceos – Galinhas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0,27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60,0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Galináceos – Outros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0,22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69,0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Codornas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0,18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80,0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602771" y="1268760"/>
            <a:ext cx="8460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/>
              <a:t>Coeficientes técnicos de uso da água – demanda animal</a:t>
            </a:r>
          </a:p>
        </p:txBody>
      </p:sp>
    </p:spTree>
    <p:extLst>
      <p:ext uri="{BB962C8B-B14F-4D97-AF65-F5344CB8AC3E}">
        <p14:creationId xmlns:p14="http://schemas.microsoft.com/office/powerpoint/2010/main" val="4124492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0"/>
            <a:ext cx="5345350" cy="688538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4581128"/>
            <a:ext cx="1872208" cy="198379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760132" y="908720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Demanda animal por </a:t>
            </a:r>
            <a:r>
              <a:rPr lang="pt-BR" sz="2800" dirty="0" err="1"/>
              <a:t>microbacia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759234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380885"/>
              </p:ext>
            </p:extLst>
          </p:nvPr>
        </p:nvGraphicFramePr>
        <p:xfrm>
          <a:off x="539552" y="1396702"/>
          <a:ext cx="7272808" cy="5200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4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73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CNAE 2.0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Tipologia industrial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Coeficientes Técnicos (litros/empregado.dia)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4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Retirada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Consumo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alimentícios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3.775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1.473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11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bebidas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12.419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2.387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12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do fumo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847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169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13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têxteis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1.560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317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14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Confecção de artigos do vestuário e acessórios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350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65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15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Preparação de couros e fabricação de artefatos de couro, artigos para viagem e calçados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806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16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de madeira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482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126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17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celulose, papel e produtos de papel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20.473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3.994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18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Impressão e reprodução de gravações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173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35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</a:rPr>
                        <a:t>19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coque, de produtos derivados do petróleo e de biocombustíveis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32.608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10.131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20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químicos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2.340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909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21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produtos </a:t>
                      </a:r>
                      <a:r>
                        <a:rPr lang="pt-BR" sz="1400" dirty="0" err="1">
                          <a:effectLst/>
                        </a:rPr>
                        <a:t>farmoquímicos</a:t>
                      </a:r>
                      <a:r>
                        <a:rPr lang="pt-BR" sz="1400" dirty="0">
                          <a:effectLst/>
                        </a:rPr>
                        <a:t> e farmacêuticos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1.876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375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35" marR="3583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4716016" y="5486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de coeficientes técnicos de uso da água para o uso industrial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99169126"/>
      </p:ext>
    </p:extLst>
  </p:cSld>
  <p:clrMapOvr>
    <a:masterClrMapping/>
  </p:clrMapOvr>
</p:sld>
</file>

<file path=ppt/theme/theme1.xml><?xml version="1.0" encoding="utf-8"?>
<a:theme xmlns:a="http://schemas.openxmlformats.org/drawingml/2006/main" name="4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19880</TotalTime>
  <Words>800</Words>
  <Application>Microsoft Office PowerPoint</Application>
  <PresentationFormat>Apresentação na tela (4:3)</PresentationFormat>
  <Paragraphs>256</Paragraphs>
  <Slides>42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42</vt:i4>
      </vt:variant>
    </vt:vector>
  </HeadingPairs>
  <TitlesOfParts>
    <vt:vector size="50" baseType="lpstr">
      <vt:lpstr>Arial</vt:lpstr>
      <vt:lpstr>Arial Black</vt:lpstr>
      <vt:lpstr>Calibri</vt:lpstr>
      <vt:lpstr>Times New Roman</vt:lpstr>
      <vt:lpstr>4_Tema do Office</vt:lpstr>
      <vt:lpstr>Tema do Office</vt:lpstr>
      <vt:lpstr>Planilha</vt:lpstr>
      <vt:lpstr>Documento</vt:lpstr>
      <vt:lpstr>Apresentação do PowerPoint</vt:lpstr>
      <vt:lpstr>Apresentação do PowerPoint</vt:lpstr>
      <vt:lpstr>Apresentação do PowerPoint</vt:lpstr>
      <vt:lpstr>Apresentação do PowerPoint</vt:lpstr>
      <vt:lpstr>Coeficientes médios urbanos de uso da água (l/hab/dia), por UF e por faixa populacional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Proposta de Sumário - Diagnóstico de Qualidade de Água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DEMANDA TOTAL PARA ABASTECIMENTO URBANO E MUNICÍPIOS COM ÍNDICE DE PERDAS &gt; 50%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Motta</dc:creator>
  <cp:lastModifiedBy>Antonio Augusto Drumond Ramos Gondim</cp:lastModifiedBy>
  <cp:revision>510</cp:revision>
  <cp:lastPrinted>2014-12-29T19:47:26Z</cp:lastPrinted>
  <dcterms:created xsi:type="dcterms:W3CDTF">2013-02-28T18:54:38Z</dcterms:created>
  <dcterms:modified xsi:type="dcterms:W3CDTF">2018-04-25T17:53:14Z</dcterms:modified>
</cp:coreProperties>
</file>