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95" r:id="rId2"/>
    <p:sldId id="393" r:id="rId3"/>
    <p:sldId id="392" r:id="rId4"/>
    <p:sldId id="394" r:id="rId5"/>
    <p:sldId id="396" r:id="rId6"/>
    <p:sldId id="397" r:id="rId7"/>
    <p:sldId id="398" r:id="rId8"/>
    <p:sldId id="400" r:id="rId9"/>
    <p:sldId id="401" r:id="rId10"/>
    <p:sldId id="402" r:id="rId11"/>
    <p:sldId id="403" r:id="rId12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>
          <p15:clr>
            <a:srgbClr val="A4A3A4"/>
          </p15:clr>
        </p15:guide>
        <p15:guide id="2" pos="22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  <a:srgbClr val="0000FF"/>
    <a:srgbClr val="006600"/>
    <a:srgbClr val="008000"/>
    <a:srgbClr val="0033CC"/>
    <a:srgbClr val="003399"/>
    <a:srgbClr val="080808"/>
    <a:srgbClr val="CC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588" autoAdjust="0"/>
    <p:restoredTop sz="92041" autoAdjust="0"/>
  </p:normalViewPr>
  <p:slideViewPr>
    <p:cSldViewPr showGuides="1">
      <p:cViewPr varScale="1">
        <p:scale>
          <a:sx n="82" d="100"/>
          <a:sy n="82" d="100"/>
        </p:scale>
        <p:origin x="1704" y="67"/>
      </p:cViewPr>
      <p:guideLst>
        <p:guide orient="horz" pos="1253"/>
        <p:guide pos="224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27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8395C-5D7D-46E3-BB1A-611697DBCD4B}" type="datetimeFigureOut">
              <a:rPr lang="pt-BR" smtClean="0"/>
              <a:t>02/09/2015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61C5E-4FCB-4ABD-B262-B14DBA4604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3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E214A-EC58-4050-88E2-2D63E69281A8}" type="datetimeFigureOut">
              <a:rPr lang="pt-BR" smtClean="0"/>
              <a:t>02/09/2015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AF19D-8235-4086-ADB9-936D2215D32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2688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AC19-46F7-4AFA-BBFC-8FFC7A009189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855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AC19-46F7-4AFA-BBFC-8FFC7A009189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6344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AC19-46F7-4AFA-BBFC-8FFC7A009189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848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4FAC19-46F7-4AFA-BBFC-8FFC7A009189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855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04E2644-C0E5-426B-8983-C3D71F5C8D30}" type="datetime1">
              <a:rPr lang="pt-BR" smtClean="0"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C68678D-3BEB-42A7-87F4-03F9832D0D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5233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11144A-65ED-4922-87E6-52DE73DC3F92}" type="datetime1">
              <a:rPr lang="pt-BR" smtClean="0"/>
              <a:t>02/09/2015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C68678D-3BEB-42A7-87F4-03F9832D0D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93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1F2E9A4-0CCC-4D17-A483-7C54F0718B78}" type="datetime1">
              <a:rPr lang="pt-BR" smtClean="0"/>
              <a:t>02/09/2015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C68678D-3BEB-42A7-87F4-03F9832D0D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5715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3178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recortecole.com.br/links/BandeiraBrasil.gif" TargetMode="Externa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175419" y="340043"/>
            <a:ext cx="8789069" cy="6401325"/>
          </a:xfrm>
          <a:prstGeom prst="rect">
            <a:avLst/>
          </a:prstGeom>
          <a:noFill/>
          <a:ln w="190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97749" tIns="48875" rIns="97749" bIns="4887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 userDrawn="1"/>
        </p:nvSpPr>
        <p:spPr bwMode="auto">
          <a:xfrm>
            <a:off x="1093789" y="163355"/>
            <a:ext cx="1346203" cy="4372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7749" tIns="48875" rIns="97749" bIns="48875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latin typeface="Century Gothic" pitchFamily="34" charset="0"/>
              </a:rPr>
              <a:t>Ministério de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100" dirty="0">
                <a:latin typeface="Century Gothic" pitchFamily="34" charset="0"/>
              </a:rPr>
              <a:t>Minas e Energia</a:t>
            </a:r>
          </a:p>
        </p:txBody>
      </p:sp>
      <p:pic>
        <p:nvPicPr>
          <p:cNvPr id="9" name="Picture 8" descr="BandeiraBrasil">
            <a:hlinkClick r:id="rId6"/>
          </p:cNvPr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9756" y="150019"/>
            <a:ext cx="819895" cy="496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CC68678D-3BEB-42A7-87F4-03F9832D0D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770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51520" y="548680"/>
            <a:ext cx="864096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 Narrow" panose="020B0606020202030204" pitchFamily="34" charset="0"/>
              </a:rPr>
              <a:t>Constituição da República Federativa do Brasil de 1988</a:t>
            </a:r>
          </a:p>
          <a:p>
            <a:endParaRPr lang="pt-BR" sz="500" dirty="0">
              <a:latin typeface="Arial Narrow" panose="020B0606020202030204" pitchFamily="34" charset="0"/>
            </a:endParaRPr>
          </a:p>
          <a:p>
            <a:r>
              <a:rPr lang="pt-BR" dirty="0" smtClean="0">
                <a:latin typeface="Arial Narrow" panose="020B0606020202030204" pitchFamily="34" charset="0"/>
              </a:rPr>
              <a:t>Art</a:t>
            </a:r>
            <a:r>
              <a:rPr lang="pt-BR" dirty="0">
                <a:latin typeface="Arial Narrow" panose="020B0606020202030204" pitchFamily="34" charset="0"/>
              </a:rPr>
              <a:t>. 20. São bens da União</a:t>
            </a:r>
            <a:r>
              <a:rPr lang="pt-BR" dirty="0" smtClean="0">
                <a:latin typeface="Arial Narrow" panose="020B0606020202030204" pitchFamily="34" charset="0"/>
              </a:rPr>
              <a:t>:</a:t>
            </a:r>
          </a:p>
          <a:p>
            <a:r>
              <a:rPr lang="pt-BR" sz="1400" dirty="0">
                <a:latin typeface="Arial Narrow" panose="020B0606020202030204" pitchFamily="34" charset="0"/>
              </a:rPr>
              <a:t>I - os que atualmente lhe pertencem e os que lhe vierem a ser atribuídos;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II - as terras devolutas indispensáveis à defesa das fronteiras, das fortificações e construções militares, das vias federais de comunicação e à preservação ambiental, definidas em lei;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III - os lagos, rios e quaisquer correntes de água em terrenos de seu domínio, ou que banhem mais de um Estado, sirvam de limites com outros países, ou se estendam a território estrangeiro ou dele provenham, bem como os terrenos marginais e as praias fluviais;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 smtClean="0">
                <a:latin typeface="Arial Narrow" panose="020B0606020202030204" pitchFamily="34" charset="0"/>
              </a:rPr>
              <a:t>IV - as </a:t>
            </a:r>
            <a:r>
              <a:rPr lang="pt-BR" sz="1400" dirty="0">
                <a:latin typeface="Arial Narrow" panose="020B0606020202030204" pitchFamily="34" charset="0"/>
              </a:rPr>
              <a:t>ilhas fluviais e lacustres nas zonas limítrofes com outros países; as praias marítimas; as ilhas oceânicas e as costeiras, excluídas, destas, as que contenham a sede de Municípios, exceto aquelas áreas afetadas ao serviço público e a unidade ambiental federal, e as referidas no art. 26, II;(Redação dada pela Emenda Constitucional nº 46, de 2005)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V - os recursos naturais da plataforma continental e da zona econômica exclusiva;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VI - o mar territorial;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VII - os terrenos de marinha e seus acrescidos;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2000" b="1" dirty="0">
                <a:latin typeface="Arial Narrow" panose="020B0606020202030204" pitchFamily="34" charset="0"/>
              </a:rPr>
              <a:t>VIII - os potenciais de energia hidráulica;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IX - os recursos minerais, inclusive os do subsolo;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X - as cavidades naturais subterrâneas e os sítios arqueológicos e pré-históricos;</a:t>
            </a:r>
          </a:p>
          <a:p>
            <a:endParaRPr lang="pt-BR" sz="1000" dirty="0">
              <a:latin typeface="Arial Narrow" panose="020B0606020202030204" pitchFamily="34" charset="0"/>
            </a:endParaRPr>
          </a:p>
          <a:p>
            <a:r>
              <a:rPr lang="pt-BR" sz="1400" dirty="0">
                <a:latin typeface="Arial Narrow" panose="020B0606020202030204" pitchFamily="34" charset="0"/>
              </a:rPr>
              <a:t>XI - as terras tradicionalmente ocupadas pelos índios.</a:t>
            </a:r>
            <a:endParaRPr lang="pt-BR" sz="14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53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10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SUB-BACIA 66 – SIPOT - ELETROBRÁS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20831" y="4869160"/>
            <a:ext cx="783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</a:t>
            </a:r>
            <a:endParaRPr lang="pt-BR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899592" y="1772816"/>
          <a:ext cx="7344816" cy="26642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9220"/>
                <a:gridCol w="1421577"/>
                <a:gridCol w="1114962"/>
                <a:gridCol w="780473"/>
                <a:gridCol w="1198584"/>
              </a:tblGrid>
              <a:tr h="43820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dirty="0">
                          <a:effectLst/>
                        </a:rPr>
                        <a:t>Potencial Hidrelétrico da </a:t>
                      </a:r>
                      <a:r>
                        <a:rPr lang="pt-BR" sz="1800" b="0" u="none" strike="noStrike" dirty="0" err="1">
                          <a:effectLst/>
                        </a:rPr>
                        <a:t>Sub-bacia</a:t>
                      </a:r>
                      <a:r>
                        <a:rPr lang="pt-BR" sz="1800" b="0" u="none" strike="noStrike" dirty="0">
                          <a:effectLst/>
                        </a:rPr>
                        <a:t> 66 (Fonte: SIPOT - Maio de 2015)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312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Subtotal </a:t>
                      </a:r>
                      <a:r>
                        <a:rPr lang="pt-BR" sz="1800" u="none" strike="noStrike" dirty="0">
                          <a:effectLst/>
                        </a:rPr>
                        <a:t>Remanescente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902,00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24%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312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Subtotal </a:t>
                      </a:r>
                      <a:r>
                        <a:rPr lang="pt-BR" sz="1800" u="none" strike="noStrike" dirty="0">
                          <a:effectLst/>
                        </a:rPr>
                        <a:t>Individualizado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592,55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effectLst/>
                        </a:rPr>
                        <a:t>16%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312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Subtotal </a:t>
                      </a:r>
                      <a:r>
                        <a:rPr lang="pt-BR" sz="18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Inventário</a:t>
                      </a:r>
                      <a:endParaRPr lang="pt-BR" sz="18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897,07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24%</a:t>
                      </a:r>
                      <a:endParaRPr lang="pt-BR" sz="1600" b="0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003399"/>
                          </a:solidFill>
                          <a:effectLst/>
                        </a:rPr>
                        <a:t>2.191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solidFill>
                            <a:srgbClr val="003399"/>
                          </a:solidFill>
                          <a:effectLst/>
                        </a:rPr>
                        <a:t>59%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12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Subtotal </a:t>
                      </a:r>
                      <a:r>
                        <a:rPr lang="pt-BR" sz="18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Projeto Básico</a:t>
                      </a:r>
                      <a:endParaRPr lang="pt-BR" sz="18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130,85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rgbClr val="003399"/>
                          </a:solidFill>
                          <a:effectLst/>
                        </a:rPr>
                        <a:t>4%</a:t>
                      </a:r>
                      <a:endParaRPr lang="pt-BR" sz="1600" b="0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312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rgbClr val="003399"/>
                          </a:solidFill>
                          <a:effectLst/>
                        </a:rPr>
                        <a:t>Subtotal </a:t>
                      </a:r>
                      <a:r>
                        <a:rPr lang="pt-BR" sz="1800" b="1" u="none" strike="noStrike" dirty="0">
                          <a:solidFill>
                            <a:srgbClr val="003399"/>
                          </a:solidFill>
                          <a:effectLst/>
                        </a:rPr>
                        <a:t>Operação</a:t>
                      </a:r>
                      <a:endParaRPr lang="pt-BR" sz="18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 dirty="0">
                          <a:solidFill>
                            <a:srgbClr val="003399"/>
                          </a:solidFill>
                          <a:effectLst/>
                        </a:rPr>
                        <a:t>1.163,17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1" u="none" strike="noStrike" dirty="0">
                          <a:solidFill>
                            <a:srgbClr val="003399"/>
                          </a:solidFill>
                          <a:effectLst/>
                        </a:rPr>
                        <a:t>32%</a:t>
                      </a:r>
                      <a:endParaRPr lang="pt-BR" sz="1600" b="1" i="0" u="none" strike="noStrike" dirty="0">
                        <a:solidFill>
                          <a:srgbClr val="003399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104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dirty="0" smtClean="0">
                          <a:effectLst/>
                        </a:rPr>
                        <a:t>TOTAL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dirty="0">
                          <a:effectLst/>
                        </a:rPr>
                        <a:t>3.685,64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u="none" strike="noStrike" dirty="0">
                          <a:effectLst/>
                        </a:rPr>
                        <a:t>100%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/>
                      </a:endParaRPr>
                    </a:p>
                  </a:txBody>
                  <a:tcPr marL="7620" marR="7620" marT="762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72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11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SUB-BACIA 66 – SIPOT - ELETROBRÁS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20831" y="4869160"/>
            <a:ext cx="783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</a:t>
            </a:r>
            <a:endParaRPr lang="pt-BR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910" y="1402080"/>
            <a:ext cx="6774180" cy="405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6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648" y="693000"/>
            <a:ext cx="6261806" cy="27360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3648" y="3400864"/>
            <a:ext cx="6261806" cy="2736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51520" y="613686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 Narrow" panose="020B0606020202030204" pitchFamily="34" charset="0"/>
              </a:rPr>
              <a:t>Usinas consideradas: UTE Luiz Carlos Prestes, UTE William </a:t>
            </a:r>
            <a:r>
              <a:rPr lang="pt-BR" sz="1200" dirty="0" err="1">
                <a:latin typeface="Arial Narrow" panose="020B0606020202030204" pitchFamily="34" charset="0"/>
              </a:rPr>
              <a:t>Arjona</a:t>
            </a:r>
            <a:r>
              <a:rPr lang="pt-BR" sz="1200" dirty="0">
                <a:latin typeface="Arial Narrow" panose="020B0606020202030204" pitchFamily="34" charset="0"/>
              </a:rPr>
              <a:t>, UTE Chapadão, UTE </a:t>
            </a:r>
            <a:r>
              <a:rPr lang="pt-BR" sz="1200" dirty="0" err="1">
                <a:latin typeface="Arial Narrow" panose="020B0606020202030204" pitchFamily="34" charset="0"/>
              </a:rPr>
              <a:t>Cj</a:t>
            </a:r>
            <a:r>
              <a:rPr lang="pt-BR" sz="1200" dirty="0">
                <a:latin typeface="Arial Narrow" panose="020B0606020202030204" pitchFamily="34" charset="0"/>
              </a:rPr>
              <a:t> Dourados, UTE </a:t>
            </a:r>
            <a:r>
              <a:rPr lang="pt-BR" sz="1200" dirty="0" err="1">
                <a:latin typeface="Arial Narrow" panose="020B0606020202030204" pitchFamily="34" charset="0"/>
              </a:rPr>
              <a:t>Cj</a:t>
            </a:r>
            <a:r>
              <a:rPr lang="pt-BR" sz="1200" dirty="0">
                <a:latin typeface="Arial Narrow" panose="020B0606020202030204" pitchFamily="34" charset="0"/>
              </a:rPr>
              <a:t> Rio </a:t>
            </a:r>
            <a:r>
              <a:rPr lang="pt-BR" sz="1200" dirty="0" smtClean="0">
                <a:latin typeface="Arial Narrow" panose="020B0606020202030204" pitchFamily="34" charset="0"/>
              </a:rPr>
              <a:t>Brilhante.</a:t>
            </a:r>
          </a:p>
          <a:p>
            <a:r>
              <a:rPr lang="pt-BR" sz="1200" dirty="0" smtClean="0">
                <a:latin typeface="Arial Narrow" panose="020B0606020202030204" pitchFamily="34" charset="0"/>
              </a:rPr>
              <a:t>* Para a carga foi considerado o consumo verificado ajustado pelas perdas médias verificadas em 2014.</a:t>
            </a:r>
          </a:p>
          <a:p>
            <a:pPr algn="r"/>
            <a:r>
              <a:rPr lang="pt-BR" sz="1200" dirty="0" smtClean="0">
                <a:latin typeface="Arial Narrow" panose="020B0606020202030204" pitchFamily="34" charset="0"/>
              </a:rPr>
              <a:t>Fontes: ONS e EPE</a:t>
            </a:r>
            <a:endParaRPr lang="pt-BR" sz="1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2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51520" y="6136864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 Narrow" panose="020B0606020202030204" pitchFamily="34" charset="0"/>
              </a:rPr>
              <a:t>Usinas consideradas: UTE Luiz Carlos Prestes, UTE William </a:t>
            </a:r>
            <a:r>
              <a:rPr lang="pt-BR" sz="1200" dirty="0" err="1">
                <a:latin typeface="Arial Narrow" panose="020B0606020202030204" pitchFamily="34" charset="0"/>
              </a:rPr>
              <a:t>Arjona</a:t>
            </a:r>
            <a:r>
              <a:rPr lang="pt-BR" sz="1200" dirty="0">
                <a:latin typeface="Arial Narrow" panose="020B0606020202030204" pitchFamily="34" charset="0"/>
              </a:rPr>
              <a:t>, UTE Chapadão, UTE </a:t>
            </a:r>
            <a:r>
              <a:rPr lang="pt-BR" sz="1200" dirty="0" err="1">
                <a:latin typeface="Arial Narrow" panose="020B0606020202030204" pitchFamily="34" charset="0"/>
              </a:rPr>
              <a:t>Cj</a:t>
            </a:r>
            <a:r>
              <a:rPr lang="pt-BR" sz="1200" dirty="0">
                <a:latin typeface="Arial Narrow" panose="020B0606020202030204" pitchFamily="34" charset="0"/>
              </a:rPr>
              <a:t> Dourados, UTE </a:t>
            </a:r>
            <a:r>
              <a:rPr lang="pt-BR" sz="1200" dirty="0" err="1">
                <a:latin typeface="Arial Narrow" panose="020B0606020202030204" pitchFamily="34" charset="0"/>
              </a:rPr>
              <a:t>Cj</a:t>
            </a:r>
            <a:r>
              <a:rPr lang="pt-BR" sz="1200" dirty="0">
                <a:latin typeface="Arial Narrow" panose="020B0606020202030204" pitchFamily="34" charset="0"/>
              </a:rPr>
              <a:t> Rio </a:t>
            </a:r>
            <a:r>
              <a:rPr lang="pt-BR" sz="1200" dirty="0" smtClean="0">
                <a:latin typeface="Arial Narrow" panose="020B0606020202030204" pitchFamily="34" charset="0"/>
              </a:rPr>
              <a:t>Brilhante.</a:t>
            </a:r>
          </a:p>
          <a:p>
            <a:r>
              <a:rPr lang="pt-BR" sz="1200" dirty="0" smtClean="0">
                <a:latin typeface="Arial Narrow" panose="020B0606020202030204" pitchFamily="34" charset="0"/>
              </a:rPr>
              <a:t>* Para a carga foi considerado o consumo verificado ajustado pelas perdas médias verificadas em 2014.</a:t>
            </a:r>
          </a:p>
          <a:p>
            <a:pPr algn="r"/>
            <a:r>
              <a:rPr lang="pt-BR" sz="1200" dirty="0" smtClean="0">
                <a:latin typeface="Arial Narrow" panose="020B0606020202030204" pitchFamily="34" charset="0"/>
              </a:rPr>
              <a:t>Fontes: ONS e EPE</a:t>
            </a:r>
            <a:endParaRPr lang="pt-BR" sz="1200" dirty="0">
              <a:latin typeface="Arial Narrow" panose="020B0606020202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359" y="692696"/>
            <a:ext cx="6261806" cy="27360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2961" y="3400864"/>
            <a:ext cx="6261806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45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51520" y="6136864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latin typeface="Arial Narrow" panose="020B0606020202030204" pitchFamily="34" charset="0"/>
              </a:rPr>
              <a:t>O estado de Roraima ainda não é interligado ao SIN.</a:t>
            </a:r>
          </a:p>
          <a:p>
            <a:pPr algn="r"/>
            <a:r>
              <a:rPr lang="pt-BR" sz="1200" dirty="0" smtClean="0">
                <a:latin typeface="Arial Narrow" panose="020B0606020202030204" pitchFamily="34" charset="0"/>
              </a:rPr>
              <a:t>Fontes: ONS</a:t>
            </a:r>
            <a:endParaRPr lang="pt-BR" sz="1200" dirty="0">
              <a:latin typeface="Arial Narrow" panose="020B060602020203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915790"/>
            <a:ext cx="8064896" cy="502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8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5</a:t>
            </a:fld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51520" y="1276593"/>
            <a:ext cx="871296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u="sng" dirty="0">
                <a:solidFill>
                  <a:srgbClr val="0000FF"/>
                </a:solidFill>
              </a:rPr>
              <a:t>Plano Nacional de Energia </a:t>
            </a:r>
            <a:r>
              <a:rPr lang="pt-BR" sz="2200" b="1" u="sng" dirty="0" smtClean="0">
                <a:solidFill>
                  <a:srgbClr val="0000FF"/>
                </a:solidFill>
              </a:rPr>
              <a:t>2030</a:t>
            </a:r>
            <a:endParaRPr lang="pt-BR" sz="2400" b="1" dirty="0" smtClean="0">
              <a:solidFill>
                <a:srgbClr val="C00000"/>
              </a:solidFill>
            </a:endParaRPr>
          </a:p>
          <a:p>
            <a:endParaRPr lang="pt-BR" sz="2200" b="1" dirty="0" smtClean="0">
              <a:solidFill>
                <a:srgbClr val="C00000"/>
              </a:solidFill>
            </a:endParaRPr>
          </a:p>
          <a:p>
            <a:endParaRPr lang="pt-BR" sz="2200" b="1" dirty="0" smtClean="0">
              <a:solidFill>
                <a:srgbClr val="C00000"/>
              </a:solidFill>
            </a:endParaRPr>
          </a:p>
          <a:p>
            <a:endParaRPr lang="pt-BR" sz="2200" b="1" dirty="0">
              <a:solidFill>
                <a:srgbClr val="C00000"/>
              </a:solidFill>
            </a:endParaRPr>
          </a:p>
          <a:p>
            <a:endParaRPr lang="pt-BR" dirty="0" smtClean="0"/>
          </a:p>
          <a:p>
            <a:endParaRPr lang="pt-BR" sz="800" dirty="0" smtClean="0"/>
          </a:p>
        </p:txBody>
      </p:sp>
      <p:sp>
        <p:nvSpPr>
          <p:cNvPr id="5" name="CaixaDeTexto 4"/>
          <p:cNvSpPr txBox="1"/>
          <p:nvPr/>
        </p:nvSpPr>
        <p:spPr>
          <a:xfrm>
            <a:off x="1619672" y="663079"/>
            <a:ext cx="6333016" cy="461665"/>
          </a:xfrm>
          <a:prstGeom prst="rect">
            <a:avLst/>
          </a:prstGeom>
          <a:solidFill>
            <a:srgbClr val="00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POTENCIAL HIDRELÉTRICO BRASILEIRO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022905" cy="4236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6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OPERAÇÃO DAS USINAS DA BACIA DO ALTO PARAGUAI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9512" y="1124744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U</a:t>
            </a:r>
            <a:r>
              <a:rPr lang="pt-BR" dirty="0" smtClean="0"/>
              <a:t>sinas despachadas </a:t>
            </a:r>
            <a:r>
              <a:rPr lang="pt-BR" dirty="0" err="1" smtClean="0"/>
              <a:t>centralizadamente</a:t>
            </a:r>
            <a:r>
              <a:rPr lang="pt-BR" dirty="0" smtClean="0"/>
              <a:t> pelo Operador Nacional do Sistema Elétrico</a:t>
            </a:r>
            <a:r>
              <a:rPr lang="pt-BR" sz="1400" dirty="0" smtClean="0"/>
              <a:t> –</a:t>
            </a:r>
            <a:r>
              <a:rPr lang="pt-BR" sz="1600" dirty="0" smtClean="0"/>
              <a:t> </a:t>
            </a:r>
            <a:r>
              <a:rPr lang="pt-BR" dirty="0" smtClean="0"/>
              <a:t>ONS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20831" y="4869160"/>
            <a:ext cx="78373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*   Valor médio no SIN: 0,49 Km</a:t>
            </a:r>
            <a:r>
              <a:rPr lang="pt-BR" baseline="30000" dirty="0"/>
              <a:t>2</a:t>
            </a:r>
            <a:r>
              <a:rPr lang="pt-BR" dirty="0"/>
              <a:t>/MW</a:t>
            </a:r>
          </a:p>
          <a:p>
            <a:r>
              <a:rPr lang="pt-BR" dirty="0"/>
              <a:t>** Somente a UHE Manso apresenta reservatório de </a:t>
            </a:r>
            <a:r>
              <a:rPr lang="pt-BR" dirty="0" smtClean="0"/>
              <a:t>acumulação, de </a:t>
            </a:r>
            <a:r>
              <a:rPr lang="pt-BR" dirty="0"/>
              <a:t>2.951 Hm</a:t>
            </a:r>
            <a:r>
              <a:rPr lang="pt-BR" baseline="30000" dirty="0"/>
              <a:t>3</a:t>
            </a:r>
          </a:p>
          <a:p>
            <a:r>
              <a:rPr lang="pt-BR" dirty="0" smtClean="0"/>
              <a:t>(as </a:t>
            </a:r>
            <a:r>
              <a:rPr lang="pt-BR" dirty="0"/>
              <a:t>demais </a:t>
            </a:r>
            <a:r>
              <a:rPr lang="pt-BR" dirty="0" smtClean="0"/>
              <a:t>usinas são a </a:t>
            </a:r>
            <a:r>
              <a:rPr lang="pt-BR" dirty="0"/>
              <a:t>fio </a:t>
            </a:r>
            <a:r>
              <a:rPr lang="pt-BR" dirty="0" smtClean="0"/>
              <a:t>d´água) </a:t>
            </a:r>
            <a:endParaRPr lang="pt-BR" dirty="0"/>
          </a:p>
          <a:p>
            <a:endParaRPr lang="pt-BR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916832"/>
            <a:ext cx="7572375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768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7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OPERAÇÃO DAS USINAS DA BACIA DO ALTO PARAGUAI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1124744"/>
            <a:ext cx="84249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Pequenas usinas -  não despachadas </a:t>
            </a:r>
            <a:r>
              <a:rPr lang="pt-BR" sz="2200" dirty="0" err="1"/>
              <a:t>centralizadamente</a:t>
            </a:r>
            <a:r>
              <a:rPr lang="pt-BR" sz="2200" dirty="0"/>
              <a:t> pelo ONS</a:t>
            </a:r>
            <a:r>
              <a:rPr lang="pt-BR" sz="2000" dirty="0"/>
              <a:t>; </a:t>
            </a:r>
          </a:p>
          <a:p>
            <a:endParaRPr lang="pt-BR" dirty="0" smtClean="0"/>
          </a:p>
          <a:p>
            <a:r>
              <a:rPr lang="pt-BR" sz="2000" dirty="0" err="1" smtClean="0"/>
              <a:t>PCHs</a:t>
            </a:r>
            <a:r>
              <a:rPr lang="pt-BR" sz="2000" dirty="0" smtClean="0"/>
              <a:t> </a:t>
            </a:r>
            <a:r>
              <a:rPr lang="pt-BR" sz="2000" dirty="0"/>
              <a:t>( &lt; 30 MW) e </a:t>
            </a:r>
            <a:r>
              <a:rPr lang="pt-BR" sz="2000" dirty="0" err="1"/>
              <a:t>CGHs</a:t>
            </a:r>
            <a:r>
              <a:rPr lang="pt-BR" sz="2000" dirty="0"/>
              <a:t> (</a:t>
            </a:r>
            <a:r>
              <a:rPr lang="pt-BR" sz="2000" dirty="0" err="1"/>
              <a:t>pot</a:t>
            </a:r>
            <a:r>
              <a:rPr lang="pt-BR" sz="2000" dirty="0"/>
              <a:t> &lt;&lt;)</a:t>
            </a:r>
          </a:p>
          <a:p>
            <a:r>
              <a:rPr lang="pt-BR" sz="2000" dirty="0"/>
              <a:t> </a:t>
            </a:r>
            <a:endParaRPr lang="pt-BR" sz="2000" dirty="0" smtClean="0"/>
          </a:p>
          <a:p>
            <a:r>
              <a:rPr lang="pt-BR" sz="2200" u="sng" dirty="0" smtClean="0"/>
              <a:t>Caso </a:t>
            </a:r>
            <a:r>
              <a:rPr lang="pt-BR" sz="2200" u="sng" dirty="0"/>
              <a:t>do </a:t>
            </a:r>
            <a:r>
              <a:rPr lang="pt-BR" sz="2200" b="1" u="sng" dirty="0"/>
              <a:t>PMO fevereiro/2015</a:t>
            </a:r>
            <a:r>
              <a:rPr lang="pt-BR" sz="2000" dirty="0"/>
              <a:t>:</a:t>
            </a:r>
          </a:p>
          <a:p>
            <a:endParaRPr lang="pt-BR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89 usinas  </a:t>
            </a:r>
            <a:r>
              <a:rPr lang="pt-BR" sz="2000" dirty="0" smtClean="0"/>
              <a:t>em MT e MS existentes </a:t>
            </a:r>
            <a:r>
              <a:rPr lang="pt-BR" sz="2000" dirty="0"/>
              <a:t>até </a:t>
            </a:r>
            <a:r>
              <a:rPr lang="pt-BR" sz="2000" dirty="0" smtClean="0"/>
              <a:t>dezembro/2013:</a:t>
            </a:r>
          </a:p>
          <a:p>
            <a:endParaRPr lang="pt-BR" sz="800" b="1" dirty="0" smtClean="0"/>
          </a:p>
          <a:p>
            <a:r>
              <a:rPr lang="pt-BR" sz="2000" b="1" dirty="0" smtClean="0"/>
              <a:t>Potência </a:t>
            </a:r>
            <a:r>
              <a:rPr lang="pt-BR" sz="2000" b="1" dirty="0"/>
              <a:t>Total = 1.179 MW</a:t>
            </a:r>
          </a:p>
          <a:p>
            <a:r>
              <a:rPr lang="pt-BR" sz="2000" b="1" dirty="0" smtClean="0"/>
              <a:t>28 </a:t>
            </a:r>
            <a:r>
              <a:rPr lang="pt-BR" sz="2000" b="1" dirty="0"/>
              <a:t>destas localizadas na BAP </a:t>
            </a:r>
            <a:r>
              <a:rPr lang="pt-BR" sz="2000" b="1" dirty="0" smtClean="0"/>
              <a:t>= 326,2 MW </a:t>
            </a:r>
            <a:endParaRPr lang="pt-BR" sz="2000" b="1" dirty="0"/>
          </a:p>
          <a:p>
            <a:endParaRPr lang="pt-BR" sz="12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 smtClean="0"/>
              <a:t>6 usinas futuras em MT (em 01/01/2014)</a:t>
            </a:r>
          </a:p>
          <a:p>
            <a:r>
              <a:rPr lang="pt-BR" sz="2000" dirty="0" smtClean="0"/>
              <a:t> </a:t>
            </a:r>
            <a:r>
              <a:rPr lang="pt-BR" sz="2000" b="1" dirty="0"/>
              <a:t>Potência Total = </a:t>
            </a:r>
            <a:r>
              <a:rPr lang="pt-BR" sz="2000" b="1" dirty="0" smtClean="0"/>
              <a:t>120 MW</a:t>
            </a:r>
          </a:p>
          <a:p>
            <a:endParaRPr lang="pt-BR" sz="2000" b="1" dirty="0"/>
          </a:p>
          <a:p>
            <a:r>
              <a:rPr lang="pt-BR" sz="2000" u="sng" dirty="0"/>
              <a:t>Caso do </a:t>
            </a:r>
            <a:r>
              <a:rPr lang="pt-BR" sz="2000" b="1" u="sng" dirty="0"/>
              <a:t>PMO </a:t>
            </a:r>
            <a:r>
              <a:rPr lang="pt-BR" sz="2000" b="1" u="sng" dirty="0" smtClean="0"/>
              <a:t>maio/2015:</a:t>
            </a:r>
          </a:p>
          <a:p>
            <a:endParaRPr lang="pt-BR" sz="8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3</a:t>
            </a:r>
            <a:r>
              <a:rPr lang="pt-BR" sz="2000" dirty="0" smtClean="0"/>
              <a:t> </a:t>
            </a:r>
            <a:r>
              <a:rPr lang="pt-BR" sz="2000" dirty="0"/>
              <a:t>usinas </a:t>
            </a:r>
            <a:r>
              <a:rPr lang="pt-BR" sz="2000" dirty="0" smtClean="0"/>
              <a:t>futuras em MS</a:t>
            </a:r>
            <a:endParaRPr lang="pt-BR" sz="2000" dirty="0"/>
          </a:p>
          <a:p>
            <a:r>
              <a:rPr lang="pt-BR" sz="2000" b="1" dirty="0"/>
              <a:t>Potência Total </a:t>
            </a:r>
            <a:r>
              <a:rPr lang="pt-BR" sz="2000" b="1"/>
              <a:t>= </a:t>
            </a:r>
            <a:r>
              <a:rPr lang="pt-BR" sz="2000" b="1" smtClean="0"/>
              <a:t>74,2 </a:t>
            </a:r>
            <a:r>
              <a:rPr lang="pt-BR" sz="2000" b="1" dirty="0"/>
              <a:t>MW</a:t>
            </a:r>
          </a:p>
          <a:p>
            <a:endParaRPr lang="pt-B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28096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8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ESTUDOS DE INVENTÁRIO E PROJETO BÁSICO 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79512" y="1333217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PCH com registro na ANEEL em MT e 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 na BAP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ELETROBRÁS </a:t>
            </a:r>
            <a:r>
              <a:rPr lang="pt-BR" sz="2000" dirty="0" smtClean="0"/>
              <a:t>– SIPOT (Sistema/Consulta sobre o Potencial Hidrelétrico Brasileiro; obtenção de relatórios)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dirty="0" smtClean="0"/>
              <a:t>Eletrobrás – Relatório com os diagramas topológicos; </a:t>
            </a:r>
            <a:r>
              <a:rPr lang="pt-BR" sz="2000" dirty="0" err="1" smtClean="0"/>
              <a:t>Sub-Bacia</a:t>
            </a:r>
            <a:r>
              <a:rPr lang="pt-BR" sz="2000" dirty="0" smtClean="0"/>
              <a:t> 66 (BAP)</a:t>
            </a:r>
          </a:p>
        </p:txBody>
      </p:sp>
    </p:spTree>
    <p:extLst>
      <p:ext uri="{BB962C8B-B14F-4D97-AF65-F5344CB8AC3E}">
        <p14:creationId xmlns:p14="http://schemas.microsoft.com/office/powerpoint/2010/main" val="414087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8678D-3BEB-42A7-87F4-03F9832D0D4E}" type="slidenum">
              <a:rPr lang="pt-BR" smtClean="0"/>
              <a:pPr/>
              <a:t>9</a:t>
            </a:fld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179512" y="5922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+mj-lt"/>
                <a:cs typeface="Calibri" panose="020F0502020204030204" pitchFamily="34" charset="0"/>
              </a:rPr>
              <a:t>SUB-BACIA 66 – SIPOT - ELETROBRÁS  </a:t>
            </a:r>
            <a:endParaRPr lang="pt-BR" sz="2400" b="1" dirty="0"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20831" y="4869160"/>
            <a:ext cx="7837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</a:t>
            </a:r>
            <a:endParaRPr lang="pt-BR" dirty="0" smtClean="0"/>
          </a:p>
        </p:txBody>
      </p:sp>
      <p:sp>
        <p:nvSpPr>
          <p:cNvPr id="8" name="CaixaDeTexto 7"/>
          <p:cNvSpPr txBox="1"/>
          <p:nvPr/>
        </p:nvSpPr>
        <p:spPr>
          <a:xfrm>
            <a:off x="2483768" y="20608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1635804"/>
            <a:ext cx="777686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0000"/>
                </a:solidFill>
              </a:rPr>
              <a:t>DG – Diretoria de </a:t>
            </a:r>
            <a:r>
              <a:rPr lang="pt-BR" b="1" dirty="0" smtClean="0">
                <a:solidFill>
                  <a:srgbClr val="000000"/>
                </a:solidFill>
              </a:rPr>
              <a:t>Geração</a:t>
            </a:r>
          </a:p>
          <a:p>
            <a:r>
              <a:rPr lang="pt-BR" b="1" dirty="0">
                <a:solidFill>
                  <a:srgbClr val="000000"/>
                </a:solidFill>
              </a:rPr>
              <a:t>	</a:t>
            </a:r>
            <a:r>
              <a:rPr lang="pt-BR" sz="1600" dirty="0">
                <a:solidFill>
                  <a:srgbClr val="000000"/>
                </a:solidFill>
              </a:rPr>
              <a:t>					</a:t>
            </a:r>
          </a:p>
          <a:p>
            <a:r>
              <a:rPr lang="pt-BR" b="1" dirty="0">
                <a:solidFill>
                  <a:srgbClr val="000000"/>
                </a:solidFill>
              </a:rPr>
              <a:t>GG – Superintendência de Geração	</a:t>
            </a:r>
            <a:r>
              <a:rPr lang="pt-BR" sz="1600" dirty="0">
                <a:solidFill>
                  <a:srgbClr val="000000"/>
                </a:solidFill>
              </a:rPr>
              <a:t>					</a:t>
            </a:r>
          </a:p>
          <a:p>
            <a:r>
              <a:rPr lang="pt-BR" b="1" dirty="0">
                <a:solidFill>
                  <a:srgbClr val="000000"/>
                </a:solidFill>
              </a:rPr>
              <a:t>GGG – Departamento de Engenharia de Geração	</a:t>
            </a:r>
            <a:r>
              <a:rPr lang="pt-BR" sz="1600" dirty="0">
                <a:solidFill>
                  <a:srgbClr val="000000"/>
                </a:solidFill>
              </a:rPr>
              <a:t>					</a:t>
            </a:r>
          </a:p>
          <a:p>
            <a:r>
              <a:rPr lang="pt-BR" b="1" dirty="0">
                <a:solidFill>
                  <a:srgbClr val="000000"/>
                </a:solidFill>
              </a:rPr>
              <a:t>GGGH - Divisão de Estudos de Recursos Hídricos de </a:t>
            </a:r>
            <a:r>
              <a:rPr lang="pt-BR" b="1" dirty="0" smtClean="0">
                <a:solidFill>
                  <a:srgbClr val="000000"/>
                </a:solidFill>
              </a:rPr>
              <a:t>              Empreendimentos </a:t>
            </a:r>
            <a:r>
              <a:rPr lang="pt-BR" b="1" dirty="0">
                <a:solidFill>
                  <a:srgbClr val="000000"/>
                </a:solidFill>
              </a:rPr>
              <a:t>de </a:t>
            </a:r>
            <a:r>
              <a:rPr lang="pt-BR" b="1" dirty="0" smtClean="0">
                <a:solidFill>
                  <a:srgbClr val="000000"/>
                </a:solidFill>
              </a:rPr>
              <a:t>Geração</a:t>
            </a:r>
            <a:r>
              <a:rPr lang="pt-BR" sz="1600" dirty="0">
                <a:solidFill>
                  <a:srgbClr val="000000"/>
                </a:solidFill>
              </a:rPr>
              <a:t>					</a:t>
            </a:r>
          </a:p>
          <a:p>
            <a:r>
              <a:rPr lang="pt-BR" b="1" dirty="0">
                <a:solidFill>
                  <a:srgbClr val="000000"/>
                </a:solidFill>
              </a:rPr>
              <a:t>	</a:t>
            </a:r>
            <a:r>
              <a:rPr lang="pt-BR" sz="1600" dirty="0">
                <a:solidFill>
                  <a:srgbClr val="000000"/>
                </a:solidFill>
              </a:rPr>
              <a:t>	</a:t>
            </a:r>
          </a:p>
          <a:p>
            <a:r>
              <a:rPr lang="pt-BR" b="1" dirty="0">
                <a:solidFill>
                  <a:srgbClr val="000000"/>
                </a:solidFill>
              </a:rPr>
              <a:t>Potencial Hidrelétrico da </a:t>
            </a:r>
            <a:r>
              <a:rPr lang="pt-BR" b="1" dirty="0" err="1">
                <a:solidFill>
                  <a:srgbClr val="000000"/>
                </a:solidFill>
              </a:rPr>
              <a:t>Sub-bacia</a:t>
            </a:r>
            <a:r>
              <a:rPr lang="pt-BR" b="1" dirty="0">
                <a:solidFill>
                  <a:srgbClr val="000000"/>
                </a:solidFill>
              </a:rPr>
              <a:t> 66 (Fonte: SIPOT - Maio de 2015)						</a:t>
            </a:r>
          </a:p>
          <a:p>
            <a:r>
              <a:rPr lang="pt-BR" sz="1600" dirty="0">
                <a:solidFill>
                  <a:srgbClr val="000000"/>
                </a:solidFill>
              </a:rPr>
              <a:t>						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204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6105</TotalTime>
  <Words>639</Words>
  <Application>Microsoft Office PowerPoint</Application>
  <PresentationFormat>Apresentação na tela (4:3)</PresentationFormat>
  <Paragraphs>115</Paragraphs>
  <Slides>11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Century Gothic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gestor_seg</dc:creator>
  <cp:lastModifiedBy>Admin</cp:lastModifiedBy>
  <cp:revision>392</cp:revision>
  <cp:lastPrinted>2015-06-08T18:22:57Z</cp:lastPrinted>
  <dcterms:created xsi:type="dcterms:W3CDTF">2015-01-27T20:10:35Z</dcterms:created>
  <dcterms:modified xsi:type="dcterms:W3CDTF">2015-09-02T06:21:09Z</dcterms:modified>
</cp:coreProperties>
</file>