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9" r:id="rId4"/>
    <p:sldId id="259" r:id="rId5"/>
    <p:sldId id="260" r:id="rId6"/>
    <p:sldId id="272" r:id="rId7"/>
    <p:sldId id="262" r:id="rId8"/>
    <p:sldId id="270" r:id="rId9"/>
    <p:sldId id="261" r:id="rId10"/>
    <p:sldId id="264" r:id="rId11"/>
    <p:sldId id="265" r:id="rId12"/>
    <p:sldId id="263" r:id="rId13"/>
    <p:sldId id="273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CA7-025A-454A-AE2C-40148AEF56CD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86CB-382C-4658-90B5-BC08961CE7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85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CA7-025A-454A-AE2C-40148AEF56CD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86CB-382C-4658-90B5-BC08961CE7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69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CA7-025A-454A-AE2C-40148AEF56CD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86CB-382C-4658-90B5-BC08961CE7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48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CA7-025A-454A-AE2C-40148AEF56CD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86CB-382C-4658-90B5-BC08961CE7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09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CA7-025A-454A-AE2C-40148AEF56CD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86CB-382C-4658-90B5-BC08961CE7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54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CA7-025A-454A-AE2C-40148AEF56CD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86CB-382C-4658-90B5-BC08961CE7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73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CA7-025A-454A-AE2C-40148AEF56CD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86CB-382C-4658-90B5-BC08961CE7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08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CA7-025A-454A-AE2C-40148AEF56CD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86CB-382C-4658-90B5-BC08961CE7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44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CA7-025A-454A-AE2C-40148AEF56CD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86CB-382C-4658-90B5-BC08961CE7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75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CA7-025A-454A-AE2C-40148AEF56CD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86CB-382C-4658-90B5-BC08961CE7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CA7-025A-454A-AE2C-40148AEF56CD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86CB-382C-4658-90B5-BC08961CE7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8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FCA7-025A-454A-AE2C-40148AEF56CD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186CB-382C-4658-90B5-BC08961CE7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13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9" t="26894" r="63301" b="62961"/>
          <a:stretch/>
        </p:blipFill>
        <p:spPr bwMode="auto">
          <a:xfrm>
            <a:off x="1400176" y="313494"/>
            <a:ext cx="995184" cy="78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115616" y="2925232"/>
            <a:ext cx="734481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pt-BR" sz="2200" b="1" dirty="0" smtClean="0">
                <a:latin typeface="Arial Rounded MT Bold" pitchFamily="34" charset="0"/>
              </a:rPr>
              <a:t>Implantação </a:t>
            </a:r>
            <a:r>
              <a:rPr lang="pt-BR" sz="2200" b="1" dirty="0">
                <a:latin typeface="Arial Rounded MT Bold" pitchFamily="34" charset="0"/>
              </a:rPr>
              <a:t>de </a:t>
            </a:r>
            <a:r>
              <a:rPr lang="pt-BR" sz="2200" b="1" dirty="0" smtClean="0">
                <a:latin typeface="Arial Rounded MT Bold" pitchFamily="34" charset="0"/>
              </a:rPr>
              <a:t>Corredores Ecológicos e Mosaicos como forma de Potencializar Ações </a:t>
            </a:r>
            <a:r>
              <a:rPr lang="pt-BR" sz="2200" b="1" dirty="0">
                <a:latin typeface="Arial Rounded MT Bold" pitchFamily="34" charset="0"/>
              </a:rPr>
              <a:t>de Gestão </a:t>
            </a:r>
            <a:r>
              <a:rPr lang="pt-BR" sz="2200" b="1" dirty="0" smtClean="0">
                <a:latin typeface="Arial Rounded MT Bold" pitchFamily="34" charset="0"/>
              </a:rPr>
              <a:t>Integrada/Compartilhada </a:t>
            </a:r>
            <a:r>
              <a:rPr lang="pt-BR" sz="2200" b="1" dirty="0">
                <a:latin typeface="Arial Rounded MT Bold" pitchFamily="34" charset="0"/>
              </a:rPr>
              <a:t>de Áreas </a:t>
            </a:r>
            <a:r>
              <a:rPr lang="pt-BR" sz="2200" b="1" dirty="0" smtClean="0">
                <a:latin typeface="Arial Rounded MT Bold" pitchFamily="34" charset="0"/>
              </a:rPr>
              <a:t>Protegidas existentes  na Zona </a:t>
            </a:r>
            <a:r>
              <a:rPr lang="pt-BR" sz="2200" b="1" dirty="0">
                <a:latin typeface="Arial Rounded MT Bold" pitchFamily="34" charset="0"/>
              </a:rPr>
              <a:t>de Transição dos Biomas do Cerrado e Pantanal no Sul do Estado de Mato </a:t>
            </a:r>
            <a:r>
              <a:rPr lang="pt-BR" sz="2200" b="1" dirty="0" smtClean="0">
                <a:latin typeface="Arial Rounded MT Bold" pitchFamily="34" charset="0"/>
              </a:rPr>
              <a:t>Grosso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88618" y="22768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PROJETO DE PESQUISA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35896" y="6443860"/>
            <a:ext cx="2583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Rondonópolis – Junho/2015</a:t>
            </a:r>
            <a:endParaRPr lang="pt-BR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4" t="26894" r="29514" b="61268"/>
          <a:stretch/>
        </p:blipFill>
        <p:spPr bwMode="auto">
          <a:xfrm>
            <a:off x="6219824" y="313494"/>
            <a:ext cx="843871" cy="82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854746" y="1081245"/>
            <a:ext cx="2565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/>
              <a:t>MINISTÉRIO PÚBLICO DE MATO GROSSO</a:t>
            </a:r>
          </a:p>
          <a:p>
            <a:pPr algn="ctr"/>
            <a:r>
              <a:rPr lang="pt-BR" sz="1100" b="1" dirty="0" smtClean="0"/>
              <a:t>PROCURADORIA GERAL DE JUSTIÇA</a:t>
            </a:r>
            <a:endParaRPr lang="pt-BR" sz="11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19253" y="1135572"/>
            <a:ext cx="31309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/>
              <a:t>PROGRAMA DE PÓS-GRADUAÇÃO EM GEOGRAFIA</a:t>
            </a:r>
          </a:p>
          <a:p>
            <a:pPr algn="ctr"/>
            <a:r>
              <a:rPr lang="pt-BR" sz="1100" b="1" dirty="0" smtClean="0"/>
              <a:t>UNIVERSIDADE FEDERAL DE MATO GROSSO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13085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15616" y="116632"/>
            <a:ext cx="6813598" cy="983194"/>
            <a:chOff x="854746" y="313494"/>
            <a:chExt cx="7395492" cy="125296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9" t="26894" r="63301" b="62961"/>
            <a:stretch/>
          </p:blipFill>
          <p:spPr bwMode="auto">
            <a:xfrm>
              <a:off x="1400176" y="313494"/>
              <a:ext cx="995184" cy="78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64" t="26894" r="29514" b="61268"/>
            <a:stretch/>
          </p:blipFill>
          <p:spPr bwMode="auto">
            <a:xfrm>
              <a:off x="6219824" y="313494"/>
              <a:ext cx="843871" cy="82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854746" y="1081245"/>
              <a:ext cx="25651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MINISTÉRIO PÚBLICO DE MATO GROSSO</a:t>
              </a:r>
            </a:p>
            <a:p>
              <a:pPr algn="ctr"/>
              <a:r>
                <a:rPr lang="pt-BR" sz="1100" b="1" dirty="0" smtClean="0"/>
                <a:t>PROCURADORIA GERAL DE JUSTIÇA</a:t>
              </a:r>
              <a:endParaRPr lang="pt-BR" sz="1100" b="1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119253" y="1135572"/>
              <a:ext cx="31309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PROGRAMA DE PÓS-GRADUAÇÃO EM GEOGRAFIA</a:t>
              </a:r>
            </a:p>
            <a:p>
              <a:pPr algn="ctr"/>
              <a:r>
                <a:rPr lang="pt-BR" sz="1100" b="1" dirty="0" smtClean="0"/>
                <a:t>UNIVERSIDADE FEDERAL DE MATO GROSSO</a:t>
              </a:r>
              <a:endParaRPr lang="pt-BR" sz="1100" b="1" dirty="0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410775" y="1268760"/>
            <a:ext cx="243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OBJETIVOS DO ESTUDO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475656" y="170080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ESPECÍFICOS</a:t>
            </a:r>
            <a:r>
              <a:rPr lang="pt-BR" dirty="0" smtClean="0"/>
              <a:t>: 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79512" y="2204864"/>
            <a:ext cx="87129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/>
              <a:t>1 – Definir/delimitar a área do Corredor Ecológico e Mosaico de Áreas Protegidas com emprego de imagens orbitais de alta resolução e trabalho de </a:t>
            </a:r>
            <a:r>
              <a:rPr lang="pt-BR" sz="2200" b="1" dirty="0"/>
              <a:t>campo orientando-se </a:t>
            </a:r>
            <a:r>
              <a:rPr lang="pt-BR" sz="2200" b="1" dirty="0" smtClean="0"/>
              <a:t>para tanto, pela Resolução </a:t>
            </a:r>
            <a:r>
              <a:rPr lang="pt-BR" sz="2200" b="1" dirty="0"/>
              <a:t>CONAMA nº 09, de </a:t>
            </a:r>
            <a:r>
              <a:rPr lang="pt-BR" sz="2200" b="1" dirty="0" smtClean="0"/>
              <a:t>24/10/1996, </a:t>
            </a:r>
            <a:r>
              <a:rPr lang="pt-BR" sz="2200" b="1" dirty="0"/>
              <a:t>que </a:t>
            </a:r>
            <a:r>
              <a:rPr lang="pt-BR" sz="2200" b="1" dirty="0" smtClean="0"/>
              <a:t>estabelece </a:t>
            </a:r>
            <a:r>
              <a:rPr lang="pt-BR" sz="2200" b="1" dirty="0"/>
              <a:t>uma largura fixada em 10% do comprimento total do corredor e largura mínima de 100 </a:t>
            </a:r>
            <a:r>
              <a:rPr lang="pt-BR" sz="2200" b="1" dirty="0" smtClean="0"/>
              <a:t>metros. Já para encontrar os limites do Mosaico das 05 Áreas Protegidas iniciais que </a:t>
            </a:r>
            <a:r>
              <a:rPr lang="pt-BR" sz="2200" b="1" dirty="0"/>
              <a:t>o comporão, será considerada a distância mínima de três </a:t>
            </a:r>
            <a:r>
              <a:rPr lang="pt-BR" sz="2200" b="1" dirty="0" smtClean="0"/>
              <a:t>(3</a:t>
            </a:r>
            <a:r>
              <a:rPr lang="pt-BR" sz="2200" b="1" dirty="0"/>
              <a:t>) mil metros no entorno dos limites das </a:t>
            </a:r>
            <a:r>
              <a:rPr lang="pt-BR" sz="2200" b="1" dirty="0" smtClean="0"/>
              <a:t>mesmas, </a:t>
            </a:r>
            <a:r>
              <a:rPr lang="pt-BR" sz="2200" b="1" dirty="0"/>
              <a:t>a título de “zona de amortecimento”  conforme preceitua o Art. 1º da Resolução CONAMA n° 428, de 17 de Dezembro de 2010. </a:t>
            </a:r>
            <a:r>
              <a:rPr lang="pt-BR" sz="2200" b="1" dirty="0" smtClean="0"/>
              <a:t> Uma vez definida a área do corredor/mosaico, será produzido um banco de dados geográfico (BDG) em ambiente de Sistema de Informações Geográficas (SIG) que será alimentado com informações de natureza socioeconômica e ambiental da área foco do estudo</a:t>
            </a:r>
            <a:r>
              <a:rPr lang="pt-BR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1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15616" y="116632"/>
            <a:ext cx="6813598" cy="983194"/>
            <a:chOff x="854746" y="313494"/>
            <a:chExt cx="7395492" cy="125296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9" t="26894" r="63301" b="62961"/>
            <a:stretch/>
          </p:blipFill>
          <p:spPr bwMode="auto">
            <a:xfrm>
              <a:off x="1400176" y="313494"/>
              <a:ext cx="995184" cy="78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64" t="26894" r="29514" b="61268"/>
            <a:stretch/>
          </p:blipFill>
          <p:spPr bwMode="auto">
            <a:xfrm>
              <a:off x="6219824" y="313494"/>
              <a:ext cx="843871" cy="82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854746" y="1081245"/>
              <a:ext cx="25651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MINISTÉRIO PÚBLICO DE MATO GROSSO</a:t>
              </a:r>
            </a:p>
            <a:p>
              <a:pPr algn="ctr"/>
              <a:r>
                <a:rPr lang="pt-BR" sz="1100" b="1" dirty="0" smtClean="0"/>
                <a:t>PROCURADORIA GERAL DE JUSTIÇA</a:t>
              </a:r>
              <a:endParaRPr lang="pt-BR" sz="1100" b="1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119253" y="1135572"/>
              <a:ext cx="31309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PROGRAMA DE PÓS-GRADUAÇÃO EM GEOGRAFIA</a:t>
              </a:r>
            </a:p>
            <a:p>
              <a:pPr algn="ctr"/>
              <a:r>
                <a:rPr lang="pt-BR" sz="1100" b="1" dirty="0" smtClean="0"/>
                <a:t>UNIVERSIDADE FEDERAL DE MATO GROSSO</a:t>
              </a:r>
              <a:endParaRPr lang="pt-BR" sz="1100" b="1" dirty="0"/>
            </a:p>
          </p:txBody>
        </p:sp>
      </p:grpSp>
      <p:sp>
        <p:nvSpPr>
          <p:cNvPr id="13" name="Retângulo 12"/>
          <p:cNvSpPr/>
          <p:nvPr/>
        </p:nvSpPr>
        <p:spPr>
          <a:xfrm>
            <a:off x="467544" y="2204864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/>
              <a:t>2. Realizar a caracterização físico-ambiental da área de estudo onde será implantado o corredor ecológico/mosaico de áreas protegidas; </a:t>
            </a:r>
          </a:p>
          <a:p>
            <a:pPr algn="just"/>
            <a:endParaRPr lang="pt-BR" sz="2200" b="1" dirty="0" smtClean="0"/>
          </a:p>
          <a:p>
            <a:pPr algn="just"/>
            <a:r>
              <a:rPr lang="pt-BR" sz="2200" b="1" dirty="0" smtClean="0"/>
              <a:t>3. Caracterizar a dinâmica do desmatamento na área do estudo no período compreendido entre os anos de 2005 e 2014;</a:t>
            </a:r>
          </a:p>
          <a:p>
            <a:pPr algn="just"/>
            <a:endParaRPr lang="pt-BR" sz="2200" b="1" dirty="0"/>
          </a:p>
          <a:p>
            <a:pPr algn="just"/>
            <a:r>
              <a:rPr lang="pt-BR" sz="2200" b="1" dirty="0" smtClean="0"/>
              <a:t>4. Produzir o mapeamento do uso/ocupação do solo da área de estudo e identificar os locais com maior pressão por atividades antrópicas;</a:t>
            </a:r>
          </a:p>
          <a:p>
            <a:pPr algn="just"/>
            <a:endParaRPr lang="pt-BR" sz="2200" b="1" dirty="0" smtClean="0"/>
          </a:p>
          <a:p>
            <a:pPr algn="just"/>
            <a:r>
              <a:rPr lang="pt-BR" sz="2200" b="1" dirty="0" smtClean="0"/>
              <a:t>5.	Identificar as propriedades rurais, seus proprietários e localizar e delimitar suas </a:t>
            </a:r>
            <a:r>
              <a:rPr lang="pt-BR" sz="2200" b="1" dirty="0" err="1" smtClean="0"/>
              <a:t>ARLs</a:t>
            </a:r>
            <a:r>
              <a:rPr lang="pt-BR" sz="2200" b="1" dirty="0" smtClean="0"/>
              <a:t> (na propriedade ou em localização distinta desta) e </a:t>
            </a:r>
            <a:r>
              <a:rPr lang="pt-BR" sz="2200" b="1" dirty="0" err="1" smtClean="0"/>
              <a:t>APPs</a:t>
            </a:r>
            <a:r>
              <a:rPr lang="pt-BR" sz="2200" b="1" dirty="0" smtClean="0"/>
              <a:t> visando </a:t>
            </a:r>
            <a:r>
              <a:rPr lang="pt-BR" sz="2200" b="1" u="sng" dirty="0" smtClean="0"/>
              <a:t>avaliar o nível do passivo ambiental </a:t>
            </a:r>
            <a:r>
              <a:rPr lang="pt-BR" sz="2200" b="1" dirty="0" smtClean="0"/>
              <a:t>existente na área de estudo;</a:t>
            </a:r>
            <a:endParaRPr lang="pt-BR" sz="22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10775" y="1427581"/>
            <a:ext cx="243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OBJETIVOS DO ESTUDO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475656" y="174319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ESPECÍFICOS</a:t>
            </a:r>
            <a:r>
              <a:rPr lang="pt-BR" dirty="0" smtClean="0"/>
              <a:t>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86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15616" y="116632"/>
            <a:ext cx="6813598" cy="983194"/>
            <a:chOff x="854746" y="313494"/>
            <a:chExt cx="7395492" cy="125296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9" t="26894" r="63301" b="62961"/>
            <a:stretch/>
          </p:blipFill>
          <p:spPr bwMode="auto">
            <a:xfrm>
              <a:off x="1400176" y="313494"/>
              <a:ext cx="995184" cy="78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64" t="26894" r="29514" b="61268"/>
            <a:stretch/>
          </p:blipFill>
          <p:spPr bwMode="auto">
            <a:xfrm>
              <a:off x="6219824" y="313494"/>
              <a:ext cx="843871" cy="82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854746" y="1081245"/>
              <a:ext cx="25651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MINISTÉRIO PÚBLICO DE MATO GROSSO</a:t>
              </a:r>
            </a:p>
            <a:p>
              <a:pPr algn="ctr"/>
              <a:r>
                <a:rPr lang="pt-BR" sz="1100" b="1" dirty="0" smtClean="0"/>
                <a:t>PROCURADORIA GERAL DE JUSTIÇA</a:t>
              </a:r>
              <a:endParaRPr lang="pt-BR" sz="1100" b="1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119253" y="1135572"/>
              <a:ext cx="31309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PROGRAMA DE PÓS-GRADUAÇÃO EM GEOGRAFIA</a:t>
              </a:r>
            </a:p>
            <a:p>
              <a:pPr algn="ctr"/>
              <a:r>
                <a:rPr lang="pt-BR" sz="1100" b="1" dirty="0" smtClean="0"/>
                <a:t>UNIVERSIDADE FEDERAL DE MATO GROSSO</a:t>
              </a:r>
              <a:endParaRPr lang="pt-BR" sz="1100" b="1" dirty="0"/>
            </a:p>
          </p:txBody>
        </p:sp>
      </p:grpSp>
      <p:sp>
        <p:nvSpPr>
          <p:cNvPr id="13" name="Retângulo 12"/>
          <p:cNvSpPr/>
          <p:nvPr/>
        </p:nvSpPr>
        <p:spPr>
          <a:xfrm>
            <a:off x="323529" y="1837268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/>
              <a:t>6 - produzir </a:t>
            </a:r>
            <a:r>
              <a:rPr lang="pt-BR" sz="2200" b="1" u="sng" dirty="0" smtClean="0"/>
              <a:t>mapas de restrições ambientais dos ecossistemas </a:t>
            </a:r>
            <a:r>
              <a:rPr lang="pt-BR" sz="2200" b="1" dirty="0" smtClean="0"/>
              <a:t>dos dois Biomas, existentes dentro da área de estudo, de modo ordenar a compatibilidade entre os empreendimentos econômicos e de infraestrutura governamental, que devem ser objeto de licenciamento ambiental; </a:t>
            </a:r>
          </a:p>
          <a:p>
            <a:pPr algn="just"/>
            <a:endParaRPr lang="pt-BR" sz="2200" b="1" dirty="0" smtClean="0"/>
          </a:p>
          <a:p>
            <a:pPr algn="just"/>
            <a:r>
              <a:rPr lang="pt-BR" sz="2200" b="1" dirty="0" smtClean="0"/>
              <a:t>7 - </a:t>
            </a:r>
            <a:r>
              <a:rPr lang="pt-BR" sz="2200" b="1" dirty="0"/>
              <a:t>Promover a recuperação das </a:t>
            </a:r>
            <a:r>
              <a:rPr lang="pt-BR" sz="2200" b="1" dirty="0" err="1"/>
              <a:t>APPs</a:t>
            </a:r>
            <a:r>
              <a:rPr lang="pt-BR" sz="2200" b="1" dirty="0"/>
              <a:t> degradadas em todas as áreas de estudo e constituição das </a:t>
            </a:r>
            <a:r>
              <a:rPr lang="pt-BR" sz="2200" b="1" dirty="0" err="1"/>
              <a:t>ARLs</a:t>
            </a:r>
            <a:r>
              <a:rPr lang="pt-BR" sz="2200" b="1" dirty="0"/>
              <a:t> dentro dos limites das áreas de proposta de formação do </a:t>
            </a:r>
            <a:r>
              <a:rPr lang="pt-BR" sz="2200" b="1" dirty="0" smtClean="0"/>
              <a:t>Corredor Ecológico/Mosaico;</a:t>
            </a:r>
          </a:p>
          <a:p>
            <a:pPr algn="just"/>
            <a:endParaRPr lang="pt-BR" sz="2200" b="1" dirty="0" smtClean="0"/>
          </a:p>
          <a:p>
            <a:pPr algn="just"/>
            <a:r>
              <a:rPr lang="pt-BR" sz="2200" b="1" dirty="0" smtClean="0"/>
              <a:t>8 </a:t>
            </a:r>
            <a:r>
              <a:rPr lang="pt-BR" sz="2200" b="1" dirty="0"/>
              <a:t>- Promover educação ambiental para conscientização das populações envolvidas acerca da importância do Corredor </a:t>
            </a:r>
            <a:r>
              <a:rPr lang="pt-BR" sz="2200" b="1" dirty="0" smtClean="0"/>
              <a:t>Ecológico/Mosaico </a:t>
            </a:r>
            <a:r>
              <a:rPr lang="pt-BR" sz="2200" b="1" dirty="0"/>
              <a:t>para conservação da biodiversidade, proteção da Bacia do São Lourenço e dos Biomas Cerrado e Pantanal.</a:t>
            </a:r>
            <a:endParaRPr lang="pt-BR" sz="2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10775" y="1124744"/>
            <a:ext cx="243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OBJETIVOS DO ESTUDO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403648" y="14127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ESPECÍFICOS</a:t>
            </a:r>
            <a:r>
              <a:rPr lang="pt-BR" dirty="0" smtClean="0"/>
              <a:t>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64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15616" y="116632"/>
            <a:ext cx="6813598" cy="983194"/>
            <a:chOff x="854746" y="313494"/>
            <a:chExt cx="7395492" cy="125296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9" t="26894" r="63301" b="62961"/>
            <a:stretch/>
          </p:blipFill>
          <p:spPr bwMode="auto">
            <a:xfrm>
              <a:off x="1400176" y="313494"/>
              <a:ext cx="995184" cy="78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64" t="26894" r="29514" b="61268"/>
            <a:stretch/>
          </p:blipFill>
          <p:spPr bwMode="auto">
            <a:xfrm>
              <a:off x="6219824" y="313494"/>
              <a:ext cx="843871" cy="82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854746" y="1081245"/>
              <a:ext cx="25651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MINISTÉRIO PÚBLICO DE MATO GROSSO</a:t>
              </a:r>
            </a:p>
            <a:p>
              <a:pPr algn="ctr"/>
              <a:r>
                <a:rPr lang="pt-BR" sz="1100" b="1" dirty="0" smtClean="0"/>
                <a:t>PROCURADORIA GERAL DE JUSTIÇA</a:t>
              </a:r>
              <a:endParaRPr lang="pt-BR" sz="1100" b="1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119253" y="1135572"/>
              <a:ext cx="31309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PROGRAMA DE PÓS-GRADUAÇÃO EM GEOGRAFIA</a:t>
              </a:r>
            </a:p>
            <a:p>
              <a:pPr algn="ctr"/>
              <a:r>
                <a:rPr lang="pt-BR" sz="1100" b="1" dirty="0" smtClean="0"/>
                <a:t>UNIVERSIDADE FEDERAL DE MATO GROSSO</a:t>
              </a:r>
              <a:endParaRPr lang="pt-BR" sz="1100" b="1" dirty="0"/>
            </a:p>
          </p:txBody>
        </p:sp>
      </p:grpSp>
      <p:sp>
        <p:nvSpPr>
          <p:cNvPr id="13" name="Retângulo 12"/>
          <p:cNvSpPr/>
          <p:nvPr/>
        </p:nvSpPr>
        <p:spPr>
          <a:xfrm>
            <a:off x="410775" y="1931928"/>
            <a:ext cx="848170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/>
              <a:t>9 - Definir a partir de discussões/acordos/convênios </a:t>
            </a:r>
            <a:r>
              <a:rPr lang="pt-BR" sz="2200" b="1" dirty="0" err="1" smtClean="0"/>
              <a:t>etc</a:t>
            </a:r>
            <a:r>
              <a:rPr lang="pt-BR" sz="2200" b="1" dirty="0" smtClean="0"/>
              <a:t>, com os segmentos da sociedade interessados, propostas de ações concretas visando a implantação do modelo de gestão integrada/compartilhada das áreas protegidas que compõem o corredor/mosaico nessa região do Estado de Mato Grosso.</a:t>
            </a:r>
            <a:endParaRPr lang="pt-BR" sz="2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10775" y="1124744"/>
            <a:ext cx="243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OBJETIVOS DO ESTUDO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403648" y="145516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ESPECÍFICOS</a:t>
            </a:r>
            <a:r>
              <a:rPr lang="pt-BR" dirty="0" smtClean="0"/>
              <a:t>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77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9" t="26894" r="63301" b="62961"/>
          <a:stretch/>
        </p:blipFill>
        <p:spPr bwMode="auto">
          <a:xfrm>
            <a:off x="1400176" y="313494"/>
            <a:ext cx="995184" cy="78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4" t="26894" r="29514" b="61268"/>
          <a:stretch/>
        </p:blipFill>
        <p:spPr bwMode="auto">
          <a:xfrm>
            <a:off x="6219824" y="313494"/>
            <a:ext cx="843871" cy="82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854746" y="1081245"/>
            <a:ext cx="2565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/>
              <a:t>MINISTÉRIO PÚBLICO DE MATO GROSSO</a:t>
            </a:r>
          </a:p>
          <a:p>
            <a:pPr algn="ctr"/>
            <a:r>
              <a:rPr lang="pt-BR" sz="1100" b="1" dirty="0" smtClean="0"/>
              <a:t>PROCURADORIA GERAL DE JUSTIÇA</a:t>
            </a:r>
            <a:endParaRPr lang="pt-BR" sz="11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19253" y="1135572"/>
            <a:ext cx="31309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/>
              <a:t>PROGRAMA DE PÓS-GRADUAÇÃO EM GEOGRAFIA</a:t>
            </a:r>
          </a:p>
          <a:p>
            <a:pPr algn="ctr"/>
            <a:r>
              <a:rPr lang="pt-BR" sz="1100" b="1" dirty="0" smtClean="0"/>
              <a:t>UNIVERSIDADE FEDERAL DE MATO GROSSO</a:t>
            </a:r>
            <a:endParaRPr lang="pt-BR" sz="1100" b="1" dirty="0"/>
          </a:p>
        </p:txBody>
      </p:sp>
      <p:sp>
        <p:nvSpPr>
          <p:cNvPr id="6" name="Retângulo 5"/>
          <p:cNvSpPr/>
          <p:nvPr/>
        </p:nvSpPr>
        <p:spPr>
          <a:xfrm>
            <a:off x="755576" y="191683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Responsáveis pela Execução do Projeto</a:t>
            </a:r>
            <a:endParaRPr lang="pt-BR" sz="2400" b="1" dirty="0"/>
          </a:p>
          <a:p>
            <a:r>
              <a:rPr lang="pt-BR" dirty="0"/>
              <a:t> 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000" dirty="0"/>
              <a:t>O projeto será coordenado pelo Promotor de Justiça </a:t>
            </a:r>
            <a:r>
              <a:rPr lang="pt-BR" sz="2000" i="1" dirty="0" smtClean="0"/>
              <a:t>Dr. Marcelo </a:t>
            </a:r>
            <a:r>
              <a:rPr lang="pt-BR" sz="2000" i="1" dirty="0"/>
              <a:t>Caetano </a:t>
            </a:r>
            <a:r>
              <a:rPr lang="pt-BR" sz="2000" i="1" dirty="0" err="1"/>
              <a:t>Vacchiano</a:t>
            </a:r>
            <a:r>
              <a:rPr lang="pt-BR" sz="2000" dirty="0"/>
              <a:t>, com atribuições na Promotoria de Justiça Especializada da Bacia Hidrográfica do São Lourenço, e pelo Professor </a:t>
            </a:r>
            <a:r>
              <a:rPr lang="pt-BR" sz="2000" i="1" dirty="0" smtClean="0"/>
              <a:t>Dr</a:t>
            </a:r>
            <a:r>
              <a:rPr lang="pt-BR" sz="2000" i="1" dirty="0"/>
              <a:t>.</a:t>
            </a:r>
            <a:r>
              <a:rPr lang="pt-BR" sz="2000" i="1" dirty="0" smtClean="0"/>
              <a:t> </a:t>
            </a:r>
            <a:r>
              <a:rPr lang="pt-BR" sz="2000" i="1" dirty="0"/>
              <a:t>Jeater Waldemar Maciel Correa Santos</a:t>
            </a:r>
            <a:r>
              <a:rPr lang="pt-BR" sz="2000" dirty="0"/>
              <a:t>, </a:t>
            </a:r>
            <a:r>
              <a:rPr lang="pt-BR" sz="2000" dirty="0" smtClean="0"/>
              <a:t>Coordenador </a:t>
            </a:r>
            <a:r>
              <a:rPr lang="pt-BR" sz="2000" dirty="0"/>
              <a:t>do </a:t>
            </a:r>
            <a:r>
              <a:rPr lang="pt-BR" sz="2000" dirty="0" smtClean="0"/>
              <a:t>Programa de Pós-graduação em Geografia da </a:t>
            </a:r>
            <a:r>
              <a:rPr lang="pt-BR" sz="2000" dirty="0"/>
              <a:t>Universidade Federal de Mato Grosso – Campus Rondonópolis-MT.</a:t>
            </a:r>
          </a:p>
          <a:p>
            <a:pPr algn="just"/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487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9" t="26894" r="63301" b="62961"/>
          <a:stretch/>
        </p:blipFill>
        <p:spPr bwMode="auto">
          <a:xfrm>
            <a:off x="1400176" y="313494"/>
            <a:ext cx="995184" cy="78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4" t="26894" r="29514" b="61268"/>
          <a:stretch/>
        </p:blipFill>
        <p:spPr bwMode="auto">
          <a:xfrm>
            <a:off x="6219824" y="313494"/>
            <a:ext cx="843871" cy="82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854746" y="1081245"/>
            <a:ext cx="2565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/>
              <a:t>MINISTÉRIO PÚBLICO DE MATO GROSSO</a:t>
            </a:r>
          </a:p>
          <a:p>
            <a:pPr algn="ctr"/>
            <a:r>
              <a:rPr lang="pt-BR" sz="1100" b="1" dirty="0" smtClean="0"/>
              <a:t>PROCURADORIA GERAL DE JUSTIÇA</a:t>
            </a:r>
            <a:endParaRPr lang="pt-BR" sz="11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19253" y="1135572"/>
            <a:ext cx="31309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/>
              <a:t>PROGRAMA DE PÓS-GRADUAÇÃO EM GEOGRAFIA</a:t>
            </a:r>
          </a:p>
          <a:p>
            <a:pPr algn="ctr"/>
            <a:r>
              <a:rPr lang="pt-BR" sz="1100" b="1" dirty="0" smtClean="0"/>
              <a:t>UNIVERSIDADE FEDERAL DE MATO GROSSO</a:t>
            </a:r>
            <a:endParaRPr lang="pt-BR" sz="1100" b="1" dirty="0"/>
          </a:p>
        </p:txBody>
      </p:sp>
      <p:sp>
        <p:nvSpPr>
          <p:cNvPr id="6" name="Retângulo 5"/>
          <p:cNvSpPr/>
          <p:nvPr/>
        </p:nvSpPr>
        <p:spPr>
          <a:xfrm>
            <a:off x="611560" y="1700808"/>
            <a:ext cx="7992888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 dirty="0" smtClean="0"/>
              <a:t>Instituições que já manifestaram interesse em ser parceiras no projeto</a:t>
            </a:r>
            <a:endParaRPr lang="pt-BR" sz="2000" b="1" dirty="0"/>
          </a:p>
          <a:p>
            <a:r>
              <a:rPr lang="pt-BR" dirty="0"/>
              <a:t> </a:t>
            </a:r>
            <a:r>
              <a:rPr lang="pt-BR" dirty="0" smtClean="0"/>
              <a:t> </a:t>
            </a:r>
            <a:r>
              <a:rPr lang="pt-BR" sz="2200" dirty="0"/>
              <a:t>UFMT</a:t>
            </a:r>
          </a:p>
          <a:p>
            <a:pPr>
              <a:lnSpc>
                <a:spcPct val="150000"/>
              </a:lnSpc>
            </a:pPr>
            <a:r>
              <a:rPr lang="pt-BR" sz="2200" dirty="0" smtClean="0"/>
              <a:t> </a:t>
            </a:r>
            <a:r>
              <a:rPr lang="pt-BR" sz="2200" dirty="0"/>
              <a:t>Juizado Volante Ambiental</a:t>
            </a:r>
          </a:p>
          <a:p>
            <a:pPr>
              <a:lnSpc>
                <a:spcPct val="150000"/>
              </a:lnSpc>
            </a:pPr>
            <a:r>
              <a:rPr lang="pt-BR" sz="2200" dirty="0" smtClean="0"/>
              <a:t> </a:t>
            </a:r>
            <a:r>
              <a:rPr lang="pt-BR" sz="2200" dirty="0"/>
              <a:t>IBAMA</a:t>
            </a:r>
          </a:p>
          <a:p>
            <a:pPr>
              <a:lnSpc>
                <a:spcPct val="150000"/>
              </a:lnSpc>
            </a:pPr>
            <a:r>
              <a:rPr lang="pt-BR" sz="2200" dirty="0" smtClean="0"/>
              <a:t> </a:t>
            </a:r>
            <a:r>
              <a:rPr lang="pt-BR" sz="2200" dirty="0"/>
              <a:t>SEMMA – Rondonópolis-MT</a:t>
            </a:r>
          </a:p>
          <a:p>
            <a:pPr>
              <a:lnSpc>
                <a:spcPct val="150000"/>
              </a:lnSpc>
            </a:pPr>
            <a:r>
              <a:rPr lang="pt-BR" sz="2200" dirty="0" smtClean="0"/>
              <a:t> </a:t>
            </a:r>
            <a:r>
              <a:rPr lang="pt-BR" sz="2200" dirty="0"/>
              <a:t>Comitê </a:t>
            </a:r>
            <a:r>
              <a:rPr lang="pt-BR" sz="2200" dirty="0" smtClean="0"/>
              <a:t>da </a:t>
            </a:r>
            <a:r>
              <a:rPr lang="pt-BR" sz="2200" dirty="0"/>
              <a:t>Bacia </a:t>
            </a:r>
            <a:r>
              <a:rPr lang="pt-BR" sz="2200" dirty="0" smtClean="0"/>
              <a:t>do Rio </a:t>
            </a:r>
            <a:r>
              <a:rPr lang="pt-BR" sz="2200" dirty="0"/>
              <a:t>São </a:t>
            </a:r>
            <a:r>
              <a:rPr lang="pt-BR" sz="2200" dirty="0" smtClean="0"/>
              <a:t>Lourenço-MT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 smtClean="0"/>
              <a:t> </a:t>
            </a:r>
            <a:r>
              <a:rPr lang="pt-BR" sz="2200" dirty="0"/>
              <a:t>Polícia Militar </a:t>
            </a:r>
            <a:r>
              <a:rPr lang="pt-BR" sz="2200" dirty="0" smtClean="0"/>
              <a:t>Ambiental-MT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 smtClean="0"/>
              <a:t> SEMA-MT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 smtClean="0"/>
              <a:t> </a:t>
            </a:r>
            <a:r>
              <a:rPr lang="pt-BR" sz="2200" dirty="0"/>
              <a:t>CONSEMMA – Rondonópolis-MT</a:t>
            </a:r>
          </a:p>
          <a:p>
            <a:pPr>
              <a:lnSpc>
                <a:spcPct val="150000"/>
              </a:lnSpc>
            </a:pPr>
            <a:r>
              <a:rPr lang="pt-BR" sz="2200" dirty="0" smtClean="0"/>
              <a:t> Parque </a:t>
            </a:r>
            <a:r>
              <a:rPr lang="pt-BR" sz="2200" dirty="0"/>
              <a:t>Estadual Dom Ozório</a:t>
            </a:r>
          </a:p>
        </p:txBody>
      </p:sp>
    </p:spTree>
    <p:extLst>
      <p:ext uri="{BB962C8B-B14F-4D97-AF65-F5344CB8AC3E}">
        <p14:creationId xmlns:p14="http://schemas.microsoft.com/office/powerpoint/2010/main" val="25211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115616" y="116632"/>
            <a:ext cx="6813598" cy="983194"/>
            <a:chOff x="854746" y="313494"/>
            <a:chExt cx="7395492" cy="125296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9" t="26894" r="63301" b="62961"/>
            <a:stretch/>
          </p:blipFill>
          <p:spPr bwMode="auto">
            <a:xfrm>
              <a:off x="1400176" y="313494"/>
              <a:ext cx="995184" cy="78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64" t="26894" r="29514" b="61268"/>
            <a:stretch/>
          </p:blipFill>
          <p:spPr bwMode="auto">
            <a:xfrm>
              <a:off x="6219824" y="313494"/>
              <a:ext cx="843871" cy="82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854746" y="1081245"/>
              <a:ext cx="25651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MINISTÉRIO PÚBLICO DE MATO GROSSO</a:t>
              </a:r>
            </a:p>
            <a:p>
              <a:pPr algn="ctr"/>
              <a:r>
                <a:rPr lang="pt-BR" sz="1100" b="1" dirty="0" smtClean="0"/>
                <a:t>PROCURADORIA GERAL DE JUSTIÇA</a:t>
              </a:r>
              <a:endParaRPr lang="pt-BR" sz="1100" b="1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119253" y="1135572"/>
              <a:ext cx="31309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PROGRAMA DE PÓS-GRADUAÇÃO EM GEOGRAFIA</a:t>
              </a:r>
            </a:p>
            <a:p>
              <a:pPr algn="ctr"/>
              <a:r>
                <a:rPr lang="pt-BR" sz="1100" b="1" dirty="0" smtClean="0"/>
                <a:t>UNIVERSIDADE FEDERAL DE MATO GROSSO</a:t>
              </a:r>
              <a:endParaRPr lang="pt-BR" sz="1100" b="1" dirty="0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51520" y="1340768"/>
            <a:ext cx="5460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PROBLEMAS ABORDADOS NA PESQUISA</a:t>
            </a:r>
            <a:r>
              <a:rPr lang="pt-BR" b="1" dirty="0" smtClean="0"/>
              <a:t>: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2" y="1772816"/>
            <a:ext cx="82089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ATÉ </a:t>
            </a:r>
            <a:r>
              <a:rPr lang="pt-BR" sz="2200" b="1" dirty="0"/>
              <a:t>QUE PONTO “CORREDOR ECOLÓGICO” E “MOSAICO”, INSTRUMENTOS LEGAIS DE  </a:t>
            </a:r>
            <a:r>
              <a:rPr lang="pt-BR" sz="2200" b="1" u="sng" dirty="0"/>
              <a:t>GESTÃO E ORDENAMENTO TERRITORIAL</a:t>
            </a:r>
            <a:r>
              <a:rPr lang="pt-BR" sz="2200" b="1" dirty="0"/>
              <a:t>, INSTITUÍDOS PELO SISTEMA NACIONAL DE UNIDADES DE CONSERVAÇÃO DA NATUREZA – SNUC (Lei </a:t>
            </a:r>
            <a:r>
              <a:rPr lang="pt-BR" sz="2200" b="1" dirty="0" smtClean="0"/>
              <a:t>9.985/2000) </a:t>
            </a:r>
            <a:r>
              <a:rPr lang="pt-BR" sz="2200" b="1" dirty="0"/>
              <a:t>PODEM </a:t>
            </a:r>
            <a:r>
              <a:rPr lang="pt-BR" sz="2200" b="1" dirty="0" smtClean="0"/>
              <a:t>CONTRIBUIR PARA:</a:t>
            </a:r>
          </a:p>
          <a:p>
            <a:pPr marL="361950" algn="just"/>
            <a:r>
              <a:rPr lang="pt-BR" sz="2200" b="1" dirty="0" smtClean="0"/>
              <a:t>1 - DIMINUIR A </a:t>
            </a:r>
            <a:r>
              <a:rPr lang="pt-BR" sz="2200" b="1" dirty="0"/>
              <a:t>FRAGMENTAÇÃO DAS PAISAGENS NATURAIS DO SUDESTE DO MATO </a:t>
            </a:r>
            <a:r>
              <a:rPr lang="pt-BR" sz="2200" b="1" dirty="0" smtClean="0"/>
              <a:t>GROSSO POR MEIO DA PROMOÇÃO DA </a:t>
            </a:r>
            <a:r>
              <a:rPr lang="pt-BR" sz="2200" b="1" dirty="0"/>
              <a:t>CONECTIVIDADE </a:t>
            </a:r>
            <a:r>
              <a:rPr lang="pt-BR" sz="2200" b="1" dirty="0" smtClean="0"/>
              <a:t>DAS </a:t>
            </a:r>
            <a:r>
              <a:rPr lang="pt-BR" sz="2200" b="1" dirty="0"/>
              <a:t>ÁREAS PROTEGIDAS </a:t>
            </a:r>
            <a:r>
              <a:rPr lang="pt-BR" sz="2200" b="1" dirty="0" smtClean="0"/>
              <a:t>AI EXISTENTES?</a:t>
            </a:r>
          </a:p>
          <a:p>
            <a:pPr marL="361950" algn="just"/>
            <a:endParaRPr lang="pt-BR" sz="2200" b="1" dirty="0"/>
          </a:p>
          <a:p>
            <a:pPr marL="361950" algn="just"/>
            <a:r>
              <a:rPr lang="pt-BR" sz="2200" b="1" dirty="0" smtClean="0"/>
              <a:t>2 – SUBSTITUIR O ATUAL MODELO DE GESTÃO AMBIENTAL </a:t>
            </a:r>
            <a:r>
              <a:rPr lang="pt-BR" sz="2200" b="1" dirty="0"/>
              <a:t>“</a:t>
            </a:r>
            <a:r>
              <a:rPr lang="pt-BR" sz="2200" b="1" dirty="0" smtClean="0"/>
              <a:t>DESINTEGRADA” E SETORIAL DO </a:t>
            </a:r>
            <a:r>
              <a:rPr lang="pt-BR" sz="2200" b="1" dirty="0"/>
              <a:t>SUDESTE DE MATO GROSSO </a:t>
            </a:r>
            <a:r>
              <a:rPr lang="pt-BR" sz="2200" b="1" dirty="0" smtClean="0"/>
              <a:t>POR OUTRO INTEGRADA E COMPARTILHADA, DE MODO A MELHORAR A EFETIVIDADE DOS MANEJOS/GESTÃO DESTAS ÁREAS PROTEGIDAS E CONSEQUENTEMENTE DA FUNCIONALIDADE DAS MESMAS?</a:t>
            </a:r>
          </a:p>
        </p:txBody>
      </p:sp>
    </p:spTree>
    <p:extLst>
      <p:ext uri="{BB962C8B-B14F-4D97-AF65-F5344CB8AC3E}">
        <p14:creationId xmlns:p14="http://schemas.microsoft.com/office/powerpoint/2010/main" val="333321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15616" y="116632"/>
            <a:ext cx="6813598" cy="983194"/>
            <a:chOff x="854746" y="313494"/>
            <a:chExt cx="7395492" cy="125296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9" t="26894" r="63301" b="62961"/>
            <a:stretch/>
          </p:blipFill>
          <p:spPr bwMode="auto">
            <a:xfrm>
              <a:off x="1400176" y="313494"/>
              <a:ext cx="995184" cy="78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64" t="26894" r="29514" b="61268"/>
            <a:stretch/>
          </p:blipFill>
          <p:spPr bwMode="auto">
            <a:xfrm>
              <a:off x="6219824" y="313494"/>
              <a:ext cx="843871" cy="82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854746" y="1081245"/>
              <a:ext cx="25651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MINISTÉRIO PÚBLICO DE MATO GROSSO</a:t>
              </a:r>
            </a:p>
            <a:p>
              <a:pPr algn="ctr"/>
              <a:r>
                <a:rPr lang="pt-BR" sz="1100" b="1" dirty="0" smtClean="0"/>
                <a:t>PROCURADORIA GERAL DE JUSTIÇA</a:t>
              </a:r>
              <a:endParaRPr lang="pt-BR" sz="1100" b="1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119253" y="1135572"/>
              <a:ext cx="31309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PROGRAMA DE PÓS-GRADUAÇÃO EM GEOGRAFIA</a:t>
              </a:r>
            </a:p>
            <a:p>
              <a:pPr algn="ctr"/>
              <a:r>
                <a:rPr lang="pt-BR" sz="1100" b="1" dirty="0" smtClean="0"/>
                <a:t>UNIVERSIDADE FEDERAL DE MATO GROSSO</a:t>
              </a:r>
              <a:endParaRPr lang="pt-BR" sz="1100" b="1" dirty="0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179512" y="1340768"/>
            <a:ext cx="399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 QUE É UM CORREDOR ECOLÓGICO?</a:t>
            </a:r>
            <a:endParaRPr lang="pt-BR" b="1" dirty="0"/>
          </a:p>
        </p:txBody>
      </p:sp>
      <p:sp>
        <p:nvSpPr>
          <p:cNvPr id="14" name="Retângulo 13"/>
          <p:cNvSpPr/>
          <p:nvPr/>
        </p:nvSpPr>
        <p:spPr>
          <a:xfrm>
            <a:off x="323528" y="1700808"/>
            <a:ext cx="84610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O Corredor Ecológico é um </a:t>
            </a:r>
            <a:r>
              <a:rPr lang="pt-BR" sz="2400" u="sng" dirty="0"/>
              <a:t>instrumento de gestão e ordenamento territorial</a:t>
            </a:r>
            <a:r>
              <a:rPr lang="pt-BR" sz="2400" dirty="0"/>
              <a:t>, definido pelo Sistema Nacional de Unidades de Conservação da Natureza – SNUC (</a:t>
            </a:r>
            <a:r>
              <a:rPr lang="pt-BR" sz="2400" u="sng" dirty="0"/>
              <a:t>Lei 9.985, de </a:t>
            </a:r>
            <a:r>
              <a:rPr lang="pt-BR" sz="2400" u="sng" dirty="0" smtClean="0"/>
              <a:t>18/07/2000</a:t>
            </a:r>
            <a:r>
              <a:rPr lang="pt-BR" sz="2400" dirty="0"/>
              <a:t>), com o objetivo de garantir a manutenção dos processos ecológicos nas áreas de conexão </a:t>
            </a:r>
            <a:r>
              <a:rPr lang="pt-BR" sz="2400" u="sng" dirty="0"/>
              <a:t>entre Unidades de Conservação</a:t>
            </a:r>
            <a:r>
              <a:rPr lang="pt-BR" sz="2400" dirty="0"/>
              <a:t>, </a:t>
            </a:r>
            <a:r>
              <a:rPr lang="pt-BR" sz="2400" dirty="0" smtClean="0"/>
              <a:t>permitindo: a) a </a:t>
            </a:r>
            <a:r>
              <a:rPr lang="pt-BR" sz="2400" dirty="0"/>
              <a:t>dispersão de </a:t>
            </a:r>
            <a:r>
              <a:rPr lang="pt-BR" sz="2400" dirty="0" smtClean="0"/>
              <a:t>espécies; b) </a:t>
            </a:r>
            <a:r>
              <a:rPr lang="pt-BR" sz="2400" dirty="0"/>
              <a:t>a </a:t>
            </a:r>
            <a:r>
              <a:rPr lang="pt-BR" sz="2400" dirty="0" err="1" smtClean="0"/>
              <a:t>re-colonização</a:t>
            </a:r>
            <a:r>
              <a:rPr lang="pt-BR" sz="2400" dirty="0" smtClean="0"/>
              <a:t> </a:t>
            </a:r>
            <a:r>
              <a:rPr lang="pt-BR" sz="2400" dirty="0"/>
              <a:t>de áreas </a:t>
            </a:r>
            <a:r>
              <a:rPr lang="pt-BR" sz="2400" dirty="0" smtClean="0"/>
              <a:t>degradadas; c) </a:t>
            </a:r>
            <a:r>
              <a:rPr lang="pt-BR" sz="2400" dirty="0"/>
              <a:t>o fluxo gênico e </a:t>
            </a:r>
            <a:r>
              <a:rPr lang="pt-BR" sz="2400" dirty="0" smtClean="0"/>
              <a:t>d) a </a:t>
            </a:r>
            <a:r>
              <a:rPr lang="pt-BR" sz="2400" dirty="0"/>
              <a:t>viabilidade de populações que demandam mais do que o território de uma </a:t>
            </a:r>
            <a:r>
              <a:rPr lang="pt-BR" sz="2400" dirty="0" smtClean="0"/>
              <a:t>unidade </a:t>
            </a:r>
            <a:r>
              <a:rPr lang="pt-BR" sz="2400" dirty="0"/>
              <a:t>de conservação para </a:t>
            </a:r>
            <a:r>
              <a:rPr lang="pt-BR" sz="2400" dirty="0" smtClean="0"/>
              <a:t>sobreviver.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0132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15616" y="116632"/>
            <a:ext cx="6813598" cy="983194"/>
            <a:chOff x="854746" y="313494"/>
            <a:chExt cx="7395492" cy="125296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9" t="26894" r="63301" b="62961"/>
            <a:stretch/>
          </p:blipFill>
          <p:spPr bwMode="auto">
            <a:xfrm>
              <a:off x="1400176" y="313494"/>
              <a:ext cx="995184" cy="78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64" t="26894" r="29514" b="61268"/>
            <a:stretch/>
          </p:blipFill>
          <p:spPr bwMode="auto">
            <a:xfrm>
              <a:off x="6219824" y="313494"/>
              <a:ext cx="843871" cy="82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854746" y="1081245"/>
              <a:ext cx="25651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MINISTÉRIO PÚBLICO DE MATO GROSSO</a:t>
              </a:r>
            </a:p>
            <a:p>
              <a:pPr algn="ctr"/>
              <a:r>
                <a:rPr lang="pt-BR" sz="1100" b="1" dirty="0" smtClean="0"/>
                <a:t>PROCURADORIA GERAL DE JUSTIÇA</a:t>
              </a:r>
              <a:endParaRPr lang="pt-BR" sz="1100" b="1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119253" y="1135572"/>
              <a:ext cx="31309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PROGRAMA DE PÓS-GRADUAÇÃO EM GEOGRAFIA</a:t>
              </a:r>
            </a:p>
            <a:p>
              <a:pPr algn="ctr"/>
              <a:r>
                <a:rPr lang="pt-BR" sz="1100" b="1" dirty="0" smtClean="0"/>
                <a:t>UNIVERSIDADE FEDERAL DE MATO GROSSO</a:t>
              </a:r>
              <a:endParaRPr lang="pt-BR" sz="1100" b="1" dirty="0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179512" y="1340768"/>
            <a:ext cx="399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 QUE É UM MOSAICO?</a:t>
            </a:r>
            <a:endParaRPr lang="pt-BR" b="1" dirty="0"/>
          </a:p>
        </p:txBody>
      </p:sp>
      <p:sp>
        <p:nvSpPr>
          <p:cNvPr id="14" name="Retângulo 13"/>
          <p:cNvSpPr/>
          <p:nvPr/>
        </p:nvSpPr>
        <p:spPr>
          <a:xfrm>
            <a:off x="323528" y="1700808"/>
            <a:ext cx="84610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O conceito de </a:t>
            </a:r>
            <a:r>
              <a:rPr lang="pt-BR" sz="2400" u="sng" dirty="0"/>
              <a:t>mosaico</a:t>
            </a:r>
            <a:r>
              <a:rPr lang="pt-BR" sz="2400" dirty="0"/>
              <a:t> aparece no artigo 26 da Lei do SNUC, com a seguinte redação: “</a:t>
            </a:r>
            <a:r>
              <a:rPr lang="pt-BR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Quando existir um conjunto de unidades de conservação de </a:t>
            </a:r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categorias diferentes </a:t>
            </a:r>
            <a:r>
              <a:rPr lang="pt-BR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ou não, próximas, justapostas ou sobrepostas, e outras áreas </a:t>
            </a:r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protegidas públicas </a:t>
            </a:r>
            <a:r>
              <a:rPr lang="pt-BR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ou privadas, </a:t>
            </a:r>
            <a:r>
              <a:rPr lang="pt-BR" sz="2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constituindo um mosaico</a:t>
            </a:r>
            <a:r>
              <a:rPr lang="pt-BR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a gestão do conjunto deverá ser feita deforma integrada e participativa, considerando-se os seus distintos objetivos </a:t>
            </a:r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conservação</a:t>
            </a:r>
            <a:r>
              <a:rPr lang="pt-BR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de forma a compatibilizar a presença da biodiversidade, a valorização </a:t>
            </a:r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 </a:t>
            </a:r>
            <a:r>
              <a:rPr lang="pt-BR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sociodiversidade</a:t>
            </a:r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e o desenvolvimento sustentável no contexto regional</a:t>
            </a:r>
            <a:r>
              <a:rPr lang="pt-BR" sz="2400" dirty="0"/>
              <a:t>.” 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554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611560" y="4462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ÁREAS PROTEGIDAS ABRANGIDAS PELA PROPOSTA DO CORREDOR ECOLÓGICO/MOSAICO DO SUDESTE DE MATO GROSSO</a:t>
            </a:r>
            <a:endParaRPr lang="pt-BR" b="1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7176" r="918" b="28261"/>
          <a:stretch/>
        </p:blipFill>
        <p:spPr>
          <a:xfrm>
            <a:off x="58043" y="620688"/>
            <a:ext cx="8978453" cy="4680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aixaDeTexto 14"/>
          <p:cNvSpPr txBox="1"/>
          <p:nvPr/>
        </p:nvSpPr>
        <p:spPr>
          <a:xfrm>
            <a:off x="791580" y="5311313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CATEGORIAS DE ÁREAS PROTEGIDAS CONECTADAS PELO CORREDOR ECOLÓGICO </a:t>
            </a:r>
          </a:p>
          <a:p>
            <a:r>
              <a:rPr lang="pt-BR" sz="1600" dirty="0" smtClean="0"/>
              <a:t>                1 – Terra Indígena Tereza Cristina                                      -    TI </a:t>
            </a:r>
          </a:p>
          <a:p>
            <a:r>
              <a:rPr lang="pt-BR" sz="1600" dirty="0" smtClean="0"/>
              <a:t>                2 – Parque Ecológico João Basso                                       -  RPPN </a:t>
            </a:r>
          </a:p>
          <a:p>
            <a:r>
              <a:rPr lang="pt-BR" sz="1600" dirty="0" smtClean="0"/>
              <a:t>                3 – Parque Estadual Dom Osório </a:t>
            </a:r>
            <a:r>
              <a:rPr lang="pt-BR" sz="1600" dirty="0" err="1" smtClean="0"/>
              <a:t>Stoffel</a:t>
            </a:r>
            <a:r>
              <a:rPr lang="pt-BR" sz="1600" dirty="0" smtClean="0"/>
              <a:t>                          -    PE </a:t>
            </a:r>
          </a:p>
          <a:p>
            <a:r>
              <a:rPr lang="pt-BR" sz="1600" dirty="0" smtClean="0"/>
              <a:t>                4 – Terra Indígena </a:t>
            </a:r>
            <a:r>
              <a:rPr lang="pt-BR" sz="1600" dirty="0" err="1" smtClean="0"/>
              <a:t>Tadarimana</a:t>
            </a:r>
            <a:r>
              <a:rPr lang="pt-BR" sz="1600" dirty="0" smtClean="0"/>
              <a:t>; APP do Rio Vermelho  -     TI</a:t>
            </a:r>
          </a:p>
          <a:p>
            <a:r>
              <a:rPr lang="pt-BR" sz="1600" dirty="0" smtClean="0"/>
              <a:t>                5 – Áreas de Proteção Ambiental                                      -   APP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994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15616" y="116632"/>
            <a:ext cx="6813598" cy="983194"/>
            <a:chOff x="854746" y="313494"/>
            <a:chExt cx="7395492" cy="125296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9" t="26894" r="63301" b="62961"/>
            <a:stretch/>
          </p:blipFill>
          <p:spPr bwMode="auto">
            <a:xfrm>
              <a:off x="1400176" y="313494"/>
              <a:ext cx="995184" cy="78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64" t="26894" r="29514" b="61268"/>
            <a:stretch/>
          </p:blipFill>
          <p:spPr bwMode="auto">
            <a:xfrm>
              <a:off x="6219824" y="313494"/>
              <a:ext cx="843871" cy="82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854746" y="1081245"/>
              <a:ext cx="25651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MINISTÉRIO PÚBLICO DE MATO GROSSO</a:t>
              </a:r>
            </a:p>
            <a:p>
              <a:pPr algn="ctr"/>
              <a:r>
                <a:rPr lang="pt-BR" sz="1100" b="1" dirty="0" smtClean="0"/>
                <a:t>PROCURADORIA GERAL DE JUSTIÇA</a:t>
              </a:r>
              <a:endParaRPr lang="pt-BR" sz="1100" b="1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119253" y="1135572"/>
              <a:ext cx="31309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PROGRAMA DE PÓS-GRADUAÇÃO EM GEOGRAFIA</a:t>
              </a:r>
            </a:p>
            <a:p>
              <a:pPr algn="ctr"/>
              <a:r>
                <a:rPr lang="pt-BR" sz="1100" b="1" dirty="0" smtClean="0"/>
                <a:t>UNIVERSIDADE FEDERAL DE MATO GROSSO</a:t>
              </a:r>
              <a:endParaRPr lang="pt-BR" sz="1100" b="1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7"/>
          <a:stretch/>
        </p:blipFill>
        <p:spPr bwMode="auto">
          <a:xfrm>
            <a:off x="2483768" y="1143147"/>
            <a:ext cx="6624736" cy="84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963" y="2564904"/>
            <a:ext cx="2953861" cy="462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1400" dirty="0" smtClean="0"/>
              <a:t>Ce112 – Rondonópolis – Leverger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1" b="3837"/>
          <a:stretch/>
        </p:blipFill>
        <p:spPr bwMode="auto">
          <a:xfrm>
            <a:off x="2771800" y="1988840"/>
            <a:ext cx="61669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9512" y="3573016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Área da Bacia do Vermelho/São Lourenço:</a:t>
            </a:r>
          </a:p>
          <a:p>
            <a:pPr algn="ctr"/>
            <a:r>
              <a:rPr lang="pt-BR" sz="1400" dirty="0" smtClean="0"/>
              <a:t>29.046 Km</a:t>
            </a:r>
            <a:r>
              <a:rPr lang="pt-BR" sz="1400" baseline="30000" dirty="0" smtClean="0"/>
              <a:t>2</a:t>
            </a:r>
          </a:p>
          <a:p>
            <a:pPr algn="ctr"/>
            <a:r>
              <a:rPr lang="pt-BR" sz="1400" dirty="0" smtClean="0"/>
              <a:t>Ou</a:t>
            </a:r>
          </a:p>
          <a:p>
            <a:pPr algn="ctr"/>
            <a:r>
              <a:rPr lang="pt-BR" sz="1400" dirty="0" smtClean="0"/>
              <a:t>2.904.639ha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227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15616" y="116632"/>
            <a:ext cx="6813598" cy="983194"/>
            <a:chOff x="854746" y="313494"/>
            <a:chExt cx="7395492" cy="125296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9" t="26894" r="63301" b="62961"/>
            <a:stretch/>
          </p:blipFill>
          <p:spPr bwMode="auto">
            <a:xfrm>
              <a:off x="1400176" y="313494"/>
              <a:ext cx="995184" cy="78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64" t="26894" r="29514" b="61268"/>
            <a:stretch/>
          </p:blipFill>
          <p:spPr bwMode="auto">
            <a:xfrm>
              <a:off x="6219824" y="313494"/>
              <a:ext cx="843871" cy="82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854746" y="1081245"/>
              <a:ext cx="25651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MINISTÉRIO PÚBLICO DE MATO GROSSO</a:t>
              </a:r>
            </a:p>
            <a:p>
              <a:pPr algn="ctr"/>
              <a:r>
                <a:rPr lang="pt-BR" sz="1100" b="1" dirty="0" smtClean="0"/>
                <a:t>PROCURADORIA GERAL DE JUSTIÇA</a:t>
              </a:r>
              <a:endParaRPr lang="pt-BR" sz="1100" b="1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119253" y="1135572"/>
              <a:ext cx="31309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/>
                <a:t>PROGRAMA DE PÓS-GRADUAÇÃO EM GEOGRAFIA</a:t>
              </a:r>
            </a:p>
            <a:p>
              <a:pPr algn="ctr"/>
              <a:r>
                <a:rPr lang="pt-BR" sz="1100" b="1" dirty="0" smtClean="0"/>
                <a:t>UNIVERSIDADE FEDERAL DE MATO GROSSO</a:t>
              </a:r>
              <a:endParaRPr lang="pt-BR" sz="1100" b="1" dirty="0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410775" y="1124744"/>
            <a:ext cx="243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OBJETIVOS DO ESTUDO</a:t>
            </a:r>
            <a:endParaRPr lang="pt-BR" b="1" dirty="0"/>
          </a:p>
        </p:txBody>
      </p:sp>
      <p:sp>
        <p:nvSpPr>
          <p:cNvPr id="14" name="Retângulo 13"/>
          <p:cNvSpPr/>
          <p:nvPr/>
        </p:nvSpPr>
        <p:spPr>
          <a:xfrm>
            <a:off x="179512" y="1772816"/>
            <a:ext cx="88569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pt-BR" sz="2300" dirty="0"/>
              <a:t>Avaliar o potencial de </a:t>
            </a:r>
            <a:r>
              <a:rPr lang="pt-BR" sz="2300" dirty="0" smtClean="0"/>
              <a:t>contribuição para implementação de um </a:t>
            </a:r>
            <a:r>
              <a:rPr lang="pt-BR" sz="2300" b="1" dirty="0" smtClean="0"/>
              <a:t>modelo de gestão </a:t>
            </a:r>
            <a:r>
              <a:rPr lang="pt-BR" sz="2300" b="1" dirty="0"/>
              <a:t>ambiental integrada/compartilhada</a:t>
            </a:r>
            <a:r>
              <a:rPr lang="pt-BR" sz="2300" dirty="0"/>
              <a:t> </a:t>
            </a:r>
            <a:r>
              <a:rPr lang="pt-BR" sz="2300" dirty="0" smtClean="0"/>
              <a:t>(</a:t>
            </a:r>
            <a:r>
              <a:rPr lang="pt-BR" sz="2000" dirty="0"/>
              <a:t>Instituições de todas as Esferas de Governo, Poder público, Populações Tradicionais, Empresários, Sociedade Cível </a:t>
            </a:r>
            <a:r>
              <a:rPr lang="pt-BR" sz="2000" dirty="0" err="1"/>
              <a:t>etc</a:t>
            </a:r>
            <a:r>
              <a:rPr lang="pt-BR" sz="2300" dirty="0"/>
              <a:t>) </a:t>
            </a:r>
            <a:r>
              <a:rPr lang="pt-BR" sz="2300" dirty="0" smtClean="0"/>
              <a:t>para conservação das paisagens naturais dos Biomas do Mato Grosso, da criação de um </a:t>
            </a:r>
            <a:r>
              <a:rPr lang="pt-BR" sz="2300" b="1" dirty="0"/>
              <a:t>Corredor </a:t>
            </a:r>
            <a:r>
              <a:rPr lang="pt-BR" sz="2300" b="1" dirty="0" smtClean="0"/>
              <a:t>Ecológico </a:t>
            </a:r>
            <a:r>
              <a:rPr lang="pt-BR" sz="2300" dirty="0" smtClean="0"/>
              <a:t>e um </a:t>
            </a:r>
            <a:r>
              <a:rPr lang="pt-BR" sz="2300" b="1" dirty="0" smtClean="0"/>
              <a:t>Mosaico de Áreas Protegidas</a:t>
            </a:r>
            <a:r>
              <a:rPr lang="pt-BR" sz="2300" dirty="0" smtClean="0"/>
              <a:t>, (</a:t>
            </a:r>
            <a:r>
              <a:rPr lang="pt-BR" sz="2000" dirty="0" smtClean="0"/>
              <a:t>Lei 9.985/2000),</a:t>
            </a:r>
            <a:r>
              <a:rPr lang="pt-BR" sz="2300" dirty="0" smtClean="0"/>
              <a:t> </a:t>
            </a:r>
            <a:r>
              <a:rPr lang="pt-BR" sz="2300" dirty="0"/>
              <a:t>capaz de </a:t>
            </a:r>
            <a:r>
              <a:rPr lang="pt-BR" sz="2300" dirty="0" smtClean="0"/>
              <a:t>interligar/integrar </a:t>
            </a:r>
            <a:r>
              <a:rPr lang="pt-BR" sz="2300" dirty="0"/>
              <a:t>fragmentos de </a:t>
            </a:r>
            <a:r>
              <a:rPr lang="pt-BR" sz="2300" u="sng" dirty="0"/>
              <a:t>formações vegetais protegidas/preservadas</a:t>
            </a:r>
            <a:r>
              <a:rPr lang="pt-BR" sz="2300" dirty="0"/>
              <a:t> (</a:t>
            </a:r>
            <a:r>
              <a:rPr lang="pt-BR" sz="2000" dirty="0"/>
              <a:t>Terras Indígenas, Unidades de Conservação (Parques, </a:t>
            </a:r>
            <a:r>
              <a:rPr lang="pt-BR" sz="2000" dirty="0" err="1"/>
              <a:t>RPPNs</a:t>
            </a:r>
            <a:r>
              <a:rPr lang="pt-BR" sz="2000" dirty="0"/>
              <a:t>, </a:t>
            </a:r>
            <a:r>
              <a:rPr lang="pt-BR" sz="2000" dirty="0" err="1" smtClean="0"/>
              <a:t>APAs</a:t>
            </a:r>
            <a:r>
              <a:rPr lang="pt-BR" sz="2000" dirty="0" smtClean="0"/>
              <a:t>, </a:t>
            </a:r>
            <a:r>
              <a:rPr lang="pt-BR" sz="2000" dirty="0" err="1" smtClean="0"/>
              <a:t>EEs</a:t>
            </a:r>
            <a:r>
              <a:rPr lang="pt-BR" sz="2000" dirty="0" smtClean="0"/>
              <a:t>), </a:t>
            </a:r>
            <a:r>
              <a:rPr lang="pt-BR" sz="2000" dirty="0" err="1"/>
              <a:t>APPs</a:t>
            </a:r>
            <a:r>
              <a:rPr lang="pt-BR" sz="2000" dirty="0"/>
              <a:t>, Reservas Legais </a:t>
            </a:r>
            <a:r>
              <a:rPr lang="pt-BR" sz="2000" dirty="0" err="1"/>
              <a:t>etc</a:t>
            </a:r>
            <a:r>
              <a:rPr lang="pt-BR" sz="2300" dirty="0" smtClean="0"/>
              <a:t>), </a:t>
            </a:r>
            <a:r>
              <a:rPr lang="pt-BR" sz="2300" dirty="0"/>
              <a:t>situados na zona de transição das unidades geomorfológicas do Planalto do Guimarães e Planície do Pantanal Mato-grossense, ao longo do Curso do Rio Vermelho/São Lourenço nos limites dos municípios de Rondonópolis e Santo Antônio do Leverger no Sul do Mato </a:t>
            </a:r>
            <a:r>
              <a:rPr lang="pt-BR" sz="2300" dirty="0" smtClean="0"/>
              <a:t>Grosso.</a:t>
            </a:r>
            <a:endParaRPr lang="pt-BR" sz="23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043608" y="14127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GERAL</a:t>
            </a:r>
            <a:r>
              <a:rPr lang="pt-BR" dirty="0" smtClean="0"/>
              <a:t>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332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1227</Words>
  <Application>Microsoft Office PowerPoint</Application>
  <PresentationFormat>Apresentação na tela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Jeater</dc:creator>
  <cp:lastModifiedBy>Usuário</cp:lastModifiedBy>
  <cp:revision>37</cp:revision>
  <dcterms:created xsi:type="dcterms:W3CDTF">2015-05-07T14:26:52Z</dcterms:created>
  <dcterms:modified xsi:type="dcterms:W3CDTF">2015-06-11T12:31:25Z</dcterms:modified>
</cp:coreProperties>
</file>