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404" r:id="rId2"/>
    <p:sldId id="391" r:id="rId3"/>
    <p:sldId id="368" r:id="rId4"/>
    <p:sldId id="392" r:id="rId5"/>
    <p:sldId id="319" r:id="rId6"/>
    <p:sldId id="314" r:id="rId7"/>
    <p:sldId id="370" r:id="rId8"/>
    <p:sldId id="406" r:id="rId9"/>
    <p:sldId id="371" r:id="rId10"/>
    <p:sldId id="325" r:id="rId11"/>
    <p:sldId id="407" r:id="rId12"/>
    <p:sldId id="408" r:id="rId13"/>
    <p:sldId id="409" r:id="rId14"/>
    <p:sldId id="410" r:id="rId15"/>
    <p:sldId id="411" r:id="rId16"/>
    <p:sldId id="393" r:id="rId17"/>
    <p:sldId id="412" r:id="rId18"/>
    <p:sldId id="385" r:id="rId19"/>
    <p:sldId id="386" r:id="rId20"/>
    <p:sldId id="437" r:id="rId21"/>
    <p:sldId id="388" r:id="rId22"/>
    <p:sldId id="390" r:id="rId23"/>
    <p:sldId id="435" r:id="rId24"/>
    <p:sldId id="355" r:id="rId25"/>
    <p:sldId id="383" r:id="rId26"/>
    <p:sldId id="426" r:id="rId27"/>
    <p:sldId id="427" r:id="rId28"/>
    <p:sldId id="428" r:id="rId29"/>
    <p:sldId id="429" r:id="rId30"/>
    <p:sldId id="430" r:id="rId31"/>
    <p:sldId id="431" r:id="rId32"/>
    <p:sldId id="358" r:id="rId33"/>
    <p:sldId id="335" r:id="rId34"/>
    <p:sldId id="413" r:id="rId35"/>
    <p:sldId id="395" r:id="rId36"/>
    <p:sldId id="350" r:id="rId37"/>
    <p:sldId id="346" r:id="rId38"/>
    <p:sldId id="347" r:id="rId39"/>
    <p:sldId id="336" r:id="rId40"/>
    <p:sldId id="414" r:id="rId41"/>
    <p:sldId id="397" r:id="rId42"/>
    <p:sldId id="354" r:id="rId43"/>
    <p:sldId id="348" r:id="rId44"/>
    <p:sldId id="338" r:id="rId45"/>
    <p:sldId id="415" r:id="rId46"/>
    <p:sldId id="398" r:id="rId47"/>
    <p:sldId id="352" r:id="rId48"/>
    <p:sldId id="349" r:id="rId49"/>
    <p:sldId id="337" r:id="rId50"/>
    <p:sldId id="416" r:id="rId51"/>
    <p:sldId id="399" r:id="rId52"/>
    <p:sldId id="353" r:id="rId53"/>
    <p:sldId id="343" r:id="rId54"/>
    <p:sldId id="344" r:id="rId55"/>
    <p:sldId id="345" r:id="rId56"/>
    <p:sldId id="340" r:id="rId57"/>
    <p:sldId id="341" r:id="rId58"/>
    <p:sldId id="364" r:id="rId59"/>
    <p:sldId id="342" r:id="rId60"/>
    <p:sldId id="400" r:id="rId61"/>
    <p:sldId id="425" r:id="rId62"/>
    <p:sldId id="401" r:id="rId63"/>
    <p:sldId id="418" r:id="rId64"/>
    <p:sldId id="419" r:id="rId65"/>
    <p:sldId id="420" r:id="rId66"/>
    <p:sldId id="421" r:id="rId67"/>
    <p:sldId id="422" r:id="rId68"/>
    <p:sldId id="436" r:id="rId69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>
          <p15:clr>
            <a:srgbClr val="A4A3A4"/>
          </p15:clr>
        </p15:guide>
        <p15:guide id="2" pos="22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300"/>
    <a:srgbClr val="0000FF"/>
    <a:srgbClr val="006600"/>
    <a:srgbClr val="008000"/>
    <a:srgbClr val="0033CC"/>
    <a:srgbClr val="003399"/>
    <a:srgbClr val="080808"/>
    <a:srgbClr val="CC33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8" autoAdjust="0"/>
    <p:restoredTop sz="92041" autoAdjust="0"/>
  </p:normalViewPr>
  <p:slideViewPr>
    <p:cSldViewPr showGuides="1">
      <p:cViewPr varScale="1">
        <p:scale>
          <a:sx n="68" d="100"/>
          <a:sy n="68" d="100"/>
        </p:scale>
        <p:origin x="732" y="78"/>
      </p:cViewPr>
      <p:guideLst>
        <p:guide orient="horz" pos="1253"/>
        <p:guide pos="224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101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4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11522608"/>
        <c:axId val="1411523696"/>
        <c:axId val="0"/>
      </c:bar3DChart>
      <c:catAx>
        <c:axId val="1411522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11523696"/>
        <c:crosses val="autoZero"/>
        <c:auto val="1"/>
        <c:lblAlgn val="ctr"/>
        <c:lblOffset val="100"/>
        <c:noMultiLvlLbl val="0"/>
      </c:catAx>
      <c:valAx>
        <c:axId val="14115236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11522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chemeClr val="accent6"/>
              </a:solidFill>
            </c:spPr>
          </c:dPt>
          <c:dLbls>
            <c:dLbl>
              <c:idx val="0"/>
              <c:layout>
                <c:manualLayout>
                  <c:x val="3.3333333333333333E-2"/>
                  <c:y val="-6.250000000000011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62.409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9166666666666667E-2"/>
                  <c:y val="-5.625000000000000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89.193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7916666666666517E-2"/>
                  <c:y val="-6.2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107.351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2001</c:v>
                </c:pt>
                <c:pt idx="1">
                  <c:v>2014</c:v>
                </c:pt>
                <c:pt idx="2">
                  <c:v>até 2017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62409</c:v>
                </c:pt>
                <c:pt idx="1">
                  <c:v>89193</c:v>
                </c:pt>
                <c:pt idx="2">
                  <c:v>107351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11530768"/>
        <c:axId val="1411524784"/>
        <c:axId val="0"/>
      </c:bar3DChart>
      <c:catAx>
        <c:axId val="1411530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1411524784"/>
        <c:crosses val="autoZero"/>
        <c:auto val="1"/>
        <c:lblAlgn val="ctr"/>
        <c:lblOffset val="100"/>
        <c:noMultiLvlLbl val="0"/>
      </c:catAx>
      <c:valAx>
        <c:axId val="14115247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11530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chemeClr val="accent6"/>
              </a:solidFill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7916666666666517E-2"/>
                  <c:y val="-6.2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28.899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2001</c:v>
                </c:pt>
                <c:pt idx="1">
                  <c:v>2014</c:v>
                </c:pt>
                <c:pt idx="2">
                  <c:v>até 2017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12447</c:v>
                </c:pt>
                <c:pt idx="1">
                  <c:v>39817</c:v>
                </c:pt>
                <c:pt idx="2">
                  <c:v>41989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11529680"/>
        <c:axId val="1411530224"/>
        <c:axId val="0"/>
      </c:bar3DChart>
      <c:catAx>
        <c:axId val="1411529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1411530224"/>
        <c:crosses val="autoZero"/>
        <c:auto val="1"/>
        <c:lblAlgn val="ctr"/>
        <c:lblOffset val="100"/>
        <c:noMultiLvlLbl val="0"/>
      </c:catAx>
      <c:valAx>
        <c:axId val="14115302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11529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chemeClr val="accent6"/>
              </a:solidFill>
            </c:spPr>
          </c:dPt>
          <c:dLbls>
            <c:dLbl>
              <c:idx val="0"/>
              <c:layout>
                <c:manualLayout>
                  <c:x val="3.3333333333333333E-2"/>
                  <c:y val="-6.250000000000011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 MW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9166666666666667E-2"/>
                  <c:y val="-5.6250000000000001E-2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800" dirty="0" smtClean="0"/>
                      <a:t>4.888 MW</a:t>
                    </a:r>
                    <a:endParaRPr lang="en-US" sz="18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7916666666666517E-2"/>
                  <c:y val="-6.25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600" dirty="0" smtClean="0"/>
                      <a:t>10.354 MW</a:t>
                    </a:r>
                    <a:endParaRPr lang="en-US" sz="16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Plan1!$A$2:$A$4</c:f>
              <c:numCache>
                <c:formatCode>General</c:formatCode>
                <c:ptCount val="3"/>
                <c:pt idx="0">
                  <c:v>2001</c:v>
                </c:pt>
                <c:pt idx="1">
                  <c:v>2014</c:v>
                </c:pt>
                <c:pt idx="2">
                  <c:v>2017</c:v>
                </c:pt>
              </c:numCache>
            </c:numRef>
          </c:cat>
          <c:val>
            <c:numRef>
              <c:f>Plan1!$B$2:$B$4</c:f>
              <c:numCache>
                <c:formatCode>General</c:formatCode>
                <c:ptCount val="3"/>
                <c:pt idx="0">
                  <c:v>21</c:v>
                </c:pt>
                <c:pt idx="1">
                  <c:v>4888</c:v>
                </c:pt>
                <c:pt idx="2">
                  <c:v>10354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11519344"/>
        <c:axId val="1411520976"/>
        <c:axId val="0"/>
      </c:bar3DChart>
      <c:catAx>
        <c:axId val="1411519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1411520976"/>
        <c:crosses val="autoZero"/>
        <c:auto val="1"/>
        <c:lblAlgn val="ctr"/>
        <c:lblOffset val="100"/>
        <c:noMultiLvlLbl val="0"/>
      </c:catAx>
      <c:valAx>
        <c:axId val="14115209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11519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8395C-5D7D-46E3-BB1A-611697DBCD4B}" type="datetimeFigureOut">
              <a:rPr lang="pt-BR" smtClean="0"/>
              <a:t>11/06/2015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61C5E-4FCB-4ABD-B262-B14DBA4604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1368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E214A-EC58-4050-88E2-2D63E69281A8}" type="datetimeFigureOut">
              <a:rPr lang="pt-BR" smtClean="0"/>
              <a:t>11/06/2015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AF19D-8235-4086-ADB9-936D2215D3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2688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FAC19-46F7-4AFA-BBFC-8FFC7A009189}" type="slidenum">
              <a:rPr lang="pt-BR" smtClean="0"/>
              <a:pPr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8199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AF19D-8235-4086-ADB9-936D2215D325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6657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AF19D-8235-4086-ADB9-936D2215D325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6959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4E2644-C0E5-426B-8983-C3D71F5C8D30}" type="datetime1">
              <a:rPr lang="pt-BR" smtClean="0"/>
              <a:t>11/06/2015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CC68678D-3BEB-42A7-87F4-03F9832D0D4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5233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11144A-65ED-4922-87E6-52DE73DC3F92}" type="datetime1">
              <a:rPr lang="pt-BR" smtClean="0"/>
              <a:t>11/06/2015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CC68678D-3BEB-42A7-87F4-03F9832D0D4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93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F2E9A4-0CCC-4D17-A483-7C54F0718B78}" type="datetime1">
              <a:rPr lang="pt-BR" smtClean="0"/>
              <a:t>11/06/2015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CC68678D-3BEB-42A7-87F4-03F9832D0D4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5715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3178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recortecole.com.br/links/BandeiraBrasil.gif" TargetMode="Externa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175419" y="340043"/>
            <a:ext cx="8789069" cy="6401325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lIns="97749" tIns="48875" rIns="97749" bIns="4887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1093789" y="163355"/>
            <a:ext cx="1346203" cy="43725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7749" tIns="48875" rIns="97749" bIns="4887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dirty="0">
                <a:latin typeface="Century Gothic" pitchFamily="34" charset="0"/>
              </a:rPr>
              <a:t>Ministério de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dirty="0">
                <a:latin typeface="Century Gothic" pitchFamily="34" charset="0"/>
              </a:rPr>
              <a:t>Minas e Energia</a:t>
            </a:r>
          </a:p>
        </p:txBody>
      </p:sp>
      <p:pic>
        <p:nvPicPr>
          <p:cNvPr id="9" name="Picture 8" descr="BandeiraBrasil">
            <a:hlinkClick r:id="rId6"/>
          </p:cNvPr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9756" y="150019"/>
            <a:ext cx="819895" cy="496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CC68678D-3BEB-42A7-87F4-03F9832D0D4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7709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203848" y="1411342"/>
            <a:ext cx="3240360" cy="361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678D-3BEB-42A7-87F4-03F9832D0D4E}" type="slidenum">
              <a:rPr lang="pt-BR" smtClean="0"/>
              <a:t>1</a:t>
            </a:fld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5496" y="836712"/>
            <a:ext cx="9108504" cy="547842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3ª. Reunião do Grupo de Acompanhamento da Elaboração do </a:t>
            </a:r>
          </a:p>
          <a:p>
            <a:pPr algn="ctr"/>
            <a:r>
              <a:rPr lang="pt-BR" sz="2400" b="1" dirty="0" smtClean="0"/>
              <a:t>Plano de Recursos Hídricos da Região Hidrográfica do Paraguai</a:t>
            </a:r>
          </a:p>
          <a:p>
            <a:pPr algn="ctr">
              <a:spcAft>
                <a:spcPts val="1200"/>
              </a:spcAft>
            </a:pPr>
            <a:endParaRPr lang="pt-BR" sz="800" dirty="0" smtClean="0"/>
          </a:p>
          <a:p>
            <a:pPr algn="ctr">
              <a:spcAft>
                <a:spcPts val="2400"/>
              </a:spcAft>
            </a:pPr>
            <a:endParaRPr lang="pt-BR" sz="2400" dirty="0" smtClean="0"/>
          </a:p>
          <a:p>
            <a:pPr algn="ctr">
              <a:spcAft>
                <a:spcPts val="2400"/>
              </a:spcAft>
            </a:pPr>
            <a:r>
              <a:rPr lang="pt-BR" sz="2400" dirty="0" smtClean="0"/>
              <a:t> </a:t>
            </a:r>
          </a:p>
          <a:p>
            <a:pPr algn="ctr"/>
            <a:endParaRPr lang="pt-BR" sz="2400" dirty="0" smtClean="0"/>
          </a:p>
          <a:p>
            <a:pPr algn="ctr"/>
            <a:endParaRPr lang="pt-BR" sz="2400" dirty="0"/>
          </a:p>
          <a:p>
            <a:pPr algn="ctr"/>
            <a:endParaRPr lang="pt-BR" sz="2400" dirty="0" smtClean="0"/>
          </a:p>
          <a:p>
            <a:pPr algn="ctr"/>
            <a:r>
              <a:rPr lang="pt-BR" sz="2400" b="1" dirty="0" smtClean="0"/>
              <a:t>Secretaria de Planejamento e Desenvolvimento Energético</a:t>
            </a:r>
            <a:r>
              <a:rPr lang="pt-BR" sz="1400" b="1" dirty="0" smtClean="0"/>
              <a:t> – </a:t>
            </a:r>
            <a:r>
              <a:rPr lang="pt-BR" sz="2400" b="1" dirty="0" smtClean="0"/>
              <a:t>SPE</a:t>
            </a:r>
          </a:p>
          <a:p>
            <a:pPr algn="ctr"/>
            <a:r>
              <a:rPr lang="pt-BR" sz="2400" b="1" dirty="0" smtClean="0"/>
              <a:t>Secretaria de Energia Elétrica</a:t>
            </a:r>
            <a:r>
              <a:rPr lang="pt-BR" sz="1400" b="1" dirty="0" smtClean="0"/>
              <a:t> – </a:t>
            </a:r>
            <a:r>
              <a:rPr lang="pt-BR" sz="2400" b="1" dirty="0" smtClean="0"/>
              <a:t>SEE</a:t>
            </a:r>
          </a:p>
          <a:p>
            <a:pPr algn="ctr"/>
            <a:r>
              <a:rPr lang="pt-BR" sz="2800" b="1" dirty="0" smtClean="0"/>
              <a:t>MINISTÉRIO DE MINAS E ENERGIA</a:t>
            </a:r>
          </a:p>
          <a:p>
            <a:pPr algn="ctr"/>
            <a:endParaRPr lang="pt-BR" sz="2400" b="1" dirty="0" smtClean="0"/>
          </a:p>
          <a:p>
            <a:pPr algn="ctr"/>
            <a:r>
              <a:rPr lang="pt-BR" sz="2400" b="1" dirty="0" smtClean="0"/>
              <a:t>Cuiabá, 11 de Junho de 2015 </a:t>
            </a:r>
            <a:endParaRPr lang="pt-BR" sz="2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827584" y="2276872"/>
            <a:ext cx="7488832" cy="954107"/>
          </a:xfrm>
          <a:prstGeom prst="rect">
            <a:avLst/>
          </a:prstGeom>
          <a:solidFill>
            <a:srgbClr val="00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SETOR ELÉTRICO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BRASILEIRO: PLANEJAMENTO E OPERAÇÃO</a:t>
            </a:r>
          </a:p>
        </p:txBody>
      </p:sp>
    </p:spTree>
    <p:extLst>
      <p:ext uri="{BB962C8B-B14F-4D97-AF65-F5344CB8AC3E}">
        <p14:creationId xmlns:p14="http://schemas.microsoft.com/office/powerpoint/2010/main" val="161358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3351303" y="4794536"/>
            <a:ext cx="2451190" cy="100811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Crescimento Médio (2003-2014</a:t>
            </a:r>
            <a:r>
              <a:rPr lang="pt-BR" dirty="0">
                <a:solidFill>
                  <a:prstClr val="white"/>
                </a:solidFill>
                <a:latin typeface="Cambria" pitchFamily="18" charset="0"/>
              </a:rPr>
              <a:t>)</a:t>
            </a:r>
          </a:p>
          <a:p>
            <a:pPr algn="ctr">
              <a:defRPr/>
            </a:pPr>
            <a:r>
              <a:rPr lang="pt-B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4.341 MW ao ano</a:t>
            </a:r>
            <a:endParaRPr lang="pt-BR" dirty="0">
              <a:solidFill>
                <a:prstClr val="white"/>
              </a:solidFill>
              <a:latin typeface="Cambria" pitchFamily="18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168157" y="3880146"/>
            <a:ext cx="14943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Ano 2001</a:t>
            </a:r>
          </a:p>
          <a:p>
            <a:r>
              <a:rPr lang="pt-B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80.315 MW</a:t>
            </a:r>
            <a:endParaRPr lang="pt-BR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545770" y="3858432"/>
            <a:ext cx="16369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Ano 2014</a:t>
            </a:r>
          </a:p>
          <a:p>
            <a:r>
              <a:rPr lang="pt-B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133.912 MW</a:t>
            </a:r>
            <a:endParaRPr lang="pt-BR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747789" y="4794536"/>
            <a:ext cx="2296648" cy="100811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Crescimento Médio (1996-2002)</a:t>
            </a:r>
          </a:p>
          <a:p>
            <a:pPr algn="ctr">
              <a:defRPr/>
            </a:pPr>
            <a:r>
              <a:rPr lang="pt-B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3.060 MW ao ano</a:t>
            </a:r>
            <a:endParaRPr lang="pt-BR" dirty="0">
              <a:solidFill>
                <a:prstClr val="white"/>
              </a:solidFill>
              <a:latin typeface="Cambria" pitchFamily="18" charset="0"/>
            </a:endParaRPr>
          </a:p>
        </p:txBody>
      </p:sp>
      <p:sp>
        <p:nvSpPr>
          <p:cNvPr id="20" name="Seta em curva para baixo 19"/>
          <p:cNvSpPr/>
          <p:nvPr/>
        </p:nvSpPr>
        <p:spPr>
          <a:xfrm rot="20413098">
            <a:off x="2638882" y="3700126"/>
            <a:ext cx="1424843" cy="360040"/>
          </a:xfrm>
          <a:prstGeom prst="curvedDownArrow">
            <a:avLst>
              <a:gd name="adj1" fmla="val 25000"/>
              <a:gd name="adj2" fmla="val 88234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2643526" y="3212049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67%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41283" y="1344831"/>
            <a:ext cx="2006768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Recorde em 2014</a:t>
            </a:r>
          </a:p>
          <a:p>
            <a:pPr algn="ctr"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Acréscimo</a:t>
            </a:r>
          </a:p>
          <a:p>
            <a:pPr algn="ctr">
              <a:lnSpc>
                <a:spcPct val="150000"/>
              </a:lnSpc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7.509 MW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2448051" y="735087"/>
            <a:ext cx="4068165" cy="461665"/>
          </a:xfrm>
          <a:prstGeom prst="rect">
            <a:avLst/>
          </a:prstGeom>
          <a:solidFill>
            <a:srgbClr val="00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EXPANSÃO DA GERAÇÃO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6618443" y="1228250"/>
            <a:ext cx="1640193" cy="46166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ANO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2014</a:t>
            </a:r>
            <a:endParaRPr lang="pt-BR" sz="2400" dirty="0"/>
          </a:p>
        </p:txBody>
      </p:sp>
      <p:pic>
        <p:nvPicPr>
          <p:cNvPr id="2050" name="Picture 2" descr="http://www.brasil.gov.br/infraestrutura/2015/02/saiba-como-se-produz-energia-limpa-a-partir-da-forca-dos-ventos/parque-eolico-me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356" y="1885544"/>
            <a:ext cx="1945084" cy="1277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mapadaobra.com.br/img/posts/post/fabrica_porto_velh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876" y="1876281"/>
            <a:ext cx="2394161" cy="128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tnpetroleo.com.br/media/cache/95/d4/95d4c0826788852d0202632ecfcd06a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411" y="3466813"/>
            <a:ext cx="2094258" cy="1436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jornalcana.com.br/wp-content/uploads/2014/08/2009-04-17-Destilaria-Usina-Santa-Candida-1-300x2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20" y="5049300"/>
            <a:ext cx="2099565" cy="1399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7380312" y="6488961"/>
            <a:ext cx="14914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Fonte: MME / SEE</a:t>
            </a:r>
            <a:endParaRPr lang="pt-BR" sz="1400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822285" y="3140968"/>
            <a:ext cx="16257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Capacidade</a:t>
            </a:r>
          </a:p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Instalada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eta para a direita 1"/>
          <p:cNvSpPr/>
          <p:nvPr/>
        </p:nvSpPr>
        <p:spPr>
          <a:xfrm>
            <a:off x="2007059" y="5989231"/>
            <a:ext cx="704584" cy="3557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aixaDeTexto 25"/>
          <p:cNvSpPr txBox="1"/>
          <p:nvPr/>
        </p:nvSpPr>
        <p:spPr>
          <a:xfrm>
            <a:off x="2922018" y="5949280"/>
            <a:ext cx="3086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Aumento médio de 42%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678D-3BEB-42A7-87F4-03F9832D0D4E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253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48051" y="735087"/>
            <a:ext cx="4068165" cy="461665"/>
          </a:xfrm>
          <a:prstGeom prst="rect">
            <a:avLst/>
          </a:prstGeom>
          <a:solidFill>
            <a:srgbClr val="00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EXPANSÃO DA GERAÇÃO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83855" y="1456201"/>
            <a:ext cx="1764196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Hidráulica</a:t>
            </a:r>
            <a:endParaRPr lang="pt-BR" sz="2400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751505289"/>
              </p:ext>
            </p:extLst>
          </p:nvPr>
        </p:nvGraphicFramePr>
        <p:xfrm>
          <a:off x="1025436" y="242088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4" descr="http://www.mapadaobra.com.br/img/posts/post/fabrica_porto_velh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56" y="2132856"/>
            <a:ext cx="2015804" cy="1080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de cantos arredondados 8"/>
          <p:cNvSpPr/>
          <p:nvPr/>
        </p:nvSpPr>
        <p:spPr>
          <a:xfrm>
            <a:off x="6876847" y="5824368"/>
            <a:ext cx="288032" cy="21602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5863311" y="1521869"/>
            <a:ext cx="2807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Capacidade Instalada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597577" y="3723845"/>
            <a:ext cx="149432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62.409 MW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347864" y="3028890"/>
            <a:ext cx="149432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89.193 MW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076056" y="2524834"/>
            <a:ext cx="163698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103.503 MW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678D-3BEB-42A7-87F4-03F9832D0D4E}" type="slidenum">
              <a:rPr lang="pt-BR" smtClean="0"/>
              <a:pPr/>
              <a:t>11</a:t>
            </a:fld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7164879" y="5734066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Arial Narrow" pitchFamily="34" charset="0"/>
              </a:rPr>
              <a:t>Previsto</a:t>
            </a:r>
            <a:endParaRPr lang="pt-BR" b="1" dirty="0">
              <a:latin typeface="Arial Narrow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5514505" y="6402814"/>
            <a:ext cx="33986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 smtClean="0">
                <a:latin typeface="Arial Narrow" pitchFamily="34" charset="0"/>
              </a:rPr>
              <a:t>Fonte dos dados: SEE/MME (31/05/2015)</a:t>
            </a:r>
            <a:endParaRPr lang="pt-BR" sz="16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83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611559" y="1225369"/>
            <a:ext cx="1512169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Térmica</a:t>
            </a:r>
            <a:endParaRPr lang="pt-BR" sz="2400" dirty="0"/>
          </a:p>
        </p:txBody>
      </p:sp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810731550"/>
              </p:ext>
            </p:extLst>
          </p:nvPr>
        </p:nvGraphicFramePr>
        <p:xfrm>
          <a:off x="956500" y="231775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de cantos arredondados 3"/>
          <p:cNvSpPr/>
          <p:nvPr/>
        </p:nvSpPr>
        <p:spPr>
          <a:xfrm>
            <a:off x="6752906" y="5545628"/>
            <a:ext cx="288032" cy="21602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Picture 6" descr="http://www.tnpetroleo.com.br/media/cache/95/d4/95d4c0826788852d0202632ecfcd06a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2099601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5732228" y="1456201"/>
            <a:ext cx="2807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Capacidade Instalada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985068" y="2326504"/>
            <a:ext cx="149432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41.989 MW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016003" y="2412177"/>
            <a:ext cx="1988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39.817 MW</a:t>
            </a:r>
          </a:p>
          <a:p>
            <a:pPr algn="ctr"/>
            <a:r>
              <a:rPr lang="pt-BR" sz="1200" b="1" dirty="0">
                <a:latin typeface="Arial" pitchFamily="34" charset="0"/>
                <a:cs typeface="Arial" pitchFamily="34" charset="0"/>
              </a:rPr>
              <a:t>12.392 MW </a:t>
            </a: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 de biomassa</a:t>
            </a:r>
            <a:endParaRPr lang="pt-BR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709528" y="3861048"/>
            <a:ext cx="149432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12.447 MW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678D-3BEB-42A7-87F4-03F9832D0D4E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7010779" y="5455326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Arial Narrow" pitchFamily="34" charset="0"/>
              </a:rPr>
              <a:t>Previsto</a:t>
            </a:r>
            <a:endParaRPr lang="pt-BR" b="1" dirty="0">
              <a:latin typeface="Arial Narrow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5514505" y="6402814"/>
            <a:ext cx="33986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 smtClean="0">
                <a:latin typeface="Arial Narrow" pitchFamily="34" charset="0"/>
              </a:rPr>
              <a:t>Fonte dos dados: SEE/MME (31/05/2015)</a:t>
            </a:r>
            <a:endParaRPr lang="pt-BR" sz="1600" b="1" dirty="0">
              <a:latin typeface="Arial Narrow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2448051" y="735087"/>
            <a:ext cx="4068165" cy="461665"/>
          </a:xfrm>
          <a:prstGeom prst="rect">
            <a:avLst/>
          </a:prstGeom>
          <a:solidFill>
            <a:srgbClr val="00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EXPANSÃO DA GERAÇÃO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50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611560" y="1225369"/>
            <a:ext cx="1764196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Eólicas</a:t>
            </a:r>
            <a:endParaRPr lang="pt-BR" sz="2400" dirty="0"/>
          </a:p>
        </p:txBody>
      </p:sp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4274494561"/>
              </p:ext>
            </p:extLst>
          </p:nvPr>
        </p:nvGraphicFramePr>
        <p:xfrm>
          <a:off x="1648733" y="224532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122" name="Picture 2" descr="http://www.brasil.gov.br/infraestrutura/2015/02/saiba-como-se-produz-energia-limpa-a-partir-da-forca-dos-ventos/parque-eolico-m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62640"/>
            <a:ext cx="2376264" cy="1560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de cantos arredondados 3"/>
          <p:cNvSpPr/>
          <p:nvPr/>
        </p:nvSpPr>
        <p:spPr>
          <a:xfrm>
            <a:off x="7380903" y="5689644"/>
            <a:ext cx="288032" cy="21602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7668935" y="5602888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Arial Narrow" pitchFamily="34" charset="0"/>
              </a:rPr>
              <a:t>Previsto</a:t>
            </a:r>
            <a:endParaRPr lang="pt-BR" b="1" dirty="0">
              <a:latin typeface="Arial Narrow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548992" y="1478468"/>
            <a:ext cx="3343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Capacidade Instalada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eta em curva para baixo 5"/>
          <p:cNvSpPr/>
          <p:nvPr/>
        </p:nvSpPr>
        <p:spPr>
          <a:xfrm rot="19367753">
            <a:off x="4216976" y="2775610"/>
            <a:ext cx="1543961" cy="609991"/>
          </a:xfrm>
          <a:prstGeom prst="curvedDownArrow">
            <a:avLst/>
          </a:prstGeom>
          <a:solidFill>
            <a:srgbClr val="FF0000"/>
          </a:solidFill>
          <a:ln>
            <a:solidFill>
              <a:srgbClr val="FF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592548" y="2512014"/>
            <a:ext cx="1143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176%  </a:t>
            </a:r>
            <a:endParaRPr lang="pt-BR" sz="2400" dirty="0"/>
          </a:p>
        </p:txBody>
      </p:sp>
      <p:sp>
        <p:nvSpPr>
          <p:cNvPr id="15" name="Seta em curva para baixo 14"/>
          <p:cNvSpPr/>
          <p:nvPr/>
        </p:nvSpPr>
        <p:spPr>
          <a:xfrm rot="19367753">
            <a:off x="2520499" y="3968553"/>
            <a:ext cx="1543961" cy="609991"/>
          </a:xfrm>
          <a:prstGeom prst="curvedDownArrow">
            <a:avLst/>
          </a:prstGeom>
          <a:solidFill>
            <a:srgbClr val="FF0000"/>
          </a:solidFill>
          <a:ln>
            <a:solidFill>
              <a:srgbClr val="FF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1158661" y="3933056"/>
            <a:ext cx="1670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23 mil  %  </a:t>
            </a:r>
            <a:endParaRPr lang="pt-BR" sz="2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5652120" y="2512014"/>
            <a:ext cx="149432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13.499 MW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189667" y="3810404"/>
            <a:ext cx="135165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4.888 MW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678D-3BEB-42A7-87F4-03F9832D0D4E}" type="slidenum">
              <a:rPr lang="pt-BR" smtClean="0"/>
              <a:pPr/>
              <a:t>13</a:t>
            </a:fld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5514505" y="6402814"/>
            <a:ext cx="33986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 smtClean="0">
                <a:latin typeface="Arial Narrow" pitchFamily="34" charset="0"/>
              </a:rPr>
              <a:t>Fonte dos dados: SEE/MME (31/05/2015)</a:t>
            </a:r>
            <a:endParaRPr lang="pt-BR" sz="1600" b="1" dirty="0">
              <a:latin typeface="Arial Narrow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2448051" y="735087"/>
            <a:ext cx="4068165" cy="461665"/>
          </a:xfrm>
          <a:prstGeom prst="rect">
            <a:avLst/>
          </a:prstGeom>
          <a:solidFill>
            <a:srgbClr val="00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EXPANSÃO DA GERAÇÃO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32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797945" y="735087"/>
            <a:ext cx="3746347" cy="461665"/>
          </a:xfrm>
          <a:prstGeom prst="rect">
            <a:avLst/>
          </a:prstGeom>
          <a:solidFill>
            <a:srgbClr val="00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Projetos em Andamento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868144" y="1525979"/>
            <a:ext cx="2136876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Geração</a:t>
            </a:r>
            <a:endParaRPr lang="pt-BR" sz="24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678D-3BEB-42A7-87F4-03F9832D0D4E}" type="slidenum">
              <a:rPr lang="pt-BR" smtClean="0"/>
              <a:pPr/>
              <a:t>14</a:t>
            </a:fld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908" y="2348880"/>
            <a:ext cx="5285704" cy="309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5314950" y="6402814"/>
            <a:ext cx="2560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 smtClean="0">
                <a:latin typeface="Arial Narrow" pitchFamily="34" charset="0"/>
              </a:rPr>
              <a:t>Fonte: SEE/MME (22/04/2015)</a:t>
            </a:r>
            <a:endParaRPr lang="pt-BR" sz="16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9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60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27" y="1196753"/>
            <a:ext cx="8033346" cy="518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678D-3BEB-42A7-87F4-03F9832D0D4E}" type="slidenum">
              <a:rPr lang="pt-BR" smtClean="0"/>
              <a:t>15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7782881" y="6402814"/>
            <a:ext cx="11095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smtClean="0">
                <a:latin typeface="Arial Narrow" pitchFamily="34" charset="0"/>
              </a:rPr>
              <a:t>Fonte: </a:t>
            </a:r>
            <a:r>
              <a:rPr lang="pt-BR" sz="1600" b="1" dirty="0" smtClean="0">
                <a:latin typeface="Arial Narrow" pitchFamily="34" charset="0"/>
              </a:rPr>
              <a:t>ONS</a:t>
            </a:r>
            <a:endParaRPr lang="pt-BR" sz="16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11885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68678D-3BEB-42A7-87F4-03F9832D0D4E}" type="slidenum">
              <a:rPr lang="pt-BR" smtClean="0"/>
              <a:pPr/>
              <a:t>16</a:t>
            </a:fld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21" y="1052736"/>
            <a:ext cx="8182535" cy="5101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5076056" y="6402814"/>
            <a:ext cx="39148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 smtClean="0">
                <a:latin typeface="Arial Narrow" pitchFamily="34" charset="0"/>
              </a:rPr>
              <a:t>Fonte dos dados: ONS / Elaboração: SEE/MME</a:t>
            </a:r>
            <a:endParaRPr lang="pt-BR" sz="16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84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68678D-3BEB-42A7-87F4-03F9832D0D4E}" type="slidenum">
              <a:rPr lang="pt-BR" smtClean="0"/>
              <a:pPr/>
              <a:t>17</a:t>
            </a:fld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32" y="908721"/>
            <a:ext cx="8092736" cy="5045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076056" y="6400800"/>
            <a:ext cx="3885064" cy="340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latin typeface="Arial Narrow" pitchFamily="34" charset="0"/>
              </a:rPr>
              <a:t>Fonte dos dados: ONS / Elaboração: SEE/MME</a:t>
            </a:r>
            <a:endParaRPr lang="pt-BR" sz="16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53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678D-3BEB-42A7-87F4-03F9832D0D4E}" type="slidenum">
              <a:rPr lang="pt-BR" smtClean="0"/>
              <a:pPr/>
              <a:t>18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51520" y="1276593"/>
            <a:ext cx="871296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C00000"/>
                </a:solidFill>
              </a:rPr>
              <a:t>Plano Nacional de Energia </a:t>
            </a:r>
            <a:r>
              <a:rPr lang="pt-BR" sz="2200" b="1" dirty="0" smtClean="0">
                <a:solidFill>
                  <a:srgbClr val="C00000"/>
                </a:solidFill>
              </a:rPr>
              <a:t>2030 </a:t>
            </a:r>
            <a:r>
              <a:rPr lang="pt-BR" sz="2000" dirty="0" smtClean="0"/>
              <a:t>- </a:t>
            </a:r>
            <a:r>
              <a:rPr lang="pt-BR" dirty="0" smtClean="0"/>
              <a:t>publicado em novembro/2007</a:t>
            </a:r>
          </a:p>
          <a:p>
            <a:endParaRPr lang="pt-BR" sz="8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/>
              <a:t>Reduziu o </a:t>
            </a:r>
            <a:r>
              <a:rPr lang="pt-BR" dirty="0" smtClean="0"/>
              <a:t>potencial hidrelétrico </a:t>
            </a:r>
            <a:r>
              <a:rPr lang="pt-BR" dirty="0"/>
              <a:t>nacional total de </a:t>
            </a:r>
            <a:r>
              <a:rPr lang="pt-BR" sz="2000" b="1" u="sng" dirty="0" smtClean="0"/>
              <a:t>260 GW</a:t>
            </a:r>
            <a:r>
              <a:rPr lang="pt-BR" sz="2000" dirty="0" smtClean="0"/>
              <a:t> </a:t>
            </a:r>
            <a:r>
              <a:rPr lang="pt-BR" dirty="0" smtClean="0"/>
              <a:t>(Plano 1993-2015, publicado em 1994) para </a:t>
            </a:r>
            <a:r>
              <a:rPr lang="pt-BR" sz="2400" b="1" u="sng" dirty="0" smtClean="0">
                <a:solidFill>
                  <a:srgbClr val="C00000"/>
                </a:solidFill>
              </a:rPr>
              <a:t>251,5 GW</a:t>
            </a:r>
            <a:r>
              <a:rPr lang="pt-BR" sz="2000" dirty="0" smtClean="0"/>
              <a:t> </a:t>
            </a:r>
            <a:r>
              <a:rPr lang="pt-BR" i="1" dirty="0" smtClean="0"/>
              <a:t>(não </a:t>
            </a:r>
            <a:r>
              <a:rPr lang="pt-BR" i="1" dirty="0"/>
              <a:t>consideração </a:t>
            </a:r>
            <a:r>
              <a:rPr lang="pt-BR" i="1" dirty="0" smtClean="0"/>
              <a:t>das unidades </a:t>
            </a:r>
            <a:r>
              <a:rPr lang="pt-BR" i="1" dirty="0"/>
              <a:t>de </a:t>
            </a:r>
            <a:r>
              <a:rPr lang="pt-BR" i="1" dirty="0" smtClean="0"/>
              <a:t>ponta, com cerca </a:t>
            </a:r>
            <a:r>
              <a:rPr lang="pt-BR" i="1" dirty="0"/>
              <a:t>de </a:t>
            </a:r>
            <a:r>
              <a:rPr lang="pt-BR" i="1" dirty="0" smtClean="0"/>
              <a:t>10 GW, que não </a:t>
            </a:r>
            <a:r>
              <a:rPr lang="pt-BR" i="1" dirty="0"/>
              <a:t>contribuem para o atendimento </a:t>
            </a:r>
            <a:r>
              <a:rPr lang="pt-BR" i="1" dirty="0" smtClean="0"/>
              <a:t>das demandas </a:t>
            </a:r>
            <a:r>
              <a:rPr lang="pt-BR" i="1" dirty="0"/>
              <a:t>de </a:t>
            </a:r>
            <a:r>
              <a:rPr lang="pt-BR" i="1" dirty="0" smtClean="0"/>
              <a:t>energia)</a:t>
            </a:r>
          </a:p>
          <a:p>
            <a:pPr algn="just"/>
            <a:endParaRPr lang="pt-BR" sz="800" i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 smtClean="0"/>
              <a:t>A partir deste valor, o PNE 2030 formulou estratégias para quantificar o montante possível de ser considerado na programação de obras hidrelétricas de longo prazo, concluindo:</a:t>
            </a:r>
          </a:p>
          <a:p>
            <a:pPr algn="just"/>
            <a:endParaRPr lang="pt-BR" sz="1200" dirty="0" smtClean="0"/>
          </a:p>
          <a:p>
            <a:pPr algn="just"/>
            <a:r>
              <a:rPr lang="pt-BR" sz="2000" i="1" dirty="0" smtClean="0">
                <a:solidFill>
                  <a:srgbClr val="C00000"/>
                </a:solidFill>
              </a:rPr>
              <a:t>“</a:t>
            </a:r>
            <a:r>
              <a:rPr lang="pt-BR" sz="2000" i="1" dirty="0">
                <a:solidFill>
                  <a:srgbClr val="C00000"/>
                </a:solidFill>
              </a:rPr>
              <a:t>em termos quantitativos, essas </a:t>
            </a:r>
            <a:r>
              <a:rPr lang="pt-BR" sz="2000" i="1" dirty="0" smtClean="0">
                <a:solidFill>
                  <a:srgbClr val="C00000"/>
                </a:solidFill>
              </a:rPr>
              <a:t>hipóteses compreendem </a:t>
            </a:r>
            <a:r>
              <a:rPr lang="pt-BR" sz="2000" i="1" dirty="0">
                <a:solidFill>
                  <a:srgbClr val="C00000"/>
                </a:solidFill>
              </a:rPr>
              <a:t>a possibilidade de se chegar a uma potência hidrelétrica de até </a:t>
            </a:r>
            <a:r>
              <a:rPr lang="pt-BR" sz="2400" b="1" u="sng" dirty="0">
                <a:solidFill>
                  <a:srgbClr val="C00000"/>
                </a:solidFill>
              </a:rPr>
              <a:t>174 GW</a:t>
            </a:r>
            <a:r>
              <a:rPr lang="pt-BR" sz="2000" b="1" i="1" dirty="0" smtClean="0">
                <a:solidFill>
                  <a:srgbClr val="C00000"/>
                </a:solidFill>
              </a:rPr>
              <a:t> </a:t>
            </a:r>
            <a:r>
              <a:rPr lang="pt-BR" sz="2000" i="1" dirty="0">
                <a:solidFill>
                  <a:srgbClr val="C00000"/>
                </a:solidFill>
              </a:rPr>
              <a:t>em 2030...”</a:t>
            </a:r>
            <a:r>
              <a:rPr lang="pt-BR" sz="2200" i="1" dirty="0"/>
              <a:t>, </a:t>
            </a:r>
            <a:r>
              <a:rPr lang="pt-BR" sz="2200" dirty="0"/>
              <a:t>montante este que deve ser somado </a:t>
            </a:r>
            <a:r>
              <a:rPr lang="pt-BR" sz="2200" dirty="0" smtClean="0"/>
              <a:t>ao </a:t>
            </a:r>
            <a:r>
              <a:rPr lang="pt-BR" sz="2200" dirty="0"/>
              <a:t>valor de </a:t>
            </a:r>
            <a:r>
              <a:rPr lang="pt-BR" sz="2400" b="1" u="sng" dirty="0" smtClean="0">
                <a:solidFill>
                  <a:srgbClr val="003300"/>
                </a:solidFill>
              </a:rPr>
              <a:t>17,5 GW </a:t>
            </a:r>
            <a:r>
              <a:rPr lang="pt-BR" sz="2400" b="1" u="sng" dirty="0">
                <a:solidFill>
                  <a:srgbClr val="003300"/>
                </a:solidFill>
              </a:rPr>
              <a:t>de PCH</a:t>
            </a:r>
            <a:r>
              <a:rPr lang="pt-BR" sz="2200" dirty="0" smtClean="0"/>
              <a:t>, totalizando </a:t>
            </a:r>
            <a:r>
              <a:rPr lang="pt-BR" sz="2400" b="1" u="sng" dirty="0" smtClean="0">
                <a:solidFill>
                  <a:srgbClr val="C00000"/>
                </a:solidFill>
              </a:rPr>
              <a:t>192 GW</a:t>
            </a:r>
            <a:r>
              <a:rPr lang="pt-BR" sz="2000" dirty="0"/>
              <a:t>. </a:t>
            </a:r>
            <a:endParaRPr lang="pt-BR" sz="2000" dirty="0" smtClean="0"/>
          </a:p>
          <a:p>
            <a:pPr algn="just"/>
            <a:endParaRPr lang="pt-BR" sz="800" dirty="0" smtClean="0"/>
          </a:p>
          <a:p>
            <a:pPr algn="just"/>
            <a:r>
              <a:rPr lang="pt-BR" sz="2000" dirty="0" smtClean="0">
                <a:solidFill>
                  <a:srgbClr val="000000"/>
                </a:solidFill>
              </a:rPr>
              <a:t>Este </a:t>
            </a:r>
            <a:r>
              <a:rPr lang="pt-BR" sz="2000" dirty="0">
                <a:solidFill>
                  <a:srgbClr val="000000"/>
                </a:solidFill>
              </a:rPr>
              <a:t>valor foi o considerado como </a:t>
            </a:r>
            <a:r>
              <a:rPr lang="pt-BR" sz="2000" dirty="0" smtClean="0">
                <a:solidFill>
                  <a:srgbClr val="C00000"/>
                </a:solidFill>
              </a:rPr>
              <a:t>aproveitável </a:t>
            </a:r>
            <a:r>
              <a:rPr lang="pt-BR" sz="2000" dirty="0" smtClean="0"/>
              <a:t>(passível de aproveitamento), </a:t>
            </a:r>
            <a:r>
              <a:rPr lang="pt-BR" sz="2000" dirty="0" smtClean="0">
                <a:solidFill>
                  <a:srgbClr val="C00000"/>
                </a:solidFill>
              </a:rPr>
              <a:t>incluindo todos </a:t>
            </a:r>
            <a:r>
              <a:rPr lang="pt-BR" sz="2000" dirty="0">
                <a:solidFill>
                  <a:srgbClr val="C00000"/>
                </a:solidFill>
              </a:rPr>
              <a:t>os portes de usinas </a:t>
            </a:r>
            <a:r>
              <a:rPr lang="pt-BR" sz="2000" dirty="0" smtClean="0">
                <a:solidFill>
                  <a:srgbClr val="C00000"/>
                </a:solidFill>
              </a:rPr>
              <a:t>hidrelétricas (grandes</a:t>
            </a:r>
            <a:r>
              <a:rPr lang="pt-BR" sz="2000" dirty="0">
                <a:solidFill>
                  <a:srgbClr val="C00000"/>
                </a:solidFill>
              </a:rPr>
              <a:t>, médias e </a:t>
            </a:r>
            <a:r>
              <a:rPr lang="pt-BR" sz="2000" dirty="0" smtClean="0">
                <a:solidFill>
                  <a:srgbClr val="C00000"/>
                </a:solidFill>
              </a:rPr>
              <a:t>pequenas)</a:t>
            </a:r>
            <a:r>
              <a:rPr lang="pt-BR" sz="2000" dirty="0" smtClean="0">
                <a:solidFill>
                  <a:srgbClr val="000000"/>
                </a:solidFill>
              </a:rPr>
              <a:t>.</a:t>
            </a:r>
            <a:endParaRPr lang="pt-BR" sz="900" dirty="0" smtClean="0">
              <a:solidFill>
                <a:srgbClr val="00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619672" y="663079"/>
            <a:ext cx="6333016" cy="461665"/>
          </a:xfrm>
          <a:prstGeom prst="rect">
            <a:avLst/>
          </a:prstGeom>
          <a:solidFill>
            <a:srgbClr val="00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POTENCIAL HIDRELÉTRICO BRASILEIRO</a:t>
            </a:r>
          </a:p>
        </p:txBody>
      </p:sp>
    </p:spTree>
    <p:extLst>
      <p:ext uri="{BB962C8B-B14F-4D97-AF65-F5344CB8AC3E}">
        <p14:creationId xmlns:p14="http://schemas.microsoft.com/office/powerpoint/2010/main" val="48435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678D-3BEB-42A7-87F4-03F9832D0D4E}" type="slidenum">
              <a:rPr lang="pt-BR" smtClean="0"/>
              <a:pPr/>
              <a:t>19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51520" y="1349181"/>
            <a:ext cx="8712968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rgbClr val="C00000"/>
                </a:solidFill>
              </a:rPr>
              <a:t>PNE 2030 - montante de 192.000 MW</a:t>
            </a:r>
          </a:p>
          <a:p>
            <a:endParaRPr lang="pt-BR" sz="1000" b="1" u="sng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rgbClr val="000000"/>
                </a:solidFill>
              </a:rPr>
              <a:t>indicação </a:t>
            </a:r>
            <a:r>
              <a:rPr lang="pt-BR" b="1" dirty="0">
                <a:solidFill>
                  <a:srgbClr val="000000"/>
                </a:solidFill>
              </a:rPr>
              <a:t>da </a:t>
            </a:r>
            <a:r>
              <a:rPr lang="pt-BR" b="1" dirty="0" smtClean="0">
                <a:solidFill>
                  <a:srgbClr val="000000"/>
                </a:solidFill>
              </a:rPr>
              <a:t>evolução </a:t>
            </a:r>
            <a:r>
              <a:rPr lang="pt-BR" b="1" dirty="0">
                <a:solidFill>
                  <a:srgbClr val="000000"/>
                </a:solidFill>
              </a:rPr>
              <a:t>da capacidade </a:t>
            </a:r>
            <a:r>
              <a:rPr lang="pt-BR" b="1" dirty="0" smtClean="0">
                <a:solidFill>
                  <a:srgbClr val="000000"/>
                </a:solidFill>
              </a:rPr>
              <a:t>instalada hidrelétrica, </a:t>
            </a:r>
            <a:r>
              <a:rPr lang="pt-BR" b="1" u="sng" dirty="0" smtClean="0">
                <a:solidFill>
                  <a:srgbClr val="000000"/>
                </a:solidFill>
              </a:rPr>
              <a:t>como resultado </a:t>
            </a:r>
            <a:r>
              <a:rPr lang="pt-BR" b="1" u="sng" dirty="0">
                <a:solidFill>
                  <a:srgbClr val="000000"/>
                </a:solidFill>
              </a:rPr>
              <a:t>da avaliação </a:t>
            </a:r>
            <a:r>
              <a:rPr lang="pt-BR" b="1" u="sng" dirty="0" smtClean="0">
                <a:solidFill>
                  <a:srgbClr val="000000"/>
                </a:solidFill>
              </a:rPr>
              <a:t>de </a:t>
            </a:r>
            <a:r>
              <a:rPr lang="pt-BR" b="1" u="sng" dirty="0">
                <a:solidFill>
                  <a:srgbClr val="000000"/>
                </a:solidFill>
              </a:rPr>
              <a:t>estratégias para </a:t>
            </a:r>
            <a:r>
              <a:rPr lang="pt-BR" b="1" u="sng" dirty="0" smtClean="0">
                <a:solidFill>
                  <a:srgbClr val="000000"/>
                </a:solidFill>
              </a:rPr>
              <a:t>a expansão </a:t>
            </a:r>
            <a:r>
              <a:rPr lang="pt-BR" b="1" u="sng" dirty="0">
                <a:solidFill>
                  <a:srgbClr val="000000"/>
                </a:solidFill>
              </a:rPr>
              <a:t>da </a:t>
            </a:r>
            <a:r>
              <a:rPr lang="pt-BR" b="1" u="sng" dirty="0" smtClean="0">
                <a:solidFill>
                  <a:srgbClr val="000000"/>
                </a:solidFill>
              </a:rPr>
              <a:t>oferta</a:t>
            </a:r>
          </a:p>
          <a:p>
            <a:pPr marL="285750" indent="-285750">
              <a:buFontTx/>
              <a:buChar char="-"/>
            </a:pPr>
            <a:endParaRPr lang="pt-BR" sz="100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u="sng" dirty="0" smtClean="0">
                <a:solidFill>
                  <a:srgbClr val="000000"/>
                </a:solidFill>
              </a:rPr>
              <a:t>possibilidade </a:t>
            </a:r>
            <a:r>
              <a:rPr lang="pt-BR" b="1" u="sng" dirty="0">
                <a:solidFill>
                  <a:srgbClr val="000000"/>
                </a:solidFill>
              </a:rPr>
              <a:t>de otimização econômica </a:t>
            </a:r>
            <a:r>
              <a:rPr lang="pt-BR" b="1" u="sng" dirty="0" smtClean="0">
                <a:solidFill>
                  <a:srgbClr val="000000"/>
                </a:solidFill>
              </a:rPr>
              <a:t>da </a:t>
            </a:r>
            <a:r>
              <a:rPr lang="pt-BR" b="1" u="sng" dirty="0">
                <a:solidFill>
                  <a:srgbClr val="000000"/>
                </a:solidFill>
              </a:rPr>
              <a:t>expansão</a:t>
            </a:r>
            <a:r>
              <a:rPr lang="pt-BR" b="1" dirty="0" smtClean="0">
                <a:solidFill>
                  <a:srgbClr val="000000"/>
                </a:solidFill>
              </a:rPr>
              <a:t>, considerando:</a:t>
            </a:r>
          </a:p>
          <a:p>
            <a:endParaRPr lang="pt-BR" sz="400" dirty="0" smtClean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sz="1700" dirty="0" smtClean="0">
                <a:solidFill>
                  <a:srgbClr val="000000"/>
                </a:solidFill>
              </a:rPr>
              <a:t>custos </a:t>
            </a:r>
            <a:r>
              <a:rPr lang="pt-BR" sz="1700" dirty="0">
                <a:solidFill>
                  <a:srgbClr val="000000"/>
                </a:solidFill>
              </a:rPr>
              <a:t>das diferentes fontes de geração (investimento e combustível</a:t>
            </a:r>
            <a:r>
              <a:rPr lang="pt-BR" sz="1700" dirty="0" smtClean="0">
                <a:solidFill>
                  <a:srgbClr val="000000"/>
                </a:solidFill>
              </a:rPr>
              <a:t>, quando </a:t>
            </a:r>
            <a:r>
              <a:rPr lang="pt-BR" sz="1700" dirty="0">
                <a:solidFill>
                  <a:srgbClr val="000000"/>
                </a:solidFill>
              </a:rPr>
              <a:t>for o caso</a:t>
            </a:r>
            <a:r>
              <a:rPr lang="pt-BR" sz="1700" dirty="0" smtClean="0">
                <a:solidFill>
                  <a:srgbClr val="000000"/>
                </a:solidFill>
              </a:rPr>
              <a:t>)</a:t>
            </a:r>
          </a:p>
          <a:p>
            <a:endParaRPr lang="pt-BR" sz="500" dirty="0" smtClean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sz="1700" dirty="0" smtClean="0">
                <a:solidFill>
                  <a:srgbClr val="000000"/>
                </a:solidFill>
              </a:rPr>
              <a:t>custos </a:t>
            </a:r>
            <a:r>
              <a:rPr lang="pt-BR" sz="1700" dirty="0">
                <a:solidFill>
                  <a:srgbClr val="000000"/>
                </a:solidFill>
              </a:rPr>
              <a:t>da </a:t>
            </a:r>
            <a:r>
              <a:rPr lang="pt-BR" sz="1700" dirty="0" smtClean="0">
                <a:solidFill>
                  <a:srgbClr val="000000"/>
                </a:solidFill>
              </a:rPr>
              <a:t>transmissão</a:t>
            </a:r>
          </a:p>
          <a:p>
            <a:endParaRPr lang="pt-BR" sz="500" dirty="0" smtClean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sz="1700" dirty="0" smtClean="0">
                <a:solidFill>
                  <a:srgbClr val="000000"/>
                </a:solidFill>
              </a:rPr>
              <a:t>custos internalizados </a:t>
            </a:r>
            <a:r>
              <a:rPr lang="pt-BR" sz="1700" dirty="0">
                <a:solidFill>
                  <a:srgbClr val="000000"/>
                </a:solidFill>
              </a:rPr>
              <a:t>dos </a:t>
            </a:r>
            <a:r>
              <a:rPr lang="pt-BR" sz="1700" dirty="0" smtClean="0">
                <a:solidFill>
                  <a:srgbClr val="000000"/>
                </a:solidFill>
              </a:rPr>
              <a:t>impactos </a:t>
            </a:r>
            <a:r>
              <a:rPr lang="pt-BR" sz="1700" dirty="0">
                <a:solidFill>
                  <a:srgbClr val="000000"/>
                </a:solidFill>
              </a:rPr>
              <a:t>ambientais</a:t>
            </a:r>
          </a:p>
          <a:p>
            <a:endParaRPr lang="pt-BR" sz="500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sz="1700" dirty="0" smtClean="0">
                <a:solidFill>
                  <a:srgbClr val="000000"/>
                </a:solidFill>
              </a:rPr>
              <a:t>Externalidades e outros </a:t>
            </a:r>
            <a:r>
              <a:rPr lang="pt-BR" sz="1700" dirty="0">
                <a:solidFill>
                  <a:srgbClr val="000000"/>
                </a:solidFill>
              </a:rPr>
              <a:t>aspectos de natureza estratégica, como a dependência externa de </a:t>
            </a:r>
            <a:r>
              <a:rPr lang="pt-BR" sz="1700" dirty="0" smtClean="0">
                <a:solidFill>
                  <a:srgbClr val="000000"/>
                </a:solidFill>
              </a:rPr>
              <a:t>energia e a </a:t>
            </a:r>
            <a:r>
              <a:rPr lang="pt-BR" sz="1700" dirty="0">
                <a:solidFill>
                  <a:srgbClr val="000000"/>
                </a:solidFill>
              </a:rPr>
              <a:t>capacitação da indústria nacional</a:t>
            </a:r>
          </a:p>
          <a:p>
            <a:pPr marL="285750" indent="-285750">
              <a:buFontTx/>
              <a:buChar char="-"/>
            </a:pPr>
            <a:endParaRPr lang="pt-BR" sz="1700" dirty="0" smtClean="0">
              <a:solidFill>
                <a:srgbClr val="000000"/>
              </a:solidFill>
            </a:endParaRPr>
          </a:p>
          <a:p>
            <a:r>
              <a:rPr lang="pt-BR" sz="2200" b="1" dirty="0" smtClean="0">
                <a:solidFill>
                  <a:srgbClr val="C00000"/>
                </a:solidFill>
              </a:rPr>
              <a:t>PNE 2030 - montante </a:t>
            </a:r>
            <a:r>
              <a:rPr lang="pt-BR" sz="2200" b="1" dirty="0">
                <a:solidFill>
                  <a:srgbClr val="C00000"/>
                </a:solidFill>
              </a:rPr>
              <a:t>de 164.000 </a:t>
            </a:r>
            <a:r>
              <a:rPr lang="pt-BR" sz="2200" b="1" dirty="0" smtClean="0">
                <a:solidFill>
                  <a:srgbClr val="C00000"/>
                </a:solidFill>
              </a:rPr>
              <a:t>MW</a:t>
            </a:r>
          </a:p>
          <a:p>
            <a:endParaRPr lang="pt-BR" sz="1000" b="1" u="sng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</a:rPr>
              <a:t>parcela do potencial </a:t>
            </a:r>
            <a:r>
              <a:rPr lang="pt-BR" dirty="0" smtClean="0">
                <a:solidFill>
                  <a:srgbClr val="000000"/>
                </a:solidFill>
              </a:rPr>
              <a:t>hidrelétrico </a:t>
            </a:r>
            <a:r>
              <a:rPr lang="pt-BR" dirty="0">
                <a:solidFill>
                  <a:srgbClr val="000000"/>
                </a:solidFill>
              </a:rPr>
              <a:t>nacional que </a:t>
            </a:r>
            <a:r>
              <a:rPr lang="pt-BR" dirty="0" smtClean="0">
                <a:solidFill>
                  <a:srgbClr val="000000"/>
                </a:solidFill>
              </a:rPr>
              <a:t>é ambientalmente </a:t>
            </a:r>
            <a:r>
              <a:rPr lang="pt-BR" dirty="0">
                <a:solidFill>
                  <a:srgbClr val="000000"/>
                </a:solidFill>
              </a:rPr>
              <a:t>viável e competitiva, que pode ser considerada para a programação </a:t>
            </a:r>
            <a:r>
              <a:rPr lang="pt-BR" dirty="0" smtClean="0">
                <a:solidFill>
                  <a:srgbClr val="000000"/>
                </a:solidFill>
              </a:rPr>
              <a:t>de obras hidrelétricas</a:t>
            </a:r>
            <a:r>
              <a:rPr lang="pt-BR" dirty="0">
                <a:solidFill>
                  <a:srgbClr val="000000"/>
                </a:solidFill>
              </a:rPr>
              <a:t>. Esta parcela </a:t>
            </a:r>
            <a:r>
              <a:rPr lang="pt-BR" dirty="0" smtClean="0">
                <a:solidFill>
                  <a:srgbClr val="000000"/>
                </a:solidFill>
              </a:rPr>
              <a:t>foi integralmente </a:t>
            </a:r>
            <a:r>
              <a:rPr lang="pt-BR" dirty="0">
                <a:solidFill>
                  <a:srgbClr val="000000"/>
                </a:solidFill>
              </a:rPr>
              <a:t>aproveitada </a:t>
            </a:r>
            <a:r>
              <a:rPr lang="pt-BR" dirty="0" smtClean="0">
                <a:solidFill>
                  <a:srgbClr val="000000"/>
                </a:solidFill>
              </a:rPr>
              <a:t>no planejamento até 2030 </a:t>
            </a:r>
            <a:endParaRPr lang="pt-BR" sz="8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i="1" dirty="0" smtClean="0"/>
          </a:p>
        </p:txBody>
      </p:sp>
      <p:sp>
        <p:nvSpPr>
          <p:cNvPr id="5" name="CaixaDeTexto 4"/>
          <p:cNvSpPr txBox="1"/>
          <p:nvPr/>
        </p:nvSpPr>
        <p:spPr>
          <a:xfrm>
            <a:off x="1619672" y="663079"/>
            <a:ext cx="6333016" cy="461665"/>
          </a:xfrm>
          <a:prstGeom prst="rect">
            <a:avLst/>
          </a:prstGeom>
          <a:solidFill>
            <a:srgbClr val="00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POTENCIAL HIDRELÉTRICO BRASILEIRO</a:t>
            </a:r>
          </a:p>
        </p:txBody>
      </p:sp>
    </p:spTree>
    <p:extLst>
      <p:ext uri="{BB962C8B-B14F-4D97-AF65-F5344CB8AC3E}">
        <p14:creationId xmlns:p14="http://schemas.microsoft.com/office/powerpoint/2010/main" val="147994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aixaDeTexto 39"/>
          <p:cNvSpPr txBox="1"/>
          <p:nvPr/>
        </p:nvSpPr>
        <p:spPr>
          <a:xfrm>
            <a:off x="639763" y="279400"/>
            <a:ext cx="834231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2" algn="r">
              <a:lnSpc>
                <a:spcPct val="100000"/>
              </a:lnSpc>
              <a:spcBef>
                <a:spcPct val="20000"/>
              </a:spcBef>
              <a:buClrTx/>
              <a:buFont typeface="Wingdings" pitchFamily="2" charset="2"/>
              <a:buNone/>
              <a:defRPr/>
            </a:pP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O Setor Elétrico Brasileiro</a:t>
            </a:r>
            <a:endParaRPr lang="pt-BR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866775"/>
            <a:ext cx="8639175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11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678D-3BEB-42A7-87F4-03F9832D0D4E}" type="slidenum">
              <a:rPr lang="pt-BR" smtClean="0"/>
              <a:pPr/>
              <a:t>20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51520" y="1276593"/>
            <a:ext cx="871296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u="sng" dirty="0">
                <a:solidFill>
                  <a:srgbClr val="0000FF"/>
                </a:solidFill>
              </a:rPr>
              <a:t>Plano Nacional de Energia </a:t>
            </a:r>
            <a:r>
              <a:rPr lang="pt-BR" sz="2200" b="1" u="sng" dirty="0" smtClean="0">
                <a:solidFill>
                  <a:srgbClr val="0000FF"/>
                </a:solidFill>
              </a:rPr>
              <a:t>2030</a:t>
            </a:r>
            <a:endParaRPr lang="pt-BR" sz="2400" b="1" dirty="0" smtClean="0">
              <a:solidFill>
                <a:srgbClr val="C00000"/>
              </a:solidFill>
            </a:endParaRPr>
          </a:p>
          <a:p>
            <a:endParaRPr lang="pt-BR" sz="2200" b="1" dirty="0" smtClean="0">
              <a:solidFill>
                <a:srgbClr val="C00000"/>
              </a:solidFill>
            </a:endParaRPr>
          </a:p>
          <a:p>
            <a:endParaRPr lang="pt-BR" sz="2200" b="1" dirty="0" smtClean="0">
              <a:solidFill>
                <a:srgbClr val="C00000"/>
              </a:solidFill>
            </a:endParaRPr>
          </a:p>
          <a:p>
            <a:endParaRPr lang="pt-BR" sz="2200" b="1" dirty="0">
              <a:solidFill>
                <a:srgbClr val="C00000"/>
              </a:solidFill>
            </a:endParaRPr>
          </a:p>
          <a:p>
            <a:endParaRPr lang="pt-BR" dirty="0" smtClean="0"/>
          </a:p>
          <a:p>
            <a:endParaRPr lang="pt-BR" sz="800" dirty="0" smtClean="0"/>
          </a:p>
        </p:txBody>
      </p:sp>
      <p:sp>
        <p:nvSpPr>
          <p:cNvPr id="5" name="CaixaDeTexto 4"/>
          <p:cNvSpPr txBox="1"/>
          <p:nvPr/>
        </p:nvSpPr>
        <p:spPr>
          <a:xfrm>
            <a:off x="1619672" y="663079"/>
            <a:ext cx="6333016" cy="461665"/>
          </a:xfrm>
          <a:prstGeom prst="rect">
            <a:avLst/>
          </a:prstGeom>
          <a:solidFill>
            <a:srgbClr val="00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POTENCIAL HIDRELÉTRICO BRASILEIRO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8022905" cy="423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59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678D-3BEB-42A7-87F4-03F9832D0D4E}" type="slidenum">
              <a:rPr lang="pt-BR" smtClean="0"/>
              <a:pPr/>
              <a:t>21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51520" y="1570727"/>
            <a:ext cx="864096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000000"/>
                </a:solidFill>
              </a:rPr>
              <a:t>Em 2015, previsão de conclusão do </a:t>
            </a:r>
            <a:r>
              <a:rPr lang="pt-BR" sz="2200" b="1" dirty="0">
                <a:solidFill>
                  <a:srgbClr val="C00000"/>
                </a:solidFill>
              </a:rPr>
              <a:t>Plano Nacional de Energia </a:t>
            </a:r>
            <a:r>
              <a:rPr lang="pt-BR" sz="2200" b="1" dirty="0" smtClean="0">
                <a:solidFill>
                  <a:srgbClr val="C00000"/>
                </a:solidFill>
              </a:rPr>
              <a:t>2050</a:t>
            </a:r>
            <a:r>
              <a:rPr lang="pt-BR" sz="2000" dirty="0" smtClean="0">
                <a:solidFill>
                  <a:srgbClr val="000000"/>
                </a:solidFill>
              </a:rPr>
              <a:t>, novo ciclo de estudos estratégicos de planejamento de longo prazo do Setor Elétrico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0000"/>
                </a:solidFill>
              </a:rPr>
              <a:t>Este </a:t>
            </a:r>
            <a:r>
              <a:rPr lang="pt-BR" sz="2000" dirty="0" smtClean="0">
                <a:solidFill>
                  <a:srgbClr val="000000"/>
                </a:solidFill>
              </a:rPr>
              <a:t>Plano </a:t>
            </a:r>
            <a:r>
              <a:rPr lang="pt-BR" sz="2000" dirty="0">
                <a:solidFill>
                  <a:srgbClr val="000000"/>
                </a:solidFill>
              </a:rPr>
              <a:t>apresentará uma ampla e detalhada avaliação do </a:t>
            </a:r>
            <a:r>
              <a:rPr lang="pt-BR" sz="2000" dirty="0" smtClean="0">
                <a:solidFill>
                  <a:srgbClr val="000000"/>
                </a:solidFill>
              </a:rPr>
              <a:t>aproveitamento do </a:t>
            </a:r>
            <a:r>
              <a:rPr lang="pt-BR" sz="2000" dirty="0">
                <a:solidFill>
                  <a:srgbClr val="000000"/>
                </a:solidFill>
              </a:rPr>
              <a:t>potencial hidroelétrico nacional, atualizando as conclusões referentes </a:t>
            </a:r>
            <a:r>
              <a:rPr lang="pt-BR" sz="2000" dirty="0" smtClean="0">
                <a:solidFill>
                  <a:srgbClr val="000000"/>
                </a:solidFill>
              </a:rPr>
              <a:t>ao  tema.</a:t>
            </a:r>
            <a:endParaRPr lang="pt-BR" sz="2200" b="1" i="1" dirty="0" smtClean="0"/>
          </a:p>
        </p:txBody>
      </p:sp>
      <p:sp>
        <p:nvSpPr>
          <p:cNvPr id="5" name="CaixaDeTexto 4"/>
          <p:cNvSpPr txBox="1"/>
          <p:nvPr/>
        </p:nvSpPr>
        <p:spPr>
          <a:xfrm>
            <a:off x="1619672" y="663079"/>
            <a:ext cx="6333016" cy="461665"/>
          </a:xfrm>
          <a:prstGeom prst="rect">
            <a:avLst/>
          </a:prstGeom>
          <a:solidFill>
            <a:srgbClr val="00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POTENCIAL HIDRELÉTRICO BRASILEIRO</a:t>
            </a:r>
          </a:p>
        </p:txBody>
      </p:sp>
    </p:spTree>
    <p:extLst>
      <p:ext uri="{BB962C8B-B14F-4D97-AF65-F5344CB8AC3E}">
        <p14:creationId xmlns:p14="http://schemas.microsoft.com/office/powerpoint/2010/main" val="224522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678D-3BEB-42A7-87F4-03F9832D0D4E}" type="slidenum">
              <a:rPr lang="pt-BR" smtClean="0"/>
              <a:pPr/>
              <a:t>22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475656" y="663079"/>
            <a:ext cx="6333016" cy="461665"/>
          </a:xfrm>
          <a:prstGeom prst="rect">
            <a:avLst/>
          </a:prstGeom>
          <a:solidFill>
            <a:srgbClr val="00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POTENCIAL HIDRELÉTRICO BRASILEIRO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10391"/>
            <a:ext cx="5328592" cy="4951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516216" y="6372664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latin typeface="Arial Narrow" pitchFamily="34" charset="0"/>
              </a:rPr>
              <a:t>Fonte dos dados: SPE/MME</a:t>
            </a:r>
            <a:endParaRPr lang="pt-BR" sz="16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70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678D-3BEB-42A7-87F4-03F9832D0D4E}" type="slidenum">
              <a:rPr lang="pt-BR" smtClean="0"/>
              <a:pPr/>
              <a:t>23</a:t>
            </a:fld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187624" y="663079"/>
            <a:ext cx="7134132" cy="461665"/>
          </a:xfrm>
          <a:prstGeom prst="rect">
            <a:avLst/>
          </a:prstGeom>
          <a:solidFill>
            <a:srgbClr val="00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PLANO DECENAL DE EXPANSÃO DE ENERGIA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67475" y="1249015"/>
            <a:ext cx="82089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/>
              <a:t>(*) Considerando </a:t>
            </a:r>
            <a:r>
              <a:rPr lang="pt-BR" sz="1400" dirty="0"/>
              <a:t>a integração de Manaus ao Sistema Interligado a partir do dia </a:t>
            </a:r>
            <a:r>
              <a:rPr lang="pt-BR" sz="1400" dirty="0" smtClean="0"/>
              <a:t>09/07/13</a:t>
            </a:r>
            <a:endParaRPr lang="pt-BR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40" y="1556792"/>
            <a:ext cx="7823591" cy="4877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74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678D-3BEB-42A7-87F4-03F9832D0D4E}" type="slidenum">
              <a:rPr lang="pt-BR" smtClean="0"/>
              <a:pPr/>
              <a:t>24</a:t>
            </a:fld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1187624" y="663079"/>
            <a:ext cx="7134132" cy="461665"/>
          </a:xfrm>
          <a:prstGeom prst="rect">
            <a:avLst/>
          </a:prstGeom>
          <a:solidFill>
            <a:srgbClr val="00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PLANO DECENAL DE EXPANSÃO DE ENERGIA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1426170"/>
            <a:ext cx="5383213" cy="48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2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678D-3BEB-42A7-87F4-03F9832D0D4E}" type="slidenum">
              <a:rPr lang="pt-BR" smtClean="0"/>
              <a:pPr/>
              <a:t>25</a:t>
            </a:fld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1187624" y="663079"/>
            <a:ext cx="7134132" cy="461665"/>
          </a:xfrm>
          <a:prstGeom prst="rect">
            <a:avLst/>
          </a:prstGeom>
          <a:solidFill>
            <a:srgbClr val="00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PLANO DECENAL DE EXPANSÃO DE ENERGIA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286050" y="1259468"/>
            <a:ext cx="6690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/>
              <a:t>Fator de Capacidade = Geração Média / Capacidade Instalada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36689"/>
            <a:ext cx="4420908" cy="293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00808"/>
            <a:ext cx="5076564" cy="111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5292080" y="6372664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latin typeface="Arial Narrow" pitchFamily="34" charset="0"/>
              </a:rPr>
              <a:t>Fonte dos dados: PDE 2023 e SPE/MME</a:t>
            </a:r>
            <a:endParaRPr lang="pt-BR" sz="16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35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678D-3BEB-42A7-87F4-03F9832D0D4E}" type="slidenum">
              <a:rPr lang="pt-BR" smtClean="0"/>
              <a:pPr/>
              <a:t>26</a:t>
            </a:fld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79512" y="592232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+mj-lt"/>
                <a:cs typeface="Calibri" panose="020F0502020204030204" pitchFamily="34" charset="0"/>
              </a:rPr>
              <a:t>ASPECTOS SOCIOAMBIENTAIS   </a:t>
            </a:r>
            <a:endParaRPr lang="pt-BR" sz="2400" b="1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71600" y="1340768"/>
            <a:ext cx="748883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 partir </a:t>
            </a:r>
            <a:r>
              <a:rPr lang="pt-BR" dirty="0" smtClean="0"/>
              <a:t>revisão do Manual de Inventário de Bacias Hidrográficas, em </a:t>
            </a:r>
            <a:r>
              <a:rPr lang="pt-BR" dirty="0"/>
              <a:t>2007, a </a:t>
            </a:r>
            <a:r>
              <a:rPr lang="pt-BR" dirty="0" smtClean="0"/>
              <a:t>escolha </a:t>
            </a:r>
            <a:r>
              <a:rPr lang="pt-BR" dirty="0"/>
              <a:t>da melhor alternativa de divisão </a:t>
            </a:r>
            <a:r>
              <a:rPr lang="pt-BR" dirty="0" smtClean="0"/>
              <a:t>de quedas </a:t>
            </a:r>
            <a:r>
              <a:rPr lang="pt-BR" dirty="0"/>
              <a:t>para o aproveitamento do potencial hidráulico de uma bacia hidrográfica é </a:t>
            </a:r>
            <a:r>
              <a:rPr lang="pt-BR" dirty="0" smtClean="0"/>
              <a:t>determinada a partir </a:t>
            </a:r>
            <a:r>
              <a:rPr lang="pt-BR" dirty="0"/>
              <a:t>de critérios técnicos, econômicos e socioambientais, levando-se em conta um cenário </a:t>
            </a:r>
            <a:r>
              <a:rPr lang="pt-BR" dirty="0" smtClean="0"/>
              <a:t>de utilização </a:t>
            </a:r>
            <a:r>
              <a:rPr lang="pt-BR" dirty="0"/>
              <a:t>múltipla dos recursos hídricos. Assim, foram incorporados aspectos relevantes </a:t>
            </a:r>
            <a:r>
              <a:rPr lang="pt-BR" dirty="0" smtClean="0"/>
              <a:t>tais como </a:t>
            </a:r>
            <a:r>
              <a:rPr lang="pt-BR" dirty="0"/>
              <a:t>a </a:t>
            </a:r>
            <a:r>
              <a:rPr lang="pt-BR" b="1" dirty="0"/>
              <a:t>Avaliação </a:t>
            </a:r>
            <a:r>
              <a:rPr lang="pt-BR" b="1" dirty="0" smtClean="0"/>
              <a:t> Ambiental </a:t>
            </a:r>
            <a:r>
              <a:rPr lang="pt-BR" b="1" dirty="0"/>
              <a:t>Integrada </a:t>
            </a:r>
            <a:r>
              <a:rPr lang="pt-BR" dirty="0"/>
              <a:t>(AAI) dentro do conceito do </a:t>
            </a:r>
            <a:r>
              <a:rPr lang="pt-BR" dirty="0" smtClean="0"/>
              <a:t>desenvolvimento sustentável </a:t>
            </a:r>
            <a:r>
              <a:rPr lang="pt-BR" dirty="0"/>
              <a:t>e a consideração dos usos múltiplos da água conforme o </a:t>
            </a:r>
            <a:r>
              <a:rPr lang="pt-BR" b="1" dirty="0"/>
              <a:t>Plano Nacional de </a:t>
            </a:r>
            <a:r>
              <a:rPr lang="pt-BR" b="1" dirty="0" smtClean="0"/>
              <a:t>Recursos Hídricos </a:t>
            </a:r>
            <a:r>
              <a:rPr lang="pt-BR" b="1" dirty="0"/>
              <a:t>(PNRH</a:t>
            </a:r>
            <a:r>
              <a:rPr lang="pt-BR" b="1" dirty="0" smtClean="0"/>
              <a:t>).</a:t>
            </a:r>
          </a:p>
          <a:p>
            <a:pPr algn="just"/>
            <a:endParaRPr lang="pt-BR" b="1" dirty="0"/>
          </a:p>
          <a:p>
            <a:pPr algn="just"/>
            <a:r>
              <a:rPr lang="pt-BR" dirty="0"/>
              <a:t>De uma maneira geral, este Manual só é aplicável a bacias com </a:t>
            </a:r>
            <a:r>
              <a:rPr lang="pt-BR" dirty="0" smtClean="0"/>
              <a:t>aproveitamentos </a:t>
            </a:r>
            <a:r>
              <a:rPr lang="pt-BR" dirty="0"/>
              <a:t>de porte superior </a:t>
            </a:r>
            <a:r>
              <a:rPr lang="pt-BR" dirty="0" smtClean="0"/>
              <a:t>ao de </a:t>
            </a:r>
            <a:r>
              <a:rPr lang="pt-BR" dirty="0"/>
              <a:t>Pequenas Centrais Hidroelétricas (maior que 30 MW). </a:t>
            </a:r>
            <a:r>
              <a:rPr lang="pt-BR" dirty="0" smtClean="0"/>
              <a:t>Nas </a:t>
            </a:r>
            <a:r>
              <a:rPr lang="pt-BR" dirty="0"/>
              <a:t>bacias que </a:t>
            </a:r>
            <a:r>
              <a:rPr lang="pt-BR" dirty="0" smtClean="0"/>
              <a:t>contemplem aproveitamentos </a:t>
            </a:r>
            <a:r>
              <a:rPr lang="pt-BR" dirty="0"/>
              <a:t>com porte superior a 30 MW e alguns de menor porte, estes também devem ser </a:t>
            </a:r>
            <a:r>
              <a:rPr lang="pt-BR" dirty="0" smtClean="0"/>
              <a:t>incluídos no </a:t>
            </a:r>
            <a:r>
              <a:rPr lang="pt-BR" dirty="0"/>
              <a:t>Estudo de Inventário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Ainda não foi realizada uma AAI da Bacia do Paraguai.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40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678D-3BEB-42A7-87F4-03F9832D0D4E}" type="slidenum">
              <a:rPr lang="pt-BR" smtClean="0"/>
              <a:pPr/>
              <a:t>27</a:t>
            </a:fld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79512" y="592232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+mj-lt"/>
                <a:cs typeface="Calibri" panose="020F0502020204030204" pitchFamily="34" charset="0"/>
              </a:rPr>
              <a:t>ASPECTOS SOCIOAMBIENTAIS   </a:t>
            </a:r>
            <a:endParaRPr lang="pt-BR" sz="2400" b="1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71600" y="1475492"/>
            <a:ext cx="74888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A </a:t>
            </a:r>
            <a:r>
              <a:rPr lang="pt-BR" dirty="0"/>
              <a:t>definição da viabilidade ambiental</a:t>
            </a:r>
            <a:r>
              <a:rPr lang="pt-BR" dirty="0" smtClean="0"/>
              <a:t>, incluindo </a:t>
            </a:r>
            <a:r>
              <a:rPr lang="pt-BR" dirty="0"/>
              <a:t>a concepção e </a:t>
            </a:r>
            <a:r>
              <a:rPr lang="pt-BR" dirty="0" smtClean="0"/>
              <a:t>localização, não são definidas em Avaliação Ambiental Integrada, mas </a:t>
            </a:r>
            <a:r>
              <a:rPr lang="pt-BR" dirty="0"/>
              <a:t>sim </a:t>
            </a:r>
            <a:r>
              <a:rPr lang="pt-BR" dirty="0" smtClean="0"/>
              <a:t>com a </a:t>
            </a:r>
            <a:r>
              <a:rPr lang="pt-BR" b="1" dirty="0"/>
              <a:t>licença </a:t>
            </a:r>
            <a:r>
              <a:rPr lang="pt-BR" b="1" dirty="0" smtClean="0"/>
              <a:t>prévia concedida pelo órgão licenciador competente</a:t>
            </a:r>
            <a:r>
              <a:rPr lang="pt-BR" dirty="0" smtClean="0"/>
              <a:t>. </a:t>
            </a:r>
            <a:r>
              <a:rPr lang="pt-BR" dirty="0"/>
              <a:t>A Resolução CONAMA nº 237/1997 define que</a:t>
            </a:r>
            <a:r>
              <a:rPr lang="pt-BR" dirty="0" smtClean="0"/>
              <a:t>:</a:t>
            </a:r>
          </a:p>
          <a:p>
            <a:pPr algn="just"/>
            <a:endParaRPr lang="pt-BR" dirty="0"/>
          </a:p>
          <a:p>
            <a:pPr algn="just"/>
            <a:r>
              <a:rPr lang="pt-BR" i="1" dirty="0"/>
              <a:t>Art. 8º - O Poder Público, no exercício de sua competência de controle</a:t>
            </a:r>
            <a:r>
              <a:rPr lang="pt-BR" i="1" dirty="0" smtClean="0"/>
              <a:t>, expedirá </a:t>
            </a:r>
            <a:r>
              <a:rPr lang="pt-BR" i="1" dirty="0"/>
              <a:t>as seguintes licenças:</a:t>
            </a:r>
          </a:p>
          <a:p>
            <a:pPr algn="just"/>
            <a:r>
              <a:rPr lang="pt-BR" i="1" dirty="0"/>
              <a:t>I - Licença Prévia (LP) - concedida na fase preliminar do planejamento </a:t>
            </a:r>
            <a:r>
              <a:rPr lang="pt-BR" i="1" dirty="0" smtClean="0"/>
              <a:t>do empreendimento </a:t>
            </a:r>
            <a:r>
              <a:rPr lang="pt-BR" i="1" dirty="0"/>
              <a:t>ou </a:t>
            </a:r>
            <a:r>
              <a:rPr lang="pt-BR" i="1" dirty="0" smtClean="0"/>
              <a:t>atividade, </a:t>
            </a:r>
            <a:r>
              <a:rPr lang="pt-BR" b="1" i="1" dirty="0"/>
              <a:t>aprovando sua localização e concepção</a:t>
            </a:r>
            <a:r>
              <a:rPr lang="pt-BR" b="1" i="1" dirty="0" smtClean="0"/>
              <a:t>, atestando </a:t>
            </a:r>
            <a:r>
              <a:rPr lang="pt-BR" b="1" i="1" dirty="0"/>
              <a:t>a viabilidade ambiental </a:t>
            </a:r>
            <a:r>
              <a:rPr lang="pt-BR" i="1" dirty="0"/>
              <a:t>e estabelecendo os requisitos básicos </a:t>
            </a:r>
            <a:r>
              <a:rPr lang="pt-BR" i="1" dirty="0" smtClean="0"/>
              <a:t>e condicionantes </a:t>
            </a:r>
            <a:r>
              <a:rPr lang="pt-BR" i="1" dirty="0"/>
              <a:t>a serem atendidos nas próximas fases de sua </a:t>
            </a:r>
            <a:r>
              <a:rPr lang="pt-BR" i="1" dirty="0" smtClean="0"/>
              <a:t>implementação.</a:t>
            </a:r>
            <a:endParaRPr lang="pt-BR" dirty="0" smtClean="0"/>
          </a:p>
          <a:p>
            <a:pPr algn="just"/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654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678D-3BEB-42A7-87F4-03F9832D0D4E}" type="slidenum">
              <a:rPr lang="pt-BR" smtClean="0"/>
              <a:pPr/>
              <a:t>28</a:t>
            </a:fld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79512" y="592232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+mj-lt"/>
                <a:cs typeface="Calibri" panose="020F0502020204030204" pitchFamily="34" charset="0"/>
              </a:rPr>
              <a:t>ASPECTOS SOCIOAMBIENTAIS   </a:t>
            </a:r>
            <a:endParaRPr lang="pt-BR" sz="2400" b="1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71600" y="1475492"/>
            <a:ext cx="74888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Os procedimentos de licenciamento ambiental adotados no Brasil </a:t>
            </a:r>
            <a:r>
              <a:rPr lang="pt-BR" dirty="0" smtClean="0"/>
              <a:t>obedecem aos critérios </a:t>
            </a:r>
            <a:r>
              <a:rPr lang="pt-BR" dirty="0"/>
              <a:t>e diretrizes estabelecidos </a:t>
            </a:r>
            <a:r>
              <a:rPr lang="pt-BR" dirty="0" smtClean="0"/>
              <a:t>legalmente, incluindo  o estabelecido na </a:t>
            </a:r>
            <a:r>
              <a:rPr lang="pt-BR" dirty="0"/>
              <a:t>Resolução CONAMA nº 01, de 23 de janeiro de 1986, que, entre </a:t>
            </a:r>
            <a:r>
              <a:rPr lang="pt-BR" dirty="0" smtClean="0"/>
              <a:t>outras exigências</a:t>
            </a:r>
            <a:r>
              <a:rPr lang="pt-BR" dirty="0"/>
              <a:t>, </a:t>
            </a:r>
            <a:r>
              <a:rPr lang="pt-BR" dirty="0" smtClean="0"/>
              <a:t>prevê:</a:t>
            </a:r>
          </a:p>
          <a:p>
            <a:pPr algn="just"/>
            <a:endParaRPr lang="pt-BR" dirty="0"/>
          </a:p>
          <a:p>
            <a:pPr algn="just"/>
            <a:r>
              <a:rPr lang="pt-BR" i="1" dirty="0"/>
              <a:t>Art. 5º - O estudo de impacto ambiental, </a:t>
            </a:r>
            <a:r>
              <a:rPr lang="pt-BR" i="1" dirty="0" smtClean="0"/>
              <a:t>(...) obedecerá </a:t>
            </a:r>
            <a:r>
              <a:rPr lang="pt-BR" i="1" dirty="0"/>
              <a:t>às seguintes diretrizes gerais:</a:t>
            </a:r>
          </a:p>
          <a:p>
            <a:pPr algn="just"/>
            <a:r>
              <a:rPr lang="pt-BR" i="1" dirty="0"/>
              <a:t>I - contemplar todas as alternativas tecnológicas e de localização do projeto,</a:t>
            </a:r>
          </a:p>
          <a:p>
            <a:pPr algn="just"/>
            <a:r>
              <a:rPr lang="pt-BR" i="1" dirty="0"/>
              <a:t>confrontando-as com a hipótese de não execução do projeto;</a:t>
            </a:r>
          </a:p>
          <a:p>
            <a:pPr algn="just"/>
            <a:r>
              <a:rPr lang="pt-BR" i="1" dirty="0"/>
              <a:t>II - identificar e avaliar sistematicamente os impactos ambientais gerados nas</a:t>
            </a:r>
          </a:p>
          <a:p>
            <a:pPr algn="just"/>
            <a:r>
              <a:rPr lang="pt-BR" i="1" dirty="0"/>
              <a:t>fases de implantação e operação da atividade;</a:t>
            </a:r>
          </a:p>
          <a:p>
            <a:pPr algn="just"/>
            <a:r>
              <a:rPr lang="pt-BR" i="1" dirty="0"/>
              <a:t>III - definir os limites da área geográfica a ser direta ou indiretamente afetada</a:t>
            </a:r>
          </a:p>
          <a:p>
            <a:pPr algn="just"/>
            <a:r>
              <a:rPr lang="pt-BR" i="1" dirty="0"/>
              <a:t>pelos impactos, denominada área de influência do projeto, </a:t>
            </a:r>
            <a:r>
              <a:rPr lang="pt-BR" b="1" i="1" dirty="0"/>
              <a:t>considerando, em</a:t>
            </a:r>
          </a:p>
          <a:p>
            <a:pPr algn="just"/>
            <a:r>
              <a:rPr lang="pt-BR" b="1" i="1" dirty="0"/>
              <a:t>todos os casos, a bacia hidrográfica </a:t>
            </a:r>
            <a:r>
              <a:rPr lang="pt-BR" i="1" dirty="0"/>
              <a:t>na qual se localiza;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Assim, o órgão ambiental deve considerar a interação entre o empreendimento e a bacia hidrográfica para a definição de sua viabilidade ambiental.</a:t>
            </a:r>
          </a:p>
        </p:txBody>
      </p:sp>
    </p:spTree>
    <p:extLst>
      <p:ext uri="{BB962C8B-B14F-4D97-AF65-F5344CB8AC3E}">
        <p14:creationId xmlns:p14="http://schemas.microsoft.com/office/powerpoint/2010/main" val="279728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678D-3BEB-42A7-87F4-03F9832D0D4E}" type="slidenum">
              <a:rPr lang="pt-BR" smtClean="0"/>
              <a:pPr/>
              <a:t>29</a:t>
            </a:fld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79512" y="592232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+mj-lt"/>
                <a:cs typeface="Calibri" panose="020F0502020204030204" pitchFamily="34" charset="0"/>
              </a:rPr>
              <a:t>ASPECTOS SOCIOAMBIENTAIS   </a:t>
            </a:r>
            <a:endParaRPr lang="pt-BR" sz="2400" b="1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71600" y="1446691"/>
            <a:ext cx="74888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A Lei nº 9.985/2000 instituiu o Sistema Nacional de Unidades de Conservação da Natureza e estabeleceu que:</a:t>
            </a:r>
            <a:endParaRPr lang="pt-BR" dirty="0"/>
          </a:p>
          <a:p>
            <a:pPr algn="just"/>
            <a:r>
              <a:rPr lang="pt-BR" dirty="0" smtClean="0"/>
              <a:t> </a:t>
            </a:r>
            <a:endParaRPr lang="pt-BR" dirty="0"/>
          </a:p>
          <a:p>
            <a:pPr algn="just"/>
            <a:r>
              <a:rPr lang="pt-BR" i="1" dirty="0" smtClean="0"/>
              <a:t>Art</a:t>
            </a:r>
            <a:r>
              <a:rPr lang="pt-BR" i="1" dirty="0"/>
              <a:t>. 36.</a:t>
            </a:r>
            <a:r>
              <a:rPr lang="pt-BR" b="1" i="1" dirty="0"/>
              <a:t> </a:t>
            </a:r>
            <a:r>
              <a:rPr lang="pt-BR" i="1" dirty="0"/>
              <a:t>Nos casos de licenciamento ambiental de empreendimentos </a:t>
            </a:r>
            <a:r>
              <a:rPr lang="pt-BR" i="1" dirty="0" smtClean="0"/>
              <a:t>de significativo </a:t>
            </a:r>
            <a:r>
              <a:rPr lang="pt-BR" i="1" dirty="0"/>
              <a:t>impacto ambiental, assim considerado pelo órgão </a:t>
            </a:r>
            <a:r>
              <a:rPr lang="pt-BR" i="1" dirty="0" smtClean="0"/>
              <a:t>ambiental competente</a:t>
            </a:r>
            <a:r>
              <a:rPr lang="pt-BR" i="1" dirty="0"/>
              <a:t>, com fundamento em estudo de impacto ambiental e </a:t>
            </a:r>
            <a:r>
              <a:rPr lang="pt-BR" i="1" dirty="0" smtClean="0"/>
              <a:t>respectivo relatório </a:t>
            </a:r>
            <a:r>
              <a:rPr lang="pt-BR" i="1" dirty="0"/>
              <a:t>- EIA/RIMA, o empreendedor é obrigado a apoiar a implantação </a:t>
            </a:r>
            <a:r>
              <a:rPr lang="pt-BR" i="1" dirty="0" smtClean="0"/>
              <a:t>e manutenção </a:t>
            </a:r>
            <a:r>
              <a:rPr lang="pt-BR" i="1" dirty="0"/>
              <a:t>de unidade de conservação do Grupo de Proteção Integral, </a:t>
            </a:r>
            <a:r>
              <a:rPr lang="pt-BR" i="1" dirty="0" smtClean="0"/>
              <a:t>de acordo </a:t>
            </a:r>
            <a:r>
              <a:rPr lang="pt-BR" i="1" dirty="0"/>
              <a:t>com o disposto neste artigo e no regulamento desta Lei</a:t>
            </a:r>
            <a:r>
              <a:rPr lang="pt-BR" i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535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91964"/>
            <a:ext cx="6448425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1"/>
          <p:cNvSpPr>
            <a:spLocks noChangeArrowheads="1"/>
          </p:cNvSpPr>
          <p:nvPr/>
        </p:nvSpPr>
        <p:spPr bwMode="auto">
          <a:xfrm>
            <a:off x="522288" y="593725"/>
            <a:ext cx="2024062" cy="3603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endParaRPr lang="pt-BR" altLang="pt-BR"/>
          </a:p>
        </p:txBody>
      </p:sp>
      <p:sp>
        <p:nvSpPr>
          <p:cNvPr id="18" name="CaixaDeTexto 21"/>
          <p:cNvSpPr txBox="1">
            <a:spLocks noChangeArrowheads="1"/>
          </p:cNvSpPr>
          <p:nvPr/>
        </p:nvSpPr>
        <p:spPr bwMode="auto">
          <a:xfrm>
            <a:off x="147638" y="762000"/>
            <a:ext cx="3163887" cy="404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Arial" charset="0"/>
              </a:defRPr>
            </a:lvl5pPr>
            <a:lvl6pPr marL="2514600" indent="-228600" algn="just" eaLnBrk="0" fontAlgn="base" hangingPunct="0">
              <a:lnSpc>
                <a:spcPct val="90000"/>
              </a:lnSpc>
              <a:spcBef>
                <a:spcPct val="9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Ø"/>
              <a:defRPr b="1">
                <a:solidFill>
                  <a:srgbClr val="000000"/>
                </a:solidFill>
                <a:latin typeface="Arial" charset="0"/>
              </a:defRPr>
            </a:lvl6pPr>
            <a:lvl7pPr marL="2971800" indent="-228600" algn="just" eaLnBrk="0" fontAlgn="base" hangingPunct="0">
              <a:lnSpc>
                <a:spcPct val="90000"/>
              </a:lnSpc>
              <a:spcBef>
                <a:spcPct val="9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Ø"/>
              <a:defRPr b="1">
                <a:solidFill>
                  <a:srgbClr val="000000"/>
                </a:solidFill>
                <a:latin typeface="Arial" charset="0"/>
              </a:defRPr>
            </a:lvl7pPr>
            <a:lvl8pPr marL="3429000" indent="-228600" algn="just" eaLnBrk="0" fontAlgn="base" hangingPunct="0">
              <a:lnSpc>
                <a:spcPct val="90000"/>
              </a:lnSpc>
              <a:spcBef>
                <a:spcPct val="9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Ø"/>
              <a:defRPr b="1">
                <a:solidFill>
                  <a:srgbClr val="000000"/>
                </a:solidFill>
                <a:latin typeface="Arial" charset="0"/>
              </a:defRPr>
            </a:lvl8pPr>
            <a:lvl9pPr marL="3886200" indent="-228600" algn="just" eaLnBrk="0" fontAlgn="base" hangingPunct="0">
              <a:lnSpc>
                <a:spcPct val="90000"/>
              </a:lnSpc>
              <a:spcBef>
                <a:spcPct val="9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Ø"/>
              <a:defRPr b="1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000"/>
              </a:spcBef>
              <a:buFont typeface="Wingdings" pitchFamily="2" charset="2"/>
              <a:buNone/>
            </a:pPr>
            <a:r>
              <a:rPr lang="pt-BR" altLang="pt-BR" sz="1400" u="sng" dirty="0"/>
              <a:t>Capacidade própria:</a:t>
            </a:r>
          </a:p>
          <a:p>
            <a:pPr eaLnBrk="1" hangingPunct="1">
              <a:spcBef>
                <a:spcPts val="1000"/>
              </a:spcBef>
              <a:buFont typeface="Wingdings" pitchFamily="2" charset="2"/>
              <a:buNone/>
            </a:pPr>
            <a:r>
              <a:rPr lang="pt-BR" altLang="pt-BR" sz="1400" dirty="0"/>
              <a:t>- </a:t>
            </a:r>
            <a:r>
              <a:rPr lang="pt-BR" altLang="pt-BR" sz="1400" dirty="0" smtClean="0"/>
              <a:t>136.776 MW (01/06/2015)</a:t>
            </a:r>
            <a:endParaRPr lang="pt-BR" altLang="pt-BR" sz="1400" dirty="0"/>
          </a:p>
          <a:p>
            <a:pPr eaLnBrk="1" hangingPunct="1">
              <a:spcBef>
                <a:spcPts val="1000"/>
              </a:spcBef>
              <a:buFont typeface="Wingdings" pitchFamily="2" charset="2"/>
              <a:buNone/>
            </a:pPr>
            <a:r>
              <a:rPr lang="pt-BR" altLang="pt-BR" sz="1400" dirty="0"/>
              <a:t>- </a:t>
            </a:r>
            <a:r>
              <a:rPr lang="pt-BR" altLang="pt-BR" sz="1400" dirty="0" smtClean="0"/>
              <a:t>79,3% </a:t>
            </a:r>
            <a:r>
              <a:rPr lang="pt-BR" altLang="pt-BR" sz="1400" dirty="0"/>
              <a:t>de fontes </a:t>
            </a:r>
            <a:r>
              <a:rPr lang="pt-BR" altLang="pt-BR" sz="1400" dirty="0" smtClean="0"/>
              <a:t>renováveis (hidráulica, biomassa, eólica e solar)</a:t>
            </a:r>
            <a:endParaRPr lang="pt-BR" altLang="pt-BR" sz="1400" dirty="0"/>
          </a:p>
          <a:p>
            <a:pPr eaLnBrk="1" hangingPunct="1">
              <a:spcBef>
                <a:spcPts val="1000"/>
              </a:spcBef>
              <a:buFont typeface="Wingdings" pitchFamily="2" charset="2"/>
              <a:buNone/>
            </a:pPr>
            <a:r>
              <a:rPr lang="pt-BR" altLang="pt-BR" sz="1400" dirty="0"/>
              <a:t>Expansão baseada em usinas com alta sazonalidade de produção</a:t>
            </a:r>
          </a:p>
          <a:p>
            <a:pPr eaLnBrk="1" hangingPunct="1">
              <a:spcBef>
                <a:spcPts val="1000"/>
              </a:spcBef>
              <a:buFont typeface="Wingdings" pitchFamily="2" charset="2"/>
              <a:buNone/>
            </a:pPr>
            <a:endParaRPr lang="pt-BR" altLang="pt-BR" sz="1400" dirty="0"/>
          </a:p>
          <a:p>
            <a:pPr eaLnBrk="1" hangingPunct="1">
              <a:spcBef>
                <a:spcPts val="1000"/>
              </a:spcBef>
              <a:buFont typeface="Wingdings" pitchFamily="2" charset="2"/>
              <a:buNone/>
            </a:pPr>
            <a:r>
              <a:rPr lang="pt-BR" altLang="pt-BR" sz="1400" u="sng" dirty="0"/>
              <a:t>Linhas de transmissão:</a:t>
            </a:r>
          </a:p>
          <a:p>
            <a:pPr eaLnBrk="1" hangingPunct="1">
              <a:spcBef>
                <a:spcPts val="1000"/>
              </a:spcBef>
              <a:buFont typeface="Wingdings" pitchFamily="2" charset="2"/>
              <a:buNone/>
            </a:pPr>
            <a:r>
              <a:rPr lang="pt-BR" altLang="pt-BR" sz="1400" dirty="0"/>
              <a:t>- </a:t>
            </a:r>
            <a:r>
              <a:rPr lang="pt-BR" altLang="pt-BR" sz="1400" dirty="0" smtClean="0"/>
              <a:t>126.202 km (30/04/2015)</a:t>
            </a:r>
            <a:endParaRPr lang="pt-BR" altLang="pt-BR" sz="1400" dirty="0"/>
          </a:p>
          <a:p>
            <a:pPr eaLnBrk="1" hangingPunct="1">
              <a:spcBef>
                <a:spcPts val="1000"/>
              </a:spcBef>
              <a:buFont typeface="Wingdings" pitchFamily="2" charset="2"/>
              <a:buNone/>
            </a:pPr>
            <a:r>
              <a:rPr lang="pt-BR" altLang="pt-BR" sz="1400" dirty="0"/>
              <a:t>- Sistema Interligado (&gt;</a:t>
            </a:r>
            <a:r>
              <a:rPr lang="pt-BR" altLang="pt-BR" sz="1400" dirty="0" smtClean="0"/>
              <a:t>99%)</a:t>
            </a:r>
            <a:endParaRPr lang="pt-BR" altLang="pt-BR" sz="1400" dirty="0"/>
          </a:p>
          <a:p>
            <a:pPr eaLnBrk="1" hangingPunct="1">
              <a:spcBef>
                <a:spcPts val="1000"/>
              </a:spcBef>
              <a:buFont typeface="Wingdings" pitchFamily="2" charset="2"/>
              <a:buNone/>
            </a:pPr>
            <a:r>
              <a:rPr lang="pt-BR" altLang="pt-BR" sz="1400" dirty="0"/>
              <a:t>- </a:t>
            </a:r>
            <a:r>
              <a:rPr lang="pt-BR" altLang="pt-BR" sz="1400" dirty="0" smtClean="0"/>
              <a:t>Complementaridade </a:t>
            </a:r>
            <a:r>
              <a:rPr lang="pt-BR" altLang="pt-BR" sz="1400" dirty="0"/>
              <a:t>energética</a:t>
            </a:r>
          </a:p>
          <a:p>
            <a:pPr eaLnBrk="1" hangingPunct="1">
              <a:spcBef>
                <a:spcPts val="1000"/>
              </a:spcBef>
              <a:buFont typeface="Wingdings" pitchFamily="2" charset="2"/>
              <a:buNone/>
            </a:pPr>
            <a:r>
              <a:rPr lang="pt-BR" altLang="pt-BR" sz="1400" dirty="0"/>
              <a:t>- Otimização do aproveitamento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639763" y="279400"/>
            <a:ext cx="834231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2" algn="r">
              <a:lnSpc>
                <a:spcPct val="100000"/>
              </a:lnSpc>
              <a:spcBef>
                <a:spcPct val="20000"/>
              </a:spcBef>
              <a:buClrTx/>
              <a:buFont typeface="Wingdings" pitchFamily="2" charset="2"/>
              <a:buNone/>
              <a:defRPr/>
            </a:pP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O Sistema Elétrico Brasileiro</a:t>
            </a:r>
            <a:endParaRPr lang="pt-BR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Elipse 2"/>
          <p:cNvSpPr>
            <a:spLocks noChangeArrowheads="1"/>
          </p:cNvSpPr>
          <p:nvPr/>
        </p:nvSpPr>
        <p:spPr bwMode="auto">
          <a:xfrm rot="1112373">
            <a:off x="7163676" y="2261206"/>
            <a:ext cx="1304925" cy="2020887"/>
          </a:xfrm>
          <a:prstGeom prst="ellipse">
            <a:avLst/>
          </a:prstGeom>
          <a:solidFill>
            <a:srgbClr val="FFC000">
              <a:alpha val="29019"/>
            </a:srgbClr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pt-BR" altLang="pt-BR"/>
          </a:p>
        </p:txBody>
      </p:sp>
      <p:sp>
        <p:nvSpPr>
          <p:cNvPr id="21" name="Elipse 5"/>
          <p:cNvSpPr>
            <a:spLocks noChangeArrowheads="1"/>
          </p:cNvSpPr>
          <p:nvPr/>
        </p:nvSpPr>
        <p:spPr bwMode="auto">
          <a:xfrm>
            <a:off x="5292080" y="2276872"/>
            <a:ext cx="1123950" cy="1147762"/>
          </a:xfrm>
          <a:prstGeom prst="ellipse">
            <a:avLst/>
          </a:prstGeom>
          <a:solidFill>
            <a:srgbClr val="0070C0">
              <a:alpha val="29019"/>
            </a:srgbClr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pt-BR" altLang="pt-BR"/>
          </a:p>
        </p:txBody>
      </p:sp>
      <p:sp>
        <p:nvSpPr>
          <p:cNvPr id="30" name="Elipse 22"/>
          <p:cNvSpPr>
            <a:spLocks noChangeArrowheads="1"/>
          </p:cNvSpPr>
          <p:nvPr/>
        </p:nvSpPr>
        <p:spPr bwMode="auto">
          <a:xfrm rot="2559923">
            <a:off x="5900559" y="4025991"/>
            <a:ext cx="1627187" cy="1581150"/>
          </a:xfrm>
          <a:prstGeom prst="ellipse">
            <a:avLst/>
          </a:prstGeom>
          <a:solidFill>
            <a:srgbClr val="FF0000">
              <a:alpha val="29019"/>
            </a:srgbClr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pt-BR" altLang="pt-BR"/>
          </a:p>
        </p:txBody>
      </p:sp>
      <p:sp>
        <p:nvSpPr>
          <p:cNvPr id="31" name="Elipse 5"/>
          <p:cNvSpPr>
            <a:spLocks noChangeArrowheads="1"/>
          </p:cNvSpPr>
          <p:nvPr/>
        </p:nvSpPr>
        <p:spPr bwMode="auto">
          <a:xfrm>
            <a:off x="3448050" y="2601677"/>
            <a:ext cx="1123950" cy="1147762"/>
          </a:xfrm>
          <a:prstGeom prst="ellipse">
            <a:avLst/>
          </a:prstGeom>
          <a:solidFill>
            <a:srgbClr val="0070C0">
              <a:alpha val="29019"/>
            </a:srgbClr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pt-BR" altLang="pt-BR"/>
          </a:p>
        </p:txBody>
      </p:sp>
      <p:sp>
        <p:nvSpPr>
          <p:cNvPr id="32" name="Elipse 5"/>
          <p:cNvSpPr>
            <a:spLocks noChangeArrowheads="1"/>
          </p:cNvSpPr>
          <p:nvPr/>
        </p:nvSpPr>
        <p:spPr bwMode="auto">
          <a:xfrm>
            <a:off x="4816202" y="4581128"/>
            <a:ext cx="1123950" cy="1147762"/>
          </a:xfrm>
          <a:prstGeom prst="ellipse">
            <a:avLst/>
          </a:prstGeom>
          <a:solidFill>
            <a:srgbClr val="0070C0">
              <a:alpha val="29019"/>
            </a:srgbClr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pt-BR" altLang="pt-BR"/>
          </a:p>
        </p:txBody>
      </p:sp>
      <p:sp>
        <p:nvSpPr>
          <p:cNvPr id="2" name="Retângulo 1"/>
          <p:cNvSpPr/>
          <p:nvPr/>
        </p:nvSpPr>
        <p:spPr>
          <a:xfrm rot="1560000">
            <a:off x="5970507" y="1927165"/>
            <a:ext cx="58996" cy="4198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12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678D-3BEB-42A7-87F4-03F9832D0D4E}" type="slidenum">
              <a:rPr lang="pt-BR" smtClean="0"/>
              <a:pPr/>
              <a:t>30</a:t>
            </a:fld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79512" y="592232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+mj-lt"/>
                <a:cs typeface="Calibri" panose="020F0502020204030204" pitchFamily="34" charset="0"/>
              </a:rPr>
              <a:t>ASPECTOS SOCIOAMBIENTAIS   </a:t>
            </a:r>
            <a:endParaRPr lang="pt-BR" sz="2400" b="1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71600" y="1475492"/>
            <a:ext cx="74888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Em </a:t>
            </a:r>
            <a:r>
              <a:rPr lang="pt-BR" dirty="0"/>
              <a:t>28 de maio de 2012, entrou em vigor a Lei nº </a:t>
            </a:r>
            <a:r>
              <a:rPr lang="pt-BR" dirty="0" smtClean="0"/>
              <a:t>12.651 – Código Florestal, definindo que:</a:t>
            </a:r>
          </a:p>
          <a:p>
            <a:pPr algn="just"/>
            <a:endParaRPr lang="pt-BR" dirty="0"/>
          </a:p>
          <a:p>
            <a:pPr algn="just"/>
            <a:r>
              <a:rPr lang="pt-BR" i="1" dirty="0"/>
              <a:t>Art. </a:t>
            </a:r>
            <a:r>
              <a:rPr lang="pt-BR" i="1" dirty="0" smtClean="0"/>
              <a:t>5º  </a:t>
            </a:r>
            <a:r>
              <a:rPr lang="pt-BR" i="1" dirty="0"/>
              <a:t>Na implantação de reservatório d’água artificial destinado a </a:t>
            </a:r>
            <a:r>
              <a:rPr lang="pt-BR" i="1" dirty="0" smtClean="0"/>
              <a:t>geração de </a:t>
            </a:r>
            <a:r>
              <a:rPr lang="pt-BR" i="1" dirty="0"/>
              <a:t>energia ou abastecimento público, é obrigatória a aquisição, </a:t>
            </a:r>
            <a:r>
              <a:rPr lang="pt-BR" i="1" dirty="0" smtClean="0"/>
              <a:t>desapropriação </a:t>
            </a:r>
            <a:r>
              <a:rPr lang="pt-BR" i="1" dirty="0"/>
              <a:t>ou instituição de servidão administrativa pelo </a:t>
            </a:r>
            <a:r>
              <a:rPr lang="pt-BR" i="1" dirty="0" smtClean="0"/>
              <a:t>empreendedor das </a:t>
            </a:r>
            <a:r>
              <a:rPr lang="pt-BR" b="1" i="1" dirty="0"/>
              <a:t>Áreas de Preservação Permanente </a:t>
            </a:r>
            <a:r>
              <a:rPr lang="pt-BR" i="1" dirty="0"/>
              <a:t>criadas em seu entorno, </a:t>
            </a:r>
            <a:r>
              <a:rPr lang="pt-BR" i="1" dirty="0" smtClean="0"/>
              <a:t>conforme estabelecido </a:t>
            </a:r>
            <a:r>
              <a:rPr lang="pt-BR" i="1" dirty="0"/>
              <a:t>no licenciamento ambiental, observando-se a faixa mínima de 30 (trinta) metros e máxima de 100 (cem) metros em área rural, e a faixa mínima de 15 (quinze) metros e máxima de 30 (trinta) metros em área urbana.      </a:t>
            </a:r>
          </a:p>
          <a:p>
            <a:pPr algn="just"/>
            <a:endParaRPr lang="pt-BR" i="1" dirty="0"/>
          </a:p>
          <a:p>
            <a:pPr algn="just"/>
            <a:r>
              <a:rPr lang="pt-BR" i="1" dirty="0"/>
              <a:t>§ 1º  Na implantação de reservatórios d’água artificiais de que trata o caput, o empreendedor, no âmbito do licenciamento ambiental, elaborará </a:t>
            </a:r>
            <a:r>
              <a:rPr lang="pt-BR" b="1" i="1" dirty="0" smtClean="0"/>
              <a:t>Plano Ambiental </a:t>
            </a:r>
            <a:r>
              <a:rPr lang="pt-BR" b="1" i="1" dirty="0"/>
              <a:t>de Conservação e Uso do Entorno do Reservatório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19972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678D-3BEB-42A7-87F4-03F9832D0D4E}" type="slidenum">
              <a:rPr lang="pt-BR" smtClean="0"/>
              <a:pPr/>
              <a:t>31</a:t>
            </a:fld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79512" y="592232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+mj-lt"/>
                <a:cs typeface="Calibri" panose="020F0502020204030204" pitchFamily="34" charset="0"/>
              </a:rPr>
              <a:t>ASPECTOS SOCIOAMBIENTAIS   </a:t>
            </a:r>
            <a:endParaRPr lang="pt-BR" sz="2400" b="1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71600" y="1475492"/>
            <a:ext cx="74888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O </a:t>
            </a:r>
            <a:r>
              <a:rPr lang="pt-BR" dirty="0"/>
              <a:t>Projeto Básico Ambiental (PBA) é um </a:t>
            </a:r>
            <a:r>
              <a:rPr lang="pt-BR" dirty="0" smtClean="0"/>
              <a:t>conjunto </a:t>
            </a:r>
            <a:r>
              <a:rPr lang="pt-BR" dirty="0"/>
              <a:t>de Programas a </a:t>
            </a:r>
            <a:r>
              <a:rPr lang="pt-BR" dirty="0" smtClean="0"/>
              <a:t>serem implantados</a:t>
            </a:r>
            <a:r>
              <a:rPr lang="pt-BR" dirty="0"/>
              <a:t>, visando viabilizar as recomendações emitidas </a:t>
            </a:r>
            <a:r>
              <a:rPr lang="pt-BR" dirty="0" smtClean="0"/>
              <a:t>estudos ambientais e a atender </a:t>
            </a:r>
            <a:r>
              <a:rPr lang="pt-BR" dirty="0"/>
              <a:t>às exigências e condicionantes </a:t>
            </a:r>
            <a:r>
              <a:rPr lang="pt-BR" dirty="0" smtClean="0"/>
              <a:t>fixadas </a:t>
            </a:r>
            <a:r>
              <a:rPr lang="pt-BR" dirty="0"/>
              <a:t>pelo </a:t>
            </a:r>
            <a:r>
              <a:rPr lang="pt-BR" dirty="0" smtClean="0"/>
              <a:t>órgão ambiental </a:t>
            </a:r>
            <a:r>
              <a:rPr lang="pt-BR" dirty="0"/>
              <a:t>licenciador</a:t>
            </a:r>
            <a:r>
              <a:rPr lang="pt-BR" dirty="0" smtClean="0"/>
              <a:t>. Em </a:t>
            </a:r>
            <a:r>
              <a:rPr lang="pt-BR" dirty="0"/>
              <a:t>geral, devem ser detalhados, </a:t>
            </a:r>
            <a:r>
              <a:rPr lang="pt-BR" dirty="0" smtClean="0"/>
              <a:t>entre outros, os seguintes Programas:</a:t>
            </a:r>
          </a:p>
          <a:p>
            <a:pPr algn="just"/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Recuperação </a:t>
            </a:r>
            <a:r>
              <a:rPr lang="pt-BR" dirty="0"/>
              <a:t>de Áreas Degradadas;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Comunicação </a:t>
            </a:r>
            <a:r>
              <a:rPr lang="pt-BR" dirty="0"/>
              <a:t>Social;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Gerenciamento </a:t>
            </a:r>
            <a:r>
              <a:rPr lang="pt-BR" dirty="0"/>
              <a:t>e Controle dos Impactos </a:t>
            </a:r>
            <a:r>
              <a:rPr lang="pt-BR" dirty="0" smtClean="0"/>
              <a:t>Ambientais</a:t>
            </a:r>
            <a:r>
              <a:rPr lang="pt-BR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Conservação </a:t>
            </a:r>
            <a:r>
              <a:rPr lang="pt-BR" dirty="0"/>
              <a:t>da Fauna e da Flora;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Monitoramento </a:t>
            </a:r>
            <a:r>
              <a:rPr lang="pt-BR" dirty="0"/>
              <a:t>da Qualidade da Água e </a:t>
            </a:r>
            <a:r>
              <a:rPr lang="pt-BR" dirty="0" smtClean="0"/>
              <a:t>Controle </a:t>
            </a:r>
            <a:r>
              <a:rPr lang="pt-BR" dirty="0"/>
              <a:t>da </a:t>
            </a:r>
            <a:r>
              <a:rPr lang="pt-BR" dirty="0" err="1"/>
              <a:t>Ictiofauna</a:t>
            </a:r>
            <a:r>
              <a:rPr lang="pt-BR" dirty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Educação Ambiental</a:t>
            </a:r>
            <a:endParaRPr lang="pt-BR" dirty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12351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678D-3BEB-42A7-87F4-03F9832D0D4E}" type="slidenum">
              <a:rPr lang="pt-BR" smtClean="0"/>
              <a:pPr/>
              <a:t>32</a:t>
            </a:fld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79512" y="592232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+mj-lt"/>
                <a:cs typeface="Calibri" panose="020F0502020204030204" pitchFamily="34" charset="0"/>
              </a:rPr>
              <a:t>OPERAÇÃO DAS USINAS DA BACIA DO ALTO PARAGUAI  </a:t>
            </a:r>
            <a:endParaRPr lang="pt-BR" sz="2400" b="1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79512" y="1124744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U</a:t>
            </a:r>
            <a:r>
              <a:rPr lang="pt-BR" dirty="0" smtClean="0"/>
              <a:t>sinas despachadas </a:t>
            </a:r>
            <a:r>
              <a:rPr lang="pt-BR" dirty="0" err="1" smtClean="0"/>
              <a:t>centralizadamente</a:t>
            </a:r>
            <a:r>
              <a:rPr lang="pt-BR" dirty="0" smtClean="0"/>
              <a:t> pelo Operador Nacional do Sistema Elétrico</a:t>
            </a:r>
            <a:r>
              <a:rPr lang="pt-BR" sz="1400" dirty="0" smtClean="0"/>
              <a:t> –</a:t>
            </a:r>
            <a:r>
              <a:rPr lang="pt-BR" sz="1600" dirty="0" smtClean="0"/>
              <a:t> </a:t>
            </a:r>
            <a:r>
              <a:rPr lang="pt-BR" dirty="0" smtClean="0"/>
              <a:t>ONS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20831" y="4869160"/>
            <a:ext cx="7837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*   Valor médio no SIN: 0,49 Km</a:t>
            </a:r>
            <a:r>
              <a:rPr lang="pt-BR" baseline="30000" dirty="0"/>
              <a:t>2</a:t>
            </a:r>
            <a:r>
              <a:rPr lang="pt-BR" dirty="0"/>
              <a:t>/MW</a:t>
            </a:r>
          </a:p>
          <a:p>
            <a:r>
              <a:rPr lang="pt-BR" dirty="0"/>
              <a:t>** Somente a UHE Manso apresenta reservatório de </a:t>
            </a:r>
            <a:r>
              <a:rPr lang="pt-BR" dirty="0" smtClean="0"/>
              <a:t>acumulação, de </a:t>
            </a:r>
            <a:r>
              <a:rPr lang="pt-BR" dirty="0"/>
              <a:t>2.951 Hm</a:t>
            </a:r>
            <a:r>
              <a:rPr lang="pt-BR" baseline="30000" dirty="0"/>
              <a:t>3</a:t>
            </a:r>
          </a:p>
          <a:p>
            <a:r>
              <a:rPr lang="pt-BR" dirty="0" smtClean="0"/>
              <a:t>(as </a:t>
            </a:r>
            <a:r>
              <a:rPr lang="pt-BR" dirty="0"/>
              <a:t>demais </a:t>
            </a:r>
            <a:r>
              <a:rPr lang="pt-BR" dirty="0" smtClean="0"/>
              <a:t>usinas são a </a:t>
            </a:r>
            <a:r>
              <a:rPr lang="pt-BR" dirty="0"/>
              <a:t>fio </a:t>
            </a:r>
            <a:r>
              <a:rPr lang="pt-BR" dirty="0" smtClean="0"/>
              <a:t>d´água) </a:t>
            </a:r>
            <a:endParaRPr lang="pt-BR" dirty="0"/>
          </a:p>
          <a:p>
            <a:endParaRPr lang="pt-BR" dirty="0" smtClean="0"/>
          </a:p>
        </p:txBody>
      </p:sp>
      <p:sp>
        <p:nvSpPr>
          <p:cNvPr id="8" name="CaixaDeTexto 7"/>
          <p:cNvSpPr txBox="1"/>
          <p:nvPr/>
        </p:nvSpPr>
        <p:spPr>
          <a:xfrm>
            <a:off x="2483768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916832"/>
            <a:ext cx="7572375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046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678D-3BEB-42A7-87F4-03F9832D0D4E}" type="slidenum">
              <a:rPr lang="pt-BR" smtClean="0"/>
              <a:pPr/>
              <a:t>33</a:t>
            </a:fld>
            <a:endParaRPr lang="pt-BR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14" y="692696"/>
            <a:ext cx="6074672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789" y="3717352"/>
            <a:ext cx="6080223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478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678D-3BEB-42A7-87F4-03F9832D0D4E}" type="slidenum">
              <a:rPr lang="pt-BR" smtClean="0"/>
              <a:pPr/>
              <a:t>34</a:t>
            </a:fld>
            <a:endParaRPr lang="pt-B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97" y="1052737"/>
            <a:ext cx="7623206" cy="4757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280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678D-3BEB-42A7-87F4-03F9832D0D4E}" type="slidenum">
              <a:rPr lang="pt-BR" smtClean="0"/>
              <a:pPr/>
              <a:t>35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6" t="31487" r="31008" b="17503"/>
          <a:stretch/>
        </p:blipFill>
        <p:spPr bwMode="auto">
          <a:xfrm>
            <a:off x="611560" y="692697"/>
            <a:ext cx="7992888" cy="59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de seta reta 8"/>
          <p:cNvCxnSpPr/>
          <p:nvPr/>
        </p:nvCxnSpPr>
        <p:spPr>
          <a:xfrm flipH="1" flipV="1">
            <a:off x="4762034" y="3889517"/>
            <a:ext cx="180020" cy="32605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4890698" y="4077072"/>
            <a:ext cx="11224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latin typeface="Arial Narrow" pitchFamily="34" charset="0"/>
              </a:rPr>
              <a:t>R$ 2.231.459,79</a:t>
            </a:r>
            <a:endParaRPr lang="pt-BR" sz="1200" b="1" dirty="0">
              <a:latin typeface="Arial Narrow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346243" y="6237312"/>
            <a:ext cx="72582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latin typeface="Arial Narrow" pitchFamily="34" charset="0"/>
              </a:rPr>
              <a:t>Valores referentes ao recebimento pelos municípios e pelos estados devido à CFURH da UHE </a:t>
            </a:r>
            <a:r>
              <a:rPr lang="pt-BR" sz="1200" b="1" dirty="0" err="1" smtClean="0">
                <a:latin typeface="Arial Narrow" pitchFamily="34" charset="0"/>
              </a:rPr>
              <a:t>Itiquira</a:t>
            </a:r>
            <a:r>
              <a:rPr lang="pt-BR" sz="1200" b="1" dirty="0" smtClean="0">
                <a:latin typeface="Arial Narrow" pitchFamily="34" charset="0"/>
              </a:rPr>
              <a:t> no ano de 2014.</a:t>
            </a:r>
            <a:endParaRPr lang="pt-BR" sz="1200" b="1" dirty="0">
              <a:latin typeface="Arial Narrow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588224" y="3185388"/>
            <a:ext cx="1122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 smtClean="0">
                <a:latin typeface="Arial Narrow" pitchFamily="34" charset="0"/>
              </a:rPr>
              <a:t>Estado do MT:</a:t>
            </a:r>
          </a:p>
          <a:p>
            <a:pPr algn="ctr"/>
            <a:r>
              <a:rPr lang="pt-BR" sz="1200" b="1" dirty="0" smtClean="0">
                <a:latin typeface="Arial Narrow" pitchFamily="34" charset="0"/>
              </a:rPr>
              <a:t>R$ 2.231.459,79</a:t>
            </a:r>
            <a:endParaRPr lang="pt-BR" sz="12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24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2276872"/>
            <a:ext cx="6696075" cy="1438275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678D-3BEB-42A7-87F4-03F9832D0D4E}" type="slidenum">
              <a:rPr lang="pt-BR" smtClean="0"/>
              <a:pPr/>
              <a:t>36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223963" y="1196752"/>
            <a:ext cx="6696076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UHE ITIQUIRA – Série Histórica de Afluências </a:t>
            </a:r>
            <a:r>
              <a:rPr lang="pt-BR" b="1" dirty="0" smtClean="0"/>
              <a:t>(1931-2014)   </a:t>
            </a:r>
            <a:endParaRPr lang="pt-B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75858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678D-3BEB-42A7-87F4-03F9832D0D4E}" type="slidenum">
              <a:rPr lang="pt-BR" smtClean="0"/>
              <a:pPr/>
              <a:t>37</a:t>
            </a:fld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79512" y="476672"/>
            <a:ext cx="87849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+mj-lt"/>
                <a:cs typeface="Calibri" panose="020F0502020204030204" pitchFamily="34" charset="0"/>
              </a:rPr>
              <a:t>Inventário das Restrições Operativas Hidráulicas  dos Aproveitamentos Hidrelétricos  -  ONS  -  </a:t>
            </a:r>
            <a:r>
              <a:rPr lang="pt-BR" sz="2000" b="1" dirty="0" smtClean="0">
                <a:latin typeface="+mj-lt"/>
                <a:cs typeface="Calibri" panose="020F0502020204030204" pitchFamily="34" charset="0"/>
              </a:rPr>
              <a:t>Revisão </a:t>
            </a:r>
            <a:r>
              <a:rPr lang="pt-BR" sz="2000" b="1" dirty="0">
                <a:latin typeface="+mj-lt"/>
                <a:cs typeface="Calibri" panose="020F0502020204030204" pitchFamily="34" charset="0"/>
              </a:rPr>
              <a:t>2/2015</a:t>
            </a:r>
            <a:r>
              <a:rPr lang="pt-BR" sz="2400" b="1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pt-BR" sz="2800" b="1" dirty="0" smtClean="0">
                <a:latin typeface="+mj-lt"/>
                <a:cs typeface="Calibri" panose="020F0502020204030204" pitchFamily="34" charset="0"/>
              </a:rPr>
              <a:t> </a:t>
            </a:r>
            <a:endParaRPr lang="pt-BR" sz="2800" b="1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95536" y="1484784"/>
            <a:ext cx="8352928" cy="53860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err="1" smtClean="0"/>
              <a:t>UHEs</a:t>
            </a:r>
            <a:r>
              <a:rPr lang="pt-BR" sz="2200" b="1" dirty="0" smtClean="0"/>
              <a:t> ITIQUIRA I e II - RESTRIÇÕES DE JUSANTE</a:t>
            </a:r>
          </a:p>
          <a:p>
            <a:pPr algn="just"/>
            <a:r>
              <a:rPr lang="pt-BR" sz="2200" b="1" dirty="0" smtClean="0"/>
              <a:t>Vazões mínimas</a:t>
            </a:r>
          </a:p>
          <a:p>
            <a:pPr algn="just"/>
            <a:endParaRPr lang="pt-BR" sz="800" b="1" dirty="0"/>
          </a:p>
          <a:p>
            <a:pPr algn="just"/>
            <a:r>
              <a:rPr lang="pt-BR" sz="2000" b="1" dirty="0">
                <a:solidFill>
                  <a:srgbClr val="C00000"/>
                </a:solidFill>
              </a:rPr>
              <a:t>Restrição 1 – vazão ambiental de 40 </a:t>
            </a:r>
            <a:r>
              <a:rPr lang="pt-BR" sz="2000" b="1" dirty="0" smtClean="0">
                <a:solidFill>
                  <a:srgbClr val="C00000"/>
                </a:solidFill>
              </a:rPr>
              <a:t>m³/s</a:t>
            </a:r>
          </a:p>
          <a:p>
            <a:pPr algn="just"/>
            <a:r>
              <a:rPr lang="pt-BR" dirty="0" smtClean="0"/>
              <a:t>A vazão </a:t>
            </a:r>
            <a:r>
              <a:rPr lang="pt-BR" dirty="0" err="1" smtClean="0"/>
              <a:t>defluente</a:t>
            </a:r>
            <a:r>
              <a:rPr lang="pt-BR" dirty="0" smtClean="0"/>
              <a:t> não poderá ser inferior a 40 m³/s, para não prejudicar a </a:t>
            </a:r>
            <a:r>
              <a:rPr lang="pt-BR" dirty="0" err="1" smtClean="0"/>
              <a:t>ictiofauna</a:t>
            </a:r>
            <a:r>
              <a:rPr lang="pt-BR" dirty="0" smtClean="0"/>
              <a:t> a jusante da UHE </a:t>
            </a:r>
            <a:r>
              <a:rPr lang="pt-BR" dirty="0" err="1" smtClean="0"/>
              <a:t>Itiquira</a:t>
            </a:r>
            <a:r>
              <a:rPr lang="pt-BR" dirty="0" smtClean="0"/>
              <a:t> 2.</a:t>
            </a:r>
          </a:p>
          <a:p>
            <a:pPr algn="just"/>
            <a:endParaRPr lang="pt-BR" sz="1200" dirty="0"/>
          </a:p>
          <a:p>
            <a:pPr algn="just"/>
            <a:r>
              <a:rPr lang="pt-BR" sz="2200" b="1" dirty="0" smtClean="0"/>
              <a:t>Variação das Vazões </a:t>
            </a:r>
            <a:r>
              <a:rPr lang="pt-BR" sz="2200" b="1" dirty="0" err="1" smtClean="0"/>
              <a:t>Defluentes</a:t>
            </a:r>
            <a:endParaRPr lang="pt-BR" sz="2200" b="1" dirty="0" smtClean="0"/>
          </a:p>
          <a:p>
            <a:pPr algn="just"/>
            <a:endParaRPr lang="pt-BR" sz="800" b="1" dirty="0"/>
          </a:p>
          <a:p>
            <a:r>
              <a:rPr lang="pt-BR" sz="2000" b="1" dirty="0">
                <a:solidFill>
                  <a:srgbClr val="C00000"/>
                </a:solidFill>
              </a:rPr>
              <a:t>Restrição </a:t>
            </a:r>
            <a:r>
              <a:rPr lang="pt-BR" sz="2000" b="1" dirty="0" smtClean="0">
                <a:solidFill>
                  <a:srgbClr val="C00000"/>
                </a:solidFill>
              </a:rPr>
              <a:t>2 </a:t>
            </a:r>
            <a:r>
              <a:rPr lang="pt-BR" sz="2000" b="1" dirty="0">
                <a:solidFill>
                  <a:srgbClr val="C00000"/>
                </a:solidFill>
              </a:rPr>
              <a:t>– vazão ambiental de 40 </a:t>
            </a:r>
            <a:r>
              <a:rPr lang="pt-BR" sz="2000" b="1" dirty="0" smtClean="0">
                <a:solidFill>
                  <a:srgbClr val="C00000"/>
                </a:solidFill>
              </a:rPr>
              <a:t>m³/s</a:t>
            </a:r>
          </a:p>
          <a:p>
            <a:pPr algn="just"/>
            <a:r>
              <a:rPr lang="pt-BR" dirty="0"/>
              <a:t>No período </a:t>
            </a:r>
            <a:r>
              <a:rPr lang="pt-BR" sz="2000" dirty="0">
                <a:solidFill>
                  <a:srgbClr val="0000FF"/>
                </a:solidFill>
              </a:rPr>
              <a:t>fora da estação chuvosa</a:t>
            </a:r>
            <a:r>
              <a:rPr lang="pt-BR" dirty="0"/>
              <a:t>, com </a:t>
            </a:r>
            <a:r>
              <a:rPr lang="pt-BR" sz="2000" dirty="0">
                <a:solidFill>
                  <a:srgbClr val="0000FF"/>
                </a:solidFill>
              </a:rPr>
              <a:t>vazão afluente menor que 80 m³/s</a:t>
            </a:r>
            <a:r>
              <a:rPr lang="pt-BR" dirty="0"/>
              <a:t>, </a:t>
            </a:r>
            <a:r>
              <a:rPr lang="pt-BR" dirty="0" smtClean="0"/>
              <a:t>a </a:t>
            </a:r>
            <a:r>
              <a:rPr lang="pt-BR" sz="2000" dirty="0" smtClean="0">
                <a:solidFill>
                  <a:srgbClr val="0000FF"/>
                </a:solidFill>
              </a:rPr>
              <a:t>variação </a:t>
            </a:r>
            <a:r>
              <a:rPr lang="pt-BR" sz="2000" dirty="0">
                <a:solidFill>
                  <a:srgbClr val="0000FF"/>
                </a:solidFill>
              </a:rPr>
              <a:t>da vazão </a:t>
            </a:r>
            <a:r>
              <a:rPr lang="pt-BR" sz="2000" dirty="0" err="1">
                <a:solidFill>
                  <a:srgbClr val="0000FF"/>
                </a:solidFill>
              </a:rPr>
              <a:t>defluente</a:t>
            </a:r>
            <a:r>
              <a:rPr lang="pt-BR" sz="2000" dirty="0">
                <a:solidFill>
                  <a:srgbClr val="0000FF"/>
                </a:solidFill>
              </a:rPr>
              <a:t> não poderá ser maior que 10 m³/s</a:t>
            </a:r>
            <a:r>
              <a:rPr lang="pt-BR" dirty="0"/>
              <a:t>, respeitando </a:t>
            </a:r>
            <a:r>
              <a:rPr lang="pt-BR" dirty="0" smtClean="0"/>
              <a:t>o </a:t>
            </a:r>
            <a:r>
              <a:rPr lang="pt-BR" sz="2000" dirty="0" smtClean="0">
                <a:solidFill>
                  <a:srgbClr val="0000FF"/>
                </a:solidFill>
              </a:rPr>
              <a:t>intervalo de </a:t>
            </a:r>
            <a:r>
              <a:rPr lang="pt-BR" sz="2000" dirty="0">
                <a:solidFill>
                  <a:srgbClr val="0000FF"/>
                </a:solidFill>
              </a:rPr>
              <a:t>2 horas para nova variação</a:t>
            </a:r>
            <a:r>
              <a:rPr lang="pt-BR" dirty="0"/>
              <a:t>, até atingir a vazão mínima que é de </a:t>
            </a:r>
            <a:r>
              <a:rPr lang="pt-BR" dirty="0" smtClean="0"/>
              <a:t>40 m³/s</a:t>
            </a:r>
            <a:r>
              <a:rPr lang="pt-BR" dirty="0"/>
              <a:t>. </a:t>
            </a:r>
            <a:endParaRPr lang="pt-BR" dirty="0" smtClean="0"/>
          </a:p>
          <a:p>
            <a:pPr algn="just"/>
            <a:r>
              <a:rPr lang="pt-BR" dirty="0" smtClean="0"/>
              <a:t>A </a:t>
            </a:r>
            <a:r>
              <a:rPr lang="pt-BR" dirty="0"/>
              <a:t>variação de 10 m³/s, corresponde ao despacho total na ITQ 1 e ITQ2, </a:t>
            </a:r>
            <a:r>
              <a:rPr lang="pt-BR" dirty="0" smtClean="0"/>
              <a:t>de 20 </a:t>
            </a:r>
            <a:r>
              <a:rPr lang="pt-BR" dirty="0"/>
              <a:t>MW. O motivo desta restrição é que, logo após a restituição a jusante </a:t>
            </a:r>
            <a:r>
              <a:rPr lang="pt-BR" dirty="0" smtClean="0"/>
              <a:t>da UHE </a:t>
            </a:r>
            <a:r>
              <a:rPr lang="pt-BR" dirty="0" err="1"/>
              <a:t>Itiquira</a:t>
            </a:r>
            <a:r>
              <a:rPr lang="pt-BR" dirty="0"/>
              <a:t> 2, se inicia a planície do pantanal de Mato Grosso, onde as </a:t>
            </a:r>
            <a:r>
              <a:rPr lang="pt-BR" dirty="0" smtClean="0"/>
              <a:t>lagoas marginais </a:t>
            </a:r>
            <a:r>
              <a:rPr lang="pt-BR" dirty="0"/>
              <a:t>do rio </a:t>
            </a:r>
            <a:r>
              <a:rPr lang="pt-BR" dirty="0" err="1" smtClean="0"/>
              <a:t>Itiquira</a:t>
            </a:r>
            <a:r>
              <a:rPr lang="pt-BR" dirty="0" smtClean="0"/>
              <a:t> </a:t>
            </a:r>
            <a:r>
              <a:rPr lang="pt-BR" dirty="0"/>
              <a:t>não devem sofrer grandes variações bruscas de nível</a:t>
            </a:r>
            <a:r>
              <a:rPr lang="pt-BR" dirty="0" smtClean="0"/>
              <a:t>, para </a:t>
            </a:r>
            <a:r>
              <a:rPr lang="pt-BR" dirty="0"/>
              <a:t>não prejudicar a </a:t>
            </a:r>
            <a:r>
              <a:rPr lang="pt-BR" dirty="0" err="1"/>
              <a:t>ictiofauna</a:t>
            </a:r>
            <a:r>
              <a:rPr lang="pt-BR" dirty="0"/>
              <a:t> e a pesca na região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73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678D-3BEB-42A7-87F4-03F9832D0D4E}" type="slidenum">
              <a:rPr lang="pt-BR" smtClean="0"/>
              <a:pPr/>
              <a:t>38</a:t>
            </a:fld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79512" y="592232"/>
            <a:ext cx="87849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+mj-lt"/>
                <a:cs typeface="Calibri" panose="020F0502020204030204" pitchFamily="34" charset="0"/>
              </a:rPr>
              <a:t>Inventário das Restrições Operativas Hidráulicas  dos Aproveitamentos Hidrelétricos  -  ONS  -  </a:t>
            </a:r>
            <a:r>
              <a:rPr lang="pt-BR" sz="2000" dirty="0" smtClean="0">
                <a:latin typeface="+mj-lt"/>
                <a:cs typeface="Calibri" panose="020F0502020204030204" pitchFamily="34" charset="0"/>
              </a:rPr>
              <a:t>Revisão </a:t>
            </a:r>
            <a:r>
              <a:rPr lang="pt-BR" sz="2000" dirty="0">
                <a:latin typeface="+mj-lt"/>
                <a:cs typeface="Calibri" panose="020F0502020204030204" pitchFamily="34" charset="0"/>
              </a:rPr>
              <a:t>2/2015</a:t>
            </a:r>
            <a:r>
              <a:rPr lang="pt-BR" sz="240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pt-BR" sz="2800" dirty="0" smtClean="0">
                <a:latin typeface="+mj-lt"/>
                <a:cs typeface="Calibri" panose="020F0502020204030204" pitchFamily="34" charset="0"/>
              </a:rPr>
              <a:t> </a:t>
            </a:r>
            <a:endParaRPr lang="pt-BR" sz="28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95536" y="1600919"/>
            <a:ext cx="8352928" cy="412420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UHE ITIQUIRA - RESTRIÇÕES DE JUSANTE</a:t>
            </a:r>
          </a:p>
          <a:p>
            <a:pPr algn="just"/>
            <a:endParaRPr lang="pt-BR" sz="800" b="1" dirty="0" smtClean="0"/>
          </a:p>
          <a:p>
            <a:pPr algn="just"/>
            <a:r>
              <a:rPr lang="pt-BR" sz="2400" b="1" dirty="0" smtClean="0">
                <a:solidFill>
                  <a:srgbClr val="C00000"/>
                </a:solidFill>
              </a:rPr>
              <a:t>Variação das Vazões </a:t>
            </a:r>
            <a:r>
              <a:rPr lang="pt-BR" sz="2400" b="1" dirty="0" err="1" smtClean="0">
                <a:solidFill>
                  <a:srgbClr val="C00000"/>
                </a:solidFill>
              </a:rPr>
              <a:t>Defluentes</a:t>
            </a:r>
            <a:endParaRPr lang="pt-BR" sz="2400" b="1" dirty="0" smtClean="0">
              <a:solidFill>
                <a:srgbClr val="C00000"/>
              </a:solidFill>
            </a:endParaRPr>
          </a:p>
          <a:p>
            <a:pPr algn="just"/>
            <a:endParaRPr lang="pt-BR" sz="800" b="1" dirty="0"/>
          </a:p>
          <a:p>
            <a:pPr algn="just"/>
            <a:r>
              <a:rPr lang="pt-BR" u="sng" dirty="0"/>
              <a:t>OBSERVAÇÃO</a:t>
            </a:r>
            <a:r>
              <a:rPr lang="pt-BR" dirty="0"/>
              <a:t>:</a:t>
            </a:r>
          </a:p>
          <a:p>
            <a:pPr algn="just"/>
            <a:r>
              <a:rPr lang="pt-BR" dirty="0"/>
              <a:t>Com a vazão afluente do rio </a:t>
            </a:r>
            <a:r>
              <a:rPr lang="pt-BR" dirty="0" err="1"/>
              <a:t>I</a:t>
            </a:r>
            <a:r>
              <a:rPr lang="pt-BR" dirty="0" err="1" smtClean="0"/>
              <a:t>tiquira</a:t>
            </a:r>
            <a:r>
              <a:rPr lang="pt-BR" dirty="0" smtClean="0"/>
              <a:t> </a:t>
            </a:r>
            <a:r>
              <a:rPr lang="pt-BR" dirty="0"/>
              <a:t>igual ou menor que 80 m³/s, e sendo </a:t>
            </a:r>
            <a:r>
              <a:rPr lang="pt-BR" dirty="0" smtClean="0"/>
              <a:t>totalmente aproveitada </a:t>
            </a:r>
            <a:r>
              <a:rPr lang="pt-BR" dirty="0"/>
              <a:t>para a geração de energia, não há </a:t>
            </a:r>
            <a:r>
              <a:rPr lang="pt-BR" dirty="0" err="1"/>
              <a:t>vertimento</a:t>
            </a:r>
            <a:r>
              <a:rPr lang="pt-BR" dirty="0"/>
              <a:t> pela </a:t>
            </a:r>
            <a:r>
              <a:rPr lang="pt-BR" dirty="0" smtClean="0"/>
              <a:t>barragem vertente </a:t>
            </a:r>
            <a:r>
              <a:rPr lang="pt-BR" dirty="0"/>
              <a:t>(BV</a:t>
            </a:r>
            <a:r>
              <a:rPr lang="pt-BR" dirty="0" smtClean="0"/>
              <a:t>) ficando </a:t>
            </a:r>
            <a:r>
              <a:rPr lang="pt-BR" dirty="0"/>
              <a:t>somente a vazão sanitária, que é de aproximadamente </a:t>
            </a:r>
            <a:r>
              <a:rPr lang="pt-BR" dirty="0" smtClean="0"/>
              <a:t>0,5 m³/s</a:t>
            </a:r>
            <a:r>
              <a:rPr lang="pt-BR" dirty="0"/>
              <a:t>. A barragem </a:t>
            </a:r>
            <a:r>
              <a:rPr lang="pt-BR" dirty="0" smtClean="0"/>
              <a:t>vertente </a:t>
            </a:r>
            <a:r>
              <a:rPr lang="pt-BR" dirty="0"/>
              <a:t>fica distante aproximadamente 11 km a montante </a:t>
            </a:r>
            <a:r>
              <a:rPr lang="pt-BR" dirty="0" smtClean="0"/>
              <a:t>da UHE </a:t>
            </a:r>
            <a:r>
              <a:rPr lang="pt-BR" dirty="0" err="1"/>
              <a:t>Itiquira</a:t>
            </a:r>
            <a:r>
              <a:rPr lang="pt-BR" dirty="0"/>
              <a:t> 2, e o trecho é </a:t>
            </a:r>
            <a:r>
              <a:rPr lang="pt-BR" dirty="0" smtClean="0"/>
              <a:t>totalmente </a:t>
            </a:r>
            <a:r>
              <a:rPr lang="pt-BR" dirty="0"/>
              <a:t>irregular e rochoso com formação </a:t>
            </a:r>
            <a:r>
              <a:rPr lang="pt-BR" dirty="0" smtClean="0"/>
              <a:t>de grandes</a:t>
            </a:r>
            <a:r>
              <a:rPr lang="pt-BR" dirty="0"/>
              <a:t>, médias e pequenas bacias. Quando há variação na vazão </a:t>
            </a:r>
            <a:r>
              <a:rPr lang="pt-BR" dirty="0" err="1"/>
              <a:t>defluente</a:t>
            </a:r>
            <a:r>
              <a:rPr lang="pt-BR" dirty="0" smtClean="0"/>
              <a:t>, começa </a:t>
            </a:r>
            <a:r>
              <a:rPr lang="pt-BR" dirty="0"/>
              <a:t>o </a:t>
            </a:r>
            <a:r>
              <a:rPr lang="pt-BR" dirty="0" err="1"/>
              <a:t>vertimento</a:t>
            </a:r>
            <a:r>
              <a:rPr lang="pt-BR" dirty="0"/>
              <a:t> na BV e consequentemente os preenchimentos das </a:t>
            </a:r>
            <a:r>
              <a:rPr lang="pt-BR" dirty="0" smtClean="0"/>
              <a:t>bacias ao </a:t>
            </a:r>
            <a:r>
              <a:rPr lang="pt-BR" dirty="0"/>
              <a:t>longo do trecho entre a BV e a UHE </a:t>
            </a:r>
            <a:r>
              <a:rPr lang="pt-BR" dirty="0" err="1"/>
              <a:t>Itiquira</a:t>
            </a:r>
            <a:r>
              <a:rPr lang="pt-BR" dirty="0"/>
              <a:t> 2, para </a:t>
            </a:r>
            <a:r>
              <a:rPr lang="pt-BR" dirty="0" smtClean="0"/>
              <a:t>somente </a:t>
            </a:r>
            <a:r>
              <a:rPr lang="pt-BR" dirty="0"/>
              <a:t>depois a </a:t>
            </a:r>
            <a:r>
              <a:rPr lang="pt-BR" dirty="0" smtClean="0"/>
              <a:t>água vertida </a:t>
            </a:r>
            <a:r>
              <a:rPr lang="pt-BR" dirty="0"/>
              <a:t>chegar ao ponto do canal de fuga da UHE </a:t>
            </a:r>
            <a:r>
              <a:rPr lang="pt-BR" dirty="0" err="1"/>
              <a:t>Itiquira</a:t>
            </a:r>
            <a:r>
              <a:rPr lang="pt-BR" dirty="0"/>
              <a:t> 2. </a:t>
            </a:r>
            <a:r>
              <a:rPr lang="pt-BR" dirty="0" smtClean="0"/>
              <a:t>O tempo </a:t>
            </a:r>
            <a:r>
              <a:rPr lang="pt-BR" dirty="0"/>
              <a:t>de </a:t>
            </a:r>
            <a:r>
              <a:rPr lang="pt-BR" dirty="0" smtClean="0"/>
              <a:t>percurso da </a:t>
            </a:r>
            <a:r>
              <a:rPr lang="pt-BR" dirty="0"/>
              <a:t>água entre a BV e a restituição jusante da UHE ITQ 2 é de </a:t>
            </a:r>
            <a:r>
              <a:rPr lang="pt-BR" dirty="0" smtClean="0"/>
              <a:t>aproximadamente 2 </a:t>
            </a:r>
            <a:r>
              <a:rPr lang="pt-BR" dirty="0"/>
              <a:t>horas.</a:t>
            </a:r>
          </a:p>
        </p:txBody>
      </p:sp>
    </p:spTree>
    <p:extLst>
      <p:ext uri="{BB962C8B-B14F-4D97-AF65-F5344CB8AC3E}">
        <p14:creationId xmlns:p14="http://schemas.microsoft.com/office/powerpoint/2010/main" val="309943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678D-3BEB-42A7-87F4-03F9832D0D4E}" type="slidenum">
              <a:rPr lang="pt-BR" smtClean="0"/>
              <a:pPr/>
              <a:t>39</a:t>
            </a:fld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92696"/>
            <a:ext cx="6086795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717352"/>
            <a:ext cx="6086795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42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1"/>
          <p:cNvSpPr>
            <a:spLocks noChangeArrowheads="1"/>
          </p:cNvSpPr>
          <p:nvPr/>
        </p:nvSpPr>
        <p:spPr bwMode="auto">
          <a:xfrm>
            <a:off x="522288" y="593725"/>
            <a:ext cx="2024062" cy="3603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endParaRPr lang="pt-BR" alt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639763" y="279400"/>
            <a:ext cx="834231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2" algn="r">
              <a:lnSpc>
                <a:spcPct val="100000"/>
              </a:lnSpc>
              <a:spcBef>
                <a:spcPct val="20000"/>
              </a:spcBef>
              <a:buClrTx/>
              <a:buFont typeface="Wingdings" pitchFamily="2" charset="2"/>
              <a:buNone/>
              <a:defRPr/>
            </a:pP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O Sistema Elétrico Brasileiro</a:t>
            </a:r>
            <a:endParaRPr lang="pt-BR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4" t="24708" r="19646" b="20001"/>
          <a:stretch/>
        </p:blipFill>
        <p:spPr bwMode="auto">
          <a:xfrm>
            <a:off x="755576" y="1628800"/>
            <a:ext cx="7596735" cy="383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4932040" y="6358729"/>
            <a:ext cx="4071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 smtClean="0">
                <a:latin typeface="Arial Narrow" pitchFamily="34" charset="0"/>
              </a:rPr>
              <a:t>Fonte: Resenha Energética Brasileira - SPE/MME</a:t>
            </a:r>
            <a:endParaRPr lang="pt-BR" sz="1600" b="1" dirty="0">
              <a:latin typeface="Arial Narrow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27584" y="2996952"/>
            <a:ext cx="7344816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4954618" y="2886803"/>
            <a:ext cx="864096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7488215" y="2888940"/>
            <a:ext cx="864096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207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678D-3BEB-42A7-87F4-03F9832D0D4E}" type="slidenum">
              <a:rPr lang="pt-BR" smtClean="0"/>
              <a:pPr/>
              <a:t>40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83" y="908721"/>
            <a:ext cx="8081822" cy="5045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47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678D-3BEB-42A7-87F4-03F9832D0D4E}" type="slidenum">
              <a:rPr lang="pt-BR" smtClean="0"/>
              <a:pPr/>
              <a:t>41</a:t>
            </a:fld>
            <a:endParaRPr lang="pt-B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2" t="22549" r="30734" b="26683"/>
          <a:stretch/>
        </p:blipFill>
        <p:spPr bwMode="auto">
          <a:xfrm>
            <a:off x="539552" y="764704"/>
            <a:ext cx="8064896" cy="5888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423187" y="6237312"/>
            <a:ext cx="71812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latin typeface="Arial Narrow" pitchFamily="34" charset="0"/>
              </a:rPr>
              <a:t>Valores referentes ao recebimento pelos municípios e pelos estados devido à CFURH da UHE Jauru no ano de 2014.</a:t>
            </a:r>
            <a:endParaRPr lang="pt-BR" sz="1200" b="1" dirty="0">
              <a:latin typeface="Arial Narrow" pitchFamily="34" charset="0"/>
            </a:endParaRPr>
          </a:p>
        </p:txBody>
      </p:sp>
      <p:cxnSp>
        <p:nvCxnSpPr>
          <p:cNvPr id="9" name="Conector de seta reta 8"/>
          <p:cNvCxnSpPr/>
          <p:nvPr/>
        </p:nvCxnSpPr>
        <p:spPr>
          <a:xfrm flipH="1">
            <a:off x="5148064" y="1551275"/>
            <a:ext cx="323919" cy="22154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5420627" y="1412776"/>
            <a:ext cx="946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latin typeface="Arial Narrow" pitchFamily="34" charset="0"/>
              </a:rPr>
              <a:t>R$ 27.965,45</a:t>
            </a:r>
            <a:endParaRPr lang="pt-BR" sz="1200" b="1" dirty="0">
              <a:latin typeface="Arial Narrow" pitchFamily="34" charset="0"/>
            </a:endParaRPr>
          </a:p>
        </p:txBody>
      </p:sp>
      <p:cxnSp>
        <p:nvCxnSpPr>
          <p:cNvPr id="12" name="Conector de seta reta 11"/>
          <p:cNvCxnSpPr/>
          <p:nvPr/>
        </p:nvCxnSpPr>
        <p:spPr>
          <a:xfrm flipH="1">
            <a:off x="6444208" y="4221088"/>
            <a:ext cx="323919" cy="22154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6716771" y="4082589"/>
            <a:ext cx="1016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latin typeface="Arial Narrow" pitchFamily="34" charset="0"/>
              </a:rPr>
              <a:t>R$ 604.829,29</a:t>
            </a:r>
            <a:endParaRPr lang="pt-BR" sz="1200" b="1" dirty="0">
              <a:latin typeface="Arial Narrow" pitchFamily="34" charset="0"/>
            </a:endParaRPr>
          </a:p>
        </p:txBody>
      </p:sp>
      <p:cxnSp>
        <p:nvCxnSpPr>
          <p:cNvPr id="14" name="Conector de seta reta 13"/>
          <p:cNvCxnSpPr/>
          <p:nvPr/>
        </p:nvCxnSpPr>
        <p:spPr>
          <a:xfrm flipH="1">
            <a:off x="2499237" y="3547704"/>
            <a:ext cx="323919" cy="22154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2771800" y="3409205"/>
            <a:ext cx="1016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latin typeface="Arial Narrow" pitchFamily="34" charset="0"/>
              </a:rPr>
              <a:t>R$ 681.340,70</a:t>
            </a:r>
            <a:endParaRPr lang="pt-BR" sz="1200" b="1" dirty="0">
              <a:latin typeface="Arial Narrow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588223" y="3164732"/>
            <a:ext cx="1122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 smtClean="0">
                <a:latin typeface="Arial Narrow" pitchFamily="34" charset="0"/>
              </a:rPr>
              <a:t>Estado do MT:</a:t>
            </a:r>
          </a:p>
          <a:p>
            <a:pPr algn="ctr"/>
            <a:r>
              <a:rPr lang="pt-BR" sz="1200" b="1" dirty="0" smtClean="0">
                <a:latin typeface="Arial Narrow" pitchFamily="34" charset="0"/>
              </a:rPr>
              <a:t>R$ 1.314.135,44</a:t>
            </a:r>
            <a:endParaRPr lang="pt-BR" sz="12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89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678D-3BEB-42A7-87F4-03F9832D0D4E}" type="slidenum">
              <a:rPr lang="pt-BR" smtClean="0"/>
              <a:pPr/>
              <a:t>42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223963" y="1412776"/>
            <a:ext cx="6696076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UHE JAURU – Série Histórica de Afluências </a:t>
            </a:r>
            <a:r>
              <a:rPr lang="pt-BR" b="1" dirty="0" smtClean="0"/>
              <a:t>(1931-2014)   </a:t>
            </a:r>
            <a:endParaRPr lang="pt-BR" sz="24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2564904"/>
            <a:ext cx="669607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99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678D-3BEB-42A7-87F4-03F9832D0D4E}" type="slidenum">
              <a:rPr lang="pt-BR" smtClean="0"/>
              <a:pPr/>
              <a:t>43</a:t>
            </a:fld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79512" y="592232"/>
            <a:ext cx="87849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+mj-lt"/>
                <a:cs typeface="Calibri" panose="020F0502020204030204" pitchFamily="34" charset="0"/>
              </a:rPr>
              <a:t>Inventário das Restrições Operativas Hidráulicas  dos Aproveitamentos Hidrelétricos  -  ONS  -  </a:t>
            </a:r>
            <a:r>
              <a:rPr lang="pt-BR" sz="2000" dirty="0" smtClean="0">
                <a:latin typeface="+mj-lt"/>
                <a:cs typeface="Calibri" panose="020F0502020204030204" pitchFamily="34" charset="0"/>
              </a:rPr>
              <a:t>Revisão </a:t>
            </a:r>
            <a:r>
              <a:rPr lang="pt-BR" sz="2000" dirty="0">
                <a:latin typeface="+mj-lt"/>
                <a:cs typeface="Calibri" panose="020F0502020204030204" pitchFamily="34" charset="0"/>
              </a:rPr>
              <a:t>2/2015</a:t>
            </a:r>
            <a:r>
              <a:rPr lang="pt-BR" sz="240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pt-BR" sz="2800" dirty="0" smtClean="0">
                <a:latin typeface="+mj-lt"/>
                <a:cs typeface="Calibri" panose="020F0502020204030204" pitchFamily="34" charset="0"/>
              </a:rPr>
              <a:t> </a:t>
            </a:r>
            <a:endParaRPr lang="pt-BR" sz="28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1520" y="1600919"/>
            <a:ext cx="8640960" cy="196977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UHE JAURU - RESTRIÇÕES DE JUSANTE</a:t>
            </a:r>
          </a:p>
          <a:p>
            <a:endParaRPr lang="pt-BR" sz="1000" b="1" dirty="0" smtClean="0"/>
          </a:p>
          <a:p>
            <a:pPr algn="just"/>
            <a:r>
              <a:rPr lang="pt-BR" sz="2400" b="1" dirty="0" smtClean="0"/>
              <a:t>Vazão mínima</a:t>
            </a:r>
          </a:p>
          <a:p>
            <a:pPr algn="just"/>
            <a:endParaRPr lang="pt-BR" sz="800" b="1" dirty="0"/>
          </a:p>
          <a:p>
            <a:pPr algn="just"/>
            <a:r>
              <a:rPr lang="pt-BR" sz="2000" b="1" dirty="0">
                <a:solidFill>
                  <a:srgbClr val="C00000"/>
                </a:solidFill>
              </a:rPr>
              <a:t>Restrição 1 – vazão sanitária de 3 m³/s </a:t>
            </a:r>
          </a:p>
          <a:p>
            <a:pPr algn="just"/>
            <a:r>
              <a:rPr lang="pt-BR" dirty="0"/>
              <a:t>A</a:t>
            </a:r>
            <a:r>
              <a:rPr lang="pt-BR" dirty="0" smtClean="0"/>
              <a:t> </a:t>
            </a:r>
            <a:r>
              <a:rPr lang="pt-BR" dirty="0"/>
              <a:t>vazão mínima sanitária, remanescente</a:t>
            </a:r>
            <a:r>
              <a:rPr lang="pt-BR" dirty="0" smtClean="0"/>
              <a:t>, é </a:t>
            </a:r>
            <a:r>
              <a:rPr lang="pt-BR" dirty="0"/>
              <a:t>de 3 m³/s</a:t>
            </a:r>
            <a:r>
              <a:rPr lang="pt-BR" dirty="0" smtClean="0"/>
              <a:t>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705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678D-3BEB-42A7-87F4-03F9832D0D4E}" type="slidenum">
              <a:rPr lang="pt-BR" smtClean="0"/>
              <a:pPr/>
              <a:t>44</a:t>
            </a:fld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041" y="692696"/>
            <a:ext cx="6086795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539" y="3741860"/>
            <a:ext cx="6086795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402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678D-3BEB-42A7-87F4-03F9832D0D4E}" type="slidenum">
              <a:rPr lang="pt-BR" smtClean="0"/>
              <a:pPr/>
              <a:t>45</a:t>
            </a:fld>
            <a:endParaRPr lang="pt-B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42" y="908721"/>
            <a:ext cx="8089704" cy="504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903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678D-3BEB-42A7-87F4-03F9832D0D4E}" type="slidenum">
              <a:rPr lang="pt-BR" smtClean="0"/>
              <a:pPr/>
              <a:t>46</a:t>
            </a:fld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3" t="32945" r="35747" b="15612"/>
          <a:stretch/>
        </p:blipFill>
        <p:spPr bwMode="auto">
          <a:xfrm>
            <a:off x="1331640" y="548680"/>
            <a:ext cx="6192688" cy="604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899592" y="6237312"/>
            <a:ext cx="7687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latin typeface="Arial Narrow" pitchFamily="34" charset="0"/>
              </a:rPr>
              <a:t>Valores referentes ao recebimento pelos municípios e pelos estados devido à CFURH da UHE Ponte de Pedra no ano de 2014.</a:t>
            </a:r>
            <a:endParaRPr lang="pt-BR" sz="1200" b="1" dirty="0">
              <a:latin typeface="Arial Narrow" pitchFamily="34" charset="0"/>
            </a:endParaRPr>
          </a:p>
        </p:txBody>
      </p:sp>
      <p:cxnSp>
        <p:nvCxnSpPr>
          <p:cNvPr id="7" name="Conector de seta reta 6"/>
          <p:cNvCxnSpPr/>
          <p:nvPr/>
        </p:nvCxnSpPr>
        <p:spPr>
          <a:xfrm flipH="1">
            <a:off x="4416601" y="2032753"/>
            <a:ext cx="323919" cy="22154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4689164" y="1894254"/>
            <a:ext cx="11224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latin typeface="Arial Narrow" pitchFamily="34" charset="0"/>
              </a:rPr>
              <a:t>R$ 1.071.427,99</a:t>
            </a:r>
            <a:endParaRPr lang="pt-BR" sz="1200" b="1" dirty="0">
              <a:latin typeface="Arial Narrow" pitchFamily="34" charset="0"/>
            </a:endParaRPr>
          </a:p>
        </p:txBody>
      </p:sp>
      <p:cxnSp>
        <p:nvCxnSpPr>
          <p:cNvPr id="9" name="Conector de seta reta 8"/>
          <p:cNvCxnSpPr/>
          <p:nvPr/>
        </p:nvCxnSpPr>
        <p:spPr>
          <a:xfrm flipH="1">
            <a:off x="4401368" y="4586900"/>
            <a:ext cx="323919" cy="22154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4673931" y="4448401"/>
            <a:ext cx="11224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latin typeface="Arial Narrow" pitchFamily="34" charset="0"/>
              </a:rPr>
              <a:t>R$ 1.214.870,55</a:t>
            </a:r>
            <a:endParaRPr lang="pt-BR" sz="1200" b="1" dirty="0">
              <a:latin typeface="Arial Narrow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444208" y="3164732"/>
            <a:ext cx="1122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 smtClean="0">
                <a:latin typeface="Arial Narrow" pitchFamily="34" charset="0"/>
              </a:rPr>
              <a:t>Estado do MT:</a:t>
            </a:r>
          </a:p>
          <a:p>
            <a:pPr algn="ctr"/>
            <a:r>
              <a:rPr lang="pt-BR" sz="1200" b="1" dirty="0" smtClean="0">
                <a:latin typeface="Arial Narrow" pitchFamily="34" charset="0"/>
              </a:rPr>
              <a:t>R$ 1.071.427,99</a:t>
            </a:r>
            <a:endParaRPr lang="pt-BR" sz="1200" b="1" dirty="0">
              <a:latin typeface="Arial Narrow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409037" y="3630240"/>
            <a:ext cx="1122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 smtClean="0">
                <a:latin typeface="Arial Narrow" pitchFamily="34" charset="0"/>
              </a:rPr>
              <a:t>Estado do MS:</a:t>
            </a:r>
          </a:p>
          <a:p>
            <a:pPr algn="ctr"/>
            <a:r>
              <a:rPr lang="pt-BR" sz="1200" b="1" dirty="0" smtClean="0">
                <a:latin typeface="Arial Narrow" pitchFamily="34" charset="0"/>
              </a:rPr>
              <a:t>R$ 1.214.870,54</a:t>
            </a:r>
            <a:endParaRPr lang="pt-BR" sz="12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88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678D-3BEB-42A7-87F4-03F9832D0D4E}" type="slidenum">
              <a:rPr lang="pt-BR" smtClean="0"/>
              <a:pPr/>
              <a:t>47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395536" y="980728"/>
            <a:ext cx="8352928" cy="769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BR" sz="2400" b="1" dirty="0" smtClean="0"/>
          </a:p>
          <a:p>
            <a:pPr algn="ctr"/>
            <a:r>
              <a:rPr lang="pt-BR" sz="2000" b="1" dirty="0" smtClean="0"/>
              <a:t>UHE PONTE DE PEDRA – Série Histórica de Afluências (1931-2014)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2636912"/>
            <a:ext cx="669607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1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678D-3BEB-42A7-87F4-03F9832D0D4E}" type="slidenum">
              <a:rPr lang="pt-BR" smtClean="0"/>
              <a:pPr/>
              <a:t>48</a:t>
            </a:fld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79512" y="592232"/>
            <a:ext cx="87849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+mj-lt"/>
                <a:cs typeface="Calibri" panose="020F0502020204030204" pitchFamily="34" charset="0"/>
              </a:rPr>
              <a:t>Inventário das Restrições Operativas Hidráulicas  dos Aproveitamentos Hidrelétricos  -  ONS  -  </a:t>
            </a:r>
            <a:r>
              <a:rPr lang="pt-BR" sz="2000" dirty="0" smtClean="0">
                <a:latin typeface="+mj-lt"/>
                <a:cs typeface="Calibri" panose="020F0502020204030204" pitchFamily="34" charset="0"/>
              </a:rPr>
              <a:t>Revisão </a:t>
            </a:r>
            <a:r>
              <a:rPr lang="pt-BR" sz="2000" dirty="0">
                <a:latin typeface="+mj-lt"/>
                <a:cs typeface="Calibri" panose="020F0502020204030204" pitchFamily="34" charset="0"/>
              </a:rPr>
              <a:t>2/2015</a:t>
            </a:r>
            <a:r>
              <a:rPr lang="pt-BR" sz="240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pt-BR" sz="2800" dirty="0" smtClean="0">
                <a:latin typeface="+mj-lt"/>
                <a:cs typeface="Calibri" panose="020F0502020204030204" pitchFamily="34" charset="0"/>
              </a:rPr>
              <a:t> </a:t>
            </a:r>
            <a:endParaRPr lang="pt-BR" sz="28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95536" y="1442095"/>
            <a:ext cx="8352928" cy="515525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UHE PONTE DE PEDRA - RESTRIÇÕES DE JUSANTE</a:t>
            </a:r>
          </a:p>
          <a:p>
            <a:endParaRPr lang="pt-BR" sz="500" b="1" dirty="0" smtClean="0"/>
          </a:p>
          <a:p>
            <a:pPr algn="just"/>
            <a:r>
              <a:rPr lang="pt-BR" sz="2400" b="1" dirty="0" smtClean="0"/>
              <a:t>Vazão mínima</a:t>
            </a:r>
          </a:p>
          <a:p>
            <a:pPr algn="just"/>
            <a:endParaRPr lang="pt-BR" sz="800" b="1" dirty="0"/>
          </a:p>
          <a:p>
            <a:pPr algn="just"/>
            <a:r>
              <a:rPr lang="pt-BR" sz="2000" b="1" dirty="0">
                <a:solidFill>
                  <a:srgbClr val="C00000"/>
                </a:solidFill>
              </a:rPr>
              <a:t>Restrição 1 – Vazão </a:t>
            </a:r>
            <a:r>
              <a:rPr lang="pt-BR" sz="2000" b="1" dirty="0" err="1">
                <a:solidFill>
                  <a:srgbClr val="C00000"/>
                </a:solidFill>
              </a:rPr>
              <a:t>defluente</a:t>
            </a:r>
            <a:r>
              <a:rPr lang="pt-BR" sz="2000" b="1" dirty="0">
                <a:solidFill>
                  <a:srgbClr val="C00000"/>
                </a:solidFill>
              </a:rPr>
              <a:t> mínima de 45 m³/s</a:t>
            </a:r>
          </a:p>
          <a:p>
            <a:pPr algn="just"/>
            <a:r>
              <a:rPr lang="pt-BR" dirty="0"/>
              <a:t>A vazão mínima necessária para evitar danos ao meio ambiente e garantir o </a:t>
            </a:r>
            <a:r>
              <a:rPr lang="pt-BR" dirty="0" smtClean="0"/>
              <a:t>uso múltiplo </a:t>
            </a:r>
            <a:r>
              <a:rPr lang="pt-BR" dirty="0"/>
              <a:t>é de 45 m³/s. Esta vazão atende às restrições ecológicas a jusante </a:t>
            </a:r>
            <a:r>
              <a:rPr lang="pt-BR" dirty="0" smtClean="0"/>
              <a:t>da UHE</a:t>
            </a:r>
            <a:r>
              <a:rPr lang="pt-BR" dirty="0"/>
              <a:t>. Após a entrada em operação da UHE estes valores foram praticados e </a:t>
            </a:r>
            <a:r>
              <a:rPr lang="pt-BR" dirty="0" smtClean="0"/>
              <a:t>não causaram </a:t>
            </a:r>
            <a:r>
              <a:rPr lang="pt-BR" dirty="0"/>
              <a:t>problemas</a:t>
            </a:r>
            <a:r>
              <a:rPr lang="pt-BR" dirty="0" smtClean="0"/>
              <a:t>.</a:t>
            </a:r>
          </a:p>
          <a:p>
            <a:pPr algn="just"/>
            <a:endParaRPr lang="pt-BR" sz="1200" dirty="0"/>
          </a:p>
          <a:p>
            <a:pPr algn="just"/>
            <a:r>
              <a:rPr lang="pt-BR" sz="2000" b="1" dirty="0">
                <a:solidFill>
                  <a:srgbClr val="C00000"/>
                </a:solidFill>
              </a:rPr>
              <a:t>Restrição 2 – Taxa de variação máxima da vazão </a:t>
            </a:r>
            <a:r>
              <a:rPr lang="pt-BR" sz="2000" b="1" dirty="0" err="1">
                <a:solidFill>
                  <a:srgbClr val="C00000"/>
                </a:solidFill>
              </a:rPr>
              <a:t>defluente</a:t>
            </a:r>
            <a:r>
              <a:rPr lang="pt-BR" sz="2000" b="1" dirty="0">
                <a:solidFill>
                  <a:srgbClr val="C00000"/>
                </a:solidFill>
              </a:rPr>
              <a:t> – </a:t>
            </a:r>
            <a:r>
              <a:rPr lang="pt-BR" sz="2000" b="1" dirty="0" smtClean="0">
                <a:solidFill>
                  <a:srgbClr val="C00000"/>
                </a:solidFill>
              </a:rPr>
              <a:t>12 m³/s/dia</a:t>
            </a:r>
            <a:endParaRPr lang="pt-BR" sz="2000" b="1" dirty="0">
              <a:solidFill>
                <a:srgbClr val="C00000"/>
              </a:solidFill>
            </a:endParaRPr>
          </a:p>
          <a:p>
            <a:pPr algn="just"/>
            <a:r>
              <a:rPr lang="pt-BR" dirty="0"/>
              <a:t>Relatos de ribeirinhos indicam que nos períodos de PIRACEMA, a ocorrência </a:t>
            </a:r>
            <a:r>
              <a:rPr lang="pt-BR" dirty="0" smtClean="0"/>
              <a:t>de elevadas </a:t>
            </a:r>
            <a:r>
              <a:rPr lang="pt-BR" dirty="0"/>
              <a:t>taxas de variação negativa de defluências da UHE Ponte de Pedra pode</a:t>
            </a:r>
            <a:r>
              <a:rPr lang="pt-BR" dirty="0" smtClean="0"/>
              <a:t>, eventualmente</a:t>
            </a:r>
            <a:r>
              <a:rPr lang="pt-BR" dirty="0"/>
              <a:t>, produzir efeitos indesejáveis para a </a:t>
            </a:r>
            <a:r>
              <a:rPr lang="pt-BR" dirty="0" err="1"/>
              <a:t>ictiofauna</a:t>
            </a:r>
            <a:r>
              <a:rPr lang="pt-BR" dirty="0"/>
              <a:t> do rio </a:t>
            </a:r>
            <a:r>
              <a:rPr lang="pt-BR" dirty="0" smtClean="0"/>
              <a:t>Correntes no </a:t>
            </a:r>
            <a:r>
              <a:rPr lang="pt-BR" dirty="0"/>
              <a:t>trecho a jusante desta UHE.</a:t>
            </a:r>
          </a:p>
          <a:p>
            <a:pPr algn="just"/>
            <a:r>
              <a:rPr lang="pt-BR" dirty="0"/>
              <a:t>Visando minimizar este risco, a taxa de redução máxima da defluência da </a:t>
            </a:r>
            <a:r>
              <a:rPr lang="pt-BR" dirty="0" smtClean="0"/>
              <a:t>UHE Ponte </a:t>
            </a:r>
            <a:r>
              <a:rPr lang="pt-BR" dirty="0"/>
              <a:t>de Pedra deve ser de 12 m³/s/dia, o que equivale a uma redução de </a:t>
            </a:r>
            <a:r>
              <a:rPr lang="pt-BR" dirty="0" smtClean="0"/>
              <a:t>geração de </a:t>
            </a:r>
            <a:r>
              <a:rPr lang="pt-BR" dirty="0"/>
              <a:t>30 MW/dia. Nas situações de </a:t>
            </a:r>
            <a:r>
              <a:rPr lang="pt-BR" dirty="0" err="1"/>
              <a:t>vertimento</a:t>
            </a:r>
            <a:r>
              <a:rPr lang="pt-BR" dirty="0"/>
              <a:t>, a vazão turbinada deve ser </a:t>
            </a:r>
            <a:r>
              <a:rPr lang="pt-BR" dirty="0" smtClean="0"/>
              <a:t>maximizada e </a:t>
            </a:r>
            <a:r>
              <a:rPr lang="pt-BR" dirty="0"/>
              <a:t>o </a:t>
            </a:r>
            <a:r>
              <a:rPr lang="pt-BR" dirty="0" err="1"/>
              <a:t>vertimento</a:t>
            </a:r>
            <a:r>
              <a:rPr lang="pt-BR" dirty="0"/>
              <a:t> regulado de forma a evitar reduções bruscas na </a:t>
            </a:r>
            <a:r>
              <a:rPr lang="pt-BR" dirty="0" smtClean="0"/>
              <a:t>vazão </a:t>
            </a:r>
            <a:r>
              <a:rPr lang="pt-BR" dirty="0" err="1" smtClean="0"/>
              <a:t>defluente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302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678D-3BEB-42A7-87F4-03F9832D0D4E}" type="slidenum">
              <a:rPr lang="pt-BR" smtClean="0"/>
              <a:pPr/>
              <a:t>49</a:t>
            </a:fld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549" y="692696"/>
            <a:ext cx="6086795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289" y="3741540"/>
            <a:ext cx="6086795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56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8" t="30920" r="5670" b="21148"/>
          <a:stretch/>
        </p:blipFill>
        <p:spPr bwMode="auto">
          <a:xfrm>
            <a:off x="1331640" y="1700808"/>
            <a:ext cx="6308203" cy="410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639763" y="279400"/>
            <a:ext cx="8342312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2" algn="r">
              <a:lnSpc>
                <a:spcPct val="100000"/>
              </a:lnSpc>
              <a:spcBef>
                <a:spcPct val="20000"/>
              </a:spcBef>
              <a:buClrTx/>
              <a:buFont typeface="Wingdings" pitchFamily="2" charset="2"/>
              <a:buNone/>
              <a:defRPr/>
            </a:pPr>
            <a:r>
              <a:rPr lang="pt-BR" sz="2200" dirty="0" smtClean="0">
                <a:solidFill>
                  <a:schemeClr val="accent2">
                    <a:lumMod val="75000"/>
                  </a:schemeClr>
                </a:solidFill>
              </a:rPr>
              <a:t>O Sistema Interligado Nacional – complexidade das eólicas</a:t>
            </a:r>
            <a:endParaRPr lang="pt-BR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66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678D-3BEB-42A7-87F4-03F9832D0D4E}" type="slidenum">
              <a:rPr lang="pt-BR" smtClean="0"/>
              <a:pPr/>
              <a:t>50</a:t>
            </a:fld>
            <a:endParaRPr lang="pt-B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9" y="980729"/>
            <a:ext cx="7851130" cy="4901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53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678D-3BEB-42A7-87F4-03F9832D0D4E}" type="slidenum">
              <a:rPr lang="pt-BR" smtClean="0"/>
              <a:pPr/>
              <a:t>51</a:t>
            </a:fld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8" t="21063" r="31038" b="28034"/>
          <a:stretch/>
        </p:blipFill>
        <p:spPr bwMode="auto">
          <a:xfrm>
            <a:off x="616717" y="753415"/>
            <a:ext cx="7987731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Conector de seta reta 5"/>
          <p:cNvCxnSpPr/>
          <p:nvPr/>
        </p:nvCxnSpPr>
        <p:spPr>
          <a:xfrm flipH="1">
            <a:off x="4467957" y="3855531"/>
            <a:ext cx="323919" cy="22154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4740520" y="3717032"/>
            <a:ext cx="11224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latin typeface="Arial Narrow" pitchFamily="34" charset="0"/>
              </a:rPr>
              <a:t>R$ 1.300.660,38</a:t>
            </a:r>
            <a:endParaRPr lang="pt-BR" sz="1200" b="1" dirty="0">
              <a:latin typeface="Arial Narrow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402348" y="6237312"/>
            <a:ext cx="72021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latin typeface="Arial Narrow" pitchFamily="34" charset="0"/>
              </a:rPr>
              <a:t>Valores referentes ao recebimento pelos municípios e pelos estados devido à CFURH da UHE Manso no ano de 2014.</a:t>
            </a:r>
            <a:endParaRPr lang="pt-BR" sz="1200" b="1" dirty="0">
              <a:latin typeface="Arial Narrow" pitchFamily="34" charset="0"/>
            </a:endParaRPr>
          </a:p>
        </p:txBody>
      </p:sp>
      <p:cxnSp>
        <p:nvCxnSpPr>
          <p:cNvPr id="9" name="Conector de seta reta 8"/>
          <p:cNvCxnSpPr/>
          <p:nvPr/>
        </p:nvCxnSpPr>
        <p:spPr>
          <a:xfrm flipH="1">
            <a:off x="5884316" y="1407259"/>
            <a:ext cx="323919" cy="22154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6156879" y="1268760"/>
            <a:ext cx="1016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latin typeface="Arial Narrow" pitchFamily="34" charset="0"/>
              </a:rPr>
              <a:t>R$ 236.361,44</a:t>
            </a:r>
            <a:endParaRPr lang="pt-BR" sz="1200" b="1" dirty="0">
              <a:latin typeface="Arial Narrow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444208" y="3164732"/>
            <a:ext cx="1122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 smtClean="0">
                <a:latin typeface="Arial Narrow" pitchFamily="34" charset="0"/>
              </a:rPr>
              <a:t>Estado do MT:</a:t>
            </a:r>
          </a:p>
          <a:p>
            <a:pPr algn="ctr"/>
            <a:r>
              <a:rPr lang="pt-BR" sz="1200" b="1" dirty="0" smtClean="0">
                <a:latin typeface="Arial Narrow" pitchFamily="34" charset="0"/>
              </a:rPr>
              <a:t>R$ 1.537.021,82</a:t>
            </a:r>
            <a:endParaRPr lang="pt-BR" sz="12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3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678D-3BEB-42A7-87F4-03F9832D0D4E}" type="slidenum">
              <a:rPr lang="pt-BR" smtClean="0"/>
              <a:pPr/>
              <a:t>52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395536" y="1268760"/>
            <a:ext cx="8352928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UHE MANSO - Série Histórica de Afluências (1931-2014)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2420888"/>
            <a:ext cx="669607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24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678D-3BEB-42A7-87F4-03F9832D0D4E}" type="slidenum">
              <a:rPr lang="pt-BR" smtClean="0"/>
              <a:pPr/>
              <a:t>53</a:t>
            </a:fld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79512" y="592232"/>
            <a:ext cx="87849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+mj-lt"/>
                <a:cs typeface="Calibri" panose="020F0502020204030204" pitchFamily="34" charset="0"/>
              </a:rPr>
              <a:t>Inventário das Restrições Operativas Hidráulicas  dos Aproveitamentos Hidrelétricos  -  ONS  -  </a:t>
            </a:r>
            <a:r>
              <a:rPr lang="pt-BR" sz="2000" dirty="0" smtClean="0">
                <a:latin typeface="+mj-lt"/>
                <a:cs typeface="Calibri" panose="020F0502020204030204" pitchFamily="34" charset="0"/>
              </a:rPr>
              <a:t>Revisão </a:t>
            </a:r>
            <a:r>
              <a:rPr lang="pt-BR" sz="2000" dirty="0">
                <a:latin typeface="+mj-lt"/>
                <a:cs typeface="Calibri" panose="020F0502020204030204" pitchFamily="34" charset="0"/>
              </a:rPr>
              <a:t>2/2015</a:t>
            </a:r>
            <a:r>
              <a:rPr lang="pt-BR" sz="240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pt-BR" sz="2800" dirty="0" smtClean="0">
                <a:latin typeface="+mj-lt"/>
                <a:cs typeface="Calibri" panose="020F0502020204030204" pitchFamily="34" charset="0"/>
              </a:rPr>
              <a:t> </a:t>
            </a:r>
            <a:endParaRPr lang="pt-BR" sz="28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1520" y="1600919"/>
            <a:ext cx="8640960" cy="52014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UHE MANSO - RESTRIÇÕES DE JUSANTE</a:t>
            </a:r>
          </a:p>
          <a:p>
            <a:endParaRPr lang="pt-BR" sz="1000" b="1" dirty="0" smtClean="0"/>
          </a:p>
          <a:p>
            <a:pPr algn="just"/>
            <a:r>
              <a:rPr lang="pt-BR" sz="2400" b="1" dirty="0" smtClean="0"/>
              <a:t>Vazões mínimas</a:t>
            </a:r>
          </a:p>
          <a:p>
            <a:pPr algn="just"/>
            <a:endParaRPr lang="pt-BR" sz="800" b="1" dirty="0"/>
          </a:p>
          <a:p>
            <a:pPr algn="just"/>
            <a:r>
              <a:rPr lang="pt-BR" sz="2000" b="1" dirty="0">
                <a:solidFill>
                  <a:srgbClr val="C00000"/>
                </a:solidFill>
              </a:rPr>
              <a:t>Restrição 1 </a:t>
            </a:r>
            <a:r>
              <a:rPr lang="pt-BR" b="1" dirty="0">
                <a:solidFill>
                  <a:srgbClr val="080808"/>
                </a:solidFill>
              </a:rPr>
              <a:t>– durante o período de estiagem (maio a outubro), a vazão </a:t>
            </a:r>
            <a:r>
              <a:rPr lang="pt-BR" b="1" dirty="0" err="1" smtClean="0">
                <a:solidFill>
                  <a:srgbClr val="080808"/>
                </a:solidFill>
              </a:rPr>
              <a:t>defluente</a:t>
            </a:r>
            <a:r>
              <a:rPr lang="pt-BR" b="1" dirty="0" smtClean="0">
                <a:solidFill>
                  <a:srgbClr val="080808"/>
                </a:solidFill>
              </a:rPr>
              <a:t> mínima </a:t>
            </a:r>
            <a:r>
              <a:rPr lang="pt-BR" b="1" dirty="0">
                <a:solidFill>
                  <a:srgbClr val="080808"/>
                </a:solidFill>
              </a:rPr>
              <a:t>deverá ser de 95 m³/s</a:t>
            </a:r>
            <a:r>
              <a:rPr lang="pt-BR" sz="2000" b="1" dirty="0">
                <a:solidFill>
                  <a:srgbClr val="080808"/>
                </a:solidFill>
              </a:rPr>
              <a:t>.</a:t>
            </a:r>
          </a:p>
          <a:p>
            <a:pPr algn="just"/>
            <a:r>
              <a:rPr lang="pt-BR" sz="2000" b="1" dirty="0">
                <a:solidFill>
                  <a:srgbClr val="C00000"/>
                </a:solidFill>
              </a:rPr>
              <a:t>Restrição 2</a:t>
            </a:r>
            <a:r>
              <a:rPr lang="pt-BR" sz="2000" b="1" dirty="0">
                <a:solidFill>
                  <a:srgbClr val="080808"/>
                </a:solidFill>
              </a:rPr>
              <a:t> </a:t>
            </a:r>
            <a:r>
              <a:rPr lang="pt-BR" b="1" dirty="0">
                <a:solidFill>
                  <a:srgbClr val="080808"/>
                </a:solidFill>
              </a:rPr>
              <a:t>– não reduzir a descarga total da usina para valores inferiores </a:t>
            </a:r>
            <a:r>
              <a:rPr lang="pt-BR" b="1" dirty="0" smtClean="0">
                <a:solidFill>
                  <a:srgbClr val="080808"/>
                </a:solidFill>
              </a:rPr>
              <a:t>a 25m³/s </a:t>
            </a:r>
            <a:r>
              <a:rPr lang="pt-BR" b="1" dirty="0">
                <a:solidFill>
                  <a:srgbClr val="080808"/>
                </a:solidFill>
              </a:rPr>
              <a:t>por motivos </a:t>
            </a:r>
            <a:r>
              <a:rPr lang="pt-BR" b="1" dirty="0" smtClean="0">
                <a:solidFill>
                  <a:srgbClr val="080808"/>
                </a:solidFill>
              </a:rPr>
              <a:t>ambientais.</a:t>
            </a:r>
            <a:endParaRPr lang="pt-BR" b="1" dirty="0">
              <a:solidFill>
                <a:srgbClr val="080808"/>
              </a:solidFill>
            </a:endParaRPr>
          </a:p>
          <a:p>
            <a:pPr algn="just"/>
            <a:endParaRPr lang="pt-BR" dirty="0">
              <a:solidFill>
                <a:srgbClr val="080808"/>
              </a:solidFill>
            </a:endParaRPr>
          </a:p>
          <a:p>
            <a:pPr algn="just"/>
            <a:r>
              <a:rPr lang="pt-BR" sz="2400" b="1" dirty="0">
                <a:solidFill>
                  <a:srgbClr val="080808"/>
                </a:solidFill>
              </a:rPr>
              <a:t>Vazões </a:t>
            </a:r>
            <a:r>
              <a:rPr lang="pt-BR" sz="2400" b="1" dirty="0" smtClean="0">
                <a:solidFill>
                  <a:srgbClr val="080808"/>
                </a:solidFill>
              </a:rPr>
              <a:t>máximas</a:t>
            </a:r>
          </a:p>
          <a:p>
            <a:pPr algn="just"/>
            <a:endParaRPr lang="pt-BR" sz="800" b="1" dirty="0">
              <a:solidFill>
                <a:srgbClr val="080808"/>
              </a:solidFill>
            </a:endParaRPr>
          </a:p>
          <a:p>
            <a:pPr algn="just"/>
            <a:r>
              <a:rPr lang="pt-BR" b="1" dirty="0">
                <a:solidFill>
                  <a:srgbClr val="C00000"/>
                </a:solidFill>
              </a:rPr>
              <a:t>Restrição 3</a:t>
            </a:r>
            <a:r>
              <a:rPr lang="pt-BR" b="1" dirty="0">
                <a:solidFill>
                  <a:srgbClr val="080808"/>
                </a:solidFill>
              </a:rPr>
              <a:t> – durante a ocorrência de cheias, a descarga máxima da usina fica limitada em 1.550 m³/s</a:t>
            </a:r>
            <a:r>
              <a:rPr lang="pt-BR" b="1" dirty="0" smtClean="0">
                <a:solidFill>
                  <a:srgbClr val="080808"/>
                </a:solidFill>
              </a:rPr>
              <a:t>, </a:t>
            </a:r>
            <a:r>
              <a:rPr lang="pt-BR" b="1" dirty="0">
                <a:solidFill>
                  <a:srgbClr val="080808"/>
                </a:solidFill>
              </a:rPr>
              <a:t>condicionada às condições da incremental entre a usina e a cidade de Cuiabá.</a:t>
            </a:r>
          </a:p>
          <a:p>
            <a:pPr algn="just"/>
            <a:r>
              <a:rPr lang="pt-BR" sz="2000" b="1" dirty="0">
                <a:solidFill>
                  <a:srgbClr val="C00000"/>
                </a:solidFill>
              </a:rPr>
              <a:t>Restrição 4</a:t>
            </a:r>
            <a:r>
              <a:rPr lang="pt-BR" b="1" dirty="0">
                <a:solidFill>
                  <a:srgbClr val="080808"/>
                </a:solidFill>
              </a:rPr>
              <a:t> – durante o período de estiagem (maio a outubro), a </a:t>
            </a:r>
            <a:r>
              <a:rPr lang="pt-BR" b="1" dirty="0" smtClean="0">
                <a:solidFill>
                  <a:srgbClr val="080808"/>
                </a:solidFill>
              </a:rPr>
              <a:t>vazão </a:t>
            </a:r>
            <a:r>
              <a:rPr lang="pt-BR" b="1" dirty="0" err="1" smtClean="0">
                <a:solidFill>
                  <a:srgbClr val="080808"/>
                </a:solidFill>
              </a:rPr>
              <a:t>defluente</a:t>
            </a:r>
            <a:r>
              <a:rPr lang="pt-BR" b="1" dirty="0" smtClean="0">
                <a:solidFill>
                  <a:srgbClr val="080808"/>
                </a:solidFill>
              </a:rPr>
              <a:t> </a:t>
            </a:r>
            <a:r>
              <a:rPr lang="pt-BR" b="1" dirty="0">
                <a:solidFill>
                  <a:srgbClr val="080808"/>
                </a:solidFill>
              </a:rPr>
              <a:t>máxima deverá ser de 165 m³/s, podendo ter um acréscimo de 30%.</a:t>
            </a:r>
          </a:p>
          <a:p>
            <a:endParaRPr lang="pt-BR" dirty="0">
              <a:solidFill>
                <a:srgbClr val="080808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74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678D-3BEB-42A7-87F4-03F9832D0D4E}" type="slidenum">
              <a:rPr lang="pt-BR" smtClean="0"/>
              <a:pPr/>
              <a:t>54</a:t>
            </a:fld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79512" y="592232"/>
            <a:ext cx="87849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+mj-lt"/>
              </a:rPr>
              <a:t>Inventário das Restrições Operativas Hidráulicas  dos Aproveitamentos Hidrelétricos  -  ONS  -  </a:t>
            </a:r>
            <a:r>
              <a:rPr lang="pt-BR" sz="2000" dirty="0" smtClean="0">
                <a:latin typeface="+mj-lt"/>
              </a:rPr>
              <a:t>Revisão </a:t>
            </a:r>
            <a:r>
              <a:rPr lang="pt-BR" sz="2000" dirty="0">
                <a:latin typeface="+mj-lt"/>
              </a:rPr>
              <a:t>2/2015</a:t>
            </a:r>
            <a:r>
              <a:rPr lang="pt-BR" sz="2400" dirty="0" smtClean="0">
                <a:latin typeface="+mj-lt"/>
              </a:rPr>
              <a:t> </a:t>
            </a:r>
            <a:r>
              <a:rPr lang="pt-BR" sz="2800" dirty="0" smtClean="0">
                <a:latin typeface="+mj-lt"/>
              </a:rPr>
              <a:t> </a:t>
            </a:r>
            <a:endParaRPr lang="pt-BR" sz="2800" dirty="0">
              <a:latin typeface="+mj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1520" y="1484784"/>
            <a:ext cx="8640960" cy="39395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UHE MANSO - RESTRIÇÕES DE JUSANTE</a:t>
            </a:r>
          </a:p>
          <a:p>
            <a:r>
              <a:rPr lang="pt-BR" sz="2400" b="1" dirty="0" smtClean="0"/>
              <a:t>Nível </a:t>
            </a:r>
            <a:r>
              <a:rPr lang="pt-BR" sz="2400" b="1" dirty="0"/>
              <a:t>máximo</a:t>
            </a:r>
          </a:p>
          <a:p>
            <a:r>
              <a:rPr lang="pt-BR" sz="2000" b="1" dirty="0">
                <a:solidFill>
                  <a:srgbClr val="C00000"/>
                </a:solidFill>
              </a:rPr>
              <a:t>Restrição 5</a:t>
            </a:r>
            <a:r>
              <a:rPr lang="pt-BR" b="1" dirty="0"/>
              <a:t> </a:t>
            </a:r>
            <a:r>
              <a:rPr lang="pt-BR" dirty="0"/>
              <a:t>– deve ser mantida a cota máxima de </a:t>
            </a:r>
            <a:r>
              <a:rPr lang="pt-BR" dirty="0" smtClean="0"/>
              <a:t>8,50 metros </a:t>
            </a:r>
            <a:r>
              <a:rPr lang="pt-BR" dirty="0"/>
              <a:t>na estação fluviométrica</a:t>
            </a:r>
          </a:p>
          <a:p>
            <a:r>
              <a:rPr lang="pt-BR" dirty="0"/>
              <a:t>de Cuiabá. Esta é a cota de alerta informada pela Coordenadoria Estadual de</a:t>
            </a:r>
          </a:p>
          <a:p>
            <a:r>
              <a:rPr lang="pt-BR" dirty="0"/>
              <a:t>Defesa Civil de Mato Grosso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sz="2000" b="1" dirty="0">
                <a:solidFill>
                  <a:srgbClr val="C00000"/>
                </a:solidFill>
              </a:rPr>
              <a:t>Restrição 6</a:t>
            </a:r>
            <a:r>
              <a:rPr lang="pt-BR" b="1" dirty="0"/>
              <a:t> </a:t>
            </a:r>
            <a:r>
              <a:rPr lang="pt-BR" dirty="0"/>
              <a:t>– deve ser mantida a cota máxima de </a:t>
            </a:r>
            <a:r>
              <a:rPr lang="pt-BR" dirty="0" smtClean="0"/>
              <a:t>7,40 metros </a:t>
            </a:r>
            <a:r>
              <a:rPr lang="pt-BR" dirty="0"/>
              <a:t>na estação fluviométrica</a:t>
            </a:r>
          </a:p>
          <a:p>
            <a:r>
              <a:rPr lang="pt-BR" dirty="0"/>
              <a:t>de Rosário Oeste. Esta é a cota de alerta informada pela </a:t>
            </a:r>
            <a:r>
              <a:rPr lang="pt-BR" dirty="0" smtClean="0"/>
              <a:t>Coordenadoria Estadual </a:t>
            </a:r>
            <a:r>
              <a:rPr lang="pt-BR" dirty="0"/>
              <a:t>de Defesa Civil de Mato Grosso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sz="2000" b="1" dirty="0">
                <a:solidFill>
                  <a:srgbClr val="C00000"/>
                </a:solidFill>
              </a:rPr>
              <a:t>Restrição 7</a:t>
            </a:r>
            <a:r>
              <a:rPr lang="pt-BR" b="1" dirty="0"/>
              <a:t> </a:t>
            </a:r>
            <a:r>
              <a:rPr lang="pt-BR" dirty="0"/>
              <a:t>– deve ser mantida a cota máxima de </a:t>
            </a:r>
            <a:r>
              <a:rPr lang="pt-BR" dirty="0" smtClean="0"/>
              <a:t>7,00 metros </a:t>
            </a:r>
            <a:r>
              <a:rPr lang="pt-BR" dirty="0"/>
              <a:t>na estação fluviométrica</a:t>
            </a:r>
          </a:p>
          <a:p>
            <a:r>
              <a:rPr lang="pt-BR" dirty="0"/>
              <a:t>de Acorizal. Esta é a cota de alerta informada pela Coordenadoria Estadual</a:t>
            </a:r>
          </a:p>
          <a:p>
            <a:r>
              <a:rPr lang="pt-BR" dirty="0"/>
              <a:t>de Defesa Civil de Mato Grosso.</a:t>
            </a:r>
          </a:p>
        </p:txBody>
      </p:sp>
    </p:spTree>
    <p:extLst>
      <p:ext uri="{BB962C8B-B14F-4D97-AF65-F5344CB8AC3E}">
        <p14:creationId xmlns:p14="http://schemas.microsoft.com/office/powerpoint/2010/main" val="126370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678D-3BEB-42A7-87F4-03F9832D0D4E}" type="slidenum">
              <a:rPr lang="pt-BR" smtClean="0"/>
              <a:pPr/>
              <a:t>55</a:t>
            </a:fld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79512" y="592232"/>
            <a:ext cx="87849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+mj-lt"/>
              </a:rPr>
              <a:t>Inventário das Restrições Operativas Hidráulicas  dos Aproveitamentos Hidrelétricos  -  ONS  -  </a:t>
            </a:r>
            <a:r>
              <a:rPr lang="pt-BR" sz="2000" dirty="0" smtClean="0">
                <a:latin typeface="+mj-lt"/>
              </a:rPr>
              <a:t>Revisão </a:t>
            </a:r>
            <a:r>
              <a:rPr lang="pt-BR" sz="2000" dirty="0">
                <a:latin typeface="+mj-lt"/>
              </a:rPr>
              <a:t>2/2015</a:t>
            </a:r>
            <a:r>
              <a:rPr lang="pt-BR" sz="2400" dirty="0" smtClean="0">
                <a:latin typeface="+mj-lt"/>
              </a:rPr>
              <a:t> </a:t>
            </a:r>
            <a:r>
              <a:rPr lang="pt-BR" sz="2800" dirty="0" smtClean="0">
                <a:latin typeface="+mj-lt"/>
              </a:rPr>
              <a:t> </a:t>
            </a:r>
            <a:endParaRPr lang="pt-BR" sz="2800" dirty="0">
              <a:latin typeface="+mj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1520" y="1484784"/>
            <a:ext cx="8640960" cy="2123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UHE MANSO - RESTRIÇÕES DE JUSANTE</a:t>
            </a:r>
          </a:p>
          <a:p>
            <a:pPr algn="ctr"/>
            <a:endParaRPr lang="pt-BR" sz="2400" b="1" dirty="0" smtClean="0"/>
          </a:p>
          <a:p>
            <a:r>
              <a:rPr lang="pt-BR" sz="2400" b="1" dirty="0"/>
              <a:t>Taxa de Variação Máximas das </a:t>
            </a:r>
            <a:r>
              <a:rPr lang="pt-BR" sz="2400" b="1" dirty="0" smtClean="0"/>
              <a:t>Defluências</a:t>
            </a:r>
          </a:p>
          <a:p>
            <a:endParaRPr lang="pt-BR" sz="2400" b="1" dirty="0"/>
          </a:p>
          <a:p>
            <a:r>
              <a:rPr lang="pt-BR" b="1" dirty="0">
                <a:solidFill>
                  <a:srgbClr val="C00000"/>
                </a:solidFill>
              </a:rPr>
              <a:t>Restrição 8</a:t>
            </a:r>
            <a:r>
              <a:rPr lang="pt-BR" b="1" dirty="0"/>
              <a:t> </a:t>
            </a:r>
            <a:r>
              <a:rPr lang="pt-BR" dirty="0"/>
              <a:t>– durante o período de estiagem (maio a outubro), a máxima variação</a:t>
            </a:r>
          </a:p>
          <a:p>
            <a:r>
              <a:rPr lang="pt-BR" dirty="0"/>
              <a:t>da vazão </a:t>
            </a:r>
            <a:r>
              <a:rPr lang="pt-BR" dirty="0" err="1"/>
              <a:t>defluente</a:t>
            </a:r>
            <a:r>
              <a:rPr lang="pt-BR" dirty="0"/>
              <a:t> deverá ser de 10m³/s num período de 24horas.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91542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678D-3BEB-42A7-87F4-03F9832D0D4E}" type="slidenum">
              <a:rPr lang="pt-BR" smtClean="0"/>
              <a:pPr/>
              <a:t>56</a:t>
            </a:fld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49138"/>
            <a:ext cx="6058858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686" y="3573016"/>
            <a:ext cx="6058858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3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678D-3BEB-42A7-87F4-03F9832D0D4E}" type="slidenum">
              <a:rPr lang="pt-BR" smtClean="0"/>
              <a:pPr/>
              <a:t>57</a:t>
            </a:fld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5157"/>
            <a:ext cx="6058858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17032"/>
            <a:ext cx="6058858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082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678D-3BEB-42A7-87F4-03F9832D0D4E}" type="slidenum">
              <a:rPr lang="pt-BR" smtClean="0"/>
              <a:pPr/>
              <a:t>58</a:t>
            </a:fld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79512" y="592232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+mj-lt"/>
                <a:cs typeface="Calibri" panose="020F0502020204030204" pitchFamily="34" charset="0"/>
              </a:rPr>
              <a:t>OPERAÇÃO DAS USINAS DA BACIA DO ALTO PARAGUAI  </a:t>
            </a:r>
            <a:endParaRPr lang="pt-BR" sz="2400" b="1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3528" y="1124744"/>
            <a:ext cx="84249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/>
              <a:t>Pequenas usinas -  não despachadas </a:t>
            </a:r>
            <a:r>
              <a:rPr lang="pt-BR" sz="2200" dirty="0" err="1"/>
              <a:t>centralizadamente</a:t>
            </a:r>
            <a:r>
              <a:rPr lang="pt-BR" sz="2200" dirty="0"/>
              <a:t> pelo ONS</a:t>
            </a:r>
            <a:r>
              <a:rPr lang="pt-BR" sz="2000" dirty="0"/>
              <a:t>; </a:t>
            </a:r>
          </a:p>
          <a:p>
            <a:endParaRPr lang="pt-BR" dirty="0" smtClean="0"/>
          </a:p>
          <a:p>
            <a:r>
              <a:rPr lang="pt-BR" sz="2000" dirty="0" err="1" smtClean="0"/>
              <a:t>PCHs</a:t>
            </a:r>
            <a:r>
              <a:rPr lang="pt-BR" sz="2000" dirty="0" smtClean="0"/>
              <a:t> </a:t>
            </a:r>
            <a:r>
              <a:rPr lang="pt-BR" sz="2000" dirty="0"/>
              <a:t>( &lt; 30 MW) e </a:t>
            </a:r>
            <a:r>
              <a:rPr lang="pt-BR" sz="2000" dirty="0" err="1"/>
              <a:t>CGHs</a:t>
            </a:r>
            <a:r>
              <a:rPr lang="pt-BR" sz="2000" dirty="0"/>
              <a:t> (</a:t>
            </a:r>
            <a:r>
              <a:rPr lang="pt-BR" sz="2000" dirty="0" err="1"/>
              <a:t>pot</a:t>
            </a:r>
            <a:r>
              <a:rPr lang="pt-BR" sz="2000" dirty="0"/>
              <a:t> &lt;&lt;)</a:t>
            </a:r>
          </a:p>
          <a:p>
            <a:r>
              <a:rPr lang="pt-BR" sz="2000" dirty="0"/>
              <a:t> </a:t>
            </a:r>
            <a:endParaRPr lang="pt-BR" sz="2000" dirty="0" smtClean="0"/>
          </a:p>
          <a:p>
            <a:r>
              <a:rPr lang="pt-BR" sz="2200" u="sng" dirty="0" smtClean="0"/>
              <a:t>Caso </a:t>
            </a:r>
            <a:r>
              <a:rPr lang="pt-BR" sz="2200" u="sng" dirty="0"/>
              <a:t>do </a:t>
            </a:r>
            <a:r>
              <a:rPr lang="pt-BR" sz="2200" b="1" u="sng" dirty="0"/>
              <a:t>PMO fevereiro/2015</a:t>
            </a:r>
            <a:r>
              <a:rPr lang="pt-BR" sz="2000" dirty="0"/>
              <a:t>:</a:t>
            </a:r>
          </a:p>
          <a:p>
            <a:endParaRPr lang="pt-BR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89 usinas  </a:t>
            </a:r>
            <a:r>
              <a:rPr lang="pt-BR" sz="2000" dirty="0" smtClean="0"/>
              <a:t>em MT e MS existentes </a:t>
            </a:r>
            <a:r>
              <a:rPr lang="pt-BR" sz="2000" dirty="0"/>
              <a:t>até </a:t>
            </a:r>
            <a:r>
              <a:rPr lang="pt-BR" sz="2000" dirty="0" smtClean="0"/>
              <a:t>dezembro/2013:</a:t>
            </a:r>
          </a:p>
          <a:p>
            <a:endParaRPr lang="pt-BR" sz="800" b="1" dirty="0" smtClean="0"/>
          </a:p>
          <a:p>
            <a:r>
              <a:rPr lang="pt-BR" sz="2000" b="1" dirty="0" smtClean="0"/>
              <a:t>Potência </a:t>
            </a:r>
            <a:r>
              <a:rPr lang="pt-BR" sz="2000" b="1" dirty="0"/>
              <a:t>Total = 1.179 MW</a:t>
            </a:r>
          </a:p>
          <a:p>
            <a:r>
              <a:rPr lang="pt-BR" sz="2000" b="1" dirty="0" smtClean="0"/>
              <a:t>28 </a:t>
            </a:r>
            <a:r>
              <a:rPr lang="pt-BR" sz="2000" b="1" dirty="0"/>
              <a:t>destas localizadas na BAP </a:t>
            </a:r>
            <a:r>
              <a:rPr lang="pt-BR" sz="2000" b="1" dirty="0" smtClean="0"/>
              <a:t>= 326,2 MW </a:t>
            </a:r>
            <a:endParaRPr lang="pt-BR" sz="2000" b="1" dirty="0"/>
          </a:p>
          <a:p>
            <a:endParaRPr lang="pt-BR" sz="12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6 usinas futuras em MT (em 01/01/2014)</a:t>
            </a:r>
          </a:p>
          <a:p>
            <a:r>
              <a:rPr lang="pt-BR" sz="2000" dirty="0" smtClean="0"/>
              <a:t> </a:t>
            </a:r>
            <a:r>
              <a:rPr lang="pt-BR" sz="2000" b="1" dirty="0"/>
              <a:t>Potência Total = </a:t>
            </a:r>
            <a:r>
              <a:rPr lang="pt-BR" sz="2000" b="1" dirty="0" smtClean="0"/>
              <a:t>120 MW</a:t>
            </a:r>
          </a:p>
          <a:p>
            <a:endParaRPr lang="pt-BR" sz="2000" b="1" dirty="0"/>
          </a:p>
          <a:p>
            <a:r>
              <a:rPr lang="pt-BR" sz="2000" u="sng" dirty="0"/>
              <a:t>Caso do </a:t>
            </a:r>
            <a:r>
              <a:rPr lang="pt-BR" sz="2000" b="1" u="sng" dirty="0"/>
              <a:t>PMO </a:t>
            </a:r>
            <a:r>
              <a:rPr lang="pt-BR" sz="2000" b="1" u="sng" dirty="0" smtClean="0"/>
              <a:t>maio/2015:</a:t>
            </a:r>
          </a:p>
          <a:p>
            <a:endParaRPr lang="pt-BR" sz="8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3</a:t>
            </a:r>
            <a:r>
              <a:rPr lang="pt-BR" sz="2000" dirty="0" smtClean="0"/>
              <a:t> </a:t>
            </a:r>
            <a:r>
              <a:rPr lang="pt-BR" sz="2000" dirty="0"/>
              <a:t>usinas </a:t>
            </a:r>
            <a:r>
              <a:rPr lang="pt-BR" sz="2000" dirty="0" smtClean="0"/>
              <a:t>futuras em MS</a:t>
            </a:r>
            <a:endParaRPr lang="pt-BR" sz="2000" dirty="0"/>
          </a:p>
          <a:p>
            <a:r>
              <a:rPr lang="pt-BR" sz="2000" b="1" dirty="0"/>
              <a:t>Potência Total </a:t>
            </a:r>
            <a:r>
              <a:rPr lang="pt-BR" sz="2000" b="1"/>
              <a:t>= </a:t>
            </a:r>
            <a:r>
              <a:rPr lang="pt-BR" sz="2000" b="1" smtClean="0"/>
              <a:t>74,2 </a:t>
            </a:r>
            <a:r>
              <a:rPr lang="pt-BR" sz="2000" b="1" dirty="0"/>
              <a:t>MW</a:t>
            </a:r>
          </a:p>
          <a:p>
            <a:endParaRPr lang="pt-B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38841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678D-3BEB-42A7-87F4-03F9832D0D4E}" type="slidenum">
              <a:rPr lang="pt-BR" smtClean="0"/>
              <a:pPr/>
              <a:t>59</a:t>
            </a:fld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0" t="9387" r="17280" b="16088"/>
          <a:stretch/>
        </p:blipFill>
        <p:spPr bwMode="auto">
          <a:xfrm>
            <a:off x="755576" y="980728"/>
            <a:ext cx="7637376" cy="5204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Conector de seta reta 6"/>
          <p:cNvCxnSpPr/>
          <p:nvPr/>
        </p:nvCxnSpPr>
        <p:spPr>
          <a:xfrm flipH="1" flipV="1">
            <a:off x="3929755" y="1880450"/>
            <a:ext cx="180020" cy="32605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4058419" y="2068005"/>
            <a:ext cx="832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latin typeface="Arial Narrow" pitchFamily="34" charset="0"/>
              </a:rPr>
              <a:t>UHE Jauru</a:t>
            </a:r>
            <a:endParaRPr lang="pt-BR" sz="1200" b="1" dirty="0">
              <a:latin typeface="Arial Narrow" pitchFamily="34" charset="0"/>
            </a:endParaRPr>
          </a:p>
        </p:txBody>
      </p:sp>
      <p:cxnSp>
        <p:nvCxnSpPr>
          <p:cNvPr id="13" name="Conector de seta reta 12"/>
          <p:cNvCxnSpPr/>
          <p:nvPr/>
        </p:nvCxnSpPr>
        <p:spPr>
          <a:xfrm flipH="1" flipV="1">
            <a:off x="4283969" y="1533042"/>
            <a:ext cx="220888" cy="34740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4437509" y="1741258"/>
            <a:ext cx="1135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err="1" smtClean="0">
                <a:latin typeface="Arial Narrow" pitchFamily="34" charset="0"/>
              </a:rPr>
              <a:t>UHEs</a:t>
            </a:r>
            <a:r>
              <a:rPr lang="pt-BR" sz="1200" b="1" dirty="0" smtClean="0">
                <a:latin typeface="Arial Narrow" pitchFamily="34" charset="0"/>
              </a:rPr>
              <a:t> Juba I e II</a:t>
            </a:r>
            <a:endParaRPr lang="pt-BR" sz="1200" b="1" dirty="0">
              <a:latin typeface="Arial Narrow" pitchFamily="34" charset="0"/>
            </a:endParaRPr>
          </a:p>
        </p:txBody>
      </p:sp>
      <p:cxnSp>
        <p:nvCxnSpPr>
          <p:cNvPr id="17" name="Conector de seta reta 16"/>
          <p:cNvCxnSpPr/>
          <p:nvPr/>
        </p:nvCxnSpPr>
        <p:spPr>
          <a:xfrm flipH="1" flipV="1">
            <a:off x="4483256" y="1438109"/>
            <a:ext cx="232760" cy="131383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4644008" y="1472151"/>
            <a:ext cx="1542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latin typeface="Arial Narrow" pitchFamily="34" charset="0"/>
              </a:rPr>
              <a:t>UHE Salto das Nuvens</a:t>
            </a:r>
            <a:endParaRPr lang="pt-BR" sz="1200" b="1" dirty="0">
              <a:latin typeface="Arial Narrow" pitchFamily="34" charset="0"/>
            </a:endParaRPr>
          </a:p>
        </p:txBody>
      </p:sp>
      <p:cxnSp>
        <p:nvCxnSpPr>
          <p:cNvPr id="28" name="Conector de seta reta 27"/>
          <p:cNvCxnSpPr/>
          <p:nvPr/>
        </p:nvCxnSpPr>
        <p:spPr>
          <a:xfrm flipH="1">
            <a:off x="5635384" y="1397753"/>
            <a:ext cx="232760" cy="9734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5824711" y="1261344"/>
            <a:ext cx="8883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latin typeface="Arial Narrow" pitchFamily="34" charset="0"/>
              </a:rPr>
              <a:t>UHE Manso</a:t>
            </a:r>
            <a:endParaRPr lang="pt-BR" sz="1200" b="1" dirty="0">
              <a:latin typeface="Arial Narrow" pitchFamily="34" charset="0"/>
            </a:endParaRPr>
          </a:p>
        </p:txBody>
      </p:sp>
      <p:cxnSp>
        <p:nvCxnSpPr>
          <p:cNvPr id="34" name="Conector de seta reta 33"/>
          <p:cNvCxnSpPr/>
          <p:nvPr/>
        </p:nvCxnSpPr>
        <p:spPr>
          <a:xfrm>
            <a:off x="5876925" y="2686050"/>
            <a:ext cx="236333" cy="17872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" name="CaixaDeTexto 34"/>
          <p:cNvSpPr txBox="1"/>
          <p:nvPr/>
        </p:nvSpPr>
        <p:spPr>
          <a:xfrm>
            <a:off x="4663058" y="2547550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err="1" smtClean="0">
                <a:latin typeface="Arial Narrow" pitchFamily="34" charset="0"/>
              </a:rPr>
              <a:t>UHEs</a:t>
            </a:r>
            <a:r>
              <a:rPr lang="pt-BR" sz="1200" b="1" dirty="0" smtClean="0">
                <a:latin typeface="Arial Narrow" pitchFamily="34" charset="0"/>
              </a:rPr>
              <a:t> </a:t>
            </a:r>
            <a:r>
              <a:rPr lang="pt-BR" sz="1200" b="1" dirty="0" err="1" smtClean="0">
                <a:latin typeface="Arial Narrow" pitchFamily="34" charset="0"/>
              </a:rPr>
              <a:t>Itiquira</a:t>
            </a:r>
            <a:r>
              <a:rPr lang="pt-BR" sz="1200" b="1" dirty="0" smtClean="0">
                <a:latin typeface="Arial Narrow" pitchFamily="34" charset="0"/>
              </a:rPr>
              <a:t> I e II</a:t>
            </a:r>
            <a:endParaRPr lang="pt-BR" sz="1200" b="1" dirty="0">
              <a:latin typeface="Arial Narrow" pitchFamily="34" charset="0"/>
            </a:endParaRPr>
          </a:p>
        </p:txBody>
      </p:sp>
      <p:cxnSp>
        <p:nvCxnSpPr>
          <p:cNvPr id="38" name="Conector de seta reta 37"/>
          <p:cNvCxnSpPr/>
          <p:nvPr/>
        </p:nvCxnSpPr>
        <p:spPr>
          <a:xfrm>
            <a:off x="5924942" y="2997386"/>
            <a:ext cx="236333" cy="17872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9" name="CaixaDeTexto 38"/>
          <p:cNvSpPr txBox="1"/>
          <p:nvPr/>
        </p:nvSpPr>
        <p:spPr>
          <a:xfrm>
            <a:off x="4581525" y="2858886"/>
            <a:ext cx="14093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latin typeface="Arial Narrow" pitchFamily="34" charset="0"/>
              </a:rPr>
              <a:t>UHE Ponte de Pedra</a:t>
            </a:r>
            <a:endParaRPr lang="pt-BR" sz="1200" b="1" dirty="0">
              <a:latin typeface="Arial Narrow" pitchFamily="34" charset="0"/>
            </a:endParaRPr>
          </a:p>
        </p:txBody>
      </p:sp>
      <p:cxnSp>
        <p:nvCxnSpPr>
          <p:cNvPr id="40" name="Conector de seta reta 39"/>
          <p:cNvCxnSpPr/>
          <p:nvPr/>
        </p:nvCxnSpPr>
        <p:spPr>
          <a:xfrm>
            <a:off x="6533913" y="3522012"/>
            <a:ext cx="236333" cy="17872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1" name="CaixaDeTexto 40"/>
          <p:cNvSpPr txBox="1"/>
          <p:nvPr/>
        </p:nvSpPr>
        <p:spPr>
          <a:xfrm>
            <a:off x="4841954" y="3383512"/>
            <a:ext cx="1774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latin typeface="Arial Narrow" pitchFamily="34" charset="0"/>
              </a:rPr>
              <a:t>UHE Barra do </a:t>
            </a:r>
            <a:r>
              <a:rPr lang="pt-BR" sz="1200" b="1" dirty="0" err="1" smtClean="0">
                <a:latin typeface="Arial Narrow" pitchFamily="34" charset="0"/>
              </a:rPr>
              <a:t>Piraputanga</a:t>
            </a:r>
            <a:endParaRPr lang="pt-BR" sz="1200" b="1" dirty="0">
              <a:latin typeface="Arial Narrow" pitchFamily="34" charset="0"/>
            </a:endParaRPr>
          </a:p>
        </p:txBody>
      </p:sp>
      <p:cxnSp>
        <p:nvCxnSpPr>
          <p:cNvPr id="42" name="Conector de seta reta 41"/>
          <p:cNvCxnSpPr/>
          <p:nvPr/>
        </p:nvCxnSpPr>
        <p:spPr>
          <a:xfrm flipV="1">
            <a:off x="6058726" y="3889623"/>
            <a:ext cx="236333" cy="17395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3" name="CaixaDeTexto 42"/>
          <p:cNvSpPr txBox="1"/>
          <p:nvPr/>
        </p:nvSpPr>
        <p:spPr>
          <a:xfrm>
            <a:off x="5255153" y="3889623"/>
            <a:ext cx="8819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latin typeface="Arial Narrow" pitchFamily="34" charset="0"/>
              </a:rPr>
              <a:t>UHE Sucuri</a:t>
            </a:r>
            <a:endParaRPr lang="pt-BR" sz="12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6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2" t="21198" r="15924" b="12506"/>
          <a:stretch/>
        </p:blipFill>
        <p:spPr bwMode="auto">
          <a:xfrm>
            <a:off x="1187624" y="1124744"/>
            <a:ext cx="7251836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68678D-3BEB-42A7-87F4-03F9832D0D4E}" type="slidenum">
              <a:rPr lang="pt-BR" smtClean="0"/>
              <a:pPr/>
              <a:t>6</a:t>
            </a:fld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639763" y="279400"/>
            <a:ext cx="8342312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2" algn="r">
              <a:lnSpc>
                <a:spcPct val="100000"/>
              </a:lnSpc>
              <a:spcBef>
                <a:spcPct val="20000"/>
              </a:spcBef>
              <a:buClrTx/>
              <a:buFont typeface="Wingdings" pitchFamily="2" charset="2"/>
              <a:buNone/>
              <a:defRPr/>
            </a:pPr>
            <a:r>
              <a:rPr lang="pt-BR" sz="2200" dirty="0" smtClean="0">
                <a:solidFill>
                  <a:schemeClr val="accent2">
                    <a:lumMod val="75000"/>
                  </a:schemeClr>
                </a:solidFill>
              </a:rPr>
              <a:t>Planejamento da Operação Energética e da Expansão</a:t>
            </a:r>
            <a:endParaRPr lang="pt-BR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85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678D-3BEB-42A7-87F4-03F9832D0D4E}" type="slidenum">
              <a:rPr lang="pt-BR" smtClean="0"/>
              <a:pPr/>
              <a:t>60</a:t>
            </a:fld>
            <a:endParaRPr lang="pt-BR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8280920" cy="4971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CaixaDeTexto 21"/>
          <p:cNvSpPr txBox="1"/>
          <p:nvPr/>
        </p:nvSpPr>
        <p:spPr>
          <a:xfrm>
            <a:off x="1264784" y="5805264"/>
            <a:ext cx="66864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>
                <a:latin typeface="Arial Narrow" pitchFamily="34" charset="0"/>
              </a:rPr>
              <a:t>× 2 = </a:t>
            </a:r>
            <a:r>
              <a:rPr lang="pt-BR" sz="2800" b="1" dirty="0" smtClean="0">
                <a:latin typeface="Arial Narrow" pitchFamily="34" charset="0"/>
              </a:rPr>
              <a:t>R$ 17.142.384,60</a:t>
            </a:r>
          </a:p>
          <a:p>
            <a:pPr algn="ctr"/>
            <a:r>
              <a:rPr lang="pt-BR" sz="2000" b="1" dirty="0" smtClean="0">
                <a:latin typeface="Arial Narrow" pitchFamily="34" charset="0"/>
              </a:rPr>
              <a:t>CFURH para estados e municípios da Bacia do Paraguai em 2014</a:t>
            </a:r>
            <a:endParaRPr lang="pt-BR" sz="20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47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678D-3BEB-42A7-87F4-03F9832D0D4E}" type="slidenum">
              <a:rPr lang="pt-BR" smtClean="0"/>
              <a:pPr/>
              <a:t>61</a:t>
            </a:fld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79512" y="592232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+mj-lt"/>
                <a:cs typeface="Calibri" panose="020F0502020204030204" pitchFamily="34" charset="0"/>
              </a:rPr>
              <a:t>ESTUDOS DE INVENTÁRIO E PROJETO BÁSICO   </a:t>
            </a:r>
            <a:endParaRPr lang="pt-BR" sz="2400" b="1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79512" y="1333217"/>
            <a:ext cx="87849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PCH com registro na ANEEL em MT e 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E na BAP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Eletrobrás – SIPOT (Sistema/Consulta sobre o Potencial Hidrelétrico Brasileiro; obtenção de relatórios)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Eletrobrás – Relatório com os diagramas topológicos; </a:t>
            </a:r>
            <a:r>
              <a:rPr lang="pt-BR" sz="2000" dirty="0" err="1" smtClean="0"/>
              <a:t>Sub-Bacia</a:t>
            </a:r>
            <a:r>
              <a:rPr lang="pt-BR" sz="2000" dirty="0" smtClean="0"/>
              <a:t> 66 (BAP)</a:t>
            </a:r>
          </a:p>
        </p:txBody>
      </p:sp>
    </p:spTree>
    <p:extLst>
      <p:ext uri="{BB962C8B-B14F-4D97-AF65-F5344CB8AC3E}">
        <p14:creationId xmlns:p14="http://schemas.microsoft.com/office/powerpoint/2010/main" val="400588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678D-3BEB-42A7-87F4-03F9832D0D4E}" type="slidenum">
              <a:rPr lang="pt-BR" smtClean="0"/>
              <a:pPr/>
              <a:t>62</a:t>
            </a:fld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1" t="10788" r="34986" b="11880"/>
          <a:stretch/>
        </p:blipFill>
        <p:spPr bwMode="auto">
          <a:xfrm>
            <a:off x="2607568" y="1164813"/>
            <a:ext cx="3747911" cy="455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CaixaDeTexto 22"/>
          <p:cNvSpPr txBox="1"/>
          <p:nvPr/>
        </p:nvSpPr>
        <p:spPr>
          <a:xfrm>
            <a:off x="2339752" y="764704"/>
            <a:ext cx="4283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>
                <a:latin typeface="Arial Narrow" pitchFamily="34" charset="0"/>
              </a:rPr>
              <a:t>Situação das </a:t>
            </a:r>
            <a:r>
              <a:rPr lang="pt-BR" sz="2000" b="1" dirty="0" err="1" smtClean="0">
                <a:latin typeface="Arial Narrow" pitchFamily="34" charset="0"/>
              </a:rPr>
              <a:t>PCHs</a:t>
            </a:r>
            <a:r>
              <a:rPr lang="pt-BR" sz="2000" b="1" dirty="0" smtClean="0">
                <a:latin typeface="Arial Narrow" pitchFamily="34" charset="0"/>
              </a:rPr>
              <a:t> na Bacia do Paraguai</a:t>
            </a:r>
            <a:endParaRPr lang="pt-BR" sz="2000" b="1" dirty="0">
              <a:latin typeface="Arial Narrow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187624" y="6021288"/>
            <a:ext cx="144016" cy="144016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aixaDeTexto 25"/>
          <p:cNvSpPr txBox="1"/>
          <p:nvPr/>
        </p:nvSpPr>
        <p:spPr>
          <a:xfrm>
            <a:off x="1331640" y="5912730"/>
            <a:ext cx="1582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Arial Narrow" pitchFamily="34" charset="0"/>
              </a:rPr>
              <a:t>Em operação (28)</a:t>
            </a:r>
            <a:endParaRPr lang="pt-BR" sz="1600" b="1" dirty="0">
              <a:latin typeface="Arial Narrow" pitchFamily="34" charset="0"/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4106085" y="6375327"/>
            <a:ext cx="144016" cy="144016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aixaDeTexto 28"/>
          <p:cNvSpPr txBox="1"/>
          <p:nvPr/>
        </p:nvSpPr>
        <p:spPr>
          <a:xfrm>
            <a:off x="4250101" y="6266769"/>
            <a:ext cx="23086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Arial Narrow" pitchFamily="34" charset="0"/>
              </a:rPr>
              <a:t>Projeto básico com aceite</a:t>
            </a:r>
            <a:endParaRPr lang="pt-BR" sz="1600" b="1" dirty="0">
              <a:latin typeface="Arial Narrow" pitchFamily="34" charset="0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4113142" y="6021288"/>
            <a:ext cx="144016" cy="144016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CaixaDeTexto 31"/>
          <p:cNvSpPr txBox="1"/>
          <p:nvPr/>
        </p:nvSpPr>
        <p:spPr>
          <a:xfrm>
            <a:off x="4257158" y="5912730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Arial Narrow" pitchFamily="34" charset="0"/>
              </a:rPr>
              <a:t>Disponível</a:t>
            </a:r>
            <a:endParaRPr lang="pt-BR" sz="1600" b="1" dirty="0">
              <a:latin typeface="Arial Narrow" pitchFamily="34" charset="0"/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1194106" y="6359842"/>
            <a:ext cx="144016" cy="144016"/>
          </a:xfrm>
          <a:prstGeom prst="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CaixaDeTexto 35"/>
          <p:cNvSpPr txBox="1"/>
          <p:nvPr/>
        </p:nvSpPr>
        <p:spPr>
          <a:xfrm>
            <a:off x="1338122" y="6251284"/>
            <a:ext cx="1388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Arial Narrow" pitchFamily="34" charset="0"/>
              </a:rPr>
              <a:t>Outorgado (10)</a:t>
            </a:r>
            <a:endParaRPr lang="pt-BR" sz="1600" b="1" dirty="0">
              <a:latin typeface="Arial Narrow" pitchFamily="34" charset="0"/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6766754" y="6032577"/>
            <a:ext cx="144016" cy="144016"/>
          </a:xfrm>
          <a:prstGeom prst="rect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CaixaDeTexto 43"/>
          <p:cNvSpPr txBox="1"/>
          <p:nvPr/>
        </p:nvSpPr>
        <p:spPr>
          <a:xfrm>
            <a:off x="6910770" y="5924019"/>
            <a:ext cx="1117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Arial Narrow" pitchFamily="34" charset="0"/>
              </a:rPr>
              <a:t>Construção</a:t>
            </a:r>
            <a:endParaRPr lang="pt-BR" sz="16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56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678D-3BEB-42A7-87F4-03F9832D0D4E}" type="slidenum">
              <a:rPr lang="pt-BR" smtClean="0"/>
              <a:pPr/>
              <a:t>63</a:t>
            </a:fld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79512" y="2084655"/>
            <a:ext cx="878497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+mj-lt"/>
                <a:cs typeface="Calibri" panose="020F0502020204030204" pitchFamily="34" charset="0"/>
              </a:rPr>
              <a:t>SLIDES COMPLEMENTARES</a:t>
            </a:r>
          </a:p>
          <a:p>
            <a:pPr algn="ctr"/>
            <a:endParaRPr lang="pt-BR" sz="2400" b="1" dirty="0" smtClean="0">
              <a:latin typeface="+mj-lt"/>
              <a:cs typeface="Calibri" panose="020F0502020204030204" pitchFamily="34" charset="0"/>
            </a:endParaRPr>
          </a:p>
          <a:p>
            <a:pPr algn="ctr"/>
            <a:endParaRPr lang="pt-BR" sz="2400" b="1" dirty="0"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93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02613" y="764704"/>
            <a:ext cx="6325771" cy="461665"/>
          </a:xfrm>
          <a:prstGeom prst="rect">
            <a:avLst/>
          </a:prstGeom>
          <a:solidFill>
            <a:srgbClr val="0066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pt-BR"/>
            </a:defPPr>
            <a:lvl1pPr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dirty="0" smtClean="0"/>
              <a:t>Armazenamento – Sudeste / Centro-Oeste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3203848" y="1411342"/>
            <a:ext cx="3240360" cy="361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678D-3BEB-42A7-87F4-03F9832D0D4E}" type="slidenum">
              <a:rPr lang="pt-BR" smtClean="0"/>
              <a:pPr/>
              <a:t>64</a:t>
            </a:fld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5076056" y="6402814"/>
            <a:ext cx="39148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 smtClean="0">
                <a:latin typeface="Arial Narrow" pitchFamily="34" charset="0"/>
              </a:rPr>
              <a:t>Fonte dos dados: ONS / Elaboração: SEE/MME</a:t>
            </a:r>
            <a:endParaRPr lang="pt-BR" sz="1600" b="1" dirty="0">
              <a:latin typeface="Arial Narrow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55" y="1226369"/>
            <a:ext cx="8147420" cy="5033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13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546351" y="764704"/>
            <a:ext cx="4257897" cy="461665"/>
          </a:xfrm>
          <a:prstGeom prst="rect">
            <a:avLst/>
          </a:prstGeom>
          <a:solidFill>
            <a:srgbClr val="0066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pt-BR"/>
            </a:defPPr>
            <a:lvl1pPr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dirty="0" smtClean="0"/>
              <a:t>Armazenamento – Nordeste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3203848" y="1411342"/>
            <a:ext cx="3240360" cy="361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3356248" y="1340768"/>
            <a:ext cx="3240360" cy="361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678D-3BEB-42A7-87F4-03F9832D0D4E}" type="slidenum">
              <a:rPr lang="pt-BR" smtClean="0"/>
              <a:pPr/>
              <a:t>65</a:t>
            </a:fld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5076056" y="6402814"/>
            <a:ext cx="39148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 smtClean="0">
                <a:latin typeface="Arial Narrow" pitchFamily="34" charset="0"/>
              </a:rPr>
              <a:t>Fonte dos dados: ONS / Elaboração: SEE/MME</a:t>
            </a:r>
            <a:endParaRPr lang="pt-BR" sz="1600" b="1" dirty="0">
              <a:latin typeface="Arial Narrow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2" y="1348528"/>
            <a:ext cx="8146864" cy="503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347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843808" y="764704"/>
            <a:ext cx="3400290" cy="461665"/>
          </a:xfrm>
          <a:prstGeom prst="rect">
            <a:avLst/>
          </a:prstGeom>
          <a:solidFill>
            <a:srgbClr val="0066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pt-BR"/>
            </a:defPPr>
            <a:lvl1pPr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dirty="0" smtClean="0"/>
              <a:t>Armazenamento – Sul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3203848" y="1411342"/>
            <a:ext cx="3240360" cy="361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3356248" y="1340768"/>
            <a:ext cx="3240360" cy="361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678D-3BEB-42A7-87F4-03F9832D0D4E}" type="slidenum">
              <a:rPr lang="pt-BR" smtClean="0"/>
              <a:pPr/>
              <a:t>66</a:t>
            </a:fld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5076056" y="6402814"/>
            <a:ext cx="39148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 smtClean="0">
                <a:latin typeface="Arial Narrow" pitchFamily="34" charset="0"/>
              </a:rPr>
              <a:t>Fonte dos dados: ONS / Elaboração: SEE/MME</a:t>
            </a:r>
            <a:endParaRPr lang="pt-BR" sz="1600" b="1" dirty="0">
              <a:latin typeface="Arial Narrow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23587"/>
            <a:ext cx="8146864" cy="503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69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051720" y="764704"/>
            <a:ext cx="5383205" cy="461665"/>
          </a:xfrm>
          <a:prstGeom prst="rect">
            <a:avLst/>
          </a:prstGeom>
          <a:solidFill>
            <a:srgbClr val="0066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pt-BR"/>
            </a:defPPr>
            <a:lvl1pPr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dirty="0" smtClean="0"/>
              <a:t>Armazenamento – Norte Interligado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3203848" y="1411342"/>
            <a:ext cx="3240360" cy="361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3356248" y="1340768"/>
            <a:ext cx="3240360" cy="361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3508648" y="1268760"/>
            <a:ext cx="3240360" cy="361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678D-3BEB-42A7-87F4-03F9832D0D4E}" type="slidenum">
              <a:rPr lang="pt-BR" smtClean="0"/>
              <a:pPr/>
              <a:t>67</a:t>
            </a:fld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5076056" y="6402814"/>
            <a:ext cx="39148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 smtClean="0">
                <a:latin typeface="Arial Narrow" pitchFamily="34" charset="0"/>
              </a:rPr>
              <a:t>Fonte dos dados: ONS / Elaboração: SEE/MME</a:t>
            </a:r>
            <a:endParaRPr lang="pt-BR" sz="1600" b="1" dirty="0">
              <a:latin typeface="Arial Narrow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84" y="1276520"/>
            <a:ext cx="8146864" cy="503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864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678D-3BEB-42A7-87F4-03F9832D0D4E}" type="slidenum">
              <a:rPr lang="pt-BR" smtClean="0"/>
              <a:pPr/>
              <a:t>68</a:t>
            </a:fld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79512" y="2455148"/>
            <a:ext cx="8784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latin typeface="+mj-lt"/>
                <a:cs typeface="Calibri" panose="020F0502020204030204" pitchFamily="34" charset="0"/>
              </a:rPr>
              <a:t>FIM</a:t>
            </a:r>
          </a:p>
          <a:p>
            <a:pPr algn="ctr"/>
            <a:endParaRPr lang="pt-BR" sz="2400" b="1" dirty="0" smtClean="0">
              <a:latin typeface="+mj-lt"/>
              <a:cs typeface="Calibri" panose="020F0502020204030204" pitchFamily="34" charset="0"/>
            </a:endParaRPr>
          </a:p>
          <a:p>
            <a:pPr algn="ctr"/>
            <a:endParaRPr lang="pt-BR" sz="2400" b="1" dirty="0"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80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 descr="2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677" y="1794749"/>
            <a:ext cx="4193442" cy="4082523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179586" y="735087"/>
            <a:ext cx="4768678" cy="461665"/>
          </a:xfrm>
          <a:prstGeom prst="rect">
            <a:avLst/>
          </a:prstGeom>
          <a:solidFill>
            <a:srgbClr val="00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EXPANSÃO DA TRANSMISSÃO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m 9" descr="2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3119" y="1794749"/>
            <a:ext cx="4175345" cy="40824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7092280" y="1311151"/>
            <a:ext cx="1640193" cy="46166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ANO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2014</a:t>
            </a: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678D-3BEB-42A7-87F4-03F9832D0D4E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7362102" y="6358729"/>
            <a:ext cx="15744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 smtClean="0">
                <a:latin typeface="Arial Narrow" pitchFamily="34" charset="0"/>
              </a:rPr>
              <a:t>Fonte: </a:t>
            </a:r>
            <a:r>
              <a:rPr lang="pt-BR" sz="1600" b="1" dirty="0" err="1" smtClean="0">
                <a:latin typeface="Arial Narrow" pitchFamily="34" charset="0"/>
              </a:rPr>
              <a:t>Eletrobras</a:t>
            </a:r>
            <a:endParaRPr lang="pt-BR" sz="1600" b="1" dirty="0">
              <a:latin typeface="Arial Narrow" pitchFamily="34" charset="0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313325" y="1311151"/>
            <a:ext cx="1640193" cy="46166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ANO 2001</a:t>
            </a:r>
            <a:endParaRPr lang="pt-BR" sz="2400" dirty="0"/>
          </a:p>
        </p:txBody>
      </p:sp>
      <p:graphicFrame>
        <p:nvGraphicFramePr>
          <p:cNvPr id="25" name="Gráfico 24"/>
          <p:cNvGraphicFramePr/>
          <p:nvPr>
            <p:extLst>
              <p:ext uri="{D42A27DB-BD31-4B8C-83A1-F6EECF244321}">
                <p14:modId xmlns:p14="http://schemas.microsoft.com/office/powerpoint/2010/main" val="2839166166"/>
              </p:ext>
            </p:extLst>
          </p:nvPr>
        </p:nvGraphicFramePr>
        <p:xfrm>
          <a:off x="35496" y="3212976"/>
          <a:ext cx="5040560" cy="2320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Retângulo 25"/>
          <p:cNvSpPr/>
          <p:nvPr/>
        </p:nvSpPr>
        <p:spPr>
          <a:xfrm>
            <a:off x="7120337" y="5403200"/>
            <a:ext cx="1713600" cy="8064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Crescimento Médio (2003-2014</a:t>
            </a:r>
            <a:r>
              <a:rPr lang="pt-BR" sz="1200" dirty="0">
                <a:solidFill>
                  <a:prstClr val="white"/>
                </a:solidFill>
                <a:latin typeface="Cambria" pitchFamily="18" charset="0"/>
              </a:rPr>
              <a:t>)</a:t>
            </a:r>
          </a:p>
          <a:p>
            <a:pPr algn="ctr">
              <a:defRPr/>
            </a:pPr>
            <a:r>
              <a:rPr lang="pt-BR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4.440 km ao ano</a:t>
            </a:r>
            <a:endParaRPr lang="pt-BR" sz="1200" dirty="0">
              <a:solidFill>
                <a:prstClr val="white"/>
              </a:solidFill>
              <a:latin typeface="Cambria" pitchFamily="18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618248" y="4883762"/>
            <a:ext cx="14093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Ano 2001</a:t>
            </a:r>
          </a:p>
          <a:p>
            <a:r>
              <a:rPr lang="pt-B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70.034 km</a:t>
            </a:r>
            <a:endParaRPr lang="pt-BR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7196436" y="4651077"/>
            <a:ext cx="15520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Ano 2014</a:t>
            </a:r>
          </a:p>
          <a:p>
            <a:r>
              <a:rPr lang="pt-B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125.833 km</a:t>
            </a:r>
            <a:endParaRPr lang="pt-BR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466271" y="5633011"/>
            <a:ext cx="1713315" cy="80762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Crescimento Médio (1996-2002)</a:t>
            </a:r>
          </a:p>
          <a:p>
            <a:pPr algn="ctr">
              <a:defRPr/>
            </a:pPr>
            <a:r>
              <a:rPr lang="pt-BR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1.562 </a:t>
            </a:r>
            <a:r>
              <a:rPr lang="pt-BR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km ao ano</a:t>
            </a:r>
            <a:endParaRPr lang="pt-BR" sz="1200" dirty="0">
              <a:solidFill>
                <a:prstClr val="white"/>
              </a:solidFill>
              <a:latin typeface="Cambria" pitchFamily="18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3861377" y="4451047"/>
            <a:ext cx="2006767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 smtClean="0"/>
              <a:t>Recorde em 2014</a:t>
            </a:r>
          </a:p>
          <a:p>
            <a:pPr algn="ctr"/>
            <a:r>
              <a:rPr lang="pt-BR" sz="2000" dirty="0" smtClean="0"/>
              <a:t>Acréscimo de</a:t>
            </a:r>
          </a:p>
          <a:p>
            <a:pPr algn="ctr">
              <a:lnSpc>
                <a:spcPct val="150000"/>
              </a:lnSpc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8.876 km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2324215" y="3446224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80%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Seta para a direita 32"/>
          <p:cNvSpPr/>
          <p:nvPr/>
        </p:nvSpPr>
        <p:spPr>
          <a:xfrm>
            <a:off x="2987825" y="6025614"/>
            <a:ext cx="704584" cy="3557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34" name="CaixaDeTexto 33"/>
          <p:cNvSpPr txBox="1"/>
          <p:nvPr/>
        </p:nvSpPr>
        <p:spPr>
          <a:xfrm>
            <a:off x="3902783" y="6023685"/>
            <a:ext cx="3189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Arial" pitchFamily="34" charset="0"/>
                <a:cs typeface="Arial" pitchFamily="34" charset="0"/>
              </a:rPr>
              <a:t>Aumento médio de 184%</a:t>
            </a:r>
            <a:endParaRPr lang="pt-BR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74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6000031" y="1980563"/>
            <a:ext cx="1169988" cy="957262"/>
          </a:xfrm>
          <a:prstGeom prst="ellipse">
            <a:avLst/>
          </a:prstGeom>
          <a:solidFill>
            <a:srgbClr val="0099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pt-BR" sz="1400" b="1" kern="0" dirty="0" smtClean="0">
                <a:solidFill>
                  <a:srgbClr val="FFFFFF"/>
                </a:solidFill>
                <a:latin typeface="Arial Black" pitchFamily="34" charset="0"/>
              </a:rPr>
              <a:t>Nordeste</a:t>
            </a:r>
            <a:endParaRPr lang="pt-BR" sz="1400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4610423" y="2552785"/>
            <a:ext cx="1333500" cy="17463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0" name="Oval 3"/>
          <p:cNvSpPr>
            <a:spLocks noChangeArrowheads="1"/>
          </p:cNvSpPr>
          <p:nvPr/>
        </p:nvSpPr>
        <p:spPr bwMode="auto">
          <a:xfrm>
            <a:off x="1475656" y="2072060"/>
            <a:ext cx="1169988" cy="957263"/>
          </a:xfrm>
          <a:prstGeom prst="ellipse">
            <a:avLst/>
          </a:prstGeom>
          <a:solidFill>
            <a:srgbClr val="0099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pt-BR" sz="1400" b="1" kern="0" dirty="0" smtClean="0">
                <a:solidFill>
                  <a:srgbClr val="FFFFFF"/>
                </a:solidFill>
                <a:latin typeface="Arial Black" pitchFamily="34" charset="0"/>
              </a:rPr>
              <a:t>Norte</a:t>
            </a:r>
            <a:endParaRPr lang="pt-BR" sz="1400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V="1">
            <a:off x="2749625" y="2556966"/>
            <a:ext cx="1428750" cy="7938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2" name="Oval 3"/>
          <p:cNvSpPr>
            <a:spLocks noChangeArrowheads="1"/>
          </p:cNvSpPr>
          <p:nvPr/>
        </p:nvSpPr>
        <p:spPr bwMode="auto">
          <a:xfrm>
            <a:off x="4327600" y="2489285"/>
            <a:ext cx="176212" cy="161925"/>
          </a:xfrm>
          <a:prstGeom prst="ellipse">
            <a:avLst/>
          </a:prstGeom>
          <a:solidFill>
            <a:srgbClr val="0099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pt-BR" sz="3200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5" name="Oval 3"/>
          <p:cNvSpPr>
            <a:spLocks noChangeArrowheads="1"/>
          </p:cNvSpPr>
          <p:nvPr/>
        </p:nvSpPr>
        <p:spPr bwMode="auto">
          <a:xfrm>
            <a:off x="3655294" y="3699487"/>
            <a:ext cx="1524000" cy="1277938"/>
          </a:xfrm>
          <a:prstGeom prst="ellipse">
            <a:avLst/>
          </a:prstGeom>
          <a:solidFill>
            <a:srgbClr val="0099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pt-BR" sz="1400" b="1" kern="0" dirty="0" smtClean="0">
                <a:solidFill>
                  <a:srgbClr val="FFFFFF"/>
                </a:solidFill>
                <a:latin typeface="Arial Black" pitchFamily="34" charset="0"/>
              </a:rPr>
              <a:t>Sudeste</a:t>
            </a:r>
          </a:p>
          <a:p>
            <a:pPr algn="ctr">
              <a:defRPr/>
            </a:pPr>
            <a:r>
              <a:rPr lang="pt-BR" sz="1400" b="1" kern="0" dirty="0" smtClean="0">
                <a:solidFill>
                  <a:srgbClr val="FFFFFF"/>
                </a:solidFill>
                <a:latin typeface="Arial Black" pitchFamily="34" charset="0"/>
              </a:rPr>
              <a:t>Centro-Oeste</a:t>
            </a:r>
            <a:endParaRPr lang="pt-BR" sz="1400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 flipH="1">
            <a:off x="4417294" y="2710367"/>
            <a:ext cx="0" cy="853851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7" name="Oval 3"/>
          <p:cNvSpPr>
            <a:spLocks noChangeArrowheads="1"/>
          </p:cNvSpPr>
          <p:nvPr/>
        </p:nvSpPr>
        <p:spPr bwMode="auto">
          <a:xfrm>
            <a:off x="3881264" y="5663927"/>
            <a:ext cx="1171575" cy="957262"/>
          </a:xfrm>
          <a:prstGeom prst="ellipse">
            <a:avLst/>
          </a:prstGeom>
          <a:solidFill>
            <a:srgbClr val="0099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pt-BR" sz="1600" b="1" kern="0" dirty="0" smtClean="0">
                <a:solidFill>
                  <a:srgbClr val="FFFFFF"/>
                </a:solidFill>
                <a:latin typeface="Arial Black" pitchFamily="34" charset="0"/>
              </a:rPr>
              <a:t>Sul</a:t>
            </a:r>
            <a:endParaRPr lang="pt-BR" sz="1600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 flipH="1">
            <a:off x="4468638" y="5083737"/>
            <a:ext cx="0" cy="498747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 kern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27" name="AutoShape 19"/>
          <p:cNvSpPr>
            <a:spLocks noChangeArrowheads="1"/>
          </p:cNvSpPr>
          <p:nvPr/>
        </p:nvSpPr>
        <p:spPr bwMode="auto">
          <a:xfrm rot="5400000">
            <a:off x="4223693" y="1156598"/>
            <a:ext cx="298763" cy="2229817"/>
          </a:xfrm>
          <a:prstGeom prst="upArrow">
            <a:avLst>
              <a:gd name="adj1" fmla="val 50000"/>
              <a:gd name="adj2" fmla="val 53125"/>
            </a:avLst>
          </a:prstGeom>
          <a:solidFill>
            <a:srgbClr val="AAE2CA">
              <a:lumMod val="75000"/>
            </a:srgbClr>
          </a:solidFill>
          <a:ln w="9525">
            <a:solidFill>
              <a:srgbClr val="00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32" name="AutoShape 19"/>
          <p:cNvSpPr>
            <a:spLocks noChangeArrowheads="1"/>
          </p:cNvSpPr>
          <p:nvPr/>
        </p:nvSpPr>
        <p:spPr bwMode="auto">
          <a:xfrm>
            <a:off x="4728923" y="5079469"/>
            <a:ext cx="296069" cy="503015"/>
          </a:xfrm>
          <a:prstGeom prst="upArrow">
            <a:avLst>
              <a:gd name="adj1" fmla="val 50000"/>
              <a:gd name="adj2" fmla="val 53125"/>
            </a:avLst>
          </a:prstGeom>
          <a:solidFill>
            <a:srgbClr val="AAE2CA">
              <a:lumMod val="75000"/>
            </a:srgbClr>
          </a:solidFill>
          <a:ln w="9525">
            <a:solidFill>
              <a:srgbClr val="00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3791592" y="1762085"/>
            <a:ext cx="1248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Triplicou</a:t>
            </a:r>
            <a:endParaRPr lang="pt-BR" sz="2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5024992" y="5239370"/>
            <a:ext cx="1123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Dobrou</a:t>
            </a:r>
            <a:endParaRPr lang="pt-BR" sz="2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AutoShape 19"/>
          <p:cNvSpPr>
            <a:spLocks noChangeArrowheads="1"/>
          </p:cNvSpPr>
          <p:nvPr/>
        </p:nvSpPr>
        <p:spPr bwMode="auto">
          <a:xfrm rot="10800000">
            <a:off x="3939323" y="2815938"/>
            <a:ext cx="326901" cy="748279"/>
          </a:xfrm>
          <a:prstGeom prst="upArrow">
            <a:avLst>
              <a:gd name="adj1" fmla="val 50000"/>
              <a:gd name="adj2" fmla="val 53125"/>
            </a:avLst>
          </a:prstGeom>
          <a:solidFill>
            <a:srgbClr val="AAE2CA">
              <a:lumMod val="75000"/>
            </a:srgbClr>
          </a:solidFill>
          <a:ln w="9525">
            <a:solidFill>
              <a:srgbClr val="00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1905498" y="3162083"/>
            <a:ext cx="1886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Quadruplicou</a:t>
            </a:r>
            <a:endParaRPr lang="pt-BR" sz="2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1619672" y="735087"/>
            <a:ext cx="5808000" cy="461665"/>
          </a:xfrm>
          <a:prstGeom prst="rect">
            <a:avLst/>
          </a:prstGeom>
          <a:solidFill>
            <a:srgbClr val="00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Ampliação dos Limites de Intercâmbio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tângulo 47"/>
          <p:cNvSpPr/>
          <p:nvPr/>
        </p:nvSpPr>
        <p:spPr>
          <a:xfrm>
            <a:off x="824951" y="4366217"/>
            <a:ext cx="1829347" cy="1107996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Comparativo</a:t>
            </a:r>
          </a:p>
          <a:p>
            <a:pPr algn="ctr">
              <a:lnSpc>
                <a:spcPct val="150000"/>
              </a:lnSpc>
            </a:pP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2001 - 2014</a:t>
            </a:r>
            <a:endParaRPr lang="pt-BR" sz="2400" dirty="0"/>
          </a:p>
        </p:txBody>
      </p:sp>
      <p:pic>
        <p:nvPicPr>
          <p:cNvPr id="1028" name="Picture 4" descr="http://thumbs.dreamstime.com/z/linha-el%C3%A9ctrica-de-alta-tens%C3%A3o-1648545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89"/>
          <a:stretch/>
        </p:blipFill>
        <p:spPr bwMode="auto">
          <a:xfrm>
            <a:off x="6286142" y="3421847"/>
            <a:ext cx="1767753" cy="302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7956376" y="6446100"/>
            <a:ext cx="10041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Fonte: ONS</a:t>
            </a:r>
            <a:endParaRPr lang="pt-BR" sz="14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678D-3BEB-42A7-87F4-03F9832D0D4E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869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 descr="2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268760"/>
            <a:ext cx="5616624" cy="5458678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179586" y="735087"/>
            <a:ext cx="4768678" cy="461665"/>
          </a:xfrm>
          <a:prstGeom prst="rect">
            <a:avLst/>
          </a:prstGeom>
          <a:solidFill>
            <a:srgbClr val="00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EXPANSÃO DA TRANSMISSÃO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518692" y="1527175"/>
            <a:ext cx="1640193" cy="46166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ANO 2023</a:t>
            </a: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678D-3BEB-42A7-87F4-03F9832D0D4E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22" name="CaixaDeTexto 21"/>
          <p:cNvSpPr txBox="1"/>
          <p:nvPr/>
        </p:nvSpPr>
        <p:spPr>
          <a:xfrm>
            <a:off x="7362102" y="6358729"/>
            <a:ext cx="15744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 smtClean="0">
                <a:latin typeface="Arial Narrow" pitchFamily="34" charset="0"/>
              </a:rPr>
              <a:t>Fonte: </a:t>
            </a:r>
            <a:r>
              <a:rPr lang="pt-BR" sz="1600" b="1" dirty="0" err="1" smtClean="0">
                <a:latin typeface="Arial Narrow" pitchFamily="34" charset="0"/>
              </a:rPr>
              <a:t>Eletrobras</a:t>
            </a:r>
            <a:endParaRPr lang="pt-BR" sz="16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48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6045</TotalTime>
  <Words>3005</Words>
  <Application>Microsoft Office PowerPoint</Application>
  <PresentationFormat>Apresentação na tela (4:3)</PresentationFormat>
  <Paragraphs>429</Paragraphs>
  <Slides>68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68</vt:i4>
      </vt:variant>
    </vt:vector>
  </HeadingPairs>
  <TitlesOfParts>
    <vt:vector size="77" baseType="lpstr">
      <vt:lpstr>Arial</vt:lpstr>
      <vt:lpstr>Arial Black</vt:lpstr>
      <vt:lpstr>Arial Narrow</vt:lpstr>
      <vt:lpstr>Calibri</vt:lpstr>
      <vt:lpstr>Cambria</vt:lpstr>
      <vt:lpstr>Century Gothic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gestor_seg</dc:creator>
  <cp:lastModifiedBy>Usuário</cp:lastModifiedBy>
  <cp:revision>387</cp:revision>
  <cp:lastPrinted>2015-06-08T18:22:57Z</cp:lastPrinted>
  <dcterms:created xsi:type="dcterms:W3CDTF">2015-01-27T20:10:35Z</dcterms:created>
  <dcterms:modified xsi:type="dcterms:W3CDTF">2015-06-11T12:29:23Z</dcterms:modified>
</cp:coreProperties>
</file>