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1" r:id="rId2"/>
    <p:sldId id="290" r:id="rId3"/>
    <p:sldId id="291" r:id="rId4"/>
    <p:sldId id="289" r:id="rId5"/>
    <p:sldId id="335" r:id="rId6"/>
    <p:sldId id="292" r:id="rId7"/>
    <p:sldId id="293" r:id="rId8"/>
    <p:sldId id="318" r:id="rId9"/>
    <p:sldId id="320" r:id="rId10"/>
    <p:sldId id="296" r:id="rId11"/>
    <p:sldId id="301" r:id="rId12"/>
    <p:sldId id="302" r:id="rId13"/>
    <p:sldId id="300" r:id="rId14"/>
    <p:sldId id="307" r:id="rId15"/>
    <p:sldId id="340" r:id="rId16"/>
    <p:sldId id="316" r:id="rId17"/>
    <p:sldId id="308" r:id="rId18"/>
    <p:sldId id="349" r:id="rId19"/>
    <p:sldId id="315" r:id="rId20"/>
    <p:sldId id="305" r:id="rId21"/>
    <p:sldId id="313" r:id="rId22"/>
    <p:sldId id="323" r:id="rId23"/>
    <p:sldId id="286" r:id="rId24"/>
    <p:sldId id="346" r:id="rId25"/>
    <p:sldId id="347" r:id="rId26"/>
    <p:sldId id="348" r:id="rId27"/>
    <p:sldId id="311" r:id="rId28"/>
    <p:sldId id="344" r:id="rId29"/>
    <p:sldId id="338" r:id="rId30"/>
    <p:sldId id="343" r:id="rId31"/>
    <p:sldId id="345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FF7E-893F-4D7E-A48A-E5AF211C5E12}" type="datetimeFigureOut">
              <a:rPr lang="pt-BR" smtClean="0"/>
              <a:t>21/02/2018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24E8A-58D5-4C8C-A015-55FC27D01F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864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15562-7720-40AB-B57C-1A8073DC9CE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3443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167E-F626-43E1-8FC1-EDD8E319BF18}" type="datetimeFigureOut">
              <a:rPr lang="pt-BR" smtClean="0"/>
              <a:t>21/02/2018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B463-059E-4ECC-BE14-267121C9EE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9814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167E-F626-43E1-8FC1-EDD8E319BF18}" type="datetimeFigureOut">
              <a:rPr lang="pt-BR" smtClean="0"/>
              <a:t>21/02/2018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B463-059E-4ECC-BE14-267121C9EE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3797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167E-F626-43E1-8FC1-EDD8E319BF18}" type="datetimeFigureOut">
              <a:rPr lang="pt-BR" smtClean="0"/>
              <a:t>21/02/2018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B463-059E-4ECC-BE14-267121C9EE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5525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167E-F626-43E1-8FC1-EDD8E319BF18}" type="datetimeFigureOut">
              <a:rPr lang="pt-BR" smtClean="0"/>
              <a:t>21/02/2018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B463-059E-4ECC-BE14-267121C9EE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1318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167E-F626-43E1-8FC1-EDD8E319BF18}" type="datetimeFigureOut">
              <a:rPr lang="pt-BR" smtClean="0"/>
              <a:t>21/02/2018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B463-059E-4ECC-BE14-267121C9EE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6719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167E-F626-43E1-8FC1-EDD8E319BF18}" type="datetimeFigureOut">
              <a:rPr lang="pt-BR" smtClean="0"/>
              <a:t>21/02/2018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B463-059E-4ECC-BE14-267121C9EE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0178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167E-F626-43E1-8FC1-EDD8E319BF18}" type="datetimeFigureOut">
              <a:rPr lang="pt-BR" smtClean="0"/>
              <a:t>21/02/2018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B463-059E-4ECC-BE14-267121C9EE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63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167E-F626-43E1-8FC1-EDD8E319BF18}" type="datetimeFigureOut">
              <a:rPr lang="pt-BR" smtClean="0"/>
              <a:t>21/02/2018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B463-059E-4ECC-BE14-267121C9EE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5070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167E-F626-43E1-8FC1-EDD8E319BF18}" type="datetimeFigureOut">
              <a:rPr lang="pt-BR" smtClean="0"/>
              <a:t>21/02/2018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B463-059E-4ECC-BE14-267121C9EE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347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167E-F626-43E1-8FC1-EDD8E319BF18}" type="datetimeFigureOut">
              <a:rPr lang="pt-BR" smtClean="0"/>
              <a:t>21/02/2018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B463-059E-4ECC-BE14-267121C9EE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2062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167E-F626-43E1-8FC1-EDD8E319BF18}" type="datetimeFigureOut">
              <a:rPr lang="pt-BR" smtClean="0"/>
              <a:t>21/02/2018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B463-059E-4ECC-BE14-267121C9EE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8375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8167E-F626-43E1-8FC1-EDD8E319BF18}" type="datetimeFigureOut">
              <a:rPr lang="pt-BR" smtClean="0"/>
              <a:t>21/02/2018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FB463-059E-4ECC-BE14-267121C9EE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768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jpeg"/><Relationship Id="rId4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6.jpeg"/><Relationship Id="rId7" Type="http://schemas.openxmlformats.org/officeDocument/2006/relationships/image" Target="../media/image2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wmf"/><Relationship Id="rId5" Type="http://schemas.openxmlformats.org/officeDocument/2006/relationships/image" Target="../media/image29.jpeg"/><Relationship Id="rId10" Type="http://schemas.openxmlformats.org/officeDocument/2006/relationships/image" Target="../media/image27.jpeg"/><Relationship Id="rId4" Type="http://schemas.openxmlformats.org/officeDocument/2006/relationships/image" Target="../media/image6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1594022" y="383059"/>
            <a:ext cx="91852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/>
              <a:t>FAZENDA PANTANEIRA SUSTENTÁVEL - FPS</a:t>
            </a:r>
            <a:endParaRPr lang="pt-BR" sz="40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2222847" y="1327639"/>
            <a:ext cx="7927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</a:rPr>
              <a:t>Equipe da Embrapa Pantanal e Embrapa Informática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4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85415" y="175847"/>
            <a:ext cx="6410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accent6">
                    <a:lumMod val="50000"/>
                  </a:schemeClr>
                </a:solidFill>
              </a:rPr>
              <a:t>Como promover fazendas sustentáveis???</a:t>
            </a:r>
            <a:endParaRPr lang="pt-BR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282395" y="681447"/>
            <a:ext cx="572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 smtClean="0"/>
              <a:t>Transição da economia tradicional para a economia verde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890752" y="1204667"/>
            <a:ext cx="924035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>
                <a:solidFill>
                  <a:srgbClr val="FF0000"/>
                </a:solidFill>
              </a:rPr>
              <a:t>QUESTÕES: </a:t>
            </a:r>
          </a:p>
          <a:p>
            <a:r>
              <a:rPr lang="pt-BR" sz="3600" dirty="0" smtClean="0"/>
              <a:t>Nós conhecemos o potencial produtivo da nossa</a:t>
            </a:r>
          </a:p>
          <a:p>
            <a:r>
              <a:rPr lang="pt-BR" sz="3600" dirty="0" smtClean="0"/>
              <a:t>propriedade? </a:t>
            </a:r>
          </a:p>
          <a:p>
            <a:endParaRPr lang="pt-BR" sz="3600" dirty="0" smtClean="0"/>
          </a:p>
          <a:p>
            <a:r>
              <a:rPr lang="pt-BR" sz="3600" dirty="0" smtClean="0"/>
              <a:t>Sua capacidade de suporte???</a:t>
            </a:r>
          </a:p>
          <a:p>
            <a:endParaRPr lang="pt-BR" sz="3600" dirty="0"/>
          </a:p>
          <a:p>
            <a:r>
              <a:rPr lang="pt-BR" sz="3600" dirty="0" smtClean="0"/>
              <a:t>Sua sustentabilidade???</a:t>
            </a:r>
          </a:p>
          <a:p>
            <a:endParaRPr lang="pt-BR" sz="3600" dirty="0"/>
          </a:p>
          <a:p>
            <a:r>
              <a:rPr lang="pt-BR" sz="3600" dirty="0" smtClean="0"/>
              <a:t>Sua inserção na região e na cadeia produtiva???</a:t>
            </a:r>
          </a:p>
          <a:p>
            <a:endParaRPr lang="pt-BR" sz="3600" dirty="0"/>
          </a:p>
        </p:txBody>
      </p:sp>
      <p:pic>
        <p:nvPicPr>
          <p:cNvPr id="5" name="Picture 7" descr="embrapa3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21" y="6372520"/>
            <a:ext cx="1143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90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29710" y="645459"/>
            <a:ext cx="8707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Nós conhecemos </a:t>
            </a:r>
            <a:r>
              <a:rPr lang="pt-BR" sz="2400" b="1" dirty="0" smtClean="0"/>
              <a:t>a nossa propriedade e seu </a:t>
            </a:r>
            <a:r>
              <a:rPr lang="pt-BR" sz="2400" b="1" dirty="0"/>
              <a:t>potencial produtivo </a:t>
            </a:r>
            <a:r>
              <a:rPr lang="pt-BR" sz="2400" b="1" dirty="0" smtClean="0"/>
              <a:t>natural? </a:t>
            </a:r>
            <a:endParaRPr lang="pt-BR" sz="2400" b="1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148013" y="21732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5" name="Imagem 4" descr="2010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1300" y="2030305"/>
            <a:ext cx="270319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wet2011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7851" y="2030305"/>
            <a:ext cx="2700655" cy="381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81" y="2401888"/>
            <a:ext cx="4040623" cy="303046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315200" y="1988622"/>
            <a:ext cx="195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Fazenda </a:t>
            </a:r>
            <a:r>
              <a:rPr lang="pt-BR" dirty="0" err="1" smtClean="0"/>
              <a:t>Nhumirim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5978185" y="1810732"/>
            <a:ext cx="194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Tipos de paisagens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348115" y="1845639"/>
            <a:ext cx="220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Tipos e corpos d’agua</a:t>
            </a:r>
            <a:endParaRPr lang="pt-BR" dirty="0"/>
          </a:p>
        </p:txBody>
      </p:sp>
      <p:pic>
        <p:nvPicPr>
          <p:cNvPr id="11" name="Picture 7" descr="embrapa38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21" y="6372520"/>
            <a:ext cx="1143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51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29710" y="645459"/>
            <a:ext cx="8707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Nós conhecemos </a:t>
            </a:r>
            <a:r>
              <a:rPr lang="pt-BR" sz="2400" b="1" dirty="0" smtClean="0"/>
              <a:t>a nossa propriedade e seu </a:t>
            </a:r>
            <a:r>
              <a:rPr lang="pt-BR" sz="2400" b="1" dirty="0"/>
              <a:t>potencial produtivo </a:t>
            </a:r>
            <a:r>
              <a:rPr lang="pt-BR" sz="2400" b="1" dirty="0" smtClean="0"/>
              <a:t>natural? </a:t>
            </a:r>
            <a:endParaRPr lang="pt-BR" sz="2400" b="1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764396"/>
              </p:ext>
            </p:extLst>
          </p:nvPr>
        </p:nvGraphicFramePr>
        <p:xfrm>
          <a:off x="3147695" y="2192941"/>
          <a:ext cx="5896610" cy="3474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8305"/>
                <a:gridCol w="2948305"/>
              </a:tblGrid>
              <a:tr h="1624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effectLst/>
                        </a:rPr>
                        <a:t>Indicadores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effectLst/>
                        </a:rPr>
                        <a:t>Limiares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0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effectLst/>
                        </a:rPr>
                        <a:t>Proporção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effectLst/>
                        </a:rPr>
                        <a:t>áreas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effectLst/>
                        </a:rPr>
                        <a:t>florestadas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Ideal - &lt;0,3</a:t>
                      </a:r>
                      <a:endParaRPr lang="pt-B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err="1" smtClean="0">
                          <a:effectLst/>
                        </a:rPr>
                        <a:t>Moderado</a:t>
                      </a:r>
                      <a:r>
                        <a:rPr lang="en-US" sz="1200" b="1" dirty="0" smtClean="0">
                          <a:effectLst/>
                        </a:rPr>
                        <a:t> </a:t>
                      </a:r>
                      <a:r>
                        <a:rPr lang="en-US" sz="1200" b="1" dirty="0">
                          <a:effectLst/>
                        </a:rPr>
                        <a:t>– 0,3-0,6</a:t>
                      </a:r>
                      <a:endParaRPr lang="pt-B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err="1" smtClean="0">
                          <a:effectLst/>
                        </a:rPr>
                        <a:t>Critico</a:t>
                      </a:r>
                      <a:r>
                        <a:rPr lang="en-US" sz="1200" b="1" dirty="0" smtClean="0">
                          <a:effectLst/>
                        </a:rPr>
                        <a:t> </a:t>
                      </a:r>
                      <a:r>
                        <a:rPr lang="en-US" sz="1200" b="1" dirty="0">
                          <a:effectLst/>
                        </a:rPr>
                        <a:t>– 0,61-0,80</a:t>
                      </a:r>
                      <a:endParaRPr lang="pt-B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err="1" smtClean="0">
                          <a:effectLst/>
                        </a:rPr>
                        <a:t>Ruim</a:t>
                      </a:r>
                      <a:r>
                        <a:rPr lang="en-US" sz="1200" b="1" dirty="0" smtClean="0">
                          <a:effectLst/>
                        </a:rPr>
                        <a:t> </a:t>
                      </a:r>
                      <a:r>
                        <a:rPr lang="en-US" sz="1200" b="1" dirty="0">
                          <a:effectLst/>
                        </a:rPr>
                        <a:t>– &gt; 0,8</a:t>
                      </a:r>
                      <a:endParaRPr lang="pt-B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pt-B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solidFill>
                            <a:schemeClr val="tx1"/>
                          </a:solidFill>
                          <a:effectLst/>
                        </a:rPr>
                        <a:t>Valor produtivo das paisagens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</a:rPr>
                        <a:t>Ideal – 0,41-0,70</a:t>
                      </a:r>
                      <a:endParaRPr lang="pt-B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effectLst/>
                        </a:rPr>
                        <a:t>Moderado </a:t>
                      </a:r>
                      <a:r>
                        <a:rPr lang="pt-BR" sz="1200" b="1" dirty="0">
                          <a:effectLst/>
                        </a:rPr>
                        <a:t>– 0,2-0,4</a:t>
                      </a:r>
                      <a:endParaRPr lang="pt-B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effectLst/>
                        </a:rPr>
                        <a:t>Critico </a:t>
                      </a:r>
                      <a:r>
                        <a:rPr lang="pt-BR" sz="1200" b="1" dirty="0">
                          <a:effectLst/>
                        </a:rPr>
                        <a:t>– 0,1-0,21</a:t>
                      </a:r>
                      <a:endParaRPr lang="pt-B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effectLst/>
                        </a:rPr>
                        <a:t>Ruim </a:t>
                      </a:r>
                      <a:r>
                        <a:rPr lang="pt-BR" sz="1200" b="1" dirty="0">
                          <a:effectLst/>
                        </a:rPr>
                        <a:t>- &lt;0,10</a:t>
                      </a:r>
                      <a:endParaRPr lang="pt-B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</a:rPr>
                        <a:t> </a:t>
                      </a:r>
                      <a:endParaRPr lang="pt-B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</a:rPr>
                        <a:t> </a:t>
                      </a:r>
                      <a:endParaRPr lang="pt-B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effectLst/>
                        </a:rPr>
                        <a:t>Diversidade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effectLst/>
                        </a:rPr>
                        <a:t> dos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effectLst/>
                        </a:rPr>
                        <a:t>tipos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effectLst/>
                        </a:rPr>
                        <a:t>corpos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effectLst/>
                        </a:rPr>
                        <a:t>d’água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effectLst/>
                        </a:rPr>
                        <a:t>Alto </a:t>
                      </a:r>
                      <a:r>
                        <a:rPr lang="pt-BR" sz="1200" b="1" dirty="0">
                          <a:effectLst/>
                        </a:rPr>
                        <a:t>– 3</a:t>
                      </a:r>
                      <a:endParaRPr lang="pt-B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effectLst/>
                        </a:rPr>
                        <a:t>Moderado </a:t>
                      </a:r>
                      <a:r>
                        <a:rPr lang="pt-BR" sz="1200" b="1" dirty="0">
                          <a:effectLst/>
                        </a:rPr>
                        <a:t>- 2</a:t>
                      </a:r>
                      <a:endParaRPr lang="pt-B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effectLst/>
                        </a:rPr>
                        <a:t>Baixo - </a:t>
                      </a:r>
                      <a:r>
                        <a:rPr lang="pt-BR" sz="1200" b="1" dirty="0">
                          <a:effectLst/>
                        </a:rPr>
                        <a:t>1</a:t>
                      </a:r>
                      <a:endParaRPr lang="pt-B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</a:rPr>
                        <a:t> </a:t>
                      </a:r>
                      <a:endParaRPr lang="pt-B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effectLst/>
                        </a:rPr>
                        <a:t>Grau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effectLst/>
                        </a:rPr>
                        <a:t>inundação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effectLst/>
                        </a:rPr>
                        <a:t>/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effectLst/>
                        </a:rPr>
                        <a:t>extensão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effectLst/>
                        </a:rPr>
                        <a:t> da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effectLst/>
                        </a:rPr>
                        <a:t>inundação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effectLst/>
                        </a:rPr>
                        <a:t>Alto </a:t>
                      </a:r>
                      <a:r>
                        <a:rPr lang="pt-BR" sz="1200" b="1" dirty="0">
                          <a:effectLst/>
                        </a:rPr>
                        <a:t>-3 (&gt;75%)</a:t>
                      </a:r>
                      <a:endParaRPr lang="pt-B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effectLst/>
                        </a:rPr>
                        <a:t>Moderado </a:t>
                      </a:r>
                      <a:r>
                        <a:rPr lang="pt-BR" sz="1200" b="1" dirty="0">
                          <a:effectLst/>
                        </a:rPr>
                        <a:t>– 2 (25-75%)</a:t>
                      </a:r>
                      <a:endParaRPr lang="pt-B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effectLst/>
                        </a:rPr>
                        <a:t>Baixo </a:t>
                      </a:r>
                      <a:r>
                        <a:rPr lang="pt-BR" sz="1200" b="1" dirty="0">
                          <a:effectLst/>
                        </a:rPr>
                        <a:t>-1 (&lt;25%)</a:t>
                      </a:r>
                      <a:endParaRPr lang="pt-B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148013" y="21732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5" name="Picture 7" descr="embrapa3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21" y="6372520"/>
            <a:ext cx="1143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92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484784"/>
            <a:ext cx="7619202" cy="50719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423592" y="332656"/>
            <a:ext cx="75471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>
                <a:latin typeface="Arial Black" panose="020B0A04020102020204" pitchFamily="34" charset="0"/>
              </a:rPr>
              <a:t>Que critérios são importantes </a:t>
            </a:r>
          </a:p>
          <a:p>
            <a:pPr algn="ctr"/>
            <a:r>
              <a:rPr lang="pt-BR" sz="3200" dirty="0">
                <a:latin typeface="Arial Black" panose="020B0A04020102020204" pitchFamily="34" charset="0"/>
              </a:rPr>
              <a:t>medir numa fazenda Pantaneira?</a:t>
            </a:r>
          </a:p>
        </p:txBody>
      </p:sp>
      <p:pic>
        <p:nvPicPr>
          <p:cNvPr id="4" name="Picture 7" descr="embrapa38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475" y="6441112"/>
            <a:ext cx="1143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e 4"/>
          <p:cNvSpPr/>
          <p:nvPr/>
        </p:nvSpPr>
        <p:spPr>
          <a:xfrm>
            <a:off x="4526885" y="1988839"/>
            <a:ext cx="3340608" cy="1380399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4331813" y="2865184"/>
            <a:ext cx="3730752" cy="1643936"/>
          </a:xfrm>
          <a:prstGeom prst="ellipse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4331813" y="3986622"/>
            <a:ext cx="3730752" cy="131458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8413858" y="2158724"/>
            <a:ext cx="1909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Dimensão social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397928" y="3369239"/>
            <a:ext cx="246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Dimensão econômica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8184233" y="4293096"/>
            <a:ext cx="2385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Dimensão ambiental</a:t>
            </a:r>
          </a:p>
        </p:txBody>
      </p:sp>
      <p:cxnSp>
        <p:nvCxnSpPr>
          <p:cNvPr id="13" name="Conector de seta reta 12"/>
          <p:cNvCxnSpPr/>
          <p:nvPr/>
        </p:nvCxnSpPr>
        <p:spPr>
          <a:xfrm>
            <a:off x="7680176" y="2358779"/>
            <a:ext cx="7177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>
            <a:off x="7867494" y="3569294"/>
            <a:ext cx="4607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>
            <a:endCxn id="11" idx="1"/>
          </p:cNvCxnSpPr>
          <p:nvPr/>
        </p:nvCxnSpPr>
        <p:spPr>
          <a:xfrm>
            <a:off x="7867494" y="4493151"/>
            <a:ext cx="3167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/>
          <p:cNvSpPr/>
          <p:nvPr/>
        </p:nvSpPr>
        <p:spPr>
          <a:xfrm>
            <a:off x="4331812" y="1988839"/>
            <a:ext cx="3713547" cy="3312369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de seta reta 13"/>
          <p:cNvCxnSpPr/>
          <p:nvPr/>
        </p:nvCxnSpPr>
        <p:spPr>
          <a:xfrm flipH="1" flipV="1">
            <a:off x="2199503" y="2679038"/>
            <a:ext cx="2327382" cy="1861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308919" y="2158724"/>
            <a:ext cx="1996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Uso multifuncional</a:t>
            </a:r>
            <a:endParaRPr lang="pt-BR" b="1" dirty="0">
              <a:solidFill>
                <a:srgbClr val="FF0000"/>
              </a:solidFill>
            </a:endParaRPr>
          </a:p>
        </p:txBody>
      </p:sp>
      <p:cxnSp>
        <p:nvCxnSpPr>
          <p:cNvPr id="18" name="Conector de seta reta 17"/>
          <p:cNvCxnSpPr/>
          <p:nvPr/>
        </p:nvCxnSpPr>
        <p:spPr>
          <a:xfrm flipH="1">
            <a:off x="556054" y="2558834"/>
            <a:ext cx="790832" cy="996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>
            <a:off x="1461460" y="2558834"/>
            <a:ext cx="738042" cy="1010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222422" y="3986622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Commodities</a:t>
            </a:r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1589944" y="3865512"/>
            <a:ext cx="1430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Não</a:t>
            </a:r>
          </a:p>
          <a:p>
            <a:r>
              <a:rPr lang="pt-BR" dirty="0" smtClean="0"/>
              <a:t>Commodities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302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aixaDeTexto 1"/>
          <p:cNvSpPr txBox="1">
            <a:spLocks noChangeArrowheads="1"/>
          </p:cNvSpPr>
          <p:nvPr/>
        </p:nvSpPr>
        <p:spPr bwMode="auto">
          <a:xfrm>
            <a:off x="2855640" y="260648"/>
            <a:ext cx="620631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4000" i="1" dirty="0">
                <a:latin typeface="Script MT Bold" panose="03040602040607080904" pitchFamily="66" charset="0"/>
              </a:rPr>
              <a:t>FPS- baseada em indicadores</a:t>
            </a:r>
          </a:p>
          <a:p>
            <a:pPr algn="ctr" eaLnBrk="1" hangingPunct="1"/>
            <a:endParaRPr lang="pt-BR" sz="4000" i="1" dirty="0">
              <a:latin typeface="Script MT Bold" panose="03040602040607080904" pitchFamily="66" charset="0"/>
            </a:endParaRPr>
          </a:p>
          <a:p>
            <a:pPr algn="ctr" eaLnBrk="1" hangingPunct="1"/>
            <a:r>
              <a:rPr lang="pt-BR" sz="4000" i="1" dirty="0">
                <a:latin typeface="Script MT Bold" panose="03040602040607080904" pitchFamily="66" charset="0"/>
              </a:rPr>
              <a:t>O que é um indicador???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09813" y="2500314"/>
            <a:ext cx="7891462" cy="19383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i="1" dirty="0">
                <a:latin typeface="Script MT Bold" pitchFamily="66" charset="0"/>
              </a:rPr>
              <a:t>É uma medida (sinal) que simplifica </a:t>
            </a:r>
          </a:p>
          <a:p>
            <a:pPr algn="ctr">
              <a:defRPr/>
            </a:pPr>
            <a:r>
              <a:rPr lang="pt-BR" sz="4000" i="1" dirty="0">
                <a:latin typeface="Script MT Bold" pitchFamily="66" charset="0"/>
              </a:rPr>
              <a:t>fenômenos muito complexos e</a:t>
            </a:r>
          </a:p>
          <a:p>
            <a:pPr algn="ctr">
              <a:defRPr/>
            </a:pPr>
            <a:r>
              <a:rPr lang="pt-BR" sz="4000" i="1" dirty="0">
                <a:latin typeface="Script MT Bold" pitchFamily="66" charset="0"/>
              </a:rPr>
              <a:t>torna-o </a:t>
            </a:r>
            <a:r>
              <a:rPr lang="pt-BR" sz="4000" i="1" dirty="0" err="1">
                <a:latin typeface="Script MT Bold" pitchFamily="66" charset="0"/>
              </a:rPr>
              <a:t>quantificável</a:t>
            </a:r>
            <a:r>
              <a:rPr lang="pt-BR" sz="4000" i="1" dirty="0">
                <a:latin typeface="Script MT Bold" pitchFamily="66" charset="0"/>
              </a:rPr>
              <a:t>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447378" y="5157192"/>
            <a:ext cx="664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Lógica </a:t>
            </a:r>
            <a:r>
              <a:rPr lang="pt-BR" dirty="0" err="1"/>
              <a:t>fuzzy</a:t>
            </a:r>
            <a:r>
              <a:rPr lang="pt-BR" dirty="0"/>
              <a:t> – para sistemas complexos e incertos (regras de decisão)</a:t>
            </a:r>
          </a:p>
        </p:txBody>
      </p:sp>
    </p:spTree>
    <p:extLst>
      <p:ext uri="{BB962C8B-B14F-4D97-AF65-F5344CB8AC3E}">
        <p14:creationId xmlns:p14="http://schemas.microsoft.com/office/powerpoint/2010/main" val="51687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41" y="346843"/>
            <a:ext cx="11387959" cy="625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8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135560" y="5661248"/>
            <a:ext cx="7479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Pedido de registro junto ao INPI – Instituto Nacional de Propriedade Industrial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662113"/>
            <a:ext cx="8208912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0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745" y="734112"/>
            <a:ext cx="9144000" cy="623701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818066" y="1"/>
            <a:ext cx="8555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Arial Black" panose="020B0A04020102020204" pitchFamily="34" charset="0"/>
              </a:rPr>
              <a:t>FPS- Fazenda Pantaneira Sustentável</a:t>
            </a:r>
          </a:p>
        </p:txBody>
      </p:sp>
      <p:sp>
        <p:nvSpPr>
          <p:cNvPr id="2" name="Retângulo 1"/>
          <p:cNvSpPr/>
          <p:nvPr/>
        </p:nvSpPr>
        <p:spPr>
          <a:xfrm>
            <a:off x="2859654" y="7043336"/>
            <a:ext cx="575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https://www.webfuzzy.cnptia.embrapa.br/webfuzzy/fps.jsp</a:t>
            </a:r>
          </a:p>
        </p:txBody>
      </p:sp>
    </p:spTree>
    <p:extLst>
      <p:ext uri="{BB962C8B-B14F-4D97-AF65-F5344CB8AC3E}">
        <p14:creationId xmlns:p14="http://schemas.microsoft.com/office/powerpoint/2010/main" val="268277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748" y="571500"/>
            <a:ext cx="5353379" cy="602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5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207568" y="5733257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https://correio.embrapa.br/service/home/~/Demo%20FPS%20no%20Android.mp4?auth=co&amp;loc=pt_BR&amp;id=105489&amp;part=2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238572" y="116632"/>
            <a:ext cx="838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FPS – está sendo remodelada para uso em smartphones </a:t>
            </a:r>
            <a:r>
              <a:rPr lang="pt-BR" sz="2000" b="1" dirty="0" err="1"/>
              <a:t>Android</a:t>
            </a:r>
            <a:r>
              <a:rPr lang="pt-BR" sz="2000" b="1" dirty="0"/>
              <a:t> (aplicativos)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865" y="516742"/>
            <a:ext cx="2820045" cy="5040014"/>
          </a:xfrm>
          <a:prstGeom prst="rect">
            <a:avLst/>
          </a:prstGeom>
        </p:spPr>
      </p:pic>
      <p:pic>
        <p:nvPicPr>
          <p:cNvPr id="5" name="Picture 7" descr="embrapa38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475" y="6441112"/>
            <a:ext cx="1143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27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006" y="0"/>
            <a:ext cx="12645006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924177" y="6551802"/>
            <a:ext cx="222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Foto: Walfrido Tomás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2471352" y="6104737"/>
            <a:ext cx="7221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PANTANAL – MAIOR ÁREA ÚMIDA DO PLANETA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5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452004" y="1274579"/>
            <a:ext cx="8434552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Relações de custo\receita bruta (C_C), variando de 0 a1. </a:t>
            </a:r>
            <a:endParaRPr lang="pt-BR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endParaRPr lang="pt-B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pt-BR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Receita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bruta envolve o faturamento total da venda dos produtos obtidos na fazenda enquanto que o custo envolve  o somatório de todas as despesas desembolsadas pelo produtor para a realização de dada atividade,  tais como compra de insumos, mão-de-obra, energia, transporte, manutenção e reparos, encargos financeiros, insumos, entre outras</a:t>
            </a:r>
            <a:r>
              <a:rPr lang="pt-BR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49580">
              <a:spcAft>
                <a:spcPts val="0"/>
              </a:spcAft>
            </a:pPr>
            <a:endParaRPr lang="pt-B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Relações de lucro\receita bruta (L_C), variando de 0 a 1</a:t>
            </a:r>
            <a:r>
              <a:rPr lang="pt-BR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49580">
              <a:spcAft>
                <a:spcPts val="0"/>
              </a:spcAft>
            </a:pPr>
            <a:endParaRPr lang="pt-B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pt-BR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O lucro é a diferença entre a receita bruta e o custo total da atividade. </a:t>
            </a:r>
            <a:endParaRPr lang="pt-BR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endParaRPr lang="pt-B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pt-BR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 </a:t>
            </a: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preço anual do bezerro anual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varia de </a:t>
            </a:r>
            <a:r>
              <a:rPr lang="pt-BR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R$xx,xx</a:t>
            </a:r>
            <a:r>
              <a:rPr lang="pt-BR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pt-BR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R$xx,xx</a:t>
            </a:r>
            <a:r>
              <a:rPr lang="pt-BR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pt-B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19807" y="5588876"/>
            <a:ext cx="107190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No indicador econômico poderemos adicionar as receitas adicionais da </a:t>
            </a:r>
            <a:r>
              <a:rPr lang="pt-BR" b="1" dirty="0" smtClean="0">
                <a:solidFill>
                  <a:srgbClr val="FF0000"/>
                </a:solidFill>
              </a:rPr>
              <a:t>diversificação da produção </a:t>
            </a:r>
            <a:r>
              <a:rPr lang="pt-BR" dirty="0" smtClean="0"/>
              <a:t>e poderemos</a:t>
            </a:r>
          </a:p>
          <a:p>
            <a:r>
              <a:rPr lang="pt-BR" dirty="0" smtClean="0"/>
              <a:t>fazer a análise em separado para ver a importância da diversificação na sustentabilidade. Também poderemos</a:t>
            </a:r>
          </a:p>
          <a:p>
            <a:r>
              <a:rPr lang="pt-BR" dirty="0" smtClean="0"/>
              <a:t>considerar os produtos não </a:t>
            </a:r>
            <a:r>
              <a:rPr lang="pt-BR" dirty="0" err="1" smtClean="0"/>
              <a:t>comodities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3941064" y="521420"/>
            <a:ext cx="41272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/>
              <a:t>Indicadores financeiros</a:t>
            </a:r>
            <a:endParaRPr lang="pt-BR" sz="3200" b="1" dirty="0"/>
          </a:p>
        </p:txBody>
      </p:sp>
      <p:sp>
        <p:nvSpPr>
          <p:cNvPr id="5" name="Retângulo 4"/>
          <p:cNvSpPr/>
          <p:nvPr/>
        </p:nvSpPr>
        <p:spPr>
          <a:xfrm>
            <a:off x="5280966" y="26711"/>
            <a:ext cx="1719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</a:rPr>
              <a:t>AJUSTES </a:t>
            </a:r>
          </a:p>
        </p:txBody>
      </p:sp>
      <p:pic>
        <p:nvPicPr>
          <p:cNvPr id="6" name="Picture 7" descr="embrapa3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21" y="6372520"/>
            <a:ext cx="1143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56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7145" y="149773"/>
            <a:ext cx="35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Índice de produtividade da pecuária</a:t>
            </a:r>
            <a:endParaRPr lang="pt-BR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1876098" y="608189"/>
          <a:ext cx="7654158" cy="56424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77815"/>
                <a:gridCol w="2676343"/>
              </a:tblGrid>
              <a:tr h="143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Indicadores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Limiares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86206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Número de matrizes/módulo mínimo econômico (NMM) </a:t>
                      </a: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– </a:t>
                      </a:r>
                      <a:r>
                        <a:rPr lang="pt-BR" sz="1200" b="0" dirty="0">
                          <a:solidFill>
                            <a:schemeClr val="tx1"/>
                          </a:solidFill>
                          <a:effectLst/>
                        </a:rPr>
                        <a:t>esta relação será baseada no módulo mínimo econômico definido por região e município</a:t>
                      </a:r>
                    </a:p>
                    <a:p>
                      <a:pPr marL="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>
                          <a:solidFill>
                            <a:schemeClr val="tx1"/>
                          </a:solidFill>
                          <a:effectLst/>
                        </a:rPr>
                        <a:t>Indica o número mínimo de matrizes necessário para se ter viabilidade econômica da atividade de pecuária de corte na propriedade.</a:t>
                      </a:r>
                      <a:endParaRPr lang="pt-BR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Ideal -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 &gt; 100%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Moderado 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– De 60 a 100%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Ruim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 - &lt; 60%.</a:t>
                      </a:r>
                    </a:p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108373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2– Número de bezerros desmamado por área (NBD) </a:t>
                      </a: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– </a:t>
                      </a:r>
                      <a:r>
                        <a:rPr lang="pt-BR" sz="1200" b="0" dirty="0">
                          <a:solidFill>
                            <a:schemeClr val="tx1"/>
                          </a:solidFill>
                          <a:effectLst/>
                        </a:rPr>
                        <a:t>refere-se ao número de bezerros/desmamado/área de pastagem disponível. </a:t>
                      </a:r>
                    </a:p>
                    <a:p>
                      <a:pPr marL="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>
                          <a:solidFill>
                            <a:schemeClr val="tx1"/>
                          </a:solidFill>
                          <a:effectLst/>
                        </a:rPr>
                        <a:t>Indica a Eficiência de produção de bezerros por área de pastagem disponível</a:t>
                      </a:r>
                      <a:endParaRPr lang="pt-BR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Ideal - &gt; 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 bezerro/ha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Moderado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 – 0,5 a 1 bezerro/ha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Ruim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 - &lt;0,5 bezerro/hectare (considerou-se a taxa de lotação de 0,5 vaca/bezerro/há e peso médio de bezerro aos 205 dias de 150 kg)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85220"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3-Taxa de bezerros cruzados (TBC) </a:t>
                      </a: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– </a:t>
                      </a:r>
                      <a:r>
                        <a:rPr lang="pt-BR" sz="1200" b="0" dirty="0">
                          <a:solidFill>
                            <a:schemeClr val="tx1"/>
                          </a:solidFill>
                          <a:effectLst/>
                        </a:rPr>
                        <a:t>percentual de bezerros cruzados em relação ao total de bezerros produzidos</a:t>
                      </a:r>
                    </a:p>
                    <a:p>
                      <a:pPr marL="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>
                          <a:solidFill>
                            <a:schemeClr val="tx1"/>
                          </a:solidFill>
                          <a:effectLst/>
                        </a:rPr>
                        <a:t>Indica agregação de renda a comercialização de bezerros pois o mercado busca carnes de melhor qualidade provenientes de cruzamentos comerciais.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Ideal 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- &gt; 50%;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Regular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 – De 10 a 50%;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Ruim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 - &lt; 10%.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252025"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4.Taxa de descarte de matrizes (TDM) </a:t>
                      </a: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– </a:t>
                      </a:r>
                      <a:r>
                        <a:rPr lang="pt-BR" sz="1200" b="0" dirty="0">
                          <a:solidFill>
                            <a:schemeClr val="tx1"/>
                          </a:solidFill>
                          <a:effectLst/>
                        </a:rPr>
                        <a:t>percentual de descarte das matrizes em relação ao rebanho total de matrizes.</a:t>
                      </a:r>
                    </a:p>
                    <a:p>
                      <a:pPr marL="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>
                          <a:solidFill>
                            <a:schemeClr val="tx1"/>
                          </a:solidFill>
                          <a:effectLst/>
                        </a:rPr>
                        <a:t>Indica a taxa de reposição anual das matrizes e o melhoramento do rebanho, assim como constitui numa das principais receitas da propriedade. No Pantanal a taxa ideal fica entre 15 a 20% (Santos et al., 2015), e para obter esta taxa deve-se ter disponibilidade de novilhas para substituição.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Ideal –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 Entre 15-20%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Moderado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 – Entre 10 e 15%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Ruim –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 Abaixo de 10%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55" marR="4315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7" descr="embrapa3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21" y="6372520"/>
            <a:ext cx="1143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42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aixaDeTexto 1"/>
          <p:cNvSpPr txBox="1">
            <a:spLocks noChangeArrowheads="1"/>
          </p:cNvSpPr>
          <p:nvPr/>
        </p:nvSpPr>
        <p:spPr bwMode="auto">
          <a:xfrm>
            <a:off x="4238626" y="71439"/>
            <a:ext cx="3871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4000" i="1">
                <a:latin typeface="Script MT Bold" panose="03040602040607080904" pitchFamily="66" charset="0"/>
              </a:rPr>
              <a:t>Regras de decisão</a:t>
            </a:r>
          </a:p>
        </p:txBody>
      </p:sp>
      <p:sp>
        <p:nvSpPr>
          <p:cNvPr id="17411" name="CaixaDeTexto 2"/>
          <p:cNvSpPr txBox="1">
            <a:spLocks noChangeArrowheads="1"/>
          </p:cNvSpPr>
          <p:nvPr/>
        </p:nvSpPr>
        <p:spPr bwMode="auto">
          <a:xfrm>
            <a:off x="1275644" y="3179544"/>
            <a:ext cx="979787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sz="2000" dirty="0"/>
              <a:t> </a:t>
            </a:r>
            <a:r>
              <a:rPr lang="en-US" sz="2000" dirty="0" err="1"/>
              <a:t>Exemplo</a:t>
            </a:r>
            <a:r>
              <a:rPr lang="en-US" sz="2000" dirty="0"/>
              <a:t> : </a:t>
            </a:r>
          </a:p>
          <a:p>
            <a:pPr algn="just" eaLnBrk="1" hangingPunct="1"/>
            <a:r>
              <a:rPr lang="pt-BR" sz="2000" dirty="0"/>
              <a:t>Se </a:t>
            </a:r>
            <a:r>
              <a:rPr lang="pt-BR" sz="2000" dirty="0" smtClean="0"/>
              <a:t>(FLUXO </a:t>
            </a:r>
            <a:r>
              <a:rPr lang="pt-BR" sz="2000" dirty="0"/>
              <a:t>É Regular) E (VEG É Critico)) </a:t>
            </a:r>
            <a:endParaRPr lang="pt-BR" sz="2000" dirty="0" smtClean="0"/>
          </a:p>
          <a:p>
            <a:pPr algn="just" eaLnBrk="1" hangingPunct="1"/>
            <a:r>
              <a:rPr lang="pt-BR" sz="2000" dirty="0" smtClean="0"/>
              <a:t>E </a:t>
            </a:r>
            <a:r>
              <a:rPr lang="pt-BR" sz="2000" dirty="0"/>
              <a:t>(ASSO É Regular)) E (FEZ_PIS É Regular)) E (IARA É Moderado) então INDICE É </a:t>
            </a:r>
            <a:endParaRPr lang="pt-BR" sz="2000" dirty="0" smtClean="0"/>
          </a:p>
          <a:p>
            <a:pPr algn="just" eaLnBrk="1" hangingPunct="1"/>
            <a:r>
              <a:rPr lang="pt-BR" sz="2000" b="1" dirty="0" smtClean="0">
                <a:solidFill>
                  <a:srgbClr val="FF0000"/>
                </a:solidFill>
              </a:rPr>
              <a:t>Regular</a:t>
            </a:r>
            <a:r>
              <a:rPr lang="pt-BR" sz="2000" dirty="0" smtClean="0"/>
              <a:t>; </a:t>
            </a:r>
          </a:p>
          <a:p>
            <a:pPr algn="just" eaLnBrk="1" hangingPunct="1"/>
            <a:endParaRPr lang="pt-BR" sz="2000" i="1" dirty="0">
              <a:latin typeface="Script MT Bold" panose="03040602040607080904" pitchFamily="66" charset="0"/>
            </a:endParaRPr>
          </a:p>
          <a:p>
            <a:pPr algn="just" eaLnBrk="1" hangingPunct="1"/>
            <a:r>
              <a:rPr lang="pt-BR" sz="2000" dirty="0"/>
              <a:t>Se </a:t>
            </a:r>
            <a:r>
              <a:rPr lang="pt-BR" sz="2000" dirty="0" smtClean="0"/>
              <a:t>(FLUXO </a:t>
            </a:r>
            <a:r>
              <a:rPr lang="pt-BR" sz="2000" dirty="0"/>
              <a:t>É Regular) E (VEG É Critico)) E (ASSO É Critico)) E (FEZ_PIS É Regular)) </a:t>
            </a:r>
            <a:endParaRPr lang="pt-BR" sz="2000" dirty="0" smtClean="0"/>
          </a:p>
          <a:p>
            <a:pPr algn="just" eaLnBrk="1" hangingPunct="1"/>
            <a:r>
              <a:rPr lang="pt-BR" sz="2000" dirty="0" smtClean="0"/>
              <a:t>E </a:t>
            </a:r>
            <a:r>
              <a:rPr lang="pt-BR" sz="2000" dirty="0"/>
              <a:t>(IARA É Moderado) então INDICE É </a:t>
            </a:r>
            <a:r>
              <a:rPr lang="pt-BR" sz="2000" b="1" dirty="0" smtClean="0">
                <a:solidFill>
                  <a:srgbClr val="FF0000"/>
                </a:solidFill>
              </a:rPr>
              <a:t>Ruim</a:t>
            </a:r>
          </a:p>
          <a:p>
            <a:pPr algn="just" eaLnBrk="1" hangingPunct="1"/>
            <a:endParaRPr lang="en-US" sz="2000" i="1" dirty="0">
              <a:latin typeface="Script MT Bold" panose="03040602040607080904" pitchFamily="66" charset="0"/>
            </a:endParaRPr>
          </a:p>
          <a:p>
            <a:pPr algn="just" eaLnBrk="1" hangingPunct="1"/>
            <a:r>
              <a:rPr lang="en-US" sz="2000" i="1" dirty="0">
                <a:latin typeface="Script MT Bold" panose="03040602040607080904" pitchFamily="66" charset="0"/>
              </a:rPr>
              <a:t>3 classes de </a:t>
            </a:r>
            <a:r>
              <a:rPr lang="en-US" sz="2000" i="1" dirty="0" err="1">
                <a:latin typeface="Script MT Bold" panose="03040602040607080904" pitchFamily="66" charset="0"/>
              </a:rPr>
              <a:t>saída</a:t>
            </a:r>
            <a:r>
              <a:rPr lang="en-US" sz="2000" i="1" dirty="0">
                <a:latin typeface="Script MT Bold" panose="03040602040607080904" pitchFamily="66" charset="0"/>
              </a:rPr>
              <a:t>: </a:t>
            </a:r>
            <a:r>
              <a:rPr lang="en-US" sz="2000" i="1" dirty="0" err="1">
                <a:solidFill>
                  <a:srgbClr val="C00000"/>
                </a:solidFill>
                <a:latin typeface="Script MT Bold" panose="03040602040607080904" pitchFamily="66" charset="0"/>
              </a:rPr>
              <a:t>Bom</a:t>
            </a:r>
            <a:r>
              <a:rPr lang="en-US" sz="2000" i="1" dirty="0">
                <a:solidFill>
                  <a:srgbClr val="C00000"/>
                </a:solidFill>
                <a:latin typeface="Script MT Bold" panose="03040602040607080904" pitchFamily="66" charset="0"/>
              </a:rPr>
              <a:t>, regular e </a:t>
            </a:r>
            <a:r>
              <a:rPr lang="en-US" sz="2000" i="1" dirty="0" err="1">
                <a:solidFill>
                  <a:srgbClr val="C00000"/>
                </a:solidFill>
                <a:latin typeface="Script MT Bold" panose="03040602040607080904" pitchFamily="66" charset="0"/>
              </a:rPr>
              <a:t>Ruim</a:t>
            </a:r>
            <a:endParaRPr lang="pt-BR" sz="2000" i="1" dirty="0">
              <a:solidFill>
                <a:srgbClr val="C00000"/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742083" y="1071563"/>
            <a:ext cx="6699911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i="1" dirty="0">
                <a:latin typeface="Script MT Bold" pitchFamily="66" charset="0"/>
              </a:rPr>
              <a:t>No caso de </a:t>
            </a:r>
            <a:r>
              <a:rPr lang="pt-BR" sz="2800" i="1" dirty="0" smtClean="0">
                <a:latin typeface="Script MT Bold" pitchFamily="66" charset="0"/>
              </a:rPr>
              <a:t>5 indicadores </a:t>
            </a:r>
            <a:r>
              <a:rPr lang="pt-BR" sz="2800" i="1" dirty="0">
                <a:latin typeface="Script MT Bold" pitchFamily="66" charset="0"/>
              </a:rPr>
              <a:t>serão definidas </a:t>
            </a:r>
            <a:r>
              <a:rPr lang="pt-BR" sz="2800" i="1" dirty="0" smtClean="0">
                <a:latin typeface="Script MT Bold" pitchFamily="66" charset="0"/>
              </a:rPr>
              <a:t>125 </a:t>
            </a:r>
            <a:endParaRPr lang="pt-BR" sz="2800" i="1" dirty="0">
              <a:latin typeface="Script MT Bold" pitchFamily="66" charset="0"/>
            </a:endParaRPr>
          </a:p>
          <a:p>
            <a:pPr algn="ctr">
              <a:defRPr/>
            </a:pPr>
            <a:r>
              <a:rPr lang="pt-BR" sz="2800" i="1" dirty="0">
                <a:latin typeface="Script MT Bold" pitchFamily="66" charset="0"/>
              </a:rPr>
              <a:t>regras de decisão</a:t>
            </a:r>
          </a:p>
          <a:p>
            <a:pPr algn="ctr">
              <a:defRPr/>
            </a:pPr>
            <a:endParaRPr lang="pt-BR" sz="2800" i="1" dirty="0">
              <a:latin typeface="Script MT Bold" pitchFamily="66" charset="0"/>
            </a:endParaRPr>
          </a:p>
          <a:p>
            <a:pPr algn="ctr">
              <a:defRPr/>
            </a:pPr>
            <a:r>
              <a:rPr lang="pt-BR" sz="2800" i="1" dirty="0">
                <a:latin typeface="Script MT Bold" pitchFamily="66" charset="0"/>
              </a:rPr>
              <a:t>Processo participativo</a:t>
            </a:r>
          </a:p>
        </p:txBody>
      </p:sp>
      <p:pic>
        <p:nvPicPr>
          <p:cNvPr id="6" name="Picture 7" descr="embrapa3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21" y="6372520"/>
            <a:ext cx="1143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49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60256" y="266088"/>
            <a:ext cx="11792932" cy="1779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Definição de padrões para o processo de certificação de fazendas Pantaneiras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sistema FPS avalia a sustentabilidade das fazendas por meio de 6 critérios, dos quais são agrupados em 3 dimensões da sustentabilidade: ambiental, econômica e social, avaliadas por meio de índices com escore final de 1 a 10 (Bom, moderada e ruim). Estes valores serão validados para gerar um índice de sustentabilidade geral da fazenda que varia de 0 a 10 com 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124421"/>
              </p:ext>
            </p:extLst>
          </p:nvPr>
        </p:nvGraphicFramePr>
        <p:xfrm>
          <a:off x="2073899" y="2413263"/>
          <a:ext cx="7758259" cy="35048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85782"/>
                <a:gridCol w="2585782"/>
                <a:gridCol w="2586695"/>
              </a:tblGrid>
              <a:tr h="1678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</a:rPr>
                        <a:t>Índice de sustentabilidade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</a:rPr>
                        <a:t>Mínimo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</a:rPr>
                        <a:t>Índice de sustentabilidade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</a:rPr>
                        <a:t>Certificação/premiação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5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</a:rPr>
                        <a:t>Moderada 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2,5 a 7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Certificado com condições 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385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solidFill>
                            <a:schemeClr val="tx1"/>
                          </a:solidFill>
                          <a:effectLst/>
                        </a:rPr>
                        <a:t>Alta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a 10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Bronze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85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</a:rPr>
                        <a:t>Muito </a:t>
                      </a:r>
                      <a:r>
                        <a:rPr lang="pt-BR" sz="2400" dirty="0" smtClean="0">
                          <a:solidFill>
                            <a:schemeClr val="tx1"/>
                          </a:solidFill>
                          <a:effectLst/>
                        </a:rPr>
                        <a:t>alta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7,5 a 10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Prata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85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</a:rPr>
                        <a:t>Muito </a:t>
                      </a:r>
                      <a:r>
                        <a:rPr lang="pt-BR" sz="2400" dirty="0" smtClean="0">
                          <a:solidFill>
                            <a:schemeClr val="tx1"/>
                          </a:solidFill>
                          <a:effectLst/>
                        </a:rPr>
                        <a:t>alta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 </a:t>
                      </a:r>
                      <a:r>
                        <a:rPr lang="pt-BR" sz="2000" dirty="0" smtClean="0">
                          <a:effectLst/>
                        </a:rPr>
                        <a:t>Acima de 9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Ouro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7" descr="embrapa3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475" y="6441112"/>
            <a:ext cx="1143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53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34208" y="1907930"/>
            <a:ext cx="98539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/>
              <a:t>E AS FAZENDAS PERIPANTANEIRAS E</a:t>
            </a:r>
          </a:p>
          <a:p>
            <a:r>
              <a:rPr lang="pt-BR" sz="4000" dirty="0" smtClean="0"/>
              <a:t> DO PLANALTO QUE FAZEM INTEGRAÇÃO COM</a:t>
            </a:r>
          </a:p>
          <a:p>
            <a:r>
              <a:rPr lang="pt-BR" sz="4000" dirty="0" smtClean="0"/>
              <a:t>A ATIVIDADE PECUÁRIA DO PANTANAL????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93461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8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820008" y="2859219"/>
            <a:ext cx="7781192" cy="3403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ts val="1300"/>
              </a:lnSpc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971800" algn="ctr"/>
                <a:tab pos="270510" algn="ctr"/>
              </a:tabLst>
            </a:pPr>
            <a:r>
              <a:rPr lang="pt-BR" spc="-15" dirty="0">
                <a:latin typeface="Univers"/>
                <a:ea typeface="Times New Roman" panose="02020603050405020304" pitchFamily="18" charset="0"/>
                <a:cs typeface="Times New Roman" panose="02020603050405020304" pitchFamily="18" charset="0"/>
              </a:rPr>
              <a:t>Alteração no fluxo natural das águas superficiais– </a:t>
            </a:r>
            <a:r>
              <a:rPr lang="pt-BR" spc="-15" dirty="0" smtClean="0">
                <a:latin typeface="Univers"/>
                <a:ea typeface="Times New Roman" panose="02020603050405020304" pitchFamily="18" charset="0"/>
                <a:cs typeface="Times New Roman" panose="02020603050405020304" pitchFamily="18" charset="0"/>
              </a:rPr>
              <a:t>FLUXO</a:t>
            </a:r>
          </a:p>
          <a:p>
            <a:pPr marL="342900" lvl="0" indent="-342900">
              <a:lnSpc>
                <a:spcPts val="1300"/>
              </a:lnSpc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971800" algn="ctr"/>
                <a:tab pos="270510" algn="ctr"/>
              </a:tabLst>
            </a:pPr>
            <a:endParaRPr lang="pt-BR" sz="3600" b="1" spc="-15" dirty="0">
              <a:latin typeface="Univer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300"/>
              </a:lnSpc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971800" algn="ctr"/>
                <a:tab pos="270510" algn="ctr"/>
              </a:tabLst>
            </a:pPr>
            <a:r>
              <a:rPr lang="pt-BR" spc="-15" dirty="0">
                <a:latin typeface="Univers"/>
                <a:ea typeface="Times New Roman" panose="02020603050405020304" pitchFamily="18" charset="0"/>
                <a:cs typeface="Times New Roman" panose="02020603050405020304" pitchFamily="18" charset="0"/>
              </a:rPr>
              <a:t>Erosão das margens dos corpos d’ água– </a:t>
            </a:r>
            <a:r>
              <a:rPr lang="pt-BR" spc="-15" dirty="0" smtClean="0">
                <a:latin typeface="Univers"/>
                <a:ea typeface="Times New Roman" panose="02020603050405020304" pitchFamily="18" charset="0"/>
                <a:cs typeface="Times New Roman" panose="02020603050405020304" pitchFamily="18" charset="0"/>
              </a:rPr>
              <a:t>ASSO</a:t>
            </a:r>
          </a:p>
          <a:p>
            <a:pPr marL="342900" lvl="0" indent="-342900">
              <a:lnSpc>
                <a:spcPts val="1300"/>
              </a:lnSpc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971800" algn="ctr"/>
                <a:tab pos="270510" algn="ctr"/>
              </a:tabLst>
            </a:pPr>
            <a:endParaRPr lang="pt-BR" sz="3600" b="1" spc="-15" dirty="0">
              <a:latin typeface="Univer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600" b="1" spc="-15" dirty="0">
                <a:latin typeface="Univers"/>
                <a:ea typeface="Times New Roman" panose="02020603050405020304" pitchFamily="18" charset="0"/>
                <a:cs typeface="Times New Roman" panose="02020603050405020304" pitchFamily="18" charset="0"/>
              </a:rPr>
              <a:t>Produção e escoamento (exportação) de nutrientes, P e N - NUTR</a:t>
            </a:r>
            <a:r>
              <a:rPr lang="pt-BR" sz="1400" b="1" spc="-15" dirty="0">
                <a:latin typeface="Univer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1400" b="1" spc="-15" dirty="0" smtClean="0">
              <a:latin typeface="Univer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pt-BR" sz="1600" spc="-15" dirty="0">
              <a:latin typeface="Univer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300"/>
              </a:lnSpc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971800" algn="ctr"/>
                <a:tab pos="270510" algn="ctr"/>
              </a:tabLst>
            </a:pPr>
            <a:r>
              <a:rPr lang="pt-BR" spc="-15" dirty="0">
                <a:latin typeface="Univers"/>
                <a:ea typeface="Times New Roman" panose="02020603050405020304" pitchFamily="18" charset="0"/>
                <a:cs typeface="Times New Roman" panose="02020603050405020304" pitchFamily="18" charset="0"/>
              </a:rPr>
              <a:t>Deposição de excretas de bovinos e compactação do solo por pisoteio nas margens dos corpos d’água– FEZ/PIS</a:t>
            </a:r>
            <a:r>
              <a:rPr lang="pt-BR" sz="1400" spc="-15" dirty="0">
                <a:latin typeface="Univer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pc="-15" dirty="0">
                <a:latin typeface="Univer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pc="-15" dirty="0" smtClean="0">
              <a:latin typeface="Univer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300"/>
              </a:lnSpc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971800" algn="ctr"/>
                <a:tab pos="270510" algn="ctr"/>
              </a:tabLst>
            </a:pPr>
            <a:endParaRPr lang="pt-BR" sz="3600" b="1" spc="-15" dirty="0">
              <a:latin typeface="Univer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300"/>
              </a:lnSpc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971800" algn="ctr"/>
                <a:tab pos="270510" algn="ctr"/>
              </a:tabLst>
            </a:pPr>
            <a:r>
              <a:rPr lang="pt-BR" spc="-15" dirty="0">
                <a:latin typeface="Univers"/>
                <a:ea typeface="Times New Roman" panose="02020603050405020304" pitchFamily="18" charset="0"/>
                <a:cs typeface="Times New Roman" panose="02020603050405020304" pitchFamily="18" charset="0"/>
              </a:rPr>
              <a:t>Índice de adequação do requerimento de água animal – </a:t>
            </a:r>
            <a:r>
              <a:rPr lang="pt-BR" spc="-15" dirty="0" smtClean="0">
                <a:latin typeface="Univers"/>
                <a:ea typeface="Times New Roman" panose="02020603050405020304" pitchFamily="18" charset="0"/>
                <a:cs typeface="Times New Roman" panose="02020603050405020304" pitchFamily="18" charset="0"/>
              </a:rPr>
              <a:t>IARA</a:t>
            </a:r>
          </a:p>
          <a:p>
            <a:pPr marL="342900" lvl="0" indent="-342900" algn="just">
              <a:lnSpc>
                <a:spcPts val="1300"/>
              </a:lnSpc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971800" algn="ctr"/>
                <a:tab pos="270510" algn="ctr"/>
              </a:tabLst>
            </a:pPr>
            <a:endParaRPr lang="pt-BR" sz="3600" b="1" spc="-15" dirty="0" smtClean="0">
              <a:latin typeface="Univer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300"/>
              </a:lnSpc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971800" algn="ctr"/>
                <a:tab pos="270510" algn="ctr"/>
              </a:tabLst>
            </a:pPr>
            <a:r>
              <a:rPr lang="pt-BR" spc="-15" dirty="0" smtClean="0">
                <a:latin typeface="Univers"/>
                <a:ea typeface="Times New Roman" panose="02020603050405020304" pitchFamily="18" charset="0"/>
                <a:cs typeface="Times New Roman" panose="02020603050405020304" pitchFamily="18" charset="0"/>
              </a:rPr>
              <a:t>Alteração</a:t>
            </a:r>
            <a:r>
              <a:rPr lang="pt-BR" b="1" spc="-15" dirty="0">
                <a:latin typeface="Univer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pc="-15" dirty="0">
                <a:latin typeface="Univers"/>
                <a:ea typeface="Times New Roman" panose="02020603050405020304" pitchFamily="18" charset="0"/>
                <a:cs typeface="Times New Roman" panose="02020603050405020304" pitchFamily="18" charset="0"/>
              </a:rPr>
              <a:t> da vegetação na borda dos corpos d’água – VEG</a:t>
            </a:r>
            <a:endParaRPr lang="pt-BR" sz="3600" b="1" spc="-15" dirty="0">
              <a:latin typeface="Univer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>
              <a:lnSpc>
                <a:spcPts val="1300"/>
              </a:lnSpc>
              <a:spcAft>
                <a:spcPts val="600"/>
              </a:spcAft>
              <a:tabLst>
                <a:tab pos="2971800" algn="ctr"/>
                <a:tab pos="270510" algn="ctr"/>
              </a:tabLst>
            </a:pPr>
            <a:r>
              <a:rPr lang="pt-BR" spc="-15" dirty="0">
                <a:latin typeface="Univer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3600" b="1" spc="-15" dirty="0">
              <a:latin typeface="Univer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1400" spc="-15" dirty="0">
                <a:latin typeface="Univer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pc="-15" dirty="0">
              <a:effectLst/>
              <a:latin typeface="Univer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217985" y="1239715"/>
            <a:ext cx="4174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Conservação dos corpos d'água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89008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08517" y="351478"/>
            <a:ext cx="4247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Qual a capacidade de suporte??</a:t>
            </a:r>
            <a:endParaRPr lang="pt-BR" sz="24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993228" y="1034203"/>
            <a:ext cx="1087849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Estamos desenvolvendo um sistema que quantifica </a:t>
            </a:r>
            <a:r>
              <a:rPr lang="pt-BR" dirty="0"/>
              <a:t>a </a:t>
            </a:r>
            <a:r>
              <a:rPr lang="pt-BR" sz="2800" b="1" dirty="0">
                <a:solidFill>
                  <a:srgbClr val="FF0000"/>
                </a:solidFill>
              </a:rPr>
              <a:t>capacidade de suporte </a:t>
            </a:r>
            <a:r>
              <a:rPr lang="pt-BR" sz="2800" b="1" dirty="0" smtClean="0">
                <a:solidFill>
                  <a:srgbClr val="FF0000"/>
                </a:solidFill>
              </a:rPr>
              <a:t>renovável </a:t>
            </a:r>
            <a:r>
              <a:rPr lang="pt-BR" dirty="0" smtClean="0"/>
              <a:t>de uma</a:t>
            </a:r>
          </a:p>
          <a:p>
            <a:r>
              <a:rPr lang="pt-BR" dirty="0" smtClean="0"/>
              <a:t> </a:t>
            </a:r>
            <a:r>
              <a:rPr lang="pt-BR" dirty="0"/>
              <a:t>fazenda </a:t>
            </a:r>
            <a:r>
              <a:rPr lang="pt-BR" dirty="0" smtClean="0"/>
              <a:t> </a:t>
            </a:r>
            <a:r>
              <a:rPr lang="pt-BR" dirty="0"/>
              <a:t>que utiliza pastagens nativas e exóticas na região do </a:t>
            </a:r>
            <a:r>
              <a:rPr lang="pt-BR" dirty="0" smtClean="0"/>
              <a:t>Pantanal, Brasil, com a utilização </a:t>
            </a:r>
          </a:p>
          <a:p>
            <a:r>
              <a:rPr lang="pt-BR" dirty="0" smtClean="0"/>
              <a:t>da </a:t>
            </a:r>
            <a:r>
              <a:rPr lang="pt-BR" b="1" dirty="0" smtClean="0"/>
              <a:t>análise </a:t>
            </a:r>
            <a:r>
              <a:rPr lang="pt-BR" b="1" dirty="0" err="1" smtClean="0"/>
              <a:t>emergética</a:t>
            </a:r>
            <a:r>
              <a:rPr lang="pt-BR" b="1" dirty="0" smtClean="0"/>
              <a:t>.</a:t>
            </a:r>
            <a:endParaRPr lang="pt-BR" b="1" dirty="0"/>
          </a:p>
          <a:p>
            <a:endParaRPr lang="pt-B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 flipV="1">
            <a:off x="3043843" y="-204954"/>
            <a:ext cx="751642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1660757"/>
              </p:ext>
            </p:extLst>
          </p:nvPr>
        </p:nvGraphicFramePr>
        <p:xfrm>
          <a:off x="1022265" y="2324963"/>
          <a:ext cx="5882134" cy="4118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" r:id="rId3" imgW="10606357" imgH="7423420" progId="Visio.Drawing.11">
                  <p:embed/>
                </p:oleObj>
              </mc:Choice>
              <mc:Fallback>
                <p:oleObj r:id="rId3" imgW="10606357" imgH="742342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2265" y="2324963"/>
                        <a:ext cx="5882134" cy="41180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7" descr="embrapa38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475" y="6441112"/>
            <a:ext cx="1143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802056" y="2843826"/>
            <a:ext cx="488819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Pegada ecológica</a:t>
            </a:r>
          </a:p>
          <a:p>
            <a:r>
              <a:rPr lang="pt-BR" dirty="0" smtClean="0"/>
              <a:t>Baseia-se </a:t>
            </a:r>
            <a:r>
              <a:rPr lang="pt-BR" dirty="0"/>
              <a:t>em dois conceitos fundamentais: </a:t>
            </a:r>
            <a:endParaRPr lang="pt-BR" dirty="0" smtClean="0"/>
          </a:p>
          <a:p>
            <a:r>
              <a:rPr lang="pt-BR" dirty="0" smtClean="0"/>
              <a:t>sustentabilidade </a:t>
            </a:r>
            <a:r>
              <a:rPr lang="pt-BR" dirty="0"/>
              <a:t>e  capacidade de suporte</a:t>
            </a:r>
            <a:endParaRPr lang="pt-BR" dirty="0" smtClean="0"/>
          </a:p>
          <a:p>
            <a:r>
              <a:rPr lang="pt-BR" dirty="0" smtClean="0"/>
              <a:t>É </a:t>
            </a:r>
            <a:r>
              <a:rPr lang="pt-BR" dirty="0"/>
              <a:t>uma metodologia de contabilidade </a:t>
            </a:r>
            <a:r>
              <a:rPr lang="pt-BR" dirty="0" smtClean="0"/>
              <a:t>ambiental</a:t>
            </a:r>
          </a:p>
          <a:p>
            <a:r>
              <a:rPr lang="pt-BR" dirty="0" smtClean="0"/>
              <a:t> </a:t>
            </a:r>
            <a:r>
              <a:rPr lang="pt-BR" dirty="0"/>
              <a:t>que avalia a pressão do consumo das populações </a:t>
            </a:r>
            <a:endParaRPr lang="pt-BR" dirty="0" smtClean="0"/>
          </a:p>
          <a:p>
            <a:r>
              <a:rPr lang="pt-BR" dirty="0" smtClean="0"/>
              <a:t> </a:t>
            </a:r>
            <a:r>
              <a:rPr lang="pt-BR" dirty="0"/>
              <a:t>sobre os recursos naturais. Expressada em </a:t>
            </a:r>
            <a:endParaRPr lang="pt-BR" dirty="0" smtClean="0"/>
          </a:p>
          <a:p>
            <a:r>
              <a:rPr lang="pt-BR" dirty="0" smtClean="0"/>
              <a:t>hectares </a:t>
            </a:r>
            <a:r>
              <a:rPr lang="pt-BR" dirty="0"/>
              <a:t>globais (</a:t>
            </a:r>
            <a:r>
              <a:rPr lang="pt-BR" dirty="0" err="1"/>
              <a:t>gha</a:t>
            </a:r>
            <a:r>
              <a:rPr lang="pt-BR" dirty="0"/>
              <a:t>), permite </a:t>
            </a:r>
            <a:endParaRPr lang="pt-BR" dirty="0" smtClean="0"/>
          </a:p>
          <a:p>
            <a:r>
              <a:rPr lang="pt-BR" dirty="0" smtClean="0"/>
              <a:t>diferentes </a:t>
            </a:r>
            <a:r>
              <a:rPr lang="pt-BR" dirty="0"/>
              <a:t>padrões de </a:t>
            </a:r>
            <a:r>
              <a:rPr lang="pt-BR" dirty="0" smtClean="0"/>
              <a:t>uso e</a:t>
            </a:r>
          </a:p>
          <a:p>
            <a:r>
              <a:rPr lang="pt-BR" dirty="0" smtClean="0"/>
              <a:t> </a:t>
            </a:r>
            <a:r>
              <a:rPr lang="pt-BR" dirty="0"/>
              <a:t>verificar se estão dentro da </a:t>
            </a:r>
            <a:endParaRPr lang="pt-BR" dirty="0" smtClean="0"/>
          </a:p>
          <a:p>
            <a:r>
              <a:rPr lang="pt-BR" dirty="0" smtClean="0"/>
              <a:t>capacidade de suporte da fazenda.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508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92470" y="729761"/>
            <a:ext cx="1041015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Nossa proposta é adotar a </a:t>
            </a:r>
            <a:r>
              <a:rPr lang="pt-BR" b="1" dirty="0" smtClean="0">
                <a:solidFill>
                  <a:srgbClr val="FF0000"/>
                </a:solidFill>
              </a:rPr>
              <a:t>pegada ecológica baseada na análise </a:t>
            </a:r>
            <a:r>
              <a:rPr lang="pt-BR" b="1" dirty="0" err="1" smtClean="0">
                <a:solidFill>
                  <a:srgbClr val="FF0000"/>
                </a:solidFill>
              </a:rPr>
              <a:t>emergética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dirty="0" smtClean="0"/>
              <a:t>(</a:t>
            </a:r>
            <a:r>
              <a:rPr lang="pt-BR" dirty="0" err="1" smtClean="0"/>
              <a:t>Zhao</a:t>
            </a:r>
            <a:r>
              <a:rPr lang="pt-BR" dirty="0" smtClean="0"/>
              <a:t> et al., 2005; Pereira, 2008)</a:t>
            </a:r>
          </a:p>
          <a:p>
            <a:r>
              <a:rPr lang="pt-BR" dirty="0"/>
              <a:t>Através do estudo desses fluxos e utilizando a análise </a:t>
            </a:r>
            <a:r>
              <a:rPr lang="pt-BR" dirty="0" err="1"/>
              <a:t>emergética</a:t>
            </a:r>
            <a:endParaRPr lang="pt-BR" dirty="0"/>
          </a:p>
          <a:p>
            <a:r>
              <a:rPr lang="pt-BR" dirty="0"/>
              <a:t>e o conceito de densidade </a:t>
            </a:r>
            <a:r>
              <a:rPr lang="pt-BR" dirty="0" err="1"/>
              <a:t>emergética</a:t>
            </a:r>
            <a:r>
              <a:rPr lang="pt-BR" dirty="0"/>
              <a:t>, os fluxos de energia são traduzidos para áreas</a:t>
            </a:r>
          </a:p>
          <a:p>
            <a:r>
              <a:rPr lang="pt-BR" dirty="0"/>
              <a:t>produtivas </a:t>
            </a:r>
            <a:r>
              <a:rPr lang="pt-BR" dirty="0" smtClean="0"/>
              <a:t>correspondentes (expressada em </a:t>
            </a:r>
            <a:r>
              <a:rPr lang="pt-BR" dirty="0" err="1" smtClean="0"/>
              <a:t>gha</a:t>
            </a:r>
            <a:r>
              <a:rPr lang="pt-BR" smtClean="0"/>
              <a:t>).</a:t>
            </a:r>
            <a:endParaRPr lang="pt-BR" dirty="0"/>
          </a:p>
          <a:p>
            <a:endParaRPr lang="pt-BR" dirty="0" smtClean="0"/>
          </a:p>
          <a:p>
            <a:r>
              <a:rPr lang="pt-BR" dirty="0" smtClean="0"/>
              <a:t>Uso do </a:t>
            </a:r>
            <a:r>
              <a:rPr lang="pt-BR" b="1" dirty="0" smtClean="0">
                <a:solidFill>
                  <a:srgbClr val="FF0000"/>
                </a:solidFill>
              </a:rPr>
              <a:t>Fator </a:t>
            </a:r>
            <a:r>
              <a:rPr lang="pt-BR" b="1" dirty="0">
                <a:solidFill>
                  <a:srgbClr val="FF0000"/>
                </a:solidFill>
              </a:rPr>
              <a:t>Capacidade de </a:t>
            </a:r>
            <a:r>
              <a:rPr lang="pt-BR" b="1" dirty="0" smtClean="0">
                <a:solidFill>
                  <a:srgbClr val="FF0000"/>
                </a:solidFill>
              </a:rPr>
              <a:t>Suporte </a:t>
            </a:r>
            <a:r>
              <a:rPr lang="pt-BR" dirty="0" smtClean="0"/>
              <a:t>= </a:t>
            </a:r>
            <a:r>
              <a:rPr lang="pt-BR" dirty="0" err="1" smtClean="0"/>
              <a:t>Biocapacidade</a:t>
            </a:r>
            <a:r>
              <a:rPr lang="pt-BR" dirty="0" smtClean="0"/>
              <a:t>/pegada (</a:t>
            </a:r>
            <a:r>
              <a:rPr lang="pt-BR" dirty="0" err="1" smtClean="0"/>
              <a:t>Siche</a:t>
            </a:r>
            <a:r>
              <a:rPr lang="pt-BR" dirty="0" smtClean="0"/>
              <a:t>, 2007)</a:t>
            </a:r>
          </a:p>
          <a:p>
            <a:endParaRPr lang="pt-BR" dirty="0"/>
          </a:p>
          <a:p>
            <a:r>
              <a:rPr lang="pt-BR" dirty="0" smtClean="0"/>
              <a:t>significa quantas vezes uma fazenda </a:t>
            </a:r>
            <a:r>
              <a:rPr lang="pt-BR" dirty="0"/>
              <a:t>pode suportar </a:t>
            </a:r>
            <a:r>
              <a:rPr lang="pt-BR" dirty="0" smtClean="0"/>
              <a:t>seu rebanho produtivo sem</a:t>
            </a:r>
            <a:endParaRPr lang="pt-BR" dirty="0"/>
          </a:p>
          <a:p>
            <a:r>
              <a:rPr lang="pt-BR" dirty="0"/>
              <a:t>degradar o </a:t>
            </a:r>
            <a:r>
              <a:rPr lang="pt-BR" dirty="0" smtClean="0"/>
              <a:t>ambiente</a:t>
            </a:r>
          </a:p>
          <a:p>
            <a:endParaRPr lang="pt-BR" dirty="0"/>
          </a:p>
          <a:p>
            <a:r>
              <a:rPr lang="pt-BR" b="1" dirty="0" err="1" smtClean="0">
                <a:solidFill>
                  <a:srgbClr val="FF0000"/>
                </a:solidFill>
              </a:rPr>
              <a:t>Biocapacidade</a:t>
            </a:r>
            <a:r>
              <a:rPr lang="pt-BR" b="1" dirty="0" smtClean="0">
                <a:solidFill>
                  <a:srgbClr val="FF0000"/>
                </a:solidFill>
              </a:rPr>
              <a:t> ou capacidade de suporte renovável</a:t>
            </a:r>
          </a:p>
          <a:p>
            <a:r>
              <a:rPr lang="pt-BR" dirty="0" smtClean="0"/>
              <a:t> </a:t>
            </a:r>
            <a:r>
              <a:rPr lang="pt-BR" dirty="0"/>
              <a:t>será estimada em função dos recursos renováveis disponíveis no sistema. A</a:t>
            </a:r>
          </a:p>
          <a:p>
            <a:r>
              <a:rPr lang="pt-BR" dirty="0"/>
              <a:t>capacidade de suporte renovável é obtida dividindo-se a emergia total não-renovável das</a:t>
            </a:r>
          </a:p>
          <a:p>
            <a:r>
              <a:rPr lang="pt-BR" dirty="0"/>
              <a:t>entradas (incluindo recursos não-renováveis da natureza e da economia) pela densidade</a:t>
            </a:r>
          </a:p>
          <a:p>
            <a:r>
              <a:rPr lang="pt-BR" dirty="0" err="1"/>
              <a:t>emergética</a:t>
            </a:r>
            <a:r>
              <a:rPr lang="pt-BR" dirty="0"/>
              <a:t> renovável da região.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14481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228333" y="1768555"/>
            <a:ext cx="2029598" cy="19153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>
              <a:buFont typeface="Arial" panose="020B0604020202020204" pitchFamily="34" charset="0"/>
              <a:buChar char="•"/>
            </a:pPr>
            <a:endParaRPr lang="pt-BR" sz="1350" b="1" dirty="0">
              <a:solidFill>
                <a:schemeClr val="tx1"/>
              </a:solidFill>
            </a:endParaRPr>
          </a:p>
          <a:p>
            <a:pPr algn="ctr"/>
            <a:r>
              <a:rPr lang="pt-BR" sz="1350" b="1" dirty="0">
                <a:solidFill>
                  <a:schemeClr val="tx1"/>
                </a:solidFill>
              </a:rPr>
              <a:t>Recursos renováveis 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pt-BR" sz="1350" b="1" dirty="0">
                <a:solidFill>
                  <a:srgbClr val="FF0000"/>
                </a:solidFill>
              </a:rPr>
              <a:t>Produção de forragens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pt-BR" sz="1350" b="1" dirty="0">
                <a:solidFill>
                  <a:srgbClr val="FF0000"/>
                </a:solidFill>
              </a:rPr>
              <a:t>Diversidade genética (Recursos genéticos</a:t>
            </a:r>
            <a:r>
              <a:rPr lang="pt-BR" sz="1350" b="1" dirty="0">
                <a:solidFill>
                  <a:schemeClr val="tx1"/>
                </a:solidFill>
              </a:rPr>
              <a:t>)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pt-BR" sz="1350" b="1" dirty="0">
                <a:solidFill>
                  <a:schemeClr val="tx1"/>
                </a:solidFill>
              </a:rPr>
              <a:t>Suplemento de água limpa</a:t>
            </a:r>
          </a:p>
        </p:txBody>
      </p:sp>
      <p:sp>
        <p:nvSpPr>
          <p:cNvPr id="6" name="Retângulo 5"/>
          <p:cNvSpPr/>
          <p:nvPr/>
        </p:nvSpPr>
        <p:spPr>
          <a:xfrm>
            <a:off x="4257931" y="1768555"/>
            <a:ext cx="2029598" cy="19153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pt-BR" sz="1350" b="1" dirty="0">
                <a:solidFill>
                  <a:srgbClr val="FF0000"/>
                </a:solidFill>
              </a:rPr>
              <a:t>Ciclagem de nutrientes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pt-BR" sz="1350" b="1" dirty="0">
                <a:solidFill>
                  <a:schemeClr val="tx1"/>
                </a:solidFill>
              </a:rPr>
              <a:t>Conservação da fertilidade dos solos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pt-BR" sz="1350" b="1" dirty="0">
                <a:solidFill>
                  <a:schemeClr val="tx1"/>
                </a:solidFill>
              </a:rPr>
              <a:t>Habitat para animais silvestres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pt-BR" sz="1350" b="1" dirty="0">
                <a:solidFill>
                  <a:schemeClr val="tx1"/>
                </a:solidFill>
              </a:rPr>
              <a:t>Integridade biológica/ uso multifuncional</a:t>
            </a:r>
          </a:p>
        </p:txBody>
      </p:sp>
      <p:sp>
        <p:nvSpPr>
          <p:cNvPr id="7" name="Retângulo 6"/>
          <p:cNvSpPr/>
          <p:nvPr/>
        </p:nvSpPr>
        <p:spPr>
          <a:xfrm>
            <a:off x="6287530" y="1768555"/>
            <a:ext cx="2029598" cy="19153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chemeClr val="tx1"/>
                </a:solidFill>
              </a:rPr>
              <a:t>Regulação do Clima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chemeClr val="tx1"/>
                </a:solidFill>
              </a:rPr>
              <a:t>Regulação do risco de incêndio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chemeClr val="tx1"/>
                </a:solidFill>
              </a:rPr>
              <a:t>Retenção da umidade do solo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chemeClr val="tx1"/>
                </a:solidFill>
              </a:rPr>
              <a:t>Controle biológico de invasoras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chemeClr val="tx1"/>
                </a:solidFill>
              </a:rPr>
              <a:t>Regulação do fluxo da água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chemeClr val="tx1"/>
                </a:solidFill>
              </a:rPr>
              <a:t>Polinização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endParaRPr lang="pt-BR" sz="1350" b="1" dirty="0">
              <a:solidFill>
                <a:schemeClr val="tx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317127" y="1768555"/>
            <a:ext cx="2029598" cy="19153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pt-BR" sz="1350" b="1" dirty="0">
                <a:solidFill>
                  <a:schemeClr val="tx1"/>
                </a:solidFill>
              </a:rPr>
              <a:t>Paisagístico/turismo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pt-BR" sz="1350" b="1" dirty="0">
                <a:solidFill>
                  <a:schemeClr val="tx1"/>
                </a:solidFill>
              </a:rPr>
              <a:t>Estética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pt-BR" sz="1350" b="1" dirty="0">
                <a:solidFill>
                  <a:schemeClr val="tx1"/>
                </a:solidFill>
              </a:rPr>
              <a:t>Inspiração para cultura, arte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pt-BR" sz="1350" b="1" dirty="0">
                <a:solidFill>
                  <a:schemeClr val="tx1"/>
                </a:solidFill>
              </a:rPr>
              <a:t>Atividades educativas e</a:t>
            </a:r>
          </a:p>
          <a:p>
            <a:pPr algn="ctr"/>
            <a:r>
              <a:rPr lang="pt-BR" sz="1350" b="1" dirty="0">
                <a:solidFill>
                  <a:schemeClr val="tx1"/>
                </a:solidFill>
              </a:rPr>
              <a:t>científicas</a:t>
            </a:r>
          </a:p>
        </p:txBody>
      </p:sp>
      <p:sp>
        <p:nvSpPr>
          <p:cNvPr id="9" name="Retângulo 8"/>
          <p:cNvSpPr/>
          <p:nvPr/>
        </p:nvSpPr>
        <p:spPr>
          <a:xfrm>
            <a:off x="2228333" y="1404031"/>
            <a:ext cx="2029598" cy="3645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b="1" dirty="0">
                <a:solidFill>
                  <a:schemeClr val="tx1"/>
                </a:solidFill>
              </a:rPr>
              <a:t>Provisão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6287528" y="1404030"/>
            <a:ext cx="2029598" cy="3645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b="1" dirty="0">
                <a:solidFill>
                  <a:schemeClr val="tx1"/>
                </a:solidFill>
              </a:rPr>
              <a:t>Regulação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8317127" y="1404030"/>
            <a:ext cx="2029598" cy="3645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b="1" dirty="0">
                <a:solidFill>
                  <a:schemeClr val="tx1"/>
                </a:solidFill>
              </a:rPr>
              <a:t>Cultural/Informação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4257931" y="1404030"/>
            <a:ext cx="2029598" cy="3645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b="1" dirty="0">
                <a:solidFill>
                  <a:schemeClr val="tx1"/>
                </a:solidFill>
              </a:rPr>
              <a:t>Suporte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228331" y="875779"/>
            <a:ext cx="8118394" cy="5282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Serviços ecossistêmicos relacionados</a:t>
            </a:r>
          </a:p>
          <a:p>
            <a:pPr algn="ctr"/>
            <a:r>
              <a:rPr lang="pt-BR" sz="1500" b="1" dirty="0">
                <a:solidFill>
                  <a:schemeClr val="tx1"/>
                </a:solidFill>
              </a:rPr>
              <a:t> ao manejo sustentável das pastagens nativas de áreas úmidas no Pantanal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331" y="3683859"/>
            <a:ext cx="2029600" cy="1816443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27" y="3683858"/>
            <a:ext cx="2029598" cy="181644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127" y="3683858"/>
            <a:ext cx="2029599" cy="1816445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931" y="3683858"/>
            <a:ext cx="2029597" cy="18164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1" y="5586966"/>
            <a:ext cx="805662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Áreas úmidas - Regula ciclo de água global e local  e cerca de 50% das áreas orginais do mundo tem sido perdida</a:t>
            </a:r>
          </a:p>
          <a:p>
            <a:r>
              <a:rPr lang="pt-BR" sz="1350" dirty="0"/>
              <a:t> (</a:t>
            </a:r>
            <a:r>
              <a:rPr lang="en-GB" sz="1350" b="1" dirty="0"/>
              <a:t>Clarkson et al., 2013)</a:t>
            </a:r>
            <a:endParaRPr lang="en-GB" sz="1350" dirty="0"/>
          </a:p>
        </p:txBody>
      </p:sp>
      <p:sp>
        <p:nvSpPr>
          <p:cNvPr id="4" name="CaixaDeTexto 3"/>
          <p:cNvSpPr txBox="1"/>
          <p:nvPr/>
        </p:nvSpPr>
        <p:spPr>
          <a:xfrm>
            <a:off x="716438" y="228531"/>
            <a:ext cx="11598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</a:rPr>
              <a:t>Desenvolvimento de um programa para quantificar serviços ecossistêmicos das pastagens das áreas úmidas</a:t>
            </a:r>
            <a:endParaRPr lang="pt-BR" sz="2000" b="1" dirty="0">
              <a:solidFill>
                <a:srgbClr val="FF0000"/>
              </a:solidFill>
            </a:endParaRPr>
          </a:p>
        </p:txBody>
      </p:sp>
      <p:pic>
        <p:nvPicPr>
          <p:cNvPr id="17" name="Picture 7" descr="embrapa38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475" y="6441112"/>
            <a:ext cx="1143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66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2005_0311campodora01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571744"/>
            <a:ext cx="9144000" cy="2428868"/>
          </a:xfrm>
          <a:prstGeom prst="rect">
            <a:avLst/>
          </a:prstGeom>
        </p:spPr>
      </p:pic>
      <p:pic>
        <p:nvPicPr>
          <p:cNvPr id="2" name="Picture 4" descr="Figura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1" y="0"/>
            <a:ext cx="3059113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Nhumirim 8, marco 20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0788" y="0"/>
            <a:ext cx="3097212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Inv 3, curva de C3, amrco 20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7637" y="4714884"/>
            <a:ext cx="3000364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738282" y="2214554"/>
            <a:ext cx="8786874" cy="707886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b="1" i="1" dirty="0"/>
              <a:t>RECURSO FORRAGEIRO NATIVO – recurso renovável e é base na criação</a:t>
            </a:r>
          </a:p>
          <a:p>
            <a:r>
              <a:rPr lang="pt-BR" sz="2000" b="1" i="1" dirty="0"/>
              <a:t>extensiva de bovinos – Pantanal com grande aptidão para produção de bezerros </a:t>
            </a:r>
          </a:p>
        </p:txBody>
      </p:sp>
      <p:sp>
        <p:nvSpPr>
          <p:cNvPr id="8" name="Retângulo 7"/>
          <p:cNvSpPr/>
          <p:nvPr/>
        </p:nvSpPr>
        <p:spPr>
          <a:xfrm>
            <a:off x="5095869" y="0"/>
            <a:ext cx="1821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BIODIVERSIDADE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4667241" y="428604"/>
            <a:ext cx="29253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Flora: cerca de 1900 espécies</a:t>
            </a:r>
          </a:p>
          <a:p>
            <a:r>
              <a:rPr lang="pt-BR" dirty="0"/>
              <a:t>Dominância de gramíneas, </a:t>
            </a:r>
          </a:p>
          <a:p>
            <a:r>
              <a:rPr lang="pt-BR" dirty="0"/>
              <a:t>Leguminosas e ciperáceas</a:t>
            </a:r>
          </a:p>
        </p:txBody>
      </p:sp>
      <p:pic>
        <p:nvPicPr>
          <p:cNvPr id="10" name="Imagem 9" descr="Cyperus brevifoliu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4714884"/>
            <a:ext cx="3071802" cy="2143116"/>
          </a:xfrm>
          <a:prstGeom prst="rect">
            <a:avLst/>
          </a:prstGeom>
        </p:spPr>
      </p:pic>
      <p:pic>
        <p:nvPicPr>
          <p:cNvPr id="12" name="Imagem 11" descr="campodorajulho2004, vazante do riozino com P repens e P lax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95802" y="4714884"/>
            <a:ext cx="3071834" cy="2143116"/>
          </a:xfrm>
          <a:prstGeom prst="rect">
            <a:avLst/>
          </a:prstGeom>
        </p:spPr>
      </p:pic>
      <p:pic>
        <p:nvPicPr>
          <p:cNvPr id="11" name="Picture 7" descr="embrapa38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489"/>
            <a:ext cx="1143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7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190780"/>
              </p:ext>
            </p:extLst>
          </p:nvPr>
        </p:nvGraphicFramePr>
        <p:xfrm>
          <a:off x="1357460" y="1458266"/>
          <a:ext cx="9323108" cy="28529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6631"/>
                <a:gridCol w="2018488"/>
                <a:gridCol w="2018488"/>
                <a:gridCol w="2019501"/>
              </a:tblGrid>
              <a:tr h="399313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Índices </a:t>
                      </a:r>
                      <a:r>
                        <a:rPr lang="pt-BR" sz="2000" dirty="0" err="1">
                          <a:solidFill>
                            <a:schemeClr val="tx1"/>
                          </a:solidFill>
                          <a:effectLst/>
                        </a:rPr>
                        <a:t>emergéticos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ECP ótimo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ECP regular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ECP marginal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99313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Emergia total - Y (</a:t>
                      </a:r>
                      <a:r>
                        <a:rPr lang="pt-BR" sz="2000" dirty="0" err="1">
                          <a:solidFill>
                            <a:schemeClr val="tx1"/>
                          </a:solidFill>
                          <a:effectLst/>
                        </a:rPr>
                        <a:t>seJ</a:t>
                      </a: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/ha ano)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2,29E+15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2,24E+15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2,22E+15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9362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REN (%)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89,56 %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91,00 %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91,79 %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9362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solidFill>
                            <a:schemeClr val="tx1"/>
                          </a:solidFill>
                          <a:effectLst/>
                        </a:rPr>
                        <a:t>Tr</a:t>
                      </a: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pt-BR" sz="2000" dirty="0" err="1">
                          <a:solidFill>
                            <a:schemeClr val="tx1"/>
                          </a:solidFill>
                          <a:effectLst/>
                        </a:rPr>
                        <a:t>sej</a:t>
                      </a: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/kg)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9,74E+12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1,00E+13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1,14E+13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9362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total vendas USD/ha ano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170,05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130,37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113,37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9362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C no solo (EM$/ha. Ano)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56,14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53,84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52,68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9362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N no solo (EM$/ha. Ano)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6,49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5,83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5,77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64170" y="257937"/>
            <a:ext cx="885614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lang="pt-BR" sz="2400" b="1" dirty="0"/>
              <a:t>VALORAÇÃO DOS </a:t>
            </a:r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ESTOQUES DE CARBONO E NITROGÊNIO</a:t>
            </a:r>
            <a:r>
              <a:rPr lang="pt-BR" sz="2400" b="1" dirty="0"/>
              <a:t> NO SOLO </a:t>
            </a:r>
            <a:endParaRPr lang="pt-BR" sz="2400" b="1" dirty="0" smtClean="0"/>
          </a:p>
          <a:p>
            <a:pPr algn="ctr" fontAlgn="base"/>
            <a:r>
              <a:rPr lang="pt-BR" sz="2400" b="1" dirty="0" smtClean="0"/>
              <a:t>SOB </a:t>
            </a:r>
            <a:r>
              <a:rPr lang="pt-BR" sz="2400" b="1" dirty="0"/>
              <a:t>PASTAGENS NATIVAS DE ÁREAS ÚMIDAS NO PANTANAL</a:t>
            </a:r>
            <a:endParaRPr lang="pt-BR" sz="2400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07389" y="4892511"/>
            <a:ext cx="11133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REN (%) – razão entre os recursos renováveis e a emergia total. Determina a parcela total de um sistema que provém dos recursos renováveis.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183822" y="5742493"/>
            <a:ext cx="11670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Tr</a:t>
            </a:r>
            <a:r>
              <a:rPr lang="pt-BR" dirty="0" smtClean="0"/>
              <a:t> (</a:t>
            </a:r>
            <a:r>
              <a:rPr lang="pt-BR" dirty="0" err="1" smtClean="0"/>
              <a:t>sej</a:t>
            </a:r>
            <a:r>
              <a:rPr lang="pt-BR" dirty="0" smtClean="0"/>
              <a:t>/kg) – Energia incorporada/energia produzida. </a:t>
            </a:r>
            <a:r>
              <a:rPr lang="pt-BR" dirty="0"/>
              <a:t>Este índice avalia a eficiência do sistema </a:t>
            </a:r>
            <a:r>
              <a:rPr lang="pt-BR" dirty="0" smtClean="0"/>
              <a:t>e a qualidade </a:t>
            </a:r>
            <a:r>
              <a:rPr lang="pt-BR" dirty="0"/>
              <a:t>do fluxo de energia e permite fazer </a:t>
            </a:r>
            <a:r>
              <a:rPr lang="pt-BR" dirty="0" smtClean="0"/>
              <a:t>comparações </a:t>
            </a:r>
            <a:r>
              <a:rPr lang="pt-BR" dirty="0"/>
              <a:t>com outras formas de energia de outros </a:t>
            </a:r>
            <a:r>
              <a:rPr lang="pt-BR" dirty="0" smtClean="0"/>
              <a:t>sistemas. </a:t>
            </a:r>
            <a:endParaRPr lang="pt-BR" dirty="0"/>
          </a:p>
        </p:txBody>
      </p:sp>
      <p:pic>
        <p:nvPicPr>
          <p:cNvPr id="10" name="Picture 7" descr="embrapa3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475" y="6441112"/>
            <a:ext cx="1143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93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005_0311campodora01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54" y="172287"/>
            <a:ext cx="8358433" cy="626882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3" name="CaixaDeTexto 2"/>
          <p:cNvSpPr txBox="1"/>
          <p:nvPr/>
        </p:nvSpPr>
        <p:spPr>
          <a:xfrm>
            <a:off x="4151784" y="188640"/>
            <a:ext cx="4307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/>
              <a:t>MUITO OBRIGADA !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639616" y="1052736"/>
            <a:ext cx="5074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Visite nosso site: https://www.embrapa.br/pantanal</a:t>
            </a:r>
          </a:p>
        </p:txBody>
      </p:sp>
      <p:pic>
        <p:nvPicPr>
          <p:cNvPr id="7" name="Picture 7" descr="embrapa38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889" y="6477000"/>
            <a:ext cx="1143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40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37431" y="2536826"/>
            <a:ext cx="4108446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0989" y="2420939"/>
            <a:ext cx="3616318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5" descr="Sub regions of the pantan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678" y="1285860"/>
            <a:ext cx="3049588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2105534" y="680633"/>
            <a:ext cx="7419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i="1" dirty="0">
                <a:latin typeface="Script MT Bold" pitchFamily="66" charset="0"/>
              </a:rPr>
              <a:t>Fazendas Pantaneiras – mais que 90% da planície</a:t>
            </a:r>
          </a:p>
        </p:txBody>
      </p:sp>
      <p:pic>
        <p:nvPicPr>
          <p:cNvPr id="7" name="Picture 7" descr="embrapa38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767" y="6477000"/>
            <a:ext cx="1143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1518961" y="320122"/>
            <a:ext cx="9286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PANTANAL – vocação para criação extensiva de gado de corte</a:t>
            </a:r>
          </a:p>
        </p:txBody>
      </p:sp>
    </p:spTree>
    <p:extLst>
      <p:ext uri="{BB962C8B-B14F-4D97-AF65-F5344CB8AC3E}">
        <p14:creationId xmlns:p14="http://schemas.microsoft.com/office/powerpoint/2010/main" val="192984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Camera digital 0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340768"/>
            <a:ext cx="4176836" cy="414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75521" y="5589240"/>
            <a:ext cx="4463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Vias de acesso/Inundações e </a:t>
            </a:r>
            <a:r>
              <a:rPr lang="pt-BR"/>
              <a:t>secas extremas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5690566" y="188640"/>
            <a:ext cx="1638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DESAFIOS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340768"/>
            <a:ext cx="4319464" cy="414913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326443" y="5589240"/>
            <a:ext cx="165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Falta de escolas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007060" y="6118806"/>
            <a:ext cx="371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Comunicação, isolamento, saúde, etc.</a:t>
            </a:r>
          </a:p>
        </p:txBody>
      </p:sp>
      <p:pic>
        <p:nvPicPr>
          <p:cNvPr id="10" name="Picture 7" descr="embrapa38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356" y="6488138"/>
            <a:ext cx="1143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78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4290545" y="3141664"/>
            <a:ext cx="40427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2400">
                <a:solidFill>
                  <a:schemeClr val="bg1"/>
                </a:solidFill>
              </a:rPr>
              <a:t>Importancia de entender o uso</a:t>
            </a:r>
          </a:p>
          <a:p>
            <a:pPr algn="ctr"/>
            <a:r>
              <a:rPr lang="pt-BR" sz="2400">
                <a:solidFill>
                  <a:schemeClr val="bg1"/>
                </a:solidFill>
              </a:rPr>
              <a:t> recursos forageiros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524000" y="1"/>
            <a:ext cx="8866192" cy="6857999"/>
            <a:chOff x="-67" y="85"/>
            <a:chExt cx="5585" cy="4320"/>
          </a:xfrm>
        </p:grpSpPr>
        <p:pic>
          <p:nvPicPr>
            <p:cNvPr id="43020" name="Picture 1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57" y="799"/>
              <a:ext cx="4536" cy="30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-67" y="85"/>
              <a:ext cx="5585" cy="4320"/>
              <a:chOff x="-67" y="85"/>
              <a:chExt cx="5585" cy="4320"/>
            </a:xfrm>
          </p:grpSpPr>
          <p:pic>
            <p:nvPicPr>
              <p:cNvPr id="43013" name="Picture 5" descr="P101004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627" y="85"/>
                <a:ext cx="1907" cy="127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3014" name="Picture 6" descr="emma 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073" y="3360"/>
                <a:ext cx="1406" cy="104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3016" name="Picture 8" descr="P1010010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03" y="760"/>
                <a:ext cx="1497" cy="114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3017" name="Picture 9" descr="P1010068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-67" y="1660"/>
                <a:ext cx="1204" cy="91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3018" name="Picture 10" descr="Hydrochaeris capybara 04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3" y="3366"/>
                <a:ext cx="1587" cy="103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3019" name="Picture 11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433" y="175"/>
                <a:ext cx="1085" cy="137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43028" name="Text Box 20"/>
          <p:cNvSpPr txBox="1">
            <a:spLocks noChangeArrowheads="1"/>
          </p:cNvSpPr>
          <p:nvPr/>
        </p:nvSpPr>
        <p:spPr bwMode="auto">
          <a:xfrm>
            <a:off x="4366861" y="2404866"/>
            <a:ext cx="358373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BIODIVERSIDADE,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</a:rPr>
              <a:t>PROCESSOS E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</a:rPr>
              <a:t>FUNÇÕES</a:t>
            </a:r>
          </a:p>
        </p:txBody>
      </p:sp>
      <p:pic>
        <p:nvPicPr>
          <p:cNvPr id="22" name="Imagem 21" descr="2005_0816Image001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96264" y="3500438"/>
            <a:ext cx="2571736" cy="178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m 22" descr="cambará, sub-região da Nhecolândia, Pantanal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52860" y="5072074"/>
            <a:ext cx="2357422" cy="157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Imagem 25" descr="Ipomea, ponto3, D4, sitio picapau, abril 200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38282" y="3929066"/>
            <a:ext cx="2071670" cy="142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agem 26" descr="fruto - Nhecoländia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167174" y="142852"/>
            <a:ext cx="2071702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Imagem 27" descr="paratudo rodovia Corumbá, ago 2005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67438" y="5000636"/>
            <a:ext cx="1928762" cy="157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Imagem 28" descr="FazRanchariainvbrejaocordilheira1ladooestecapatazEvaldo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667768" y="2214554"/>
            <a:ext cx="2000232" cy="171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14" descr="Assa-peixe junho 200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66976" y="-43962"/>
            <a:ext cx="1857388" cy="150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7" descr="embrapa38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782" y="6496345"/>
            <a:ext cx="1143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Assa-peixe junho 200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66976" y="-60146"/>
            <a:ext cx="1857388" cy="150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497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99139" y="175847"/>
            <a:ext cx="8383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/>
              <a:t>Quais os benefícios de conservar a biodiversidade dentro de uma fazenda Pantaneira?</a:t>
            </a:r>
          </a:p>
          <a:p>
            <a:pPr algn="ctr"/>
            <a:r>
              <a:rPr lang="pt-BR" b="1" dirty="0" smtClean="0"/>
              <a:t>Fazenda do futuro???</a:t>
            </a:r>
            <a:endParaRPr lang="pt-BR" b="1" dirty="0"/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3832" y="2328809"/>
            <a:ext cx="3120780" cy="2490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ixaDeTexto 3"/>
          <p:cNvSpPr txBox="1"/>
          <p:nvPr/>
        </p:nvSpPr>
        <p:spPr>
          <a:xfrm>
            <a:off x="5301762" y="3112477"/>
            <a:ext cx="12602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Fazenda 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Pantaneira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Sustentável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3" name="Imagem 12" descr="paratudo rodovia Corumbá, ago 2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2043" y="726142"/>
            <a:ext cx="2494521" cy="1758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tângulo 14"/>
          <p:cNvSpPr/>
          <p:nvPr/>
        </p:nvSpPr>
        <p:spPr>
          <a:xfrm>
            <a:off x="1370190" y="1339291"/>
            <a:ext cx="15324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/>
              <a:t>Uso </a:t>
            </a:r>
            <a:r>
              <a:rPr lang="pt-BR" dirty="0" smtClean="0"/>
              <a:t>múltiplo</a:t>
            </a:r>
          </a:p>
          <a:p>
            <a:pPr algn="ctr"/>
            <a:r>
              <a:rPr lang="pt-BR" dirty="0" smtClean="0"/>
              <a:t> </a:t>
            </a:r>
            <a:r>
              <a:rPr lang="pt-BR" dirty="0"/>
              <a:t>das paisagens</a:t>
            </a:r>
          </a:p>
        </p:txBody>
      </p:sp>
      <p:pic>
        <p:nvPicPr>
          <p:cNvPr id="16" name="Picture 7" descr="Inv 3, curva de C3, amrco 20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622" y="2606654"/>
            <a:ext cx="2487190" cy="18689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CaixaDeTexto 16"/>
          <p:cNvSpPr txBox="1"/>
          <p:nvPr/>
        </p:nvSpPr>
        <p:spPr>
          <a:xfrm>
            <a:off x="1406244" y="2973976"/>
            <a:ext cx="15247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Utilização </a:t>
            </a:r>
          </a:p>
          <a:p>
            <a:r>
              <a:rPr lang="pt-BR" dirty="0" smtClean="0"/>
              <a:t>Sustentável os</a:t>
            </a:r>
          </a:p>
          <a:p>
            <a:r>
              <a:rPr lang="pt-BR" dirty="0" smtClean="0"/>
              <a:t>Recursos</a:t>
            </a:r>
          </a:p>
          <a:p>
            <a:r>
              <a:rPr lang="pt-BR" dirty="0" smtClean="0"/>
              <a:t>forrageiros</a:t>
            </a:r>
            <a:endParaRPr lang="pt-BR" dirty="0"/>
          </a:p>
        </p:txBody>
      </p:sp>
      <p:pic>
        <p:nvPicPr>
          <p:cNvPr id="18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86" y="4639083"/>
            <a:ext cx="2557526" cy="18872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1392812" y="4908374"/>
            <a:ext cx="116846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Conservação </a:t>
            </a:r>
          </a:p>
          <a:p>
            <a:r>
              <a:rPr lang="pt-BR" sz="1400" b="1" dirty="0" smtClean="0">
                <a:solidFill>
                  <a:schemeClr val="bg1"/>
                </a:solidFill>
              </a:rPr>
              <a:t>In situ dos</a:t>
            </a:r>
          </a:p>
          <a:p>
            <a:r>
              <a:rPr lang="pt-BR" sz="1400" b="1" dirty="0" smtClean="0">
                <a:solidFill>
                  <a:schemeClr val="bg1"/>
                </a:solidFill>
              </a:rPr>
              <a:t>Recursos</a:t>
            </a:r>
          </a:p>
          <a:p>
            <a:r>
              <a:rPr lang="pt-BR" sz="1400" b="1" dirty="0" smtClean="0">
                <a:solidFill>
                  <a:schemeClr val="bg1"/>
                </a:solidFill>
              </a:rPr>
              <a:t>Genéticos</a:t>
            </a:r>
          </a:p>
          <a:p>
            <a:r>
              <a:rPr lang="pt-BR" sz="1400" b="1" dirty="0" smtClean="0">
                <a:solidFill>
                  <a:schemeClr val="bg1"/>
                </a:solidFill>
              </a:rPr>
              <a:t>Localmente</a:t>
            </a:r>
          </a:p>
          <a:p>
            <a:r>
              <a:rPr lang="pt-BR" sz="1400" b="1" dirty="0" smtClean="0">
                <a:solidFill>
                  <a:schemeClr val="bg1"/>
                </a:solidFill>
              </a:rPr>
              <a:t> adaptados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20635" y="726142"/>
            <a:ext cx="2752164" cy="1822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CaixaDeTexto 20"/>
          <p:cNvSpPr txBox="1"/>
          <p:nvPr/>
        </p:nvSpPr>
        <p:spPr>
          <a:xfrm>
            <a:off x="9009499" y="1098996"/>
            <a:ext cx="1683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Utilização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 sustentável dos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Recursos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 faunísticos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2" name="Imagem 21" descr="2005_0816Image00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46141" y="2704590"/>
            <a:ext cx="2626657" cy="18927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CaixaDeTexto 22"/>
          <p:cNvSpPr txBox="1"/>
          <p:nvPr/>
        </p:nvSpPr>
        <p:spPr>
          <a:xfrm>
            <a:off x="9009499" y="3248766"/>
            <a:ext cx="1683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Utilização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 sustentável dos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Recursos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 florísticos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4" name="Picture 14" descr="Assa-peixe junho 20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26824" y="4754685"/>
            <a:ext cx="2545975" cy="17716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CaixaDeTexto 24"/>
          <p:cNvSpPr txBox="1"/>
          <p:nvPr/>
        </p:nvSpPr>
        <p:spPr>
          <a:xfrm>
            <a:off x="9364294" y="4921598"/>
            <a:ext cx="1683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Utilização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 sustentável dos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Recursos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 naturais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6" name="Imagem 25" descr="Ipomea, ponto3, D4, sitio picapau, abril 200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98893" y="726142"/>
            <a:ext cx="2545977" cy="16873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CaixaDeTexto 27"/>
          <p:cNvSpPr txBox="1"/>
          <p:nvPr/>
        </p:nvSpPr>
        <p:spPr>
          <a:xfrm>
            <a:off x="5228526" y="1101821"/>
            <a:ext cx="16185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Bens e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Serviços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Ecossistêmicos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9" name="Imagem 28" descr="FazRanchariainvbrejaocordilheira1ladooestecapatazEvald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10635" y="4906285"/>
            <a:ext cx="2734236" cy="18082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CaixaDeTexto 29"/>
          <p:cNvSpPr txBox="1"/>
          <p:nvPr/>
        </p:nvSpPr>
        <p:spPr>
          <a:xfrm>
            <a:off x="5046381" y="5418236"/>
            <a:ext cx="1555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Conhecimento</a:t>
            </a:r>
          </a:p>
          <a:p>
            <a:r>
              <a:rPr lang="pt-BR" dirty="0" smtClean="0"/>
              <a:t>tradicional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452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15" grpId="0"/>
      <p:bldP spid="17" grpId="0"/>
      <p:bldP spid="19" grpId="0"/>
      <p:bldP spid="21" grpId="0"/>
      <p:bldP spid="23" grpId="0"/>
      <p:bldP spid="28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IG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4988" y="609600"/>
            <a:ext cx="7413812" cy="513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embrapa38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21" y="6372520"/>
            <a:ext cx="1143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467836" y="240268"/>
            <a:ext cx="7788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Como reverter o papel de vilão do boi para prestador de serviços ambientais???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87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66170" y="2132857"/>
            <a:ext cx="88757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b="1" dirty="0"/>
              <a:t>Carência de ferramentas para quantificar</a:t>
            </a:r>
          </a:p>
          <a:p>
            <a:pPr algn="ctr"/>
            <a:r>
              <a:rPr lang="pt-BR" sz="4000" b="1" dirty="0"/>
              <a:t> sistemas sustentáveis????</a:t>
            </a:r>
          </a:p>
        </p:txBody>
      </p:sp>
      <p:pic>
        <p:nvPicPr>
          <p:cNvPr id="3" name="Picture 7" descr="embrapa3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21" y="6372520"/>
            <a:ext cx="1143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72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3071</TotalTime>
  <Words>1592</Words>
  <Application>Microsoft Office PowerPoint</Application>
  <PresentationFormat>Widescreen</PresentationFormat>
  <Paragraphs>316</Paragraphs>
  <Slides>31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Script MT Bold</vt:lpstr>
      <vt:lpstr>Symbol</vt:lpstr>
      <vt:lpstr>Times New Roman</vt:lpstr>
      <vt:lpstr>Univers</vt:lpstr>
      <vt:lpstr>Tema do Office</vt:lpstr>
      <vt:lpstr>Visio.Drawing.11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Sandra Aparecida Santos</dc:creator>
  <cp:lastModifiedBy>Sandra Aparecida Santos</cp:lastModifiedBy>
  <cp:revision>175</cp:revision>
  <dcterms:created xsi:type="dcterms:W3CDTF">2015-05-21T18:50:19Z</dcterms:created>
  <dcterms:modified xsi:type="dcterms:W3CDTF">2018-02-21T21:32:59Z</dcterms:modified>
</cp:coreProperties>
</file>