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61" r:id="rId7"/>
    <p:sldId id="262" r:id="rId8"/>
    <p:sldId id="264" r:id="rId9"/>
    <p:sldId id="263" r:id="rId10"/>
    <p:sldId id="259" r:id="rId11"/>
    <p:sldId id="260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38" autoAdjust="0"/>
    <p:restoredTop sz="94660"/>
  </p:normalViewPr>
  <p:slideViewPr>
    <p:cSldViewPr snapToGrid="0">
      <p:cViewPr varScale="1">
        <p:scale>
          <a:sx n="50" d="100"/>
          <a:sy n="50" d="100"/>
        </p:scale>
        <p:origin x="29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00" y="793525"/>
            <a:ext cx="5567861" cy="4996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938" y="2979505"/>
            <a:ext cx="4499932" cy="1147019"/>
          </a:xfrm>
        </p:spPr>
        <p:txBody>
          <a:bodyPr anchor="b">
            <a:normAutofit/>
          </a:bodyPr>
          <a:lstStyle>
            <a:lvl1pPr algn="l">
              <a:defRPr sz="36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err="1" smtClean="0"/>
              <a:t>Título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destaque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 </a:t>
            </a:r>
            <a:r>
              <a:rPr lang="en-US" dirty="0" err="1" smtClean="0"/>
              <a:t>duas</a:t>
            </a:r>
            <a:r>
              <a:rPr lang="en-US" dirty="0" smtClean="0"/>
              <a:t> </a:t>
            </a:r>
            <a:r>
              <a:rPr lang="en-US" dirty="0" err="1" smtClean="0"/>
              <a:t>linhas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1938" y="4218600"/>
            <a:ext cx="4499932" cy="908205"/>
          </a:xfrm>
        </p:spPr>
        <p:txBody>
          <a:bodyPr/>
          <a:lstStyle>
            <a:lvl1pPr marL="0" indent="0" algn="l">
              <a:buNone/>
              <a:defRPr sz="2400" i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>
                <a:latin typeface="Century Gothic" panose="020B0502020202020204" pitchFamily="34" charset="0"/>
              </a:rPr>
              <a:t>Fulano da Silva       01/01/2016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55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83881"/>
            <a:ext cx="78867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376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66490"/>
            <a:ext cx="7886700" cy="331047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376C"/>
                </a:solidFill>
                <a:latin typeface="Century Gothic" panose="020B0502020202020204" pitchFamily="34" charset="0"/>
              </a:defRPr>
            </a:lvl1pPr>
            <a:lvl2pPr>
              <a:defRPr sz="2400">
                <a:solidFill>
                  <a:srgbClr val="00376C"/>
                </a:solidFill>
                <a:latin typeface="Century Gothic" panose="020B0502020202020204" pitchFamily="34" charset="0"/>
              </a:defRPr>
            </a:lvl2pPr>
            <a:lvl3pPr>
              <a:defRPr sz="2400">
                <a:solidFill>
                  <a:srgbClr val="00376C"/>
                </a:solidFill>
                <a:latin typeface="Century Gothic" panose="020B0502020202020204" pitchFamily="34" charset="0"/>
              </a:defRPr>
            </a:lvl3pPr>
            <a:lvl4pPr>
              <a:defRPr sz="2400">
                <a:solidFill>
                  <a:srgbClr val="00376C"/>
                </a:solidFill>
                <a:latin typeface="Century Gothic" panose="020B0502020202020204" pitchFamily="34" charset="0"/>
              </a:defRPr>
            </a:lvl4pPr>
            <a:lvl5pPr>
              <a:defRPr sz="2400">
                <a:solidFill>
                  <a:srgbClr val="00376C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249D1B1-06A9-4350-A2CF-92C562CCBCE7}" type="datetimeFigureOut">
              <a:rPr lang="pt-BR" smtClean="0"/>
              <a:t>22/02/2018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BA75B5-8443-4F71-8DAB-63D49ECE19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843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531" y="4522213"/>
            <a:ext cx="3860091" cy="238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8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8388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938398"/>
            <a:ext cx="7886700" cy="262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5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376C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00376C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Atualização da composição do GAP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José Luiz Gomes </a:t>
            </a:r>
            <a:r>
              <a:rPr lang="pt-BR" dirty="0" err="1" smtClean="0"/>
              <a:t>Zoby</a:t>
            </a:r>
            <a:endParaRPr lang="pt-BR" dirty="0" smtClean="0"/>
          </a:p>
          <a:p>
            <a:r>
              <a:rPr lang="pt-BR" dirty="0" smtClean="0"/>
              <a:t>22/02/2018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174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74270" y="1130233"/>
            <a:ext cx="3885477" cy="1325563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Composição GAP segundo a Resolução CNRH n</a:t>
            </a:r>
            <a:r>
              <a:rPr lang="pt-BR" sz="2800" baseline="30000" dirty="0" smtClean="0"/>
              <a:t>o</a:t>
            </a:r>
            <a:r>
              <a:rPr lang="pt-BR" sz="2800" dirty="0" smtClean="0"/>
              <a:t> 152/2013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74270" y="2634996"/>
            <a:ext cx="3557767" cy="3310473"/>
          </a:xfrm>
        </p:spPr>
        <p:txBody>
          <a:bodyPr>
            <a:normAutofit/>
          </a:bodyPr>
          <a:lstStyle/>
          <a:p>
            <a:r>
              <a:rPr lang="pt-BR" sz="1800" dirty="0" smtClean="0"/>
              <a:t>GAP: 30 membros</a:t>
            </a:r>
          </a:p>
          <a:p>
            <a:endParaRPr lang="pt-BR" sz="1800" dirty="0" smtClean="0"/>
          </a:p>
          <a:p>
            <a:r>
              <a:rPr lang="pt-BR" sz="1800" dirty="0" smtClean="0"/>
              <a:t>Art</a:t>
            </a:r>
            <a:r>
              <a:rPr lang="pt-BR" sz="1800" dirty="0"/>
              <a:t>. 2º </a:t>
            </a:r>
            <a:r>
              <a:rPr lang="pt-BR" sz="1800" dirty="0" smtClean="0"/>
              <a:t>§ </a:t>
            </a:r>
            <a:r>
              <a:rPr lang="pt-BR" sz="1800" dirty="0"/>
              <a:t>2º A indicação dos membros para compor o Grupo de Acompanhamento deverá </a:t>
            </a:r>
            <a:r>
              <a:rPr lang="pt-BR" sz="1800" dirty="0" smtClean="0"/>
              <a:t>ser feita </a:t>
            </a:r>
            <a:r>
              <a:rPr lang="pt-BR" sz="1800" dirty="0"/>
              <a:t>pelos representantes dos segmentos e setores, no âmbito dos respectivos Conselhos </a:t>
            </a:r>
            <a:r>
              <a:rPr lang="pt-BR" sz="1800" dirty="0" smtClean="0"/>
              <a:t>de Recursos </a:t>
            </a:r>
            <a:r>
              <a:rPr lang="pt-BR" sz="1800" dirty="0"/>
              <a:t>Hídricos, conforme apresentado no Anexo.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b="4493"/>
          <a:stretch/>
        </p:blipFill>
        <p:spPr>
          <a:xfrm>
            <a:off x="0" y="0"/>
            <a:ext cx="5258523" cy="678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3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5107" y="1130233"/>
            <a:ext cx="3885477" cy="1325563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Composição GAP segundo a Resolução CNRH n</a:t>
            </a:r>
            <a:r>
              <a:rPr lang="pt-BR" sz="2800" baseline="30000" dirty="0" smtClean="0"/>
              <a:t>o</a:t>
            </a:r>
            <a:r>
              <a:rPr lang="pt-BR" sz="2800" dirty="0" smtClean="0"/>
              <a:t> 176/2016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9536" y="2411552"/>
            <a:ext cx="4024373" cy="3310473"/>
          </a:xfrm>
        </p:spPr>
        <p:txBody>
          <a:bodyPr>
            <a:noAutofit/>
          </a:bodyPr>
          <a:lstStyle/>
          <a:p>
            <a:pPr marL="342900" indent="-342900">
              <a:buFontTx/>
              <a:buChar char="-"/>
            </a:pPr>
            <a:r>
              <a:rPr lang="pt-BR" sz="1900" b="1" dirty="0" smtClean="0"/>
              <a:t>Duas vagas da representação municipal (segmento poder público), foram substituídas por uma vaga para agricultura familiar e outra para pesca (segmento usuários)</a:t>
            </a:r>
          </a:p>
          <a:p>
            <a:pPr marL="342900" indent="-342900">
              <a:buFontTx/>
              <a:buChar char="-"/>
            </a:pPr>
            <a:r>
              <a:rPr lang="pt-BR" sz="1900" dirty="0" smtClean="0"/>
              <a:t>As novas vagas foram preenchidas de forma que suplente e titular tenham representações de MT e MS</a:t>
            </a:r>
          </a:p>
          <a:p>
            <a:pPr marL="342900" indent="-342900">
              <a:buFontTx/>
              <a:buChar char="-"/>
            </a:pPr>
            <a:r>
              <a:rPr lang="pt-BR" sz="1900" dirty="0" smtClean="0"/>
              <a:t>Observação: seguindo o princípio anterior, na vaga remanescente do poder municipal foi incluído um suplente de MT</a:t>
            </a:r>
          </a:p>
          <a:p>
            <a:pPr marL="342900" indent="-342900">
              <a:buFontTx/>
              <a:buChar char="-"/>
            </a:pPr>
            <a:endParaRPr lang="pt-BR" sz="19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b="5552"/>
          <a:stretch/>
        </p:blipFill>
        <p:spPr>
          <a:xfrm>
            <a:off x="4120584" y="0"/>
            <a:ext cx="5113834" cy="6799385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5960962" y="5766269"/>
            <a:ext cx="3183038" cy="4724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6113362" y="4923249"/>
            <a:ext cx="3183038" cy="4724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4965539" y="3270000"/>
            <a:ext cx="1481560" cy="472485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/>
          <p:cNvCxnSpPr/>
          <p:nvPr/>
        </p:nvCxnSpPr>
        <p:spPr>
          <a:xfrm>
            <a:off x="6113362" y="3877519"/>
            <a:ext cx="530506" cy="10457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5430456" y="3760204"/>
            <a:ext cx="682906" cy="20060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9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63973"/>
            <a:ext cx="7886700" cy="13255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Composição atual – Poder Público</a:t>
            </a:r>
            <a:endParaRPr lang="pt-BR" sz="28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36434"/>
              </p:ext>
            </p:extLst>
          </p:nvPr>
        </p:nvGraphicFramePr>
        <p:xfrm>
          <a:off x="0" y="1581751"/>
          <a:ext cx="9144000" cy="52319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6431"/>
                <a:gridCol w="1266092"/>
                <a:gridCol w="6541477"/>
              </a:tblGrid>
              <a:tr h="2248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u="none" strike="noStrike" dirty="0">
                          <a:effectLst/>
                        </a:rPr>
                        <a:t>Segmento</a:t>
                      </a:r>
                      <a:endParaRPr lang="pt-BR" sz="19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22" marR="1422" marT="1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u="none" strike="noStrike" dirty="0">
                          <a:effectLst/>
                        </a:rPr>
                        <a:t>Setor</a:t>
                      </a:r>
                      <a:endParaRPr lang="pt-BR" sz="19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22" marR="1422" marT="1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u="none" strike="noStrike" dirty="0">
                          <a:effectLst/>
                        </a:rPr>
                        <a:t>Instituições</a:t>
                      </a:r>
                      <a:endParaRPr lang="pt-BR" sz="19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22" marR="1422" marT="1422" marB="0" anchor="ctr"/>
                </a:tc>
              </a:tr>
              <a:tr h="115208"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pt-BR" sz="1900" u="none" strike="noStrike" dirty="0">
                          <a:effectLst/>
                        </a:rPr>
                        <a:t>Poder </a:t>
                      </a:r>
                      <a:r>
                        <a:rPr lang="pt-BR" sz="1900" u="none" strike="noStrike" dirty="0" smtClean="0">
                          <a:effectLst/>
                        </a:rPr>
                        <a:t>Público</a:t>
                      </a:r>
                      <a:endParaRPr lang="pt-BR" sz="19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900" u="none" strike="noStrike">
                          <a:effectLst/>
                        </a:rPr>
                        <a:t>Federal</a:t>
                      </a:r>
                      <a:endParaRPr lang="pt-BR" sz="19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u="none" strike="noStrike" dirty="0">
                          <a:effectLst/>
                        </a:rPr>
                        <a:t>Agência Nacional de Águas</a:t>
                      </a:r>
                      <a:endParaRPr lang="pt-BR" sz="19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</a:tr>
              <a:tr h="11520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u="none" strike="noStrike">
                          <a:effectLst/>
                        </a:rPr>
                        <a:t>Ministério do Meio Ambiente</a:t>
                      </a:r>
                      <a:endParaRPr lang="pt-BR" sz="19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</a:tr>
              <a:tr h="11520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u="none" strike="noStrike">
                          <a:effectLst/>
                        </a:rPr>
                        <a:t>Ministério de Minas e Energia</a:t>
                      </a:r>
                      <a:endParaRPr lang="pt-BR" sz="19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</a:tr>
              <a:tr h="11520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u="none" strike="noStrike">
                          <a:effectLst/>
                        </a:rPr>
                        <a:t>Ministério dos Transportes</a:t>
                      </a:r>
                      <a:endParaRPr lang="pt-BR" sz="19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</a:tr>
              <a:tr h="11520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u="none" strike="noStrike">
                          <a:effectLst/>
                        </a:rPr>
                        <a:t>Ministério da Integração</a:t>
                      </a:r>
                      <a:endParaRPr lang="pt-BR" sz="19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</a:tr>
              <a:tr h="14858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u="none" strike="noStrike">
                          <a:effectLst/>
                        </a:rPr>
                        <a:t>Fundação Nacional do Índio</a:t>
                      </a:r>
                      <a:endParaRPr lang="pt-BR" sz="19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</a:tr>
              <a:tr h="14858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u="none" strike="noStrike">
                          <a:effectLst/>
                        </a:rPr>
                        <a:t>Embrapa Pantanal</a:t>
                      </a:r>
                      <a:endParaRPr lang="pt-BR" sz="19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</a:tr>
              <a:tr h="34296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900" u="none" strike="noStrike" dirty="0">
                          <a:effectLst/>
                        </a:rPr>
                        <a:t>Estadual</a:t>
                      </a:r>
                      <a:endParaRPr lang="pt-BR" sz="19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u="none" strike="noStrike" dirty="0">
                          <a:effectLst/>
                        </a:rPr>
                        <a:t>Secretaria de Estado de Meio Ambiente, do Planejamento, da Ciência e Tecnologia do Mato Grosso do Sul</a:t>
                      </a:r>
                      <a:endParaRPr lang="pt-BR" sz="19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</a:tr>
              <a:tr h="2290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u="none" strike="noStrike" dirty="0">
                          <a:effectLst/>
                        </a:rPr>
                        <a:t>Secretaria de Estado da Produção e Agricultura Familiar do Mato Grosso do Sul</a:t>
                      </a:r>
                      <a:endParaRPr lang="pt-BR" sz="19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</a:tr>
              <a:tr h="2290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u="none" strike="noStrike">
                          <a:effectLst/>
                        </a:rPr>
                        <a:t>Secretaria de Estado do Meio Ambiente do Mato Grosso</a:t>
                      </a:r>
                      <a:endParaRPr lang="pt-BR" sz="19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</a:tr>
              <a:tr h="2290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u="none" strike="noStrike">
                          <a:effectLst/>
                        </a:rPr>
                        <a:t>Secretaria de Estado de Planejamento e Coordenação Geral do Mato Grosso</a:t>
                      </a:r>
                      <a:endParaRPr lang="pt-BR" sz="19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</a:tr>
              <a:tr h="342967">
                <a:tc vMerge="1"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900" u="none" strike="noStrike" dirty="0">
                          <a:effectLst/>
                        </a:rPr>
                        <a:t>Municipal</a:t>
                      </a:r>
                      <a:endParaRPr lang="pt-BR" sz="19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u="none" strike="noStrike">
                          <a:effectLst/>
                        </a:rPr>
                        <a:t>Consórcio Intermunicipal para o Desenvolvimento Sustentável da Bacia Hidrográfica do Taquari</a:t>
                      </a:r>
                      <a:endParaRPr lang="pt-BR" sz="19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</a:tr>
              <a:tr h="14858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u="none" strike="noStrike" dirty="0">
                          <a:effectLst/>
                        </a:rPr>
                        <a:t>Consórcio Nascentes do Pantanal</a:t>
                      </a:r>
                      <a:endParaRPr lang="pt-BR" sz="19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74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050979"/>
              </p:ext>
            </p:extLst>
          </p:nvPr>
        </p:nvGraphicFramePr>
        <p:xfrm>
          <a:off x="213630" y="1446834"/>
          <a:ext cx="8849346" cy="5472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4531"/>
                <a:gridCol w="1168826"/>
                <a:gridCol w="6705989"/>
              </a:tblGrid>
              <a:tr h="2199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Segmento</a:t>
                      </a:r>
                      <a:endParaRPr lang="pt-BR" sz="16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22" marR="1422" marT="1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Setor</a:t>
                      </a:r>
                      <a:endParaRPr lang="pt-BR" sz="16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22" marR="1422" marT="1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Instituições</a:t>
                      </a:r>
                      <a:endParaRPr lang="pt-BR" sz="1600" b="1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22" marR="1422" marT="1422" marB="0" anchor="ctr"/>
                </a:tc>
              </a:tr>
              <a:tr h="341974"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Usuários</a:t>
                      </a:r>
                      <a:endParaRPr lang="pt-BR" sz="16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Abastecimento/Saneamento</a:t>
                      </a:r>
                      <a:endParaRPr lang="pt-BR" sz="16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Empresa de Saneamento do Estado de Mato Grosso do Sul - SANESUL</a:t>
                      </a:r>
                      <a:endParaRPr lang="pt-BR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</a:tr>
              <a:tr h="21996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Águas Cuiabá</a:t>
                      </a:r>
                      <a:endParaRPr lang="pt-BR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</a:tr>
              <a:tr h="3419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Irrigação/Agropecuária</a:t>
                      </a:r>
                      <a:endParaRPr lang="pt-BR" sz="16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Federação da Agricultura e Pecuária do Mato Grosso - FAMATO</a:t>
                      </a:r>
                      <a:endParaRPr lang="pt-BR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</a:tr>
              <a:tr h="3419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Federação da Agricultura e Pecuária do Mato Grosso do Sul - FAMASUL</a:t>
                      </a:r>
                      <a:endParaRPr lang="pt-BR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</a:tr>
              <a:tr h="4386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Federação dos Trabalhadores na Agricultura no Estado de Mato Grosso do Sul - FETAGRI</a:t>
                      </a:r>
                      <a:endParaRPr lang="pt-BR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</a:tr>
              <a:tr h="4386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Federação dos Trabalhadores na Agricultura no Estado de Mato Grosso - FETAGRI</a:t>
                      </a:r>
                      <a:endParaRPr lang="pt-BR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</a:tr>
              <a:tr h="3419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Pesca, Turismo e Lazer</a:t>
                      </a:r>
                      <a:endParaRPr lang="pt-BR" sz="16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Associação dos Atrativos Turísticos de Bonito e Região - ATRATUR</a:t>
                      </a:r>
                      <a:endParaRPr lang="pt-BR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</a:tr>
              <a:tr h="3419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Sindicato dos Guias de Turismo de Mato Grosso - SINGTUR</a:t>
                      </a:r>
                      <a:endParaRPr lang="pt-BR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</a:tr>
              <a:tr h="4386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Cooperativa de Pescadores e </a:t>
                      </a:r>
                      <a:r>
                        <a:rPr lang="pt-BR" sz="1600" u="none" strike="noStrike" dirty="0" err="1">
                          <a:effectLst/>
                        </a:rPr>
                        <a:t>Aquicultores</a:t>
                      </a:r>
                      <a:r>
                        <a:rPr lang="pt-BR" sz="1600" u="none" strike="noStrike" dirty="0">
                          <a:effectLst/>
                        </a:rPr>
                        <a:t> do Mato Grosso – COOPEAMAT</a:t>
                      </a:r>
                      <a:endParaRPr lang="pt-BR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</a:tr>
              <a:tr h="3419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Federação de Pescadores Profissionais de Mato Grosso do Sul</a:t>
                      </a:r>
                      <a:endParaRPr lang="pt-BR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</a:tr>
              <a:tr h="3419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Indústria</a:t>
                      </a:r>
                      <a:endParaRPr lang="pt-BR" sz="16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Federação das Indústrias do Estado de Mato Grosso do Sul</a:t>
                      </a:r>
                      <a:endParaRPr lang="pt-BR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</a:tr>
              <a:tr h="3419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Federação das Indústrias do Estado de Mato Grosso </a:t>
                      </a:r>
                      <a:endParaRPr lang="pt-BR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</a:tr>
              <a:tr h="4386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Hidroeletricidade</a:t>
                      </a:r>
                      <a:endParaRPr lang="pt-BR" sz="16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Associação Brasileira das Empresas Geradoras de Energia Elétrica - ABRAGE</a:t>
                      </a:r>
                      <a:endParaRPr lang="pt-BR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</a:tr>
              <a:tr h="21996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Hidroviário</a:t>
                      </a:r>
                      <a:endParaRPr lang="pt-BR" sz="16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Confederação Nacional do Transporte</a:t>
                      </a:r>
                      <a:endParaRPr lang="pt-BR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03385" y="-3140521"/>
            <a:ext cx="7886700" cy="13255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Composição atual</a:t>
            </a:r>
            <a:endParaRPr lang="pt-BR" sz="28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13632" y="55239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376C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Composição atual - Usuários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22624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620603"/>
              </p:ext>
            </p:extLst>
          </p:nvPr>
        </p:nvGraphicFramePr>
        <p:xfrm>
          <a:off x="277792" y="1868760"/>
          <a:ext cx="8681014" cy="4764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9950"/>
                <a:gridCol w="2490859"/>
                <a:gridCol w="4830205"/>
              </a:tblGrid>
              <a:tr h="2102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effectLst/>
                        </a:rPr>
                        <a:t>Segmento</a:t>
                      </a:r>
                      <a:endParaRPr lang="pt-BR" sz="24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22" marR="1422" marT="1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effectLst/>
                        </a:rPr>
                        <a:t>Setor</a:t>
                      </a:r>
                      <a:endParaRPr lang="pt-BR" sz="24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22" marR="1422" marT="1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effectLst/>
                        </a:rPr>
                        <a:t>Instituições</a:t>
                      </a:r>
                      <a:endParaRPr lang="pt-BR" sz="24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22" marR="1422" marT="1422" marB="0" anchor="ctr"/>
                </a:tc>
              </a:tr>
              <a:tr h="21028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Sociedade Civil</a:t>
                      </a:r>
                      <a:endParaRPr lang="pt-BR" sz="24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Organizações Não Governamentais</a:t>
                      </a:r>
                      <a:endParaRPr lang="pt-BR" sz="24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u="none" strike="noStrike" dirty="0">
                          <a:effectLst/>
                        </a:rPr>
                        <a:t>SOS Pantanal</a:t>
                      </a:r>
                      <a:endParaRPr lang="pt-BR" sz="24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</a:tr>
              <a:tr h="4194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u="none" strike="noStrike" dirty="0">
                          <a:effectLst/>
                        </a:rPr>
                        <a:t>Associação Brasileira de Engenheiros Sanitaristas</a:t>
                      </a:r>
                      <a:endParaRPr lang="pt-BR" sz="24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</a:tr>
              <a:tr h="6286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u="none" strike="noStrike" dirty="0">
                          <a:effectLst/>
                        </a:rPr>
                        <a:t>Fórum Nacional da Sociedade Civil nos Comitês de Bacias Hidrográficas - FONASC / Fundação </a:t>
                      </a:r>
                      <a:r>
                        <a:rPr lang="pt-BR" sz="2400" u="none" strike="noStrike" dirty="0" err="1">
                          <a:effectLst/>
                        </a:rPr>
                        <a:t>Neotrópica</a:t>
                      </a:r>
                      <a:r>
                        <a:rPr lang="pt-BR" sz="2400" u="none" strike="noStrike" dirty="0">
                          <a:effectLst/>
                        </a:rPr>
                        <a:t> do Brasil </a:t>
                      </a:r>
                      <a:endParaRPr lang="pt-BR" sz="24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</a:tr>
              <a:tr h="21028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Organizações Técnicas de Ensino e Pesquisa</a:t>
                      </a:r>
                      <a:endParaRPr lang="pt-BR" sz="24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u="none" strike="noStrike" dirty="0">
                          <a:effectLst/>
                        </a:rPr>
                        <a:t>Universidade Federal de Mato Grosso do Sul</a:t>
                      </a:r>
                      <a:endParaRPr lang="pt-BR" sz="24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</a:tr>
              <a:tr h="21028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u="none" strike="noStrike" dirty="0">
                          <a:effectLst/>
                        </a:rPr>
                        <a:t>Universidade Federal de Mato Grosso</a:t>
                      </a:r>
                      <a:endParaRPr lang="pt-BR" sz="24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</a:tr>
              <a:tr h="21028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Organizações Indígenas</a:t>
                      </a:r>
                      <a:endParaRPr lang="pt-BR" sz="24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u="none" strike="noStrike" dirty="0">
                          <a:effectLst/>
                        </a:rPr>
                        <a:t>Povos Indígenas da BAP</a:t>
                      </a:r>
                      <a:endParaRPr lang="pt-BR" sz="24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2" marR="1422" marT="1422" marB="0" anchor="ctr"/>
                </a:tc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08346" y="751541"/>
            <a:ext cx="7886700" cy="13255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Composição atual – </a:t>
            </a:r>
            <a:r>
              <a:rPr lang="pt-BR" sz="2800" smtClean="0"/>
              <a:t>Sociedade Civil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35024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3723" y="558034"/>
            <a:ext cx="13157689" cy="13255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Presença dos membros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678" y="1523103"/>
            <a:ext cx="7768394" cy="331047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/>
              <a:t>Presença dos membros nas reuniões varia entre 50% e 70%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/>
              <a:t>As instituições representadas tem presença superior a 50%, com apenas 3 exceções:</a:t>
            </a:r>
          </a:p>
          <a:p>
            <a:pPr marL="342900" indent="-342900">
              <a:buFontTx/>
              <a:buChar char="-"/>
            </a:pP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525663"/>
              </p:ext>
            </p:extLst>
          </p:nvPr>
        </p:nvGraphicFramePr>
        <p:xfrm>
          <a:off x="866321" y="3317236"/>
          <a:ext cx="7768395" cy="3419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4981"/>
                <a:gridCol w="2199189"/>
                <a:gridCol w="2824225"/>
              </a:tblGrid>
              <a:tr h="519547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Membro GAP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Proposta</a:t>
                      </a:r>
                      <a:r>
                        <a:rPr lang="pt-BR" sz="2400" baseline="0" dirty="0" smtClean="0"/>
                        <a:t> 1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Proposta</a:t>
                      </a:r>
                      <a:r>
                        <a:rPr lang="pt-BR" sz="2400" baseline="0" dirty="0" smtClean="0"/>
                        <a:t> 2</a:t>
                      </a:r>
                      <a:endParaRPr lang="pt-BR" sz="2400" dirty="0"/>
                    </a:p>
                  </a:txBody>
                  <a:tcPr/>
                </a:tc>
              </a:tr>
              <a:tr h="733943">
                <a:tc>
                  <a:txBody>
                    <a:bodyPr/>
                    <a:lstStyle/>
                    <a:p>
                      <a:r>
                        <a:rPr lang="pt-BR" sz="19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Fundação Nacional do Índio (</a:t>
                      </a:r>
                      <a:r>
                        <a:rPr lang="pt-BR" sz="1900" b="1" dirty="0" smtClean="0">
                          <a:solidFill>
                            <a:schemeClr val="tx2"/>
                          </a:solidFill>
                        </a:rPr>
                        <a:t>Funai)</a:t>
                      </a:r>
                      <a:endParaRPr lang="pt-BR" sz="19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pt-BR" sz="1900" dirty="0" smtClean="0">
                          <a:solidFill>
                            <a:schemeClr val="tx2"/>
                          </a:solidFill>
                        </a:rPr>
                        <a:t>Solicitar</a:t>
                      </a:r>
                      <a:r>
                        <a:rPr lang="pt-BR" sz="1900" baseline="0" dirty="0" smtClean="0">
                          <a:solidFill>
                            <a:schemeClr val="tx2"/>
                          </a:solidFill>
                        </a:rPr>
                        <a:t> a atualização da representação</a:t>
                      </a:r>
                      <a:endParaRPr lang="pt-BR" sz="19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900" dirty="0" smtClean="0">
                          <a:solidFill>
                            <a:schemeClr val="tx2"/>
                          </a:solidFill>
                        </a:rPr>
                        <a:t>Sugerir ao CNRH substituição pelo ICMBIO</a:t>
                      </a:r>
                      <a:endParaRPr lang="pt-BR" sz="1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12582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Secretaria de Estado da Produção e Agricultura Familiar do MS</a:t>
                      </a:r>
                      <a:endParaRPr lang="pt-BR" sz="19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900" dirty="0" smtClean="0">
                          <a:solidFill>
                            <a:schemeClr val="tx2"/>
                          </a:solidFill>
                        </a:rPr>
                        <a:t>Sugerir ao CERH</a:t>
                      </a:r>
                      <a:r>
                        <a:rPr lang="pt-BR" sz="1900" baseline="0" dirty="0" smtClean="0">
                          <a:solidFill>
                            <a:schemeClr val="tx2"/>
                          </a:solidFill>
                        </a:rPr>
                        <a:t> substituição por outra representação do poder público estadual</a:t>
                      </a:r>
                      <a:endParaRPr lang="pt-BR" sz="1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907486">
                <a:tc>
                  <a:txBody>
                    <a:bodyPr/>
                    <a:lstStyle/>
                    <a:p>
                      <a:r>
                        <a:rPr lang="pt-BR" sz="1900" b="1" dirty="0" smtClean="0">
                          <a:solidFill>
                            <a:schemeClr val="tx2"/>
                          </a:solidFill>
                        </a:rPr>
                        <a:t>Confederação Nacional do Transporte</a:t>
                      </a:r>
                      <a:endParaRPr lang="pt-BR" sz="19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900" dirty="0" smtClean="0">
                          <a:solidFill>
                            <a:schemeClr val="tx2"/>
                          </a:solidFill>
                        </a:rPr>
                        <a:t>Sugerir ao CNRH que indicação seja dos </a:t>
                      </a:r>
                      <a:r>
                        <a:rPr lang="pt-BR" sz="1900" dirty="0" err="1" smtClean="0">
                          <a:solidFill>
                            <a:schemeClr val="tx2"/>
                          </a:solidFill>
                        </a:rPr>
                        <a:t>CERHs</a:t>
                      </a:r>
                      <a:endParaRPr lang="pt-BR" sz="1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76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156097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376C"/>
                </a:solidFill>
                <a:latin typeface="Century Gothic" panose="020B0502020202020204" pitchFamily="34" charset="0"/>
              </a:rPr>
              <a:t>Obrigado(a)!</a:t>
            </a:r>
            <a:endParaRPr lang="pt-BR" sz="4000" b="1" dirty="0">
              <a:solidFill>
                <a:srgbClr val="00376C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2483427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376C"/>
                </a:solidFill>
                <a:latin typeface="Century Gothic" panose="020B0502020202020204" pitchFamily="34" charset="0"/>
              </a:rPr>
              <a:t>José Luiz Gomes </a:t>
            </a:r>
            <a:r>
              <a:rPr lang="pt-BR" sz="2800" b="1" dirty="0" err="1" smtClean="0">
                <a:solidFill>
                  <a:srgbClr val="00376C"/>
                </a:solidFill>
                <a:latin typeface="Century Gothic" panose="020B0502020202020204" pitchFamily="34" charset="0"/>
              </a:rPr>
              <a:t>Zoby</a:t>
            </a:r>
            <a:endParaRPr lang="pt-BR" sz="2800" b="1" dirty="0" smtClean="0">
              <a:solidFill>
                <a:srgbClr val="00376C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2400" dirty="0" smtClean="0">
                <a:solidFill>
                  <a:srgbClr val="00376C"/>
                </a:solidFill>
                <a:latin typeface="Century Gothic" panose="020B0502020202020204" pitchFamily="34" charset="0"/>
              </a:rPr>
              <a:t>Coordenador de Articulação com </a:t>
            </a:r>
          </a:p>
          <a:p>
            <a:pPr algn="ctr"/>
            <a:r>
              <a:rPr lang="pt-BR" sz="2400" dirty="0" smtClean="0">
                <a:solidFill>
                  <a:srgbClr val="00376C"/>
                </a:solidFill>
                <a:latin typeface="Century Gothic" panose="020B0502020202020204" pitchFamily="34" charset="0"/>
              </a:rPr>
              <a:t>Setores Usuários de Recursos Hídricos</a:t>
            </a:r>
            <a:endParaRPr lang="pt-BR" sz="2400" dirty="0">
              <a:solidFill>
                <a:srgbClr val="00376C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376150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00376C"/>
                </a:solidFill>
                <a:latin typeface="Century Gothic" panose="020B0502020202020204" pitchFamily="34" charset="0"/>
              </a:rPr>
              <a:t>jlgzoby@ana.gov.br</a:t>
            </a:r>
          </a:p>
          <a:p>
            <a:pPr algn="ctr"/>
            <a:r>
              <a:rPr lang="pt-BR" sz="2400" dirty="0" smtClean="0">
                <a:solidFill>
                  <a:srgbClr val="00376C"/>
                </a:solidFill>
                <a:latin typeface="Century Gothic" panose="020B0502020202020204" pitchFamily="34" charset="0"/>
              </a:rPr>
              <a:t>(+55)(61) 2109-5336</a:t>
            </a:r>
            <a:endParaRPr lang="pt-BR" sz="2400" dirty="0">
              <a:solidFill>
                <a:srgbClr val="00376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9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ANA 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D1FDEE0C2152940AFE127D8A2A81A96" ma:contentTypeVersion="2" ma:contentTypeDescription="Crie um novo documento." ma:contentTypeScope="" ma:versionID="30f26046cef3f5b1fd6572adb2ae977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e6fd6f47448b68a384384198ada7f2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gendamento de Data de Início" ma:internalName="PublishingStartDate">
      <xsd:simpleType>
        <xsd:restriction base="dms:Unknown"/>
      </xsd:simpleType>
    </xsd:element>
    <xsd:element name="PublishingExpirationDate" ma:index="9" nillable="true" ma:displayName="Agendamento de Data de Término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0C0839-176B-488F-8744-C67F3C6B72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12C8FE-39B4-4ED9-86A7-5BFEE1A4AA9C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BF124DF-FC8C-44C6-8092-EE4ECD812A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</TotalTime>
  <Words>558</Words>
  <Application>Microsoft Office PowerPoint</Application>
  <PresentationFormat>Apresentação na tela (4:3)</PresentationFormat>
  <Paragraphs>91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Tema ANA </vt:lpstr>
      <vt:lpstr>Atualização da composição do GAP</vt:lpstr>
      <vt:lpstr>Composição GAP segundo a Resolução CNRH no 152/2013</vt:lpstr>
      <vt:lpstr>Composição GAP segundo a Resolução CNRH no 176/2016</vt:lpstr>
      <vt:lpstr>Composição atual – Poder Público</vt:lpstr>
      <vt:lpstr>Composição atual</vt:lpstr>
      <vt:lpstr>Composição atual – Sociedade Civil</vt:lpstr>
      <vt:lpstr>Presença dos membros</vt:lpstr>
      <vt:lpstr>Apresentação do PowerPoint</vt:lpstr>
    </vt:vector>
  </TitlesOfParts>
  <Company>Agência Nacional de Águas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Apresentação_Institucional_Capa_AZUL - NÃO IMPRIMIR</dc:title>
  <dc:creator>Ana Carolina da Silveira Evangelista</dc:creator>
  <cp:lastModifiedBy>Ana</cp:lastModifiedBy>
  <cp:revision>29</cp:revision>
  <dcterms:created xsi:type="dcterms:W3CDTF">2016-10-26T15:47:05Z</dcterms:created>
  <dcterms:modified xsi:type="dcterms:W3CDTF">2018-02-22T19:20:27Z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0x0101008D1FDEE0C2152940AFE127D8A2A81A96</vt:lpwstr>
  </property>
</Properties>
</file>