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61" r:id="rId4"/>
    <p:sldId id="297" r:id="rId5"/>
    <p:sldId id="260" r:id="rId6"/>
  </p:sldIdLst>
  <p:sldSz cx="9906000" cy="6858000" type="A4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 CAROLINA BICALHO" initials="ACB" lastIdx="24" clrIdx="0"/>
  <p:cmAuthor id="1" name=". .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DDBB2F"/>
    <a:srgbClr val="63EFF5"/>
    <a:srgbClr val="50EB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82" y="-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954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3228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260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5740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97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580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6872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068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57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443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013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B8941-7A31-4EA6-808A-2C79EB6A94C7}" type="datetimeFigureOut">
              <a:rPr lang="pt-BR" smtClean="0"/>
              <a:t>13/11/2017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2CE08F-DB48-4318-B9C0-4E30C16A7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5778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0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165BD5C7-6575-494F-9921-2CD1EEA1DA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896" y="-477078"/>
            <a:ext cx="10031896" cy="7335078"/>
          </a:xfrm>
          <a:prstGeom prst="rect">
            <a:avLst/>
          </a:prstGeom>
        </p:spPr>
      </p:pic>
      <p:pic>
        <p:nvPicPr>
          <p:cNvPr id="10" name="Imagem 9" descr="Uma imagem contendo mostrador&#10;&#10;Descrição gerada com alta confiança">
            <a:extLst>
              <a:ext uri="{FF2B5EF4-FFF2-40B4-BE49-F238E27FC236}">
                <a16:creationId xmlns="" xmlns:a16="http://schemas.microsoft.com/office/drawing/2014/main" id="{4C16B430-F060-46CC-A0B4-C9D71E5016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896" y="2451652"/>
            <a:ext cx="9906000" cy="44461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="" xmlns:a16="http://schemas.microsoft.com/office/drawing/2014/main" id="{17493709-F1EF-4F87-8411-53CADFDB51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3" y="5923722"/>
            <a:ext cx="492918" cy="798635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="" xmlns:a16="http://schemas.microsoft.com/office/drawing/2014/main" id="{003EFB15-4855-4D8F-A43F-3EF018D814A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848" y="5791199"/>
            <a:ext cx="5023613" cy="1149387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="" xmlns:a16="http://schemas.microsoft.com/office/drawing/2014/main" id="{2BA47120-82A4-4E51-BAA4-523A869BDC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54551" y="2346980"/>
            <a:ext cx="5277160" cy="168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28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="" xmlns:a16="http://schemas.microsoft.com/office/drawing/2014/main" id="{C145D462-4FDC-432A-8D5B-15EEBB226A13}"/>
              </a:ext>
            </a:extLst>
          </p:cNvPr>
          <p:cNvSpPr txBox="1"/>
          <p:nvPr/>
        </p:nvSpPr>
        <p:spPr>
          <a:xfrm>
            <a:off x="2173356" y="2248418"/>
            <a:ext cx="54201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</a:t>
            </a:r>
          </a:p>
          <a:p>
            <a:pPr algn="ctr"/>
            <a:r>
              <a:rPr lang="pt-BR" sz="7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DESTAQUE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=""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pic>
        <p:nvPicPr>
          <p:cNvPr id="4" name="Gráfico 3">
            <a:extLst>
              <a:ext uri="{FF2B5EF4-FFF2-40B4-BE49-F238E27FC236}">
                <a16:creationId xmlns="" xmlns:a16="http://schemas.microsoft.com/office/drawing/2014/main" id="{E4797AB0-AEB9-454A-BA66-8F58152D34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76419" y="128548"/>
            <a:ext cx="928896" cy="50550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="" xmlns:a16="http://schemas.microsoft.com/office/drawing/2014/main" id="{74146C2E-52F6-4BDE-9B7C-D56638EC04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031896" cy="758436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="" xmlns:a16="http://schemas.microsoft.com/office/drawing/2014/main" id="{62741A52-7430-455E-A1BB-B154D634E150}"/>
              </a:ext>
            </a:extLst>
          </p:cNvPr>
          <p:cNvSpPr txBox="1"/>
          <p:nvPr/>
        </p:nvSpPr>
        <p:spPr>
          <a:xfrm>
            <a:off x="576419" y="1678902"/>
            <a:ext cx="875808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PROPOSTAS PARA </a:t>
            </a:r>
            <a:r>
              <a:rPr lang="pt-BR" sz="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CRIAÇÃO DE ÁREAS </a:t>
            </a:r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SUJEITAS A RESTRIÇÕES DE USOS DOS RECURSOS HÍDRICOS</a:t>
            </a:r>
          </a:p>
        </p:txBody>
      </p:sp>
    </p:spTree>
    <p:extLst>
      <p:ext uri="{BB962C8B-B14F-4D97-AF65-F5344CB8AC3E}">
        <p14:creationId xmlns:p14="http://schemas.microsoft.com/office/powerpoint/2010/main" val="380509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0D9723FD-5494-4C4A-9141-BE80A5F50BE6}"/>
              </a:ext>
            </a:extLst>
          </p:cNvPr>
          <p:cNvSpPr txBox="1"/>
          <p:nvPr/>
        </p:nvSpPr>
        <p:spPr>
          <a:xfrm>
            <a:off x="0" y="1314880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Lei nº 9.433/1997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=""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297744" y="1844283"/>
            <a:ext cx="86720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7º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Planos de Recursos Hídricos [...] terão o seguinte conteúdo mínimo:</a:t>
            </a:r>
          </a:p>
          <a:p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X- propostas para a criação de áreas sujeitas a restrição de uso, com vistas à proteção dos recursos hídricos.</a:t>
            </a:r>
          </a:p>
          <a:p>
            <a:pPr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=""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F27E0D61-1775-4E5A-BBAC-958680D28B41}"/>
              </a:ext>
            </a:extLst>
          </p:cNvPr>
          <p:cNvSpPr txBox="1"/>
          <p:nvPr/>
        </p:nvSpPr>
        <p:spPr>
          <a:xfrm>
            <a:off x="1505315" y="115448"/>
            <a:ext cx="54201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CONTEXTUALIZAÇÃO 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="" xmlns:a16="http://schemas.microsoft.com/office/drawing/2014/main" id="{C0B7CAAD-EF50-4BBE-A9DB-052DDE7DB887}"/>
              </a:ext>
            </a:extLst>
          </p:cNvPr>
          <p:cNvSpPr txBox="1"/>
          <p:nvPr/>
        </p:nvSpPr>
        <p:spPr>
          <a:xfrm>
            <a:off x="0" y="4137783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Resolução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CNRH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 145/2012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="" xmlns:a16="http://schemas.microsoft.com/office/drawing/2014/main" id="{58595544-28AE-4B79-B2B0-ED4A07131935}"/>
              </a:ext>
            </a:extLst>
          </p:cNvPr>
          <p:cNvSpPr/>
          <p:nvPr/>
        </p:nvSpPr>
        <p:spPr>
          <a:xfrm>
            <a:off x="297744" y="4693584"/>
            <a:ext cx="93078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11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Diagnóstico da situação atual dos recursos hídricos deverá incluir, no mínimo, </a:t>
            </a:r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 seguintes </a:t>
            </a:r>
            <a:r>
              <a:rPr lang="pt-BR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aspectos:</a:t>
            </a:r>
          </a:p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 </a:t>
            </a: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identificação de </a:t>
            </a: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sujeitas à restrição de uso com vistas a proteção dos recursos </a:t>
            </a: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hídricos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="" xmlns:a16="http://schemas.microsoft.com/office/drawing/2014/main" id="{EBFCB9F7-80BC-4DA2-BEF2-E6921132BA4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21617" cy="1728835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="" xmlns:a16="http://schemas.microsoft.com/office/drawing/2014/main" id="{11D646AC-FF9C-4A59-890C-A71643AF4E39}"/>
              </a:ext>
            </a:extLst>
          </p:cNvPr>
          <p:cNvSpPr txBox="1"/>
          <p:nvPr/>
        </p:nvSpPr>
        <p:spPr>
          <a:xfrm>
            <a:off x="576419" y="1514890"/>
            <a:ext cx="8625947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Locais 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protegidos 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lei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Locais com comprometimento da </a:t>
            </a:r>
            <a:r>
              <a:rPr lang="pt-B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água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(quanti/</a:t>
            </a:r>
            <a:r>
              <a:rPr lang="pt-B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e/ou 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ecossistemas </a:t>
            </a:r>
            <a:r>
              <a:rPr lang="pt-BR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aquáticos</a:t>
            </a:r>
            <a:endParaRPr lang="pt-B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Impossibilidade 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compatibilizar usos atuais ou usos 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pretendidos</a:t>
            </a:r>
            <a:endParaRPr lang="pt-BR" sz="24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Estratégia 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garantir usos e evitar conflitos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prioritárias para gestão 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recursos hídricos (outorga, PSA</a:t>
            </a:r>
            <a:r>
              <a:rPr lang="pt-BR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capacitação, </a:t>
            </a:r>
            <a:r>
              <a:rPr lang="pt-B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monitoramento, fiscalização...)</a:t>
            </a:r>
            <a:endParaRPr lang="pt-B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Font typeface="Arial" panose="020B0604020202020204" pitchFamily="34" charset="0"/>
              <a:buChar char="•"/>
            </a:pPr>
            <a:endParaRPr lang="pt-B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="" xmlns:a16="http://schemas.microsoft.com/office/drawing/2014/main" id="{6BCA2BE2-172E-4313-947A-22BD889101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6419" y="136251"/>
            <a:ext cx="928896" cy="505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="" xmlns:a16="http://schemas.microsoft.com/office/drawing/2014/main" id="{165BD5C7-6575-494F-9921-2CD1EEA1DA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896" y="-477078"/>
            <a:ext cx="10031896" cy="7335078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="" xmlns:a16="http://schemas.microsoft.com/office/drawing/2014/main" id="{8973AB1E-E98F-4700-A77A-BB3B335DDECA}"/>
              </a:ext>
            </a:extLst>
          </p:cNvPr>
          <p:cNvSpPr txBox="1"/>
          <p:nvPr/>
        </p:nvSpPr>
        <p:spPr>
          <a:xfrm>
            <a:off x="2179982" y="1267758"/>
            <a:ext cx="54201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OBRIGADA!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="" xmlns:a16="http://schemas.microsoft.com/office/drawing/2014/main" id="{61A7BAC2-73B1-4EE1-A7D5-6DD5C41FD660}"/>
              </a:ext>
            </a:extLst>
          </p:cNvPr>
          <p:cNvSpPr txBox="1"/>
          <p:nvPr/>
        </p:nvSpPr>
        <p:spPr>
          <a:xfrm>
            <a:off x="993929" y="2395697"/>
            <a:ext cx="792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Luciana Aparecida </a:t>
            </a:r>
            <a:r>
              <a:rPr lang="pt-BR" sz="3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Zago</a:t>
            </a:r>
            <a:r>
              <a:rPr lang="pt-B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Andrade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="" xmlns:a16="http://schemas.microsoft.com/office/drawing/2014/main" id="{6F3D56BE-A920-4341-9025-8B28DC1EB990}"/>
              </a:ext>
            </a:extLst>
          </p:cNvPr>
          <p:cNvSpPr txBox="1"/>
          <p:nvPr/>
        </p:nvSpPr>
        <p:spPr>
          <a:xfrm>
            <a:off x="386366" y="3042028"/>
            <a:ext cx="91439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Coordenadora de Planos de Recursos Hídricos </a:t>
            </a:r>
          </a:p>
          <a:p>
            <a:pPr algn="ctr"/>
            <a:r>
              <a:rPr lang="pt-BR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Agência Nacional de Águas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="" xmlns:a16="http://schemas.microsoft.com/office/drawing/2014/main" id="{AC7EE365-58D8-4267-9AF6-401E746A32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368951" y="5085458"/>
            <a:ext cx="348615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6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2895</TotalTime>
  <Words>164</Words>
  <Application>Microsoft Office PowerPoint</Application>
  <PresentationFormat>Papel A4 (210 x 297 mm)</PresentationFormat>
  <Paragraphs>21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Nunes</dc:creator>
  <cp:lastModifiedBy>Raquel Chinaglia Pereira dos Santos</cp:lastModifiedBy>
  <cp:revision>215</cp:revision>
  <dcterms:created xsi:type="dcterms:W3CDTF">2017-04-06T15:22:27Z</dcterms:created>
  <dcterms:modified xsi:type="dcterms:W3CDTF">2017-11-13T11:10:06Z</dcterms:modified>
</cp:coreProperties>
</file>