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6" r:id="rId3"/>
    <p:sldId id="299" r:id="rId4"/>
    <p:sldId id="285" r:id="rId5"/>
    <p:sldId id="28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59" r:id="rId22"/>
    <p:sldId id="291" r:id="rId23"/>
    <p:sldId id="315" r:id="rId24"/>
    <p:sldId id="302" r:id="rId25"/>
    <p:sldId id="303" r:id="rId26"/>
    <p:sldId id="304" r:id="rId27"/>
    <p:sldId id="305" r:id="rId28"/>
    <p:sldId id="307" r:id="rId29"/>
    <p:sldId id="308" r:id="rId30"/>
    <p:sldId id="309" r:id="rId31"/>
    <p:sldId id="317" r:id="rId32"/>
    <p:sldId id="310" r:id="rId33"/>
    <p:sldId id="318" r:id="rId34"/>
    <p:sldId id="311" r:id="rId35"/>
    <p:sldId id="313" r:id="rId36"/>
    <p:sldId id="312" r:id="rId37"/>
    <p:sldId id="314" r:id="rId38"/>
    <p:sldId id="292" r:id="rId39"/>
    <p:sldId id="321" r:id="rId40"/>
    <p:sldId id="322" r:id="rId41"/>
    <p:sldId id="319" r:id="rId42"/>
    <p:sldId id="320" r:id="rId43"/>
    <p:sldId id="298" r:id="rId44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CAROLINA BICALHO" initials="ACB" lastIdx="24" clrIdx="0"/>
  <p:cmAuthor id="1" name=". .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AF"/>
    <a:srgbClr val="FCE2CC"/>
    <a:srgbClr val="C5D79D"/>
    <a:srgbClr val="EBC9C7"/>
    <a:srgbClr val="ACC4DE"/>
    <a:srgbClr val="DCE6F1"/>
    <a:srgbClr val="FCDDC4"/>
    <a:srgbClr val="F3DBD9"/>
    <a:srgbClr val="FAF1F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 autoAdjust="0"/>
    <p:restoredTop sz="86355" autoAdjust="0"/>
  </p:normalViewPr>
  <p:slideViewPr>
    <p:cSldViewPr snapToGrid="0">
      <p:cViewPr varScale="1">
        <p:scale>
          <a:sx n="76" d="100"/>
          <a:sy n="76" d="100"/>
        </p:scale>
        <p:origin x="1278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B1937-E507-4794-81EB-FF087B14D285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EFCF2-23A0-489B-A7CA-33926F89F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13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95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2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74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9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80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87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06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57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4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01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7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8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10" name="Imagem 9" descr="Uma imagem contendo mostrador&#10;&#10;Descrição gerada com alta confiança">
            <a:extLst>
              <a:ext uri="{FF2B5EF4-FFF2-40B4-BE49-F238E27FC236}">
                <a16:creationId xmlns:a16="http://schemas.microsoft.com/office/drawing/2014/main" id="{4C16B430-F060-46CC-A0B4-C9D71E5016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2451652"/>
            <a:ext cx="9906000" cy="44461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7493709-F1EF-4F87-8411-53CADFDB5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93" y="5923722"/>
            <a:ext cx="492918" cy="7986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3EFB15-4855-4D8F-A43F-3EF018D814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8" y="5791199"/>
            <a:ext cx="5023613" cy="114938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BA47120-82A4-4E51-BAA4-523A869BDC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4551" y="2346980"/>
            <a:ext cx="5277160" cy="1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8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291570" y="4962235"/>
            <a:ext cx="93547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objetivos com atuação direta dos usuários: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C.3 - Compatibilizar os Balanços Hídricos Quantitativos,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C.4 - Compatibilizar os Balanços Hídricos Qualitativos e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D.1 - Conscientizar a população sobre a Conservação dos Recursos Hídricos.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291571" y="1013054"/>
            <a:ext cx="91357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PARA A EFETIVA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DE USUÁRIOS – POR SETOR USUÁRIO</a:t>
            </a:r>
          </a:p>
          <a:p>
            <a:pPr algn="ctr">
              <a:spcAft>
                <a:spcPts val="600"/>
              </a:spcAft>
            </a:pPr>
            <a:endParaRPr lang="pt-BR" sz="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Saneamento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articular-se internamente e com órgãos gestores para obter universalização da regularização de usos (prefeituras e concessionárias);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 Agropecuário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buscar ampliação de regularização de usos (apoio de federações, sindicatos e articulação do setor)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Elétrico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apoiar estudos referentes ao objetivo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C.5 - Avaliar Efeitos da Implantação de Empreendimentos Hidrelétricos na RH-Paraguai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discutir os resultados do estudo com a sociedade da bacia;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Pesca, Turismo e Lazer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fomentar a gestão participativa e definição de fórum para solução de conflitos no setor.</a:t>
            </a:r>
          </a:p>
        </p:txBody>
      </p:sp>
    </p:spTree>
    <p:extLst>
      <p:ext uri="{BB962C8B-B14F-4D97-AF65-F5344CB8AC3E}">
        <p14:creationId xmlns:p14="http://schemas.microsoft.com/office/powerpoint/2010/main" val="85648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40867" y="1822410"/>
            <a:ext cx="79548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INSTITUCIONAIS E ROTEIRO PARA IMPLEMENTAÇÃO DO PRH PARAGUAI</a:t>
            </a:r>
          </a:p>
        </p:txBody>
      </p:sp>
    </p:spTree>
    <p:extLst>
      <p:ext uri="{BB962C8B-B14F-4D97-AF65-F5344CB8AC3E}">
        <p14:creationId xmlns:p14="http://schemas.microsoft.com/office/powerpoint/2010/main" val="2852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634104" y="205201"/>
            <a:ext cx="5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INSTITUCIONAL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734633" y="1110519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PARA OS ÓRGÃOS GESTORES</a:t>
            </a: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e executar ações para o cumprimento dos objetivos e metas: principalmente de dois componentes: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(Governança para o Gerenciamento dos Recursos Hídricos) e B (Implementação e Aperfeiçoamento dos Instrumentos de Gestão dos Recursos Hídricos);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Indicar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representantes formais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acompanhamento da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do Plano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maior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entre as áreas de meio ambiente e recursos hídricos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instrumentos que podem ter atuação potencializada;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Incrementar articulação interna da SEMA/MT para discussão da possibilidade de análise de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outorgas para barramentos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Atuar na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obtenção de informações para o monitoramento da implementação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Plano.</a:t>
            </a:r>
          </a:p>
        </p:txBody>
      </p:sp>
    </p:spTree>
    <p:extLst>
      <p:ext uri="{BB962C8B-B14F-4D97-AF65-F5344CB8AC3E}">
        <p14:creationId xmlns:p14="http://schemas.microsoft.com/office/powerpoint/2010/main" val="56076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734633" y="1458249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À ATUAÇÃO DO GAP</a:t>
            </a:r>
          </a:p>
          <a:p>
            <a:pPr algn="ctr">
              <a:spcAft>
                <a:spcPts val="600"/>
              </a:spcAft>
            </a:pPr>
            <a:endParaRPr lang="pt-BR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Pautar o início de cumprimento das metas de curto prazo (moções aos entes responsáveis);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a articulação com os entes responsáveis para cumprimento das metas. Aproveitar potencial de mobilização dos membros;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no mínimo uma reunião anual formal de avaliação da implementação das metas e objetivos e sua revisão, caso necessário.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634104" y="205201"/>
            <a:ext cx="5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INSTITUCIONAL </a:t>
            </a:r>
          </a:p>
        </p:txBody>
      </p:sp>
    </p:spTree>
    <p:extLst>
      <p:ext uri="{BB962C8B-B14F-4D97-AF65-F5344CB8AC3E}">
        <p14:creationId xmlns:p14="http://schemas.microsoft.com/office/powerpoint/2010/main" val="100174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734633" y="132946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À ATUAÇÃO DOS USUÁRIOS E SOCIEDADE CIVIL NO PROCESSO DE GERENCIAMENTO</a:t>
            </a:r>
          </a:p>
          <a:p>
            <a:pPr algn="ctr">
              <a:spcAft>
                <a:spcPts val="600"/>
              </a:spcAft>
            </a:pPr>
            <a:endParaRPr lang="pt-BR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ativa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GAP e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estaduais;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Disponibilizar informações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o processo de execução das atividades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cumprimento das metas;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capilaridade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apoio à execução das atividades;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poder de articulação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apoiar a obtenção de recursos necessários para a execução das ações do Plano.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634104" y="205201"/>
            <a:ext cx="5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INSTITUCIONAL </a:t>
            </a:r>
          </a:p>
        </p:txBody>
      </p:sp>
    </p:spTree>
    <p:extLst>
      <p:ext uri="{BB962C8B-B14F-4D97-AF65-F5344CB8AC3E}">
        <p14:creationId xmlns:p14="http://schemas.microsoft.com/office/powerpoint/2010/main" val="421574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734633" y="1423786"/>
            <a:ext cx="84582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DE ACOMPANHAMENTO E CONTROLE</a:t>
            </a: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monitoramento deve ser apto a apresentar à sociedade e ao GAP 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de cumprimento das metas e objetivos do PRH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indicadores com resultado quantitativo, mas análise qualitativa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Baseada em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marcos de cumprimento de cada meta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Indicadores com pontuação variando de 0 a 1 – função do cumprimento do marco final;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Agregação dos indicadores por objetivo e por componente</a:t>
            </a:r>
            <a:b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(17 objetivos e 4 componentes);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Normalização dos valores para 100%.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11378" y="173559"/>
            <a:ext cx="5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PARA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413360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0" y="1003822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DE ACOMPANHAMENTO E CONTROLE - EXEMPLO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30252"/>
              </p:ext>
            </p:extLst>
          </p:nvPr>
        </p:nvGraphicFramePr>
        <p:xfrm>
          <a:off x="394641" y="1510628"/>
          <a:ext cx="9354665" cy="4825941"/>
        </p:xfrm>
        <a:graphic>
          <a:graphicData uri="http://schemas.openxmlformats.org/drawingml/2006/table">
            <a:tbl>
              <a:tblPr firstRow="1" firstCol="1" bandRow="1"/>
              <a:tblGrid>
                <a:gridCol w="124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0821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OBJETIVO</a:t>
                      </a:r>
                      <a:b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ESTRATÉGICO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METAS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MARCO FINAL DE CUMPRIMENTO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PONTUAÇÃO POR META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PONTUAÇÃO POR OBJETIVO / PROGRAMA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9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CURTO</a:t>
                      </a:r>
                      <a:b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PRAZO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MÉDIO</a:t>
                      </a:r>
                      <a:b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PRAZO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LONGO</a:t>
                      </a:r>
                      <a:b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PRAZO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618">
                <a:tc rowSpan="3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A.1 - Formalizar e Estruturar Arranjo Institucional para a RH-Paraguai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A.1.1 - Elaborar estudo técnico que avalie alternativas de arranjo institucional para a RH-Paraguai, incluindo análise da sustentabilidade técnica, econômica, operacional e de mobilização do CBH Paraguai ou colegiado equivalente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Estudo concluído para a RH-Paraguai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8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A.1.2 - Formalizar o arranjo institucional que se mostrar mais adequado para a RH-Paraguai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Arranjo Institucional formalizado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77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A.1.3 - Elaborar estudo de alternativas de implementação de Agência de Água ou entidade que possa desempenhar esse papel para a RH-Paraguai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Estudo concluído para a RH-Paraguai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11378" y="173559"/>
            <a:ext cx="5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PARA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264216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-17591" y="126717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DE ACOMPANHAMENTO E CONTROLE</a:t>
            </a:r>
          </a:p>
        </p:txBody>
      </p:sp>
      <p:pic>
        <p:nvPicPr>
          <p:cNvPr id="7" name="Imagem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19" y="2485951"/>
            <a:ext cx="6120130" cy="348234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37863"/>
              </p:ext>
            </p:extLst>
          </p:nvPr>
        </p:nvGraphicFramePr>
        <p:xfrm>
          <a:off x="5666332" y="3181087"/>
          <a:ext cx="4018580" cy="173342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09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45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cap="all" dirty="0">
                          <a:effectLst/>
                        </a:rPr>
                        <a:t>Horizonte temporal do PRH Paraguai</a:t>
                      </a:r>
                      <a:endParaRPr lang="pt-BR" sz="1400" b="1" i="1" cap="all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cap="all" dirty="0">
                          <a:effectLst/>
                        </a:rPr>
                        <a:t>Avanço Previsto (ACUMULADO)</a:t>
                      </a:r>
                      <a:endParaRPr lang="pt-BR" sz="1400" b="1" i="1" cap="all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cap="all" dirty="0">
                          <a:solidFill>
                            <a:schemeClr val="bg1"/>
                          </a:solidFill>
                          <a:effectLst/>
                        </a:rPr>
                        <a:t>2021 (curto prazo)</a:t>
                      </a:r>
                      <a:endParaRPr lang="pt-BR" sz="1400" b="1" i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cap="all" dirty="0">
                          <a:solidFill>
                            <a:schemeClr val="bg1"/>
                          </a:solidFill>
                          <a:effectLst/>
                        </a:rPr>
                        <a:t>37%</a:t>
                      </a:r>
                      <a:endParaRPr lang="pt-BR" sz="1400" b="1" i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cap="all" dirty="0">
                          <a:solidFill>
                            <a:schemeClr val="bg1"/>
                          </a:solidFill>
                          <a:effectLst/>
                        </a:rPr>
                        <a:t>2026 (médio prazo)</a:t>
                      </a:r>
                      <a:endParaRPr lang="pt-BR" sz="1400" b="1" i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cap="all" dirty="0">
                          <a:solidFill>
                            <a:schemeClr val="bg1"/>
                          </a:solidFill>
                          <a:effectLst/>
                        </a:rPr>
                        <a:t>72%</a:t>
                      </a:r>
                      <a:endParaRPr lang="pt-BR" sz="1400" b="1" i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cap="all" dirty="0">
                          <a:solidFill>
                            <a:schemeClr val="bg1"/>
                          </a:solidFill>
                          <a:effectLst/>
                        </a:rPr>
                        <a:t>2031 (longo prazo)</a:t>
                      </a:r>
                      <a:endParaRPr lang="pt-BR" sz="1400" b="1" i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b="1" cap="all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pt-BR" sz="1400" b="1" i="1" cap="al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1695202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 DE AVANÇO DO PLANO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11378" y="173559"/>
            <a:ext cx="5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PARA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92114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0" y="1070481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DE ACOMPANHAMENTO E CONTROLE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430546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PAINEL DE CONTROLE </a:t>
            </a:r>
          </a:p>
        </p:txBody>
      </p:sp>
      <p:pic>
        <p:nvPicPr>
          <p:cNvPr id="11" name="Imagem 10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93811"/>
            <a:ext cx="6529589" cy="3569862"/>
          </a:xfrm>
          <a:prstGeom prst="rect">
            <a:avLst/>
          </a:prstGeom>
        </p:spPr>
      </p:pic>
      <p:pic>
        <p:nvPicPr>
          <p:cNvPr id="13" name="Imagem 12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832" y="3915737"/>
            <a:ext cx="5313292" cy="294226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11378" y="173559"/>
            <a:ext cx="5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PARA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61172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576419" y="1239307"/>
            <a:ext cx="906619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DE ACOMPANHAMENTO E CONTROLE</a:t>
            </a: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Anualmente (entre agosto e setembro), órgãos gestores se articulam para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obtenção de informações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cumprimento das metas;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Indicadores são calculados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 base no estágio de cumprimento de cada meta e objetivo;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Curvas de avanço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por componente e objetivo são atualizadas;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Painel de Controle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é atualizado para o PRH Paraguai;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mês de outubro é realizada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reunião do GAP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 discussão do painel de controle e estágio de cumprimento das metas. Propostas de ajustes são enviadas ao CNRH;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CTPNRH/CNRH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recebe o resultado da análise do GAP e propostas de ajustes em novembro, avalia e encaminha para o CNRH;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CNRH discute e aprova revisão das metas do PRH Paraguai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estágio de cumprimento. 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11378" y="173559"/>
            <a:ext cx="5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PARA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329422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39700" y="2080915"/>
            <a:ext cx="965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PP-06</a:t>
            </a:r>
          </a:p>
          <a:p>
            <a:pPr algn="ctr"/>
            <a:r>
              <a:rPr lang="pt-BR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E PROPOSTA DE APERFEIÇOAMENTO DO ARRANJO INSTITUCIONAL, RECOMENDAÇÕES PARA OS SETORES USUÁRIOS, ESTRATÉGIAS E ROTEIRO PARA A IMPLEMENTAÇÃO DO PLANO</a:t>
            </a:r>
          </a:p>
        </p:txBody>
      </p:sp>
    </p:spTree>
    <p:extLst>
      <p:ext uri="{BB962C8B-B14F-4D97-AF65-F5344CB8AC3E}">
        <p14:creationId xmlns:p14="http://schemas.microsoft.com/office/powerpoint/2010/main" val="721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74024" y="1226428"/>
            <a:ext cx="90661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CAMINHOS A SEREM PERCORRIDOS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IMPLEMENTAÇÃO DO PLANO</a:t>
            </a: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Estabelecimento 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articulação e alinhamento contínuo entre os órgãos gestores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Inserção do PRH Paraguai na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agenda política e institucional dos estados e do governo federal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programas de governo e planos setoriais devem estar alinhados;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Estabelecimento de processo de articulação contínua para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assegurar disponibilidade e obtenção de recursos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 a execução das atividades previstas;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Desenvolvimento de ações para que 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outros planejamentos setoriais e governamentais utilizem a bacia hidrográfica como recorte de estudo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 ações. Ex.: instrumentos de ordenamento territorial 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políticas, planos, programas e projetos estruturantes de investimento.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11378" y="173559"/>
            <a:ext cx="5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PARA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3732800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40867" y="2063752"/>
            <a:ext cx="7954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E PROPOSTA DE APERFEIÇOAMENTO DO ARRANJO INSTITUCIONAL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GESTÃO DOS RECURSOS HÍDRICOS</a:t>
            </a:r>
            <a:b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RH-PARAGUAI</a:t>
            </a:r>
          </a:p>
        </p:txBody>
      </p:sp>
    </p:spTree>
    <p:extLst>
      <p:ext uri="{BB962C8B-B14F-4D97-AF65-F5344CB8AC3E}">
        <p14:creationId xmlns:p14="http://schemas.microsoft.com/office/powerpoint/2010/main" val="370300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54" y="1998000"/>
            <a:ext cx="906621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arcabouço legal vigente no que se refere à gestão dos recursos hídricos na RH-Paraguai, analisando as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 e competências legais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diversas instituições que nela atuam, sejam entidades integrantes do sistema de gerenciamento de recursos hídricos ou de outros setores correlatos.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focada nas entidades previstas e suas atribuições legais.</a:t>
            </a:r>
          </a:p>
          <a:p>
            <a:pPr algn="just">
              <a:spcAft>
                <a:spcPts val="600"/>
              </a:spcAft>
            </a:pPr>
            <a:endParaRPr lang="pt-BR" sz="2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matriz interinstitucional vigente, analisando 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diversas instituições.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focada na efetiva atuação e funcionamento de cada entidade.</a:t>
            </a:r>
            <a:endParaRPr lang="pt-BR" sz="5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4" y="1328880"/>
            <a:ext cx="848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ARCABOUÇO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083101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4" y="1262205"/>
            <a:ext cx="848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 NA POLÍTICA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RECURSOS HÍDRICOS NA RH-PARAGUAI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19" y="2325621"/>
            <a:ext cx="9010852" cy="39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48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52" y="1195447"/>
            <a:ext cx="906621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órgão superior da hierarquia administrativa da gestão de águas. Estabelece as diretrizes complementares para implementação da PNRH.</a:t>
            </a:r>
          </a:p>
          <a:p>
            <a:pPr lvl="1" algn="just">
              <a:spcAft>
                <a:spcPts val="600"/>
              </a:spcAft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Caberá ao plenário do CNRH deliberar pela aprovação do PRH Paraguai, após análise prévia pela CTPNRH e em seguida pela CTIL.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MMA/SRHQ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ele compete: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Nacional do Meio Ambiente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Nacional de Recursos Hídricos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Preservação, Conservação e Utilização Sustentável de Ecossistemas, e Biodiversidade e Florestas</a:t>
            </a:r>
          </a:p>
          <a:p>
            <a:pPr algn="just">
              <a:spcAft>
                <a:spcPts val="600"/>
              </a:spcAft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autarquia vinculada ao MMA. Finalidade: implementar a PNRH.</a:t>
            </a:r>
          </a:p>
          <a:p>
            <a:pPr lvl="1" algn="just">
              <a:spcAft>
                <a:spcPts val="600"/>
              </a:spcAft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CNRH nº 152/2013, Art. 1° Par. Único: Caberá à Agência Nacional de Águas a elaboração do PRH Paraguai.</a:t>
            </a:r>
            <a:endParaRPr lang="pt-BR" sz="2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64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51" y="1291889"/>
            <a:ext cx="935882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órgãos colegiados do SINGREH de abrangência federal ou estadual.</a:t>
            </a: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RH-Paraguai: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há comitê de bacia de abrangência federal;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06 comitês de abrangência estadual: 01 no MS (Miranda) e 05 no MT (Sepotuba,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Cabaçal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São Lourenço, ME Rio Cuiabá e Jauru);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têm apresentado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pautas de negociação de conflitos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o acompanhamento de ações que possibilitem reverter situações de vulnerabilidade hídrica e ambiental evidenciadas;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Tendem a atuar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atrelados a uma agenda política governamental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Carência de recursos financeiros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não operacionalidade dos FEHIDRO fragilizam o arranjo institucional vigente em ambos os estados 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 a viabilização da implementação dos planos de bacias afluentes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quando existentes.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</a:p>
        </p:txBody>
      </p:sp>
    </p:spTree>
    <p:extLst>
      <p:ext uri="{BB962C8B-B14F-4D97-AF65-F5344CB8AC3E}">
        <p14:creationId xmlns:p14="http://schemas.microsoft.com/office/powerpoint/2010/main" val="334778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47152" y="1069833"/>
            <a:ext cx="933024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CIBHAPP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(Comitê de Integração da Bacia Hidrográfica do Alto Paraguai Pantanal): </a:t>
            </a: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Criado por meio da Portaria Interministerial n° 01/1996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encontra-se totalmente desativado.</a:t>
            </a: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Argumentos: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 os dois estados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apresentam parte expressiva de seu território na RH-Paraguai; 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RH-Paraguai é uma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extensa, complexa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necessidade de gestão mais próxima; 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RH-Paraguai apresenta importantes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vulnerabilidades ambientais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práticas inadequadas de utilização e manejo do solo no seu entorno;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RH-Paraguai é uma área de uso especial, face à extensão de áreas inundáveis e a presença do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Pantanal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</a:p>
        </p:txBody>
      </p:sp>
    </p:spTree>
    <p:extLst>
      <p:ext uri="{BB962C8B-B14F-4D97-AF65-F5344CB8AC3E}">
        <p14:creationId xmlns:p14="http://schemas.microsoft.com/office/powerpoint/2010/main" val="240625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66202" y="1338760"/>
            <a:ext cx="931119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que levaram ao insucesso do CIBHAPP: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reuniões totalmente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(13 meses entre a penúltima e a última reunião, entre 1998 e 1999);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há registros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manifestação ao CIBHAPP sobre a necessidade de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de pautas consultivas e/ou deliberativas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algum segmento do poder público, usuários de água e sociedade civil organizada;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temas discutidos nas reuniões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eram voltados à atuação de um CBH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também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havia continuidade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discussões;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documentos que comprovem o funcionamento das Câmaras Técnicas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CIBHAPP e os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alcançados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Apesar da composição mista do CIBHAPP,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há documento que comprove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alguma das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propostas tenha sido implementada com o apoio à articulação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algum de seus membros.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</a:p>
        </p:txBody>
      </p:sp>
    </p:spTree>
    <p:extLst>
      <p:ext uri="{BB962C8B-B14F-4D97-AF65-F5344CB8AC3E}">
        <p14:creationId xmlns:p14="http://schemas.microsoft.com/office/powerpoint/2010/main" val="1870682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52" y="1728835"/>
            <a:ext cx="90662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- Grupo de Acompanhamento da elaboração do PRH Paraguai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Instituído pela Resolução CNRH nº 152/2013.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CNRH nº 152/2013, Art. 2º § 3º: O Grupo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acompanhará a implementação do PRH Paraguai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a criação do respectivo Comitê.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GAP vem sendo,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colegiado com funções de recursos hídricos atuante em toda a RH-Paraguai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GAP vem apresentado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reuniões sistemáticas desde o final de 2014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</a:p>
        </p:txBody>
      </p:sp>
    </p:spTree>
    <p:extLst>
      <p:ext uri="{BB962C8B-B14F-4D97-AF65-F5344CB8AC3E}">
        <p14:creationId xmlns:p14="http://schemas.microsoft.com/office/powerpoint/2010/main" val="3387920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52" y="1307957"/>
            <a:ext cx="90662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Agências de Água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braço técnico e executivo dos comitês de bacia hidrográfica, podendo abranger a área de um ou mais comitês.</a:t>
            </a:r>
          </a:p>
          <a:p>
            <a:pPr lvl="2"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Federal nº 9.433/97: criação condicionada à prévia existência de um CBH e à viabilidade financeira assegurada pela cobrança do uso dos recursos hídricos em sua área de atuação.</a:t>
            </a: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RH-Paraguai:</a:t>
            </a: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há Agências de Águas com atuação na região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recursos hídricos de MT não prevê as agências de água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entidades participantes do sistema estadual de recursos hídricos.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</a:p>
        </p:txBody>
      </p:sp>
    </p:spTree>
    <p:extLst>
      <p:ext uri="{BB962C8B-B14F-4D97-AF65-F5344CB8AC3E}">
        <p14:creationId xmlns:p14="http://schemas.microsoft.com/office/powerpoint/2010/main" val="217623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088845" y="1374314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DA REUNIÃO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84296" y="2129577"/>
            <a:ext cx="8726404" cy="3592395"/>
            <a:chOff x="684296" y="1824085"/>
            <a:chExt cx="8726404" cy="359239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1D646AC-FF9C-4A59-890C-A71643AF4E39}"/>
                </a:ext>
              </a:extLst>
            </p:cNvPr>
            <p:cNvSpPr txBox="1"/>
            <p:nvPr/>
          </p:nvSpPr>
          <p:spPr>
            <a:xfrm>
              <a:off x="684296" y="1824085"/>
              <a:ext cx="8726404" cy="3452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Discussão do PP-06, </a:t>
              </a:r>
              <a:r>
                <a:rPr lang="pt-BR" sz="2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terceiro 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produto que integra o Plano de Ações do PRH Paraguai:</a:t>
              </a:r>
            </a:p>
            <a:p>
              <a:pPr algn="just">
                <a:spcAft>
                  <a:spcPts val="600"/>
                </a:spcAft>
              </a:pPr>
              <a:endParaRPr lang="pt-BR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endParaRPr lang="pt-BR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28900" lvl="5" indent="-342900" algn="just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Avaliação do arranjo institucional existente e proposta de aperfeiçoamento para gestão da água na RH-Paraguai</a:t>
              </a:r>
            </a:p>
            <a:p>
              <a:pPr marL="2628900" lvl="5" indent="-34290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Recomendações para os setores usuários, governamental, sociedade civil e gestores</a:t>
              </a:r>
            </a:p>
            <a:p>
              <a:pPr marL="2628900" lvl="5" indent="-34290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Estabelecimento de estratégias institucionais e roteiro para a implementação do PRH Paraguai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1040867" y="2606595"/>
              <a:ext cx="1873257" cy="2809885"/>
            </a:xfrm>
            <a:prstGeom prst="rect">
              <a:avLst/>
            </a:prstGeom>
            <a:blipFill>
              <a:blip r:embed="rId5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101707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47516" y="1728835"/>
            <a:ext cx="90822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Instituído pela Lei Estadual nº 6.945/1997.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Estadual de Recursos Hídricos (CEHIDRO-MT)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Comitês de Bacia Hidrográfica</a:t>
            </a:r>
          </a:p>
          <a:p>
            <a:pPr lvl="1"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RH-Paraguai: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Sepotuba,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Cabaçal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São Lourenço, Margem Esquerda do Rio Cuiabá e Jauru.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contam com os respectivos planos de bacia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Conduzem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pautas que focam a composição dos membros, informes gerais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apontamentos que denotam 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da elaboração dos respectivos planos de bacia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4" y="1080581"/>
            <a:ext cx="848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ESTADUAL DE RECURSOS HÍDRICOS MT </a:t>
            </a:r>
          </a:p>
        </p:txBody>
      </p:sp>
    </p:spTree>
    <p:extLst>
      <p:ext uri="{BB962C8B-B14F-4D97-AF65-F5344CB8AC3E}">
        <p14:creationId xmlns:p14="http://schemas.microsoft.com/office/powerpoint/2010/main" val="41550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53" y="1542246"/>
            <a:ext cx="9066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 Gestor de Recursos Hídricos: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coordena e gerencia as políticas de recursos hídricos e de meio ambiente do estado.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há a previsão de Agências de Águas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ente do Sistema Estadual de Recursos Hídricos. O órgão gestor estadual de recursos hídricos é quem desempenha o fomento e apoio técnico aos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510698" y="2799412"/>
            <a:ext cx="7532108" cy="2515353"/>
            <a:chOff x="804354" y="3743655"/>
            <a:chExt cx="8860346" cy="3012745"/>
          </a:xfrm>
        </p:grpSpPr>
        <p:pic>
          <p:nvPicPr>
            <p:cNvPr id="7" name="Imagem 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354" y="3873239"/>
              <a:ext cx="6806835" cy="2883161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6807201" y="3743655"/>
              <a:ext cx="2857499" cy="7741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Hierarquicamente ligado ao Gabinete do Secretário Executivo de Meio Ambiente</a:t>
              </a:r>
            </a:p>
          </p:txBody>
        </p:sp>
        <p:cxnSp>
          <p:nvCxnSpPr>
            <p:cNvPr id="5" name="Conector de seta reta 4"/>
            <p:cNvCxnSpPr>
              <a:endCxn id="2" idx="1"/>
            </p:cNvCxnSpPr>
            <p:nvPr/>
          </p:nvCxnSpPr>
          <p:spPr>
            <a:xfrm>
              <a:off x="5689600" y="4130723"/>
              <a:ext cx="11176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4" y="1080581"/>
            <a:ext cx="848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ESTADUAL DE RECURSOS HÍDRICOS MT </a:t>
            </a:r>
          </a:p>
        </p:txBody>
      </p:sp>
    </p:spTree>
    <p:extLst>
      <p:ext uri="{BB962C8B-B14F-4D97-AF65-F5344CB8AC3E}">
        <p14:creationId xmlns:p14="http://schemas.microsoft.com/office/powerpoint/2010/main" val="2617408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54" y="1728835"/>
            <a:ext cx="9402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Instituído pela Lei Estadual nº 2.406/2002.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legislação de recursos hídricos de MS isenta alguns segmentos de usuários da cobrança, fragilizando o Sistema Estadual de Recursos Hídricos como um todo.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Estadual de Recursos Hídricos (CERH-MS)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Comitês de Bacia Hidrográfica</a:t>
            </a:r>
          </a:p>
          <a:p>
            <a:pPr lvl="1"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RH-Paraguai: CBH Miranda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tem conseguido atuar no acompanhamento da implementação de seu plano de recursos hídricos (carência de recursos financeiros).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4" y="1080581"/>
            <a:ext cx="848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ESTADUAL DE RECURSOS HÍDRICOS MS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</a:p>
        </p:txBody>
      </p:sp>
    </p:spTree>
    <p:extLst>
      <p:ext uri="{BB962C8B-B14F-4D97-AF65-F5344CB8AC3E}">
        <p14:creationId xmlns:p14="http://schemas.microsoft.com/office/powerpoint/2010/main" val="1311237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53" y="1531917"/>
            <a:ext cx="906621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 Gestor de Recursos Hídricos: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IMASUL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autarquia vinculada à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SEMAGRO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coordena e gerencia as políticas de recursos hídricos e de meio ambiente do estado; executa o monitoramento ambiental e dos recursos hídricos, do ar, do solo, a gestão dos recursos florestais e faunísticos.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Agências de bacia (inexistentes na RH-Paraguai).</a:t>
            </a:r>
            <a:endParaRPr lang="pt-BR" sz="5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2099" y="3638661"/>
            <a:ext cx="6543055" cy="21812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ATUANTES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4" y="1080581"/>
            <a:ext cx="848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ESTADUAL DE RECURSOS HÍDRICOS MS </a:t>
            </a:r>
          </a:p>
        </p:txBody>
      </p:sp>
    </p:spTree>
    <p:extLst>
      <p:ext uri="{BB962C8B-B14F-4D97-AF65-F5344CB8AC3E}">
        <p14:creationId xmlns:p14="http://schemas.microsoft.com/office/powerpoint/2010/main" val="2231435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50" y="1608620"/>
            <a:ext cx="92921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Organizações civis de recursos hídricos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contexto da PNRH.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si ou de forma conjunta com União e Estados, podem somar esforços a para </a:t>
            </a: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 de problemas comuns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de recursos financeiros e capacitação técnica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não existir a Agência de Água, o Consórcio Intermunicipal </a:t>
            </a: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desempenhar o papel da Agência até esta ser criada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07041"/>
              </p:ext>
            </p:extLst>
          </p:nvPr>
        </p:nvGraphicFramePr>
        <p:xfrm>
          <a:off x="104775" y="3727701"/>
          <a:ext cx="9801225" cy="2794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717">
                <a:tc gridSpan="2"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RH-Paraguai: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78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effectLst/>
                        </a:rPr>
                        <a:t>CIDESA</a:t>
                      </a:r>
                      <a:endParaRPr lang="pt-BR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effectLst/>
                        </a:rPr>
                        <a:t>Consórcio Intermunicipal de Desenvolvimento, Econômico, Social e Ambiental Vale do Guaporé</a:t>
                      </a:r>
                      <a:endParaRPr lang="pt-BR" sz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78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effectLst/>
                        </a:rPr>
                        <a:t>CIDESASUL</a:t>
                      </a:r>
                      <a:endParaRPr lang="pt-BR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effectLst/>
                        </a:rPr>
                        <a:t>Consórcio Intermunicipal de Desenvolvimento Econômico, Social e Ambiental da "Região Sul</a:t>
                      </a:r>
                      <a:endParaRPr lang="pt-BR" sz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78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effectLst/>
                        </a:rPr>
                        <a:t>CIDES NASCENTES DO ARAGUAIA </a:t>
                      </a:r>
                      <a:endParaRPr lang="pt-BR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effectLst/>
                        </a:rPr>
                        <a:t>Consórcio Intermunicipal de Desenvolvimento Econômico, Social, Ambiental e Turismo "Nascentes do Araguaia"</a:t>
                      </a:r>
                      <a:endParaRPr lang="pt-BR" sz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78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effectLst/>
                        </a:rPr>
                        <a:t>CIDES NASCENTES DO PANTANAL </a:t>
                      </a:r>
                      <a:endParaRPr lang="pt-BR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effectLst/>
                        </a:rPr>
                        <a:t>Consórcio Intermunicipal de Desenvolvimento Econômico, Social, Ambiental e Turismo "Complexo Nascentes do Pantanal</a:t>
                      </a:r>
                      <a:endParaRPr lang="pt-BR" sz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78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effectLst/>
                        </a:rPr>
                        <a:t>CIDES VRC</a:t>
                      </a:r>
                      <a:endParaRPr lang="pt-BR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effectLst/>
                        </a:rPr>
                        <a:t>Consórcio Intermunicipal de Desenvolvimento Econômico e Social do Vale do Rio Cuiabá</a:t>
                      </a:r>
                      <a:endParaRPr lang="pt-BR" sz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78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effectLst/>
                        </a:rPr>
                        <a:t>CONSAD ALTO PARAGUAI</a:t>
                      </a:r>
                      <a:endParaRPr lang="pt-BR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effectLst/>
                        </a:rPr>
                        <a:t>Consórcio Intermunicipal de Desenvolvimento Econômico, Social, Ambiental e Turístico "Alto do Rio Paraguai"</a:t>
                      </a:r>
                      <a:endParaRPr lang="pt-BR" sz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478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effectLst/>
                        </a:rPr>
                        <a:t>CONSAD BAIXADA CUIABANA</a:t>
                      </a:r>
                      <a:endParaRPr lang="pt-BR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effectLst/>
                        </a:rPr>
                        <a:t>Consórcio de Segurança Alimentar e Desenvolvimento Local</a:t>
                      </a:r>
                      <a:endParaRPr lang="pt-BR" sz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478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effectLst/>
                        </a:rPr>
                        <a:t>CIDEMA</a:t>
                      </a:r>
                      <a:endParaRPr lang="pt-BR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effectLst/>
                        </a:rPr>
                        <a:t>Consórcio Intermunicipal para o Desenvolvimento Integrado das Bacias dos Rios Miranda e </a:t>
                      </a:r>
                      <a:r>
                        <a:rPr lang="pt-BR" sz="1200" dirty="0" err="1">
                          <a:solidFill>
                            <a:schemeClr val="accent1"/>
                          </a:solidFill>
                          <a:effectLst/>
                        </a:rPr>
                        <a:t>Apa</a:t>
                      </a:r>
                      <a:endParaRPr lang="pt-BR" sz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478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effectLst/>
                        </a:rPr>
                        <a:t>COINTA</a:t>
                      </a:r>
                      <a:endParaRPr lang="pt-BR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effectLst/>
                        </a:rPr>
                        <a:t>Consórcio Intermunicipal para o Desenvolvimento Sustentável da Bacia Hidrográfica do Rio Taquari</a:t>
                      </a:r>
                      <a:endParaRPr lang="pt-BR" sz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478">
                <a:tc>
                  <a:txBody>
                    <a:bodyPr/>
                    <a:lstStyle/>
                    <a:p>
                      <a:pPr algn="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accent1"/>
                          </a:solidFill>
                          <a:effectLst/>
                        </a:rPr>
                        <a:t>CONSAD SERRA DA BODOQUENA</a:t>
                      </a:r>
                      <a:endParaRPr lang="pt-BR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effectLst/>
                        </a:rPr>
                        <a:t>Consórcio de Segurança Alimentar e Desenvolvimento Local</a:t>
                      </a:r>
                      <a:endParaRPr lang="pt-BR" sz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55848" y="1102873"/>
            <a:ext cx="97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CONSÓRCIOS INTERMUNICIPAIS DE BACIAS HIDROGRÁFICAS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ENTIDADES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CORRELATAS</a:t>
            </a:r>
          </a:p>
        </p:txBody>
      </p:sp>
    </p:spTree>
    <p:extLst>
      <p:ext uri="{BB962C8B-B14F-4D97-AF65-F5344CB8AC3E}">
        <p14:creationId xmlns:p14="http://schemas.microsoft.com/office/powerpoint/2010/main" val="2998477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47" y="1963393"/>
            <a:ext cx="90662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não há Consórcio Intermunicipal de Bacia Hidrográfica que esteja voltado a gestão de recursos hídricos e/ou em condição de desempenhar o papel de um colegiado de bacia hidrográfica ou de entidade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delegatária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agência de água.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principais ações relacionadas ao atendimento de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do setor do saneamento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não a agendas mais amplas de gestão de recursos hídricos.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COINTA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CIDEMA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contam com 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esforço individual de profissionais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atuam na região desde a criação desses Consórcios, no desenvolvimento e execução de ações pontuais e nos processos que demandam a representatividade e encaminhamentos para a tomada de decisão hídrica no estado.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55848" y="1102873"/>
            <a:ext cx="972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CONSÓRCIOS INTERMUNICIPAIS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BACIAS HIDROGRÁFICAS NA RH-PARAGUAI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ENTIDADES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CORRELATAS</a:t>
            </a:r>
          </a:p>
        </p:txBody>
      </p:sp>
    </p:spTree>
    <p:extLst>
      <p:ext uri="{BB962C8B-B14F-4D97-AF65-F5344CB8AC3E}">
        <p14:creationId xmlns:p14="http://schemas.microsoft.com/office/powerpoint/2010/main" val="3015279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89602" y="1564538"/>
            <a:ext cx="90662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Criada em 2000 pela Unesco e aprovada pelo MMA e pela Comissão Internacional do Programa “O Homem e a Biosfera“.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para conservação da biodiversidade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o desenvolvimento econômico sustentável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condições logísticas para a efetivação de projetos, produção e difusão do conhecimento, educação ambiental, pesquisas científicas e monitoramento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ENTIDADES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55848" y="1102873"/>
            <a:ext cx="97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 DA BIOSFERA DO PANTANAL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730" y="4505325"/>
            <a:ext cx="4885993" cy="21249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89602" y="3965675"/>
            <a:ext cx="619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gestão: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Deliberativo + Comitês Estaduais, de caráter normativo e deliberativo.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13437" y="4652146"/>
            <a:ext cx="458144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Estadual nº 14.675/2017 criou o Comitê Estadual da Reserva da Biosfera do Pantanal –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CERBPan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processo de consolidação de um normativo para a criação de seu Comitê Estadual</a:t>
            </a:r>
          </a:p>
        </p:txBody>
      </p:sp>
    </p:spTree>
    <p:extLst>
      <p:ext uri="{BB962C8B-B14F-4D97-AF65-F5344CB8AC3E}">
        <p14:creationId xmlns:p14="http://schemas.microsoft.com/office/powerpoint/2010/main" val="3054901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29" y="1104898"/>
            <a:ext cx="4881406" cy="5650725"/>
          </a:xfrm>
          <a:prstGeom prst="rect">
            <a:avLst/>
          </a:prstGeom>
        </p:spPr>
      </p:pic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5078302" y="5487141"/>
            <a:ext cx="1990724" cy="1370859"/>
            <a:chOff x="6043930" y="3238500"/>
            <a:chExt cx="1590674" cy="1095375"/>
          </a:xfrm>
        </p:grpSpPr>
        <p:pic>
          <p:nvPicPr>
            <p:cNvPr id="11" name="Imagem 10"/>
            <p:cNvPicPr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2030" y="3238500"/>
              <a:ext cx="1090295" cy="866775"/>
            </a:xfrm>
            <a:prstGeom prst="rect">
              <a:avLst/>
            </a:prstGeom>
          </p:spPr>
        </p:pic>
        <p:pic>
          <p:nvPicPr>
            <p:cNvPr id="13" name="Imagem 12"/>
            <p:cNvPicPr/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43930" y="4105275"/>
              <a:ext cx="1590674" cy="228600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5310808" y="1924883"/>
            <a:ext cx="420632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Viés de apoio à gestão hídrica da RH-Paraguai e na integração de políticas públicas, setores da economia e comunidades aos planos de ações do PRH Paraguai.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atua como órgão colegiado semelhante a um CBH, inclusive por não abranger toda a RH-Paraguai.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63254" y="33420"/>
            <a:ext cx="616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ENTIDADES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5088835" y="1027209"/>
            <a:ext cx="469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 DA BIOSFERA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PANTANAL</a:t>
            </a:r>
          </a:p>
        </p:txBody>
      </p:sp>
    </p:spTree>
    <p:extLst>
      <p:ext uri="{BB962C8B-B14F-4D97-AF65-F5344CB8AC3E}">
        <p14:creationId xmlns:p14="http://schemas.microsoft.com/office/powerpoint/2010/main" val="2447894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4" y="1109805"/>
            <a:ext cx="848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MODELO INSTITUCIONAL DE GESTÃO DE RECURSOS HÍDRICOS PARA A RH-PARAGUAI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5254" y="2036100"/>
            <a:ext cx="90662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maior: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o suporte administrativo, técnico e financeiro para a implementação das ações do PRH Paraguai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articulação </a:t>
            </a:r>
            <a:r>
              <a:rPr lang="pt-B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intersetorial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ações governamentais e entre ministérios, agências reguladoras, governos estaduais e administrações municipais no tocante à implementação do PRH Paraguai;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para 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de consensos entre os atores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sociais, usuários e poder público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implementação do PRH Paraguai;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Mobilizar 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difundir informações sobre o PRH Paraguai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adequação e fortalecimento dos colegiados de bacia hidrográfica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RH-Paraguai;</a:t>
            </a:r>
            <a:endParaRPr lang="pt-BR" sz="2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68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204273" y="1218666"/>
            <a:ext cx="956837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Considerando:</a:t>
            </a: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natureza dos conflitos na RH-Paraguai: uso da água x questões ambientais;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e atuação dos sistemas estaduais de recursos hídricos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e atuação das entidades correlatas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RH-Paraguai;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do Comitê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ser precedida por análise das condições para seu adequado funcionamento: necessidade de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administrativo e técnico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provenientes de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 de Água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de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proveniente principalmente da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cobrança pelo uso dos recursos hídricos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 instrumento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cobrança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pelo uso da água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ser o foco de atenção da RH-Paraguai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horizonte do PRH Paraguai.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441815" y="0"/>
            <a:ext cx="525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92125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1905"/>
            <a:ext cx="9906000" cy="5346095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8573366" y="4619335"/>
            <a:ext cx="387927" cy="387927"/>
          </a:xfrm>
          <a:prstGeom prst="ellipse">
            <a:avLst/>
          </a:prstGeom>
          <a:solidFill>
            <a:srgbClr val="C00000">
              <a:alpha val="12157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5" y="1044324"/>
            <a:ext cx="848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E PRODUTOS DO PRH PARAGUAI</a:t>
            </a:r>
          </a:p>
        </p:txBody>
      </p:sp>
    </p:spTree>
    <p:extLst>
      <p:ext uri="{BB962C8B-B14F-4D97-AF65-F5344CB8AC3E}">
        <p14:creationId xmlns:p14="http://schemas.microsoft.com/office/powerpoint/2010/main" val="3362430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204276" y="912150"/>
            <a:ext cx="95683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Conclui-se que: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 ambientais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superam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 hídricas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impondo a necessidade de se avaliar alternativa de arranjo que articule as políticas de recursos hídricos e de meio ambiente;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estadual de recursos hídricos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atuante na RH-Paraguai encontra-se em estágio ainda básico 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 ser fortalecido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sem o que não terá condições de responder adequadamente às necessidades de gestão da região;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colegiados externos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sistema de recursos hídricos têm, em geral,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descontinuadas e baixa efetividade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revelada pelo nível de implementação;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 criar as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condições mínimas para a implementação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ações previstas no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PRH Paraguai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amadurecimento institucional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 arranjo mais adequado para a natureza dos problemas enfrentados, e que seja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compatível com a evolução do quadro institucional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emerge atualmente como o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único colegiado de recursos hídricos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atua diretamente em toda RH-Paraguai.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441815" y="0"/>
            <a:ext cx="525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441857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99672" y="914495"/>
            <a:ext cx="906621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Propõe-se: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Curto e médio prazos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 do GAP 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colegiado para o </a:t>
            </a: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da implementação do PRH Paraguai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conforme já previsto em sua resolução de criação;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ANA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parceria com os </a:t>
            </a:r>
            <a:r>
              <a:rPr lang="pt-BR" sz="19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OGERHs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promove o </a:t>
            </a: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administrativo, técnico e financeiro para implementação das primeiras ações do plano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criando as bases para uma reflexão mais aprofundada sobre o arranjo mais adequado à realidade da RH-Paraguai;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Longo prazo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Conforme resultado do </a:t>
            </a: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avaliará alternativas e apresentará proposta de colegiado gestor da RH-Paraguai para dar </a:t>
            </a: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aos desafios hídricos e, se possível, às questões ambientais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Recomenda-se: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novo </a:t>
            </a: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implementação do Plano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as instituições que atualmente apresentam </a:t>
            </a: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participação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GAP venham a ser substituídas por outras que tenham </a:t>
            </a:r>
            <a:r>
              <a:rPr lang="pt-BR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reconhecida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441815" y="0"/>
            <a:ext cx="525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63106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441815" y="0"/>
            <a:ext cx="525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INSTITUCIONAL DE CURTO E MÉDIO PRAZOS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8" y="1019550"/>
            <a:ext cx="8011870" cy="5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92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C7EE365-58D8-4267-9AF6-401E746A3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8951" y="5085458"/>
            <a:ext cx="3486150" cy="11144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73AB1E-E98F-4700-A77A-BB3B335DDECA}"/>
              </a:ext>
            </a:extLst>
          </p:cNvPr>
          <p:cNvSpPr txBox="1"/>
          <p:nvPr/>
        </p:nvSpPr>
        <p:spPr>
          <a:xfrm>
            <a:off x="2179982" y="1267758"/>
            <a:ext cx="54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A7BAC2-73B1-4EE1-A7D5-6DD5C41FD660}"/>
              </a:ext>
            </a:extLst>
          </p:cNvPr>
          <p:cNvSpPr txBox="1"/>
          <p:nvPr/>
        </p:nvSpPr>
        <p:spPr>
          <a:xfrm>
            <a:off x="1328981" y="2220965"/>
            <a:ext cx="7122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Leonardo Mitre Alvim de Castro</a:t>
            </a:r>
          </a:p>
          <a:p>
            <a:pPr algn="ct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Raquel Chinaglia Pereira dos Santos</a:t>
            </a:r>
          </a:p>
          <a:p>
            <a:pPr algn="ctr"/>
            <a:r>
              <a:rPr lang="pt-B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Synara</a:t>
            </a: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Olendzki</a:t>
            </a: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Broch</a:t>
            </a: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F3D56BE-A920-4341-9025-8B28DC1EB990}"/>
              </a:ext>
            </a:extLst>
          </p:cNvPr>
          <p:cNvSpPr txBox="1"/>
          <p:nvPr/>
        </p:nvSpPr>
        <p:spPr>
          <a:xfrm>
            <a:off x="1772478" y="3733998"/>
            <a:ext cx="6235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ENGECORPS Engenharia S.A.</a:t>
            </a:r>
          </a:p>
          <a:p>
            <a:pPr algn="ctr"/>
            <a:r>
              <a:rPr lang="pt-BR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http://www.engecorps.com</a:t>
            </a:r>
          </a:p>
          <a:p>
            <a:pPr algn="ctr"/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Tel.: 55 11 2135 5252</a:t>
            </a:r>
            <a:endParaRPr lang="pt-BR" sz="2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6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5" y="1044324"/>
            <a:ext cx="848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CNRH Nº 145/2012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424872" y="1505989"/>
            <a:ext cx="90662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13º O </a:t>
            </a:r>
            <a:r>
              <a:rPr 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Ações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a mitigar, minimizar e se antecipar aos problemas relacionados aos recursos hídricos superficiais e subterrâneos, de forma a promover os usos múltiplos e a gestão integrada, devendo compreender, no mínimo:</a:t>
            </a:r>
          </a:p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definição das metas do plano;*</a:t>
            </a:r>
          </a:p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- ações ou intervenções requeridas, organizadas em componentes, programas e subprogramas, com justificativa, objetivos, executor, investimentos, fontes possíveis de recursos, prazo de implantação;**</a:t>
            </a:r>
          </a:p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- prioridades e cronograma de investimentos;**</a:t>
            </a:r>
          </a:p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- diretrizes para os instrumentos de gestão;*</a:t>
            </a:r>
          </a:p>
          <a:p>
            <a:pPr algn="just">
              <a:spcAft>
                <a:spcPts val="600"/>
              </a:spcAft>
            </a:pPr>
            <a:r>
              <a:rPr lang="pt-BR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- arranjo institucional ou recomendações de ordem institucional para aperfeiçoamento da gestão dos recursos hídricos e para implementação das ações requeridas;***</a:t>
            </a:r>
          </a:p>
          <a:p>
            <a:pPr algn="just">
              <a:spcAft>
                <a:spcPts val="600"/>
              </a:spcAft>
            </a:pPr>
            <a:r>
              <a:rPr lang="pt-BR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- recomendações de ordem operacional para a implementação do plano;***</a:t>
            </a:r>
          </a:p>
          <a:p>
            <a:pPr algn="just">
              <a:spcAft>
                <a:spcPts val="600"/>
              </a:spcAft>
            </a:pPr>
            <a:r>
              <a:rPr lang="pt-BR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- indicadores que permitam avaliar o nível de implementação das ações propostas;***</a:t>
            </a:r>
          </a:p>
          <a:p>
            <a:pPr algn="just">
              <a:spcAft>
                <a:spcPts val="600"/>
              </a:spcAft>
            </a:pPr>
            <a:r>
              <a:rPr lang="pt-BR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– recomendações para os setores usuários, governamental e sociedade civil.***</a:t>
            </a:r>
          </a:p>
          <a:p>
            <a:pPr algn="just">
              <a:spcAft>
                <a:spcPts val="600"/>
              </a:spcAft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Apresentado no PP-04</a:t>
            </a:r>
          </a:p>
          <a:p>
            <a:pPr algn="just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Apresentado no PP-05</a:t>
            </a:r>
          </a:p>
          <a:p>
            <a:pPr algn="just">
              <a:spcAft>
                <a:spcPts val="600"/>
              </a:spcAft>
            </a:pPr>
            <a:r>
              <a:rPr lang="pt-B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Apresentado no PP-06</a:t>
            </a:r>
          </a:p>
        </p:txBody>
      </p:sp>
    </p:spTree>
    <p:extLst>
      <p:ext uri="{BB962C8B-B14F-4D97-AF65-F5344CB8AC3E}">
        <p14:creationId xmlns:p14="http://schemas.microsoft.com/office/powerpoint/2010/main" val="309086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38522" y="2882470"/>
            <a:ext cx="79548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PARA OS SETORES USUÁRIOS</a:t>
            </a:r>
          </a:p>
        </p:txBody>
      </p:sp>
    </p:spTree>
    <p:extLst>
      <p:ext uri="{BB962C8B-B14F-4D97-AF65-F5344CB8AC3E}">
        <p14:creationId xmlns:p14="http://schemas.microsoft.com/office/powerpoint/2010/main" val="5441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784098" y="1391106"/>
            <a:ext cx="85504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URBANA E SUA INTERFACE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POLÍTICA DE RECURSOS HIDRICOS</a:t>
            </a:r>
          </a:p>
          <a:p>
            <a:pPr algn="ctr">
              <a:spcAft>
                <a:spcPts val="600"/>
              </a:spcAft>
            </a:pPr>
            <a:endParaRPr lang="pt-BR" sz="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estabelecidas de concluir os planos municipais de saneamento básico e revisar e atualizar;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PMSBs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consideram sistemas de abastecimento de água, drenagem, esgotamento sanitário e gestão de resíduos;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Recomendação de articular os 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PMSBs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as diretrizes e metas do PRH Paraguai de forma a compatibilizar balanços hídricos 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-quantitativos.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8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734633" y="1110519"/>
            <a:ext cx="84582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SOLO EM ÁREAS RURAIS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PLANO DE AÇÕES DO PRH PARAGUAI</a:t>
            </a: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importante diagnosticado de conversão de áreas naturais para antrópicas no planalto;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planícies, pastagens avançaram sobre áreas menos alagáveis;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Intensificação de processos erosivos e assoreamento de cursos de água.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812443" y="4027667"/>
            <a:ext cx="870504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C.3 - Compatibilizar os Balanços Hídricos Quantitativos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C.4 - Compatibilizar os Balanços Hídricos Qualitativos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D.2 - Fomentar a Conservação dos Recursos Hídricos na RH-Paraguai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74845" y="3638375"/>
            <a:ext cx="4493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METAS PROPOSTOS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3430427" y="5537194"/>
            <a:ext cx="2582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487789" y="5913891"/>
            <a:ext cx="8705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Articular a politica de uso e ocupação do solo com o cumprimento das metas do PRH Paraguai  </a:t>
            </a:r>
          </a:p>
        </p:txBody>
      </p:sp>
    </p:spTree>
    <p:extLst>
      <p:ext uri="{BB962C8B-B14F-4D97-AF65-F5344CB8AC3E}">
        <p14:creationId xmlns:p14="http://schemas.microsoft.com/office/powerpoint/2010/main" val="285540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386366" y="1110519"/>
            <a:ext cx="928566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PARA A EFETIVA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DE USUÁRIOS - GERAL</a:t>
            </a:r>
          </a:p>
          <a:p>
            <a:pPr algn="just">
              <a:spcAft>
                <a:spcPts val="600"/>
              </a:spcAft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experiência e qualificação técnica para apoio à implementação das ações do PRH Paraguai;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suporte técnico ao GAP para discussão dos resultados das metas e estudos desenvolvidos;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Aproveitar o poder de articulação e capilaridade para divulgação do PRH e seu plano de ações;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Prever apresentações periódicas de usuários no GAP com resultados de experiências exitosas na bacia, avanços tecnológicos, etc.;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Disponibilizar informações de monitoramentos.</a:t>
            </a:r>
          </a:p>
        </p:txBody>
      </p:sp>
    </p:spTree>
    <p:extLst>
      <p:ext uri="{BB962C8B-B14F-4D97-AF65-F5344CB8AC3E}">
        <p14:creationId xmlns:p14="http://schemas.microsoft.com/office/powerpoint/2010/main" val="1767790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5097</TotalTime>
  <Words>3089</Words>
  <Application>Microsoft Office PowerPoint</Application>
  <PresentationFormat>Papel A4 (210 x 297 mm)</PresentationFormat>
  <Paragraphs>389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Nunes</dc:creator>
  <cp:lastModifiedBy>Antonio Augusto Drumond Ramos Gondim</cp:lastModifiedBy>
  <cp:revision>535</cp:revision>
  <dcterms:created xsi:type="dcterms:W3CDTF">2017-04-06T15:22:27Z</dcterms:created>
  <dcterms:modified xsi:type="dcterms:W3CDTF">2018-04-25T18:57:14Z</dcterms:modified>
</cp:coreProperties>
</file>