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415" r:id="rId3"/>
    <p:sldId id="433" r:id="rId4"/>
    <p:sldId id="484" r:id="rId5"/>
    <p:sldId id="474" r:id="rId6"/>
    <p:sldId id="485" r:id="rId7"/>
    <p:sldId id="486" r:id="rId8"/>
    <p:sldId id="262" r:id="rId9"/>
  </p:sldIdLst>
  <p:sldSz cx="9906000" cy="6858000" type="A4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A CAROLINA BICALHO" initials="ACB" lastIdx="24" clrIdx="0"/>
  <p:cmAuthor id="1" name=". ." initials="" lastIdx="1" clrIdx="1"/>
  <p:cmAuthor id="2" name="Raquel Chinaglia Pereira dos Santos" initials="RCPdS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  <a:srgbClr val="E3A5C4"/>
    <a:srgbClr val="DBECD0"/>
    <a:srgbClr val="DEEBF6"/>
    <a:srgbClr val="FCDDC4"/>
    <a:srgbClr val="F2DBDA"/>
    <a:srgbClr val="FDE8D7"/>
    <a:srgbClr val="FBD1AF"/>
    <a:srgbClr val="EBC9C7"/>
    <a:srgbClr val="FCE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Estilo Médio 4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85" autoAdjust="0"/>
    <p:restoredTop sz="99763" autoAdjust="0"/>
  </p:normalViewPr>
  <p:slideViewPr>
    <p:cSldViewPr snapToGrid="0">
      <p:cViewPr varScale="1">
        <p:scale>
          <a:sx n="76" d="100"/>
          <a:sy n="76" d="100"/>
        </p:scale>
        <p:origin x="1368" y="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B1937-E507-4794-81EB-FF087B14D285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EFCF2-23A0-489B-A7CA-33926F89F3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5132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95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3228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601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74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97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80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687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306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574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43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01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77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65BD5C7-6575-494F-9921-2CD1EEA1DA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96" y="-477078"/>
            <a:ext cx="10031896" cy="7335078"/>
          </a:xfrm>
          <a:prstGeom prst="rect">
            <a:avLst/>
          </a:prstGeom>
        </p:spPr>
      </p:pic>
      <p:pic>
        <p:nvPicPr>
          <p:cNvPr id="10" name="Imagem 9" descr="Uma imagem contendo mostrador&#10;&#10;Descrição gerada com alta confiança">
            <a:extLst>
              <a:ext uri="{FF2B5EF4-FFF2-40B4-BE49-F238E27FC236}">
                <a16:creationId xmlns:a16="http://schemas.microsoft.com/office/drawing/2014/main" id="{4C16B430-F060-46CC-A0B4-C9D71E5016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96" y="2451652"/>
            <a:ext cx="9906000" cy="44461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7493709-F1EF-4F87-8411-53CADFDB510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493" y="5923722"/>
            <a:ext cx="492918" cy="79863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03EFB15-4855-4D8F-A43F-3EF018D814A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848" y="5791199"/>
            <a:ext cx="5023613" cy="1149387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2BA47120-82A4-4E51-BAA4-523A869BDC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54551" y="2346980"/>
            <a:ext cx="5277160" cy="168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89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145D462-4FDC-432A-8D5B-15EEBB226A13}"/>
              </a:ext>
            </a:extLst>
          </p:cNvPr>
          <p:cNvSpPr txBox="1"/>
          <p:nvPr/>
        </p:nvSpPr>
        <p:spPr>
          <a:xfrm>
            <a:off x="2173356" y="2248418"/>
            <a:ext cx="54201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</a:t>
            </a:r>
          </a:p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DESTAQUE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E4797AB0-AEB9-454A-BA66-8F58152D34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419" y="128548"/>
            <a:ext cx="928896" cy="5055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4146C2E-52F6-4BDE-9B7C-D56638EC044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31896" cy="758436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62741A52-7430-455E-A1BB-B154D634E150}"/>
              </a:ext>
            </a:extLst>
          </p:cNvPr>
          <p:cNvSpPr txBox="1"/>
          <p:nvPr/>
        </p:nvSpPr>
        <p:spPr>
          <a:xfrm>
            <a:off x="576420" y="1571309"/>
            <a:ext cx="875808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PROPOSTAS PARA A DELIMITAÇÃO FUTURA DE ÁREAS SUJEITAS A RESTRIÇÕES DE USOS DOS RECURSOS HÍDRICOS (</a:t>
            </a:r>
            <a:r>
              <a:rPr lang="pt-BR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PP-05)</a:t>
            </a:r>
            <a:endParaRPr lang="pt-BR" sz="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097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0" y="1247586"/>
            <a:ext cx="9905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CATEGORIAS DE RESTRIÇÃO DE USOS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431415" y="2154277"/>
            <a:ext cx="2553146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Categoria R1</a:t>
            </a:r>
          </a:p>
        </p:txBody>
      </p:sp>
      <p:sp>
        <p:nvSpPr>
          <p:cNvPr id="8" name="Retângulo 7"/>
          <p:cNvSpPr/>
          <p:nvPr/>
        </p:nvSpPr>
        <p:spPr>
          <a:xfrm>
            <a:off x="431415" y="3441630"/>
            <a:ext cx="2553147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Categoria R2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431414" y="4965045"/>
            <a:ext cx="2553147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Categoria R3</a:t>
            </a:r>
          </a:p>
        </p:txBody>
      </p:sp>
      <p:sp>
        <p:nvSpPr>
          <p:cNvPr id="6" name="Seta para a direita 5"/>
          <p:cNvSpPr/>
          <p:nvPr/>
        </p:nvSpPr>
        <p:spPr>
          <a:xfrm>
            <a:off x="3069070" y="2177360"/>
            <a:ext cx="740075" cy="32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3922227" y="1923444"/>
            <a:ext cx="5695894" cy="98488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Usos (empreendimentos) atuais devem ser retirados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será permitida a implantação de novos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Mantidos os usos tradicionais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3922227" y="3110770"/>
            <a:ext cx="5695894" cy="123110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Usos (empreendimentos) atuais são mantidos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Devem seguir a condições técnicas (</a:t>
            </a:r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critérios de uso racional </a:t>
            </a:r>
            <a:r>
              <a:rPr lang="pt-BR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quali</a:t>
            </a:r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/quanti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– Prazo de transição. 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será permitida a implantação de novos</a:t>
            </a:r>
          </a:p>
        </p:txBody>
      </p:sp>
      <p:sp>
        <p:nvSpPr>
          <p:cNvPr id="15" name="Seta para a direita 14"/>
          <p:cNvSpPr/>
          <p:nvPr/>
        </p:nvSpPr>
        <p:spPr>
          <a:xfrm>
            <a:off x="3069069" y="3487796"/>
            <a:ext cx="740075" cy="32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3922227" y="4611102"/>
            <a:ext cx="5695894" cy="123110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Usos (empreendimentos) atuais são mantidos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Devem seguir a condições técnicas (critérios de uso racional </a:t>
            </a: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quali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/quanti) – Prazo de transição. 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Novos usos devem seguir critérios restritivos de uso racional</a:t>
            </a:r>
          </a:p>
        </p:txBody>
      </p:sp>
      <p:sp>
        <p:nvSpPr>
          <p:cNvPr id="17" name="Seta para a direita 16"/>
          <p:cNvSpPr/>
          <p:nvPr/>
        </p:nvSpPr>
        <p:spPr>
          <a:xfrm>
            <a:off x="3069070" y="4988128"/>
            <a:ext cx="740075" cy="32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06704" y="6010717"/>
            <a:ext cx="907263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Áreas de Especial Atenção para Aplicação dos Instrumentos de Gestão</a:t>
            </a:r>
            <a:b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(cadastro, outorga, enquadramento, fiscalização, demais ações do PRH Paraguai)</a:t>
            </a:r>
            <a:endParaRPr lang="pt-B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368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0" y="1089905"/>
            <a:ext cx="990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spcAft>
                <a:spcPts val="600"/>
              </a:spcAft>
              <a:defRPr sz="2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2400" dirty="0"/>
              <a:t>CRITÉRIOS CONSIDERADOS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530007" y="2076545"/>
            <a:ext cx="1631671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Ambientais</a:t>
            </a:r>
          </a:p>
        </p:txBody>
      </p:sp>
      <p:sp>
        <p:nvSpPr>
          <p:cNvPr id="8" name="Retângulo 7"/>
          <p:cNvSpPr/>
          <p:nvPr/>
        </p:nvSpPr>
        <p:spPr>
          <a:xfrm>
            <a:off x="530007" y="3691027"/>
            <a:ext cx="1631671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Usos consuntivos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20482" y="4889868"/>
            <a:ext cx="1631671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Usos não consuntivos</a:t>
            </a:r>
          </a:p>
        </p:txBody>
      </p:sp>
      <p:sp>
        <p:nvSpPr>
          <p:cNvPr id="6" name="Seta para a direita 5"/>
          <p:cNvSpPr/>
          <p:nvPr/>
        </p:nvSpPr>
        <p:spPr>
          <a:xfrm>
            <a:off x="2312793" y="2269993"/>
            <a:ext cx="740075" cy="32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3234094" y="1645150"/>
            <a:ext cx="6307827" cy="163121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UCs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Tis </a:t>
            </a:r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existentes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CNUC; FUNAI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amortecimento das </a:t>
            </a:r>
            <a:r>
              <a:rPr lang="pt-BR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UCs</a:t>
            </a:r>
            <a:endParaRPr lang="pt-BR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Trechos a montante de </a:t>
            </a: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APCBs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propostas pelo MMA (2016)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criação de </a:t>
            </a: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UCs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proteção do aquífero Guarani </a:t>
            </a:r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(ANA/ENGECORPS, 2014)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3234096" y="3721806"/>
            <a:ext cx="6307825" cy="115416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Criticidade dos balanços hídricos </a:t>
            </a: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-quantitativos no Cenário do Plano (cena atual + cenários futuros)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Demandas Hídricas x Disponibilidades Hídricas + variáveis intervenientes (cena atual e tendências futuras)</a:t>
            </a:r>
          </a:p>
        </p:txBody>
      </p:sp>
      <p:sp>
        <p:nvSpPr>
          <p:cNvPr id="15" name="Seta para a direita 14"/>
          <p:cNvSpPr/>
          <p:nvPr/>
        </p:nvSpPr>
        <p:spPr>
          <a:xfrm>
            <a:off x="2312793" y="3821832"/>
            <a:ext cx="740075" cy="32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3224571" y="5057661"/>
            <a:ext cx="6317350" cy="33855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Aproveitamentos hidrelétricos previstos (</a:t>
            </a:r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SIGEL, 2017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7" name="Seta para a direita 16"/>
          <p:cNvSpPr/>
          <p:nvPr/>
        </p:nvSpPr>
        <p:spPr>
          <a:xfrm>
            <a:off x="2303268" y="5057661"/>
            <a:ext cx="740075" cy="32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606704" y="5804266"/>
            <a:ext cx="907263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Critério passível de utilização       Usos sujeitos à outorga </a:t>
            </a: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19" name="Seta para a direita 18"/>
          <p:cNvSpPr/>
          <p:nvPr/>
        </p:nvSpPr>
        <p:spPr>
          <a:xfrm>
            <a:off x="5310808" y="5908139"/>
            <a:ext cx="261800" cy="161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606704" y="6314696"/>
            <a:ext cx="907263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Critérios e Propostas sob Governabilidade do Sistema de Gestão de Recursos Hídricos</a:t>
            </a:r>
            <a:endParaRPr lang="pt-B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20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213599" y="94976"/>
            <a:ext cx="5420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RESTRIÇÃO DE USOS </a:t>
            </a:r>
          </a:p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AMBIENTAIS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5354535" y="1163014"/>
            <a:ext cx="3876675" cy="6617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Categoria R1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Mantidos os usos tradicionais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364060" y="1893474"/>
            <a:ext cx="3876675" cy="10772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Categoria R2</a:t>
            </a:r>
            <a:b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Usos atuais permitidos com critérios de uso racional</a:t>
            </a:r>
            <a:b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Novos usos não permitidos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362805" y="3041183"/>
            <a:ext cx="3876674" cy="8309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Categoria R3</a:t>
            </a:r>
            <a:b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Usos atuais e novos usos permitidos com critérios de uso racional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000" y="990000"/>
            <a:ext cx="4975436" cy="5760000"/>
          </a:xfrm>
          <a:prstGeom prst="rect">
            <a:avLst/>
          </a:prstGeom>
        </p:spPr>
      </p:pic>
      <p:grpSp>
        <p:nvGrpSpPr>
          <p:cNvPr id="6" name="Grupo 5"/>
          <p:cNvGrpSpPr>
            <a:grpSpLocks noChangeAspect="1"/>
          </p:cNvGrpSpPr>
          <p:nvPr/>
        </p:nvGrpSpPr>
        <p:grpSpPr>
          <a:xfrm>
            <a:off x="5323396" y="3943093"/>
            <a:ext cx="2969704" cy="2764011"/>
            <a:chOff x="5848350" y="4531961"/>
            <a:chExt cx="1247776" cy="1125886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67400" y="5391147"/>
              <a:ext cx="962025" cy="266700"/>
            </a:xfrm>
            <a:prstGeom prst="rect">
              <a:avLst/>
            </a:prstGeom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48350" y="4531961"/>
              <a:ext cx="942975" cy="449614"/>
            </a:xfrm>
            <a:prstGeom prst="rect">
              <a:avLst/>
            </a:prstGeom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67400" y="4914895"/>
              <a:ext cx="1228726" cy="5334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0699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>
            <a:grpSpLocks noChangeAspect="1"/>
          </p:cNvGrpSpPr>
          <p:nvPr/>
        </p:nvGrpSpPr>
        <p:grpSpPr>
          <a:xfrm>
            <a:off x="5122623" y="3968302"/>
            <a:ext cx="3767378" cy="2781698"/>
            <a:chOff x="5249622" y="4076698"/>
            <a:chExt cx="1720021" cy="1270002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85408" y="5092699"/>
              <a:ext cx="1684235" cy="254001"/>
            </a:xfrm>
            <a:prstGeom prst="rect">
              <a:avLst/>
            </a:prstGeom>
          </p:spPr>
        </p:pic>
        <p:pic>
          <p:nvPicPr>
            <p:cNvPr id="16" name="Imagem 15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49622" y="4076698"/>
              <a:ext cx="1079500" cy="965201"/>
            </a:xfrm>
            <a:prstGeom prst="rect">
              <a:avLst/>
            </a:prstGeom>
          </p:spPr>
        </p:pic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319037" y="35060"/>
            <a:ext cx="5420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RESTRIÇÃO DE USOS 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USOS CONSUNTIVOS E NÃO CONSUNTIVOS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5354535" y="1163014"/>
            <a:ext cx="3876675" cy="6617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Categoria R1</a:t>
            </a:r>
          </a:p>
          <a:p>
            <a:pPr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Mantidos os usos tradicionais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5364060" y="1893474"/>
            <a:ext cx="3876675" cy="10772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Categoria R2</a:t>
            </a:r>
            <a:b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Usos atuais permitidos com critérios de uso racional</a:t>
            </a:r>
            <a:b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Novos usos não permitidos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5362805" y="3041183"/>
            <a:ext cx="3876674" cy="8309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Categoria R3</a:t>
            </a:r>
            <a:b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Usos atuais e novos usos permitidos com critérios de uso racional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000" y="990000"/>
            <a:ext cx="4987346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25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505314" y="173559"/>
            <a:ext cx="54201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APCBs</a:t>
            </a:r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AQUÁTICAS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5349378" y="1075578"/>
            <a:ext cx="43966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RH-Paraguai: </a:t>
            </a:r>
          </a:p>
          <a:p>
            <a:pPr>
              <a:spcAft>
                <a:spcPts val="600"/>
              </a:spcAft>
            </a:pPr>
            <a:endParaRPr lang="pt-BR" sz="5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APCBs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aquáticas definidas por ANA et al. (2004)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Diretriz: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estudos para avaliação dos efeitos da implantação de </a:t>
            </a: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AHEs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RH-Paraguai, em curso pela ANA, avaliem os resultados de ANA et al. (2004) de forma a propor uma priorização dentre as </a:t>
            </a: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APCBs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aquáticas e proposta de sua formalização através de Unidades de Conservação.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000" y="990000"/>
            <a:ext cx="4976189" cy="5760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2708" y="5522676"/>
            <a:ext cx="1289370" cy="1227324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5727700" y="4245677"/>
            <a:ext cx="4018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solidFill>
                  <a:schemeClr val="bg1">
                    <a:lumMod val="50000"/>
                  </a:schemeClr>
                </a:solidFill>
              </a:rPr>
              <a:t>ANA/GEF/PNUMA/OEA – Agência Nacional de Águas/Global </a:t>
            </a:r>
            <a:r>
              <a:rPr lang="pt-BR" sz="1200" dirty="0" err="1">
                <a:solidFill>
                  <a:schemeClr val="bg1">
                    <a:lumMod val="50000"/>
                  </a:schemeClr>
                </a:solidFill>
              </a:rPr>
              <a:t>Environment</a:t>
            </a:r>
            <a:r>
              <a:rPr lang="pt-BR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bg1">
                    <a:lumMod val="50000"/>
                  </a:schemeClr>
                </a:solidFill>
              </a:rPr>
              <a:t>Facility</a:t>
            </a:r>
            <a:r>
              <a:rPr lang="pt-BR" sz="1200" dirty="0">
                <a:solidFill>
                  <a:schemeClr val="bg1">
                    <a:lumMod val="50000"/>
                  </a:schemeClr>
                </a:solidFill>
              </a:rPr>
              <a:t>/Programa das Nações Unidas para o Meio Ambiente/Organização dos Estados Americanos. Implementação de Práticas de Gerenciamento Integrado de Bacia Hidrográfica para o Pantanal e Bacia do Alto Paraguai: Relatório Final. Brasília: ANA, 2004, 316 p.</a:t>
            </a:r>
          </a:p>
        </p:txBody>
      </p:sp>
    </p:spTree>
    <p:extLst>
      <p:ext uri="{BB962C8B-B14F-4D97-AF65-F5344CB8AC3E}">
        <p14:creationId xmlns:p14="http://schemas.microsoft.com/office/powerpoint/2010/main" val="3301410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65BD5C7-6575-494F-9921-2CD1EEA1DA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96" y="-477078"/>
            <a:ext cx="10031896" cy="7335078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AC7EE365-58D8-4267-9AF6-401E746A32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68951" y="5085458"/>
            <a:ext cx="3486150" cy="111442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973AB1E-E98F-4700-A77A-BB3B335DDECA}"/>
              </a:ext>
            </a:extLst>
          </p:cNvPr>
          <p:cNvSpPr txBox="1"/>
          <p:nvPr/>
        </p:nvSpPr>
        <p:spPr>
          <a:xfrm>
            <a:off x="2179982" y="1267758"/>
            <a:ext cx="5420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OBRIGADA!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1A7BAC2-73B1-4EE1-A7D5-6DD5C41FD660}"/>
              </a:ext>
            </a:extLst>
          </p:cNvPr>
          <p:cNvSpPr txBox="1"/>
          <p:nvPr/>
        </p:nvSpPr>
        <p:spPr>
          <a:xfrm>
            <a:off x="1328981" y="2364393"/>
            <a:ext cx="71221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Raquel Chinaglia Pereira dos Santos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F3D56BE-A920-4341-9025-8B28DC1EB990}"/>
              </a:ext>
            </a:extLst>
          </p:cNvPr>
          <p:cNvSpPr txBox="1"/>
          <p:nvPr/>
        </p:nvSpPr>
        <p:spPr>
          <a:xfrm>
            <a:off x="1772478" y="3472584"/>
            <a:ext cx="62351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ENGECORPS Engenharia S.A.</a:t>
            </a:r>
          </a:p>
          <a:p>
            <a:pPr algn="ctr"/>
            <a:r>
              <a:rPr lang="pt-BR" sz="2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http://www.engecorps.com</a:t>
            </a:r>
          </a:p>
          <a:p>
            <a:pPr algn="ctr"/>
            <a:r>
              <a:rPr lang="de-DE" sz="2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Tel.: 55 11 2135 5252</a:t>
            </a:r>
            <a:endParaRPr lang="pt-BR" sz="2000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8360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5161</TotalTime>
  <Words>437</Words>
  <Application>Microsoft Office PowerPoint</Application>
  <PresentationFormat>Papel A4 (210 x 297 mm)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Nunes</dc:creator>
  <cp:lastModifiedBy>Antonio Augusto Drumond Ramos Gondim</cp:lastModifiedBy>
  <cp:revision>532</cp:revision>
  <dcterms:created xsi:type="dcterms:W3CDTF">2017-04-06T15:22:27Z</dcterms:created>
  <dcterms:modified xsi:type="dcterms:W3CDTF">2018-04-25T18:57:01Z</dcterms:modified>
</cp:coreProperties>
</file>