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86" r:id="rId3"/>
    <p:sldId id="285" r:id="rId4"/>
    <p:sldId id="282" r:id="rId5"/>
    <p:sldId id="259" r:id="rId6"/>
    <p:sldId id="291" r:id="rId7"/>
    <p:sldId id="293" r:id="rId8"/>
    <p:sldId id="292" r:id="rId9"/>
    <p:sldId id="287" r:id="rId10"/>
    <p:sldId id="297" r:id="rId11"/>
    <p:sldId id="289" r:id="rId12"/>
    <p:sldId id="295" r:id="rId13"/>
    <p:sldId id="296" r:id="rId14"/>
    <p:sldId id="298" r:id="rId15"/>
  </p:sldIdLst>
  <p:sldSz cx="9906000" cy="6858000" type="A4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A CAROLINA BICALHO" initials="ACB" lastIdx="24" clrIdx="0"/>
  <p:cmAuthor id="1" name=". .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D1AF"/>
    <a:srgbClr val="FCE2CC"/>
    <a:srgbClr val="C5D79D"/>
    <a:srgbClr val="EBC9C7"/>
    <a:srgbClr val="ACC4DE"/>
    <a:srgbClr val="DCE6F1"/>
    <a:srgbClr val="FCDDC4"/>
    <a:srgbClr val="F3DBD9"/>
    <a:srgbClr val="FAF1F0"/>
    <a:srgbClr val="F2DC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59" autoAdjust="0"/>
    <p:restoredTop sz="86355" autoAdjust="0"/>
  </p:normalViewPr>
  <p:slideViewPr>
    <p:cSldViewPr snapToGrid="0">
      <p:cViewPr varScale="1">
        <p:scale>
          <a:sx n="76" d="100"/>
          <a:sy n="76" d="100"/>
        </p:scale>
        <p:origin x="1068" y="9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2B1937-E507-4794-81EB-FF087B14D285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EEFCF2-23A0-489B-A7CA-33926F89F3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5132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8941-7A31-4EA6-808A-2C79EB6A94C7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7954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8941-7A31-4EA6-808A-2C79EB6A94C7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3228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8941-7A31-4EA6-808A-2C79EB6A94C7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2601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8941-7A31-4EA6-808A-2C79EB6A94C7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5740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8941-7A31-4EA6-808A-2C79EB6A94C7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976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8941-7A31-4EA6-808A-2C79EB6A94C7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5804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8941-7A31-4EA6-808A-2C79EB6A94C7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6872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8941-7A31-4EA6-808A-2C79EB6A94C7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3068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8941-7A31-4EA6-808A-2C79EB6A94C7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1574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8941-7A31-4EA6-808A-2C79EB6A94C7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4431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8941-7A31-4EA6-808A-2C79EB6A94C7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013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B8941-7A31-4EA6-808A-2C79EB6A94C7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577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165BD5C7-6575-494F-9921-2CD1EEA1DAA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25896" y="-477078"/>
            <a:ext cx="10031896" cy="7335078"/>
          </a:xfrm>
          <a:prstGeom prst="rect">
            <a:avLst/>
          </a:prstGeom>
        </p:spPr>
      </p:pic>
      <p:pic>
        <p:nvPicPr>
          <p:cNvPr id="10" name="Imagem 9" descr="Uma imagem contendo mostrador&#10;&#10;Descrição gerada com alta confiança">
            <a:extLst>
              <a:ext uri="{FF2B5EF4-FFF2-40B4-BE49-F238E27FC236}">
                <a16:creationId xmlns:a16="http://schemas.microsoft.com/office/drawing/2014/main" id="{4C16B430-F060-46CC-A0B4-C9D71E50165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25896" y="2451652"/>
            <a:ext cx="9906000" cy="4446104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17493709-F1EF-4F87-8411-53CADFDB510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5493" y="5923722"/>
            <a:ext cx="492918" cy="798635"/>
          </a:xfrm>
          <a:prstGeom prst="rect">
            <a:avLst/>
          </a:prstGeom>
        </p:spPr>
      </p:pic>
      <p:pic>
        <p:nvPicPr>
          <p:cNvPr id="17" name="Imagem 16">
            <a:extLst>
              <a:ext uri="{FF2B5EF4-FFF2-40B4-BE49-F238E27FC236}">
                <a16:creationId xmlns:a16="http://schemas.microsoft.com/office/drawing/2014/main" id="{003EFB15-4855-4D8F-A43F-3EF018D814A6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7848" y="5791199"/>
            <a:ext cx="5023613" cy="1149387"/>
          </a:xfrm>
          <a:prstGeom prst="rect">
            <a:avLst/>
          </a:prstGeom>
        </p:spPr>
      </p:pic>
      <p:pic>
        <p:nvPicPr>
          <p:cNvPr id="3" name="Gráfico 2">
            <a:extLst>
              <a:ext uri="{FF2B5EF4-FFF2-40B4-BE49-F238E27FC236}">
                <a16:creationId xmlns:a16="http://schemas.microsoft.com/office/drawing/2014/main" id="{2BA47120-82A4-4E51-BAA4-523A869BDC3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454551" y="2346980"/>
            <a:ext cx="5277160" cy="1686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289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EBFCB9F7-80BC-4DA2-BEF2-E6921132BA4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621617" cy="1728835"/>
          </a:xfrm>
          <a:prstGeom prst="rect">
            <a:avLst/>
          </a:prstGeom>
        </p:spPr>
      </p:pic>
      <p:pic>
        <p:nvPicPr>
          <p:cNvPr id="3" name="Gráfico 2">
            <a:extLst>
              <a:ext uri="{FF2B5EF4-FFF2-40B4-BE49-F238E27FC236}">
                <a16:creationId xmlns:a16="http://schemas.microsoft.com/office/drawing/2014/main" id="{6BCA2BE2-172E-4313-947A-22BD8891014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6419" y="136251"/>
            <a:ext cx="928896" cy="505504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11D646AC-FF9C-4A59-890C-A71643AF4E39}"/>
              </a:ext>
            </a:extLst>
          </p:cNvPr>
          <p:cNvSpPr txBox="1"/>
          <p:nvPr/>
        </p:nvSpPr>
        <p:spPr>
          <a:xfrm>
            <a:off x="385254" y="1998000"/>
            <a:ext cx="9066219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Indicação de recomendações para que os diversos setores usuários dos recursos hídricos, a sociedade civil e os órgãos gestores que possuem atribuições a respeito da implementação dos instrumentos de gestão possam potencializar sua contribuição à implementação do PRH Paraguai.</a:t>
            </a:r>
          </a:p>
          <a:p>
            <a:pPr algn="just">
              <a:spcAft>
                <a:spcPts val="600"/>
              </a:spcAft>
            </a:pPr>
            <a:r>
              <a:rPr lang="pt-BR" sz="20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>
              <a:spcAft>
                <a:spcPts val="600"/>
              </a:spcAft>
            </a:pPr>
            <a:r>
              <a:rPr lang="pt-BR" sz="20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O sucesso do Plano depende de esforços para articulação entre estes 	grupos de atores estratégicos.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20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 setor, em sua respectiva área de atuação, precisa contribuir 	para a implementação do PRH Paraguai e para o alcance das 	metas estabelecidas neste plano.</a:t>
            </a:r>
          </a:p>
          <a:p>
            <a:pPr algn="just">
              <a:spcAft>
                <a:spcPts val="600"/>
              </a:spcAft>
            </a:pPr>
            <a:endParaRPr lang="pt-BR" sz="2000" i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0D9723FD-5494-4C4A-9141-BE80A5F50BE6}"/>
              </a:ext>
            </a:extLst>
          </p:cNvPr>
          <p:cNvSpPr txBox="1"/>
          <p:nvPr/>
        </p:nvSpPr>
        <p:spPr>
          <a:xfrm>
            <a:off x="674254" y="1328880"/>
            <a:ext cx="8488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RECOMENDAÇÕES</a:t>
            </a:r>
          </a:p>
        </p:txBody>
      </p:sp>
    </p:spTree>
    <p:extLst>
      <p:ext uri="{BB962C8B-B14F-4D97-AF65-F5344CB8AC3E}">
        <p14:creationId xmlns:p14="http://schemas.microsoft.com/office/powerpoint/2010/main" val="3193692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C145D462-4FDC-432A-8D5B-15EEBB226A13}"/>
              </a:ext>
            </a:extLst>
          </p:cNvPr>
          <p:cNvSpPr txBox="1"/>
          <p:nvPr/>
        </p:nvSpPr>
        <p:spPr>
          <a:xfrm>
            <a:off x="2173356" y="2248418"/>
            <a:ext cx="542013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</a:t>
            </a:r>
          </a:p>
          <a:p>
            <a:pPr algn="ctr"/>
            <a:r>
              <a:rPr lang="pt-BR" sz="7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DESTAQUE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6BCA2BE2-172E-4313-947A-22BD8891014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6419" y="136251"/>
            <a:ext cx="928896" cy="505504"/>
          </a:xfrm>
          <a:prstGeom prst="rect">
            <a:avLst/>
          </a:prstGeom>
        </p:spPr>
      </p:pic>
      <p:pic>
        <p:nvPicPr>
          <p:cNvPr id="4" name="Gráfico 3">
            <a:extLst>
              <a:ext uri="{FF2B5EF4-FFF2-40B4-BE49-F238E27FC236}">
                <a16:creationId xmlns:a16="http://schemas.microsoft.com/office/drawing/2014/main" id="{E4797AB0-AEB9-454A-BA66-8F58152D34D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76419" y="128548"/>
            <a:ext cx="928896" cy="505504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74146C2E-52F6-4BDE-9B7C-D56638EC0449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031896" cy="7584360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62741A52-7430-455E-A1BB-B154D634E150}"/>
              </a:ext>
            </a:extLst>
          </p:cNvPr>
          <p:cNvSpPr txBox="1"/>
          <p:nvPr/>
        </p:nvSpPr>
        <p:spPr>
          <a:xfrm>
            <a:off x="1038522" y="2822684"/>
            <a:ext cx="79548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ESTRATÉGIAS E ROTEIRO PARA A IMPLEMENTAÇÃO</a:t>
            </a:r>
            <a:b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PRH PARAGUAI</a:t>
            </a:r>
          </a:p>
        </p:txBody>
      </p:sp>
    </p:spTree>
    <p:extLst>
      <p:ext uri="{BB962C8B-B14F-4D97-AF65-F5344CB8AC3E}">
        <p14:creationId xmlns:p14="http://schemas.microsoft.com/office/powerpoint/2010/main" val="1839739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EBFCB9F7-80BC-4DA2-BEF2-E6921132BA4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621617" cy="1728835"/>
          </a:xfrm>
          <a:prstGeom prst="rect">
            <a:avLst/>
          </a:prstGeom>
        </p:spPr>
      </p:pic>
      <p:pic>
        <p:nvPicPr>
          <p:cNvPr id="3" name="Gráfico 2">
            <a:extLst>
              <a:ext uri="{FF2B5EF4-FFF2-40B4-BE49-F238E27FC236}">
                <a16:creationId xmlns:a16="http://schemas.microsoft.com/office/drawing/2014/main" id="{6BCA2BE2-172E-4313-947A-22BD8891014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6419" y="136251"/>
            <a:ext cx="928896" cy="505504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11D646AC-FF9C-4A59-890C-A71643AF4E39}"/>
              </a:ext>
            </a:extLst>
          </p:cNvPr>
          <p:cNvSpPr txBox="1"/>
          <p:nvPr/>
        </p:nvSpPr>
        <p:spPr>
          <a:xfrm>
            <a:off x="385254" y="1998000"/>
            <a:ext cx="9066219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Definição de práticas e metodologias para gerenciamento da implementação do PRH Paraguai.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pt-BR" sz="5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20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companhamento e controle do progresso da implementação do 	PRH Paraguai.</a:t>
            </a:r>
          </a:p>
          <a:p>
            <a:pPr algn="just">
              <a:spcAft>
                <a:spcPts val="600"/>
              </a:spcAft>
            </a:pPr>
            <a:endParaRPr lang="pt-BR" sz="500" i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endParaRPr lang="pt-BR" sz="500" i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Acompanhar de forma sistematizada o andamento de cada um dos programas, incluindo as diversas interfaces institucionais que os envolvem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Endereçar dificuldades que eventualmente se apresentem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Mensurar o cumprimento dos objetivos e metas propostos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Indicar necessidades de ajustes que permitam melhorar a estratégia de execução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 suporte ao processo de revisão periódica e repactuação das metas e objetivos do PRH Paraguai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D9723FD-5494-4C4A-9141-BE80A5F50BE6}"/>
              </a:ext>
            </a:extLst>
          </p:cNvPr>
          <p:cNvSpPr txBox="1"/>
          <p:nvPr/>
        </p:nvSpPr>
        <p:spPr>
          <a:xfrm>
            <a:off x="674254" y="1328880"/>
            <a:ext cx="8488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ROTEIRO PARA IMPLEMENTAÇÃO DO PLANO</a:t>
            </a:r>
          </a:p>
        </p:txBody>
      </p:sp>
    </p:spTree>
    <p:extLst>
      <p:ext uri="{BB962C8B-B14F-4D97-AF65-F5344CB8AC3E}">
        <p14:creationId xmlns:p14="http://schemas.microsoft.com/office/powerpoint/2010/main" val="30671702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EBFCB9F7-80BC-4DA2-BEF2-E6921132BA4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621617" cy="1728835"/>
          </a:xfrm>
          <a:prstGeom prst="rect">
            <a:avLst/>
          </a:prstGeom>
        </p:spPr>
      </p:pic>
      <p:pic>
        <p:nvPicPr>
          <p:cNvPr id="3" name="Gráfico 2">
            <a:extLst>
              <a:ext uri="{FF2B5EF4-FFF2-40B4-BE49-F238E27FC236}">
                <a16:creationId xmlns:a16="http://schemas.microsoft.com/office/drawing/2014/main" id="{6BCA2BE2-172E-4313-947A-22BD8891014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6419" y="136251"/>
            <a:ext cx="928896" cy="505504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11D646AC-FF9C-4A59-890C-A71643AF4E39}"/>
              </a:ext>
            </a:extLst>
          </p:cNvPr>
          <p:cNvSpPr txBox="1"/>
          <p:nvPr/>
        </p:nvSpPr>
        <p:spPr>
          <a:xfrm>
            <a:off x="385254" y="1998000"/>
            <a:ext cx="906621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Estratégias e caminhos a serem percorridos para implementação do Plano.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pt-BR" sz="5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20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Elementos constituintes de um roteiro para a implementação</a:t>
            </a:r>
          </a:p>
          <a:p>
            <a:pPr>
              <a:spcAft>
                <a:spcPts val="600"/>
              </a:spcAft>
            </a:pPr>
            <a:r>
              <a:rPr lang="pt-BR" sz="20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do PRH Paraguai.</a:t>
            </a:r>
          </a:p>
          <a:p>
            <a:pPr algn="just">
              <a:spcAft>
                <a:spcPts val="600"/>
              </a:spcAft>
            </a:pPr>
            <a:endParaRPr lang="pt-BR" sz="500" i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endParaRPr lang="pt-BR" sz="500" i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Exemplo: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Articulação entre os órgãos gestores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Inserção do PRH Paraguai na agenda política e institucional da bacia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Alocação e execução orçamentárias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Financiamento de programas contínuos (redução de cargas poluidoras, fomento à conservação dos recursos hídricos)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D9723FD-5494-4C4A-9141-BE80A5F50BE6}"/>
              </a:ext>
            </a:extLst>
          </p:cNvPr>
          <p:cNvSpPr txBox="1"/>
          <p:nvPr/>
        </p:nvSpPr>
        <p:spPr>
          <a:xfrm>
            <a:off x="674254" y="1328880"/>
            <a:ext cx="8488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ROTEIRO PARA IMPLEMENTAÇÃO DO PLANO</a:t>
            </a:r>
          </a:p>
        </p:txBody>
      </p:sp>
    </p:spTree>
    <p:extLst>
      <p:ext uri="{BB962C8B-B14F-4D97-AF65-F5344CB8AC3E}">
        <p14:creationId xmlns:p14="http://schemas.microsoft.com/office/powerpoint/2010/main" val="2422593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165BD5C7-6575-494F-9921-2CD1EEA1DAA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25896" y="-477078"/>
            <a:ext cx="10031896" cy="7335078"/>
          </a:xfrm>
          <a:prstGeom prst="rect">
            <a:avLst/>
          </a:prstGeom>
        </p:spPr>
      </p:pic>
      <p:pic>
        <p:nvPicPr>
          <p:cNvPr id="3" name="Gráfico 2">
            <a:extLst>
              <a:ext uri="{FF2B5EF4-FFF2-40B4-BE49-F238E27FC236}">
                <a16:creationId xmlns:a16="http://schemas.microsoft.com/office/drawing/2014/main" id="{AC7EE365-58D8-4267-9AF6-401E746A32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68951" y="5085458"/>
            <a:ext cx="3486150" cy="1114425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8973AB1E-E98F-4700-A77A-BB3B335DDECA}"/>
              </a:ext>
            </a:extLst>
          </p:cNvPr>
          <p:cNvSpPr txBox="1"/>
          <p:nvPr/>
        </p:nvSpPr>
        <p:spPr>
          <a:xfrm>
            <a:off x="2179982" y="1267758"/>
            <a:ext cx="54201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OBRIGADO!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61A7BAC2-73B1-4EE1-A7D5-6DD5C41FD660}"/>
              </a:ext>
            </a:extLst>
          </p:cNvPr>
          <p:cNvSpPr txBox="1"/>
          <p:nvPr/>
        </p:nvSpPr>
        <p:spPr>
          <a:xfrm>
            <a:off x="1328981" y="2220965"/>
            <a:ext cx="71221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Raquel Chinaglia Pereira dos Santos</a:t>
            </a:r>
          </a:p>
          <a:p>
            <a:pPr algn="ctr"/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Leonardo Mitre Alvim de Castro</a:t>
            </a:r>
          </a:p>
          <a:p>
            <a:pPr algn="ctr"/>
            <a:r>
              <a:rPr lang="pt-BR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Synara</a:t>
            </a: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Olendzki</a:t>
            </a: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Broch</a:t>
            </a: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6F3D56BE-A920-4341-9025-8B28DC1EB990}"/>
              </a:ext>
            </a:extLst>
          </p:cNvPr>
          <p:cNvSpPr txBox="1"/>
          <p:nvPr/>
        </p:nvSpPr>
        <p:spPr>
          <a:xfrm>
            <a:off x="1772478" y="3733998"/>
            <a:ext cx="623514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ENGECORPS Engenharia S.A.</a:t>
            </a:r>
          </a:p>
          <a:p>
            <a:pPr algn="ctr"/>
            <a:r>
              <a:rPr lang="pt-BR" sz="200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http://www.engecorps.com</a:t>
            </a:r>
          </a:p>
          <a:p>
            <a:pPr algn="ctr"/>
            <a:r>
              <a:rPr lang="de-DE" sz="200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Tel.: 55 11 2135 5252</a:t>
            </a:r>
            <a:endParaRPr lang="pt-BR" sz="2000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362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C145D462-4FDC-432A-8D5B-15EEBB226A13}"/>
              </a:ext>
            </a:extLst>
          </p:cNvPr>
          <p:cNvSpPr txBox="1"/>
          <p:nvPr/>
        </p:nvSpPr>
        <p:spPr>
          <a:xfrm>
            <a:off x="2173356" y="2248418"/>
            <a:ext cx="542013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</a:t>
            </a:r>
          </a:p>
          <a:p>
            <a:pPr algn="ctr"/>
            <a:r>
              <a:rPr lang="pt-BR" sz="7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DESTAQUE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6BCA2BE2-172E-4313-947A-22BD8891014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6419" y="136251"/>
            <a:ext cx="928896" cy="505504"/>
          </a:xfrm>
          <a:prstGeom prst="rect">
            <a:avLst/>
          </a:prstGeom>
        </p:spPr>
      </p:pic>
      <p:pic>
        <p:nvPicPr>
          <p:cNvPr id="4" name="Gráfico 3">
            <a:extLst>
              <a:ext uri="{FF2B5EF4-FFF2-40B4-BE49-F238E27FC236}">
                <a16:creationId xmlns:a16="http://schemas.microsoft.com/office/drawing/2014/main" id="{E4797AB0-AEB9-454A-BA66-8F58152D34D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76419" y="128548"/>
            <a:ext cx="928896" cy="505504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74146C2E-52F6-4BDE-9B7C-D56638EC0449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031896" cy="7584360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62741A52-7430-455E-A1BB-B154D634E150}"/>
              </a:ext>
            </a:extLst>
          </p:cNvPr>
          <p:cNvSpPr txBox="1"/>
          <p:nvPr/>
        </p:nvSpPr>
        <p:spPr>
          <a:xfrm>
            <a:off x="139700" y="1937826"/>
            <a:ext cx="9652000" cy="370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DIRETRIZES PARA ELABORAÇÃO DO PP-06</a:t>
            </a:r>
          </a:p>
          <a:p>
            <a:pPr algn="ctr"/>
            <a:endParaRPr lang="pt-BR" sz="3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3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E PROPOSTA DE APERFEIÇOAMENTO DO ARRANJO INSTITUCIONAL, RECOMENDAÇÕES PARA OS SETORES USUÁRIOS, ESTRATÉGIAS E ROTEIRO PARA A IMPLEMENTAÇÃO DO PLANO</a:t>
            </a:r>
          </a:p>
        </p:txBody>
      </p:sp>
    </p:spTree>
    <p:extLst>
      <p:ext uri="{BB962C8B-B14F-4D97-AF65-F5344CB8AC3E}">
        <p14:creationId xmlns:p14="http://schemas.microsoft.com/office/powerpoint/2010/main" val="7216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EBFCB9F7-80BC-4DA2-BEF2-E6921132BA4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621617" cy="1728835"/>
          </a:xfrm>
          <a:prstGeom prst="rect">
            <a:avLst/>
          </a:prstGeom>
        </p:spPr>
      </p:pic>
      <p:pic>
        <p:nvPicPr>
          <p:cNvPr id="3" name="Gráfico 2">
            <a:extLst>
              <a:ext uri="{FF2B5EF4-FFF2-40B4-BE49-F238E27FC236}">
                <a16:creationId xmlns:a16="http://schemas.microsoft.com/office/drawing/2014/main" id="{6BCA2BE2-172E-4313-947A-22BD8891014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6419" y="136251"/>
            <a:ext cx="928896" cy="505504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511905"/>
            <a:ext cx="9906000" cy="5346095"/>
          </a:xfrm>
          <a:prstGeom prst="rect">
            <a:avLst/>
          </a:prstGeom>
        </p:spPr>
      </p:pic>
      <p:sp>
        <p:nvSpPr>
          <p:cNvPr id="2" name="Elipse 1"/>
          <p:cNvSpPr/>
          <p:nvPr/>
        </p:nvSpPr>
        <p:spPr>
          <a:xfrm>
            <a:off x="8573366" y="4619335"/>
            <a:ext cx="387927" cy="387927"/>
          </a:xfrm>
          <a:prstGeom prst="ellipse">
            <a:avLst/>
          </a:prstGeom>
          <a:solidFill>
            <a:srgbClr val="C00000">
              <a:alpha val="12157"/>
            </a:srgb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0D9723FD-5494-4C4A-9141-BE80A5F50BE6}"/>
              </a:ext>
            </a:extLst>
          </p:cNvPr>
          <p:cNvSpPr txBox="1"/>
          <p:nvPr/>
        </p:nvSpPr>
        <p:spPr>
          <a:xfrm>
            <a:off x="674255" y="1044324"/>
            <a:ext cx="8488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CRONOGRAMA E PRODUTOS DO PRH PARAGUAI</a:t>
            </a:r>
          </a:p>
        </p:txBody>
      </p:sp>
    </p:spTree>
    <p:extLst>
      <p:ext uri="{BB962C8B-B14F-4D97-AF65-F5344CB8AC3E}">
        <p14:creationId xmlns:p14="http://schemas.microsoft.com/office/powerpoint/2010/main" val="3362430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EBFCB9F7-80BC-4DA2-BEF2-E6921132BA4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621617" cy="1728835"/>
          </a:xfrm>
          <a:prstGeom prst="rect">
            <a:avLst/>
          </a:prstGeom>
        </p:spPr>
      </p:pic>
      <p:pic>
        <p:nvPicPr>
          <p:cNvPr id="3" name="Gráfico 2">
            <a:extLst>
              <a:ext uri="{FF2B5EF4-FFF2-40B4-BE49-F238E27FC236}">
                <a16:creationId xmlns:a16="http://schemas.microsoft.com/office/drawing/2014/main" id="{6BCA2BE2-172E-4313-947A-22BD8891014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6419" y="136251"/>
            <a:ext cx="928896" cy="505504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0D9723FD-5494-4C4A-9141-BE80A5F50BE6}"/>
              </a:ext>
            </a:extLst>
          </p:cNvPr>
          <p:cNvSpPr txBox="1"/>
          <p:nvPr/>
        </p:nvSpPr>
        <p:spPr>
          <a:xfrm>
            <a:off x="674255" y="1044324"/>
            <a:ext cx="8488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RESOLUÇÃO CNRH Nº 145/2012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11D646AC-FF9C-4A59-890C-A71643AF4E39}"/>
              </a:ext>
            </a:extLst>
          </p:cNvPr>
          <p:cNvSpPr txBox="1"/>
          <p:nvPr/>
        </p:nvSpPr>
        <p:spPr>
          <a:xfrm>
            <a:off x="424872" y="1505989"/>
            <a:ext cx="9066219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pt-BR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13º O </a:t>
            </a:r>
            <a:r>
              <a:rPr lang="pt-BR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 de Ações </a:t>
            </a:r>
            <a:r>
              <a:rPr lang="pt-BR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visa a mitigar, minimizar e se antecipar aos problemas relacionados aos recursos hídricos superficiais e subterrâneos, de forma a promover os usos múltiplos e a gestão integrada, devendo compreender, no mínimo:</a:t>
            </a:r>
          </a:p>
          <a:p>
            <a:pPr algn="just">
              <a:spcAft>
                <a:spcPts val="600"/>
              </a:spcAft>
            </a:pPr>
            <a:r>
              <a:rPr lang="pt-BR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- definição das metas do plano;*</a:t>
            </a:r>
          </a:p>
          <a:p>
            <a:pPr algn="just">
              <a:spcAft>
                <a:spcPts val="600"/>
              </a:spcAft>
            </a:pPr>
            <a:r>
              <a:rPr lang="pt-BR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- ações ou intervenções requeridas, organizadas em componentes, programas e subprogramas, com justificativa, objetivos, executor, investimentos, fontes possíveis de recursos, prazo de implantação;**</a:t>
            </a:r>
          </a:p>
          <a:p>
            <a:pPr algn="just">
              <a:spcAft>
                <a:spcPts val="600"/>
              </a:spcAft>
            </a:pPr>
            <a:r>
              <a:rPr lang="pt-BR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- prioridades e cronograma de investimentos;**</a:t>
            </a:r>
          </a:p>
          <a:p>
            <a:pPr algn="just">
              <a:spcAft>
                <a:spcPts val="600"/>
              </a:spcAft>
            </a:pPr>
            <a:r>
              <a:rPr lang="pt-BR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 - diretrizes para os instrumentos de gestão;*</a:t>
            </a:r>
          </a:p>
          <a:p>
            <a:pPr algn="just">
              <a:spcAft>
                <a:spcPts val="600"/>
              </a:spcAft>
            </a:pPr>
            <a:r>
              <a:rPr lang="pt-BR" sz="16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- arranjo institucional ou recomendações de ordem institucional para aperfeiçoamento da gestão dos recursos hídricos e para implementação das ações requeridas;***</a:t>
            </a:r>
          </a:p>
          <a:p>
            <a:pPr algn="just">
              <a:spcAft>
                <a:spcPts val="600"/>
              </a:spcAft>
            </a:pPr>
            <a:r>
              <a:rPr lang="pt-BR" sz="16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 - recomendações de ordem operacional para a implementação do plano;***</a:t>
            </a:r>
          </a:p>
          <a:p>
            <a:pPr algn="just">
              <a:spcAft>
                <a:spcPts val="600"/>
              </a:spcAft>
            </a:pPr>
            <a:r>
              <a:rPr lang="pt-BR" sz="16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 - indicadores que permitam avaliar o nível de implementação das ações propostas;***</a:t>
            </a:r>
          </a:p>
          <a:p>
            <a:pPr algn="just">
              <a:spcAft>
                <a:spcPts val="600"/>
              </a:spcAft>
            </a:pPr>
            <a:r>
              <a:rPr lang="pt-BR" sz="16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 – recomendações para os setores usuários, governamental e sociedade civil.***</a:t>
            </a:r>
          </a:p>
          <a:p>
            <a:pPr algn="just">
              <a:spcAft>
                <a:spcPts val="600"/>
              </a:spcAft>
            </a:pPr>
            <a:endParaRPr lang="pt-BR" sz="14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Apresentado no PP-04</a:t>
            </a:r>
          </a:p>
          <a:p>
            <a:pPr algn="just">
              <a:spcAft>
                <a:spcPts val="600"/>
              </a:spcAft>
            </a:pP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 Apresentado no PP-05</a:t>
            </a:r>
          </a:p>
          <a:p>
            <a:pPr algn="just">
              <a:spcAft>
                <a:spcPts val="600"/>
              </a:spcAft>
            </a:pPr>
            <a:r>
              <a:rPr lang="pt-BR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*** Previsto para o PP-06</a:t>
            </a:r>
          </a:p>
        </p:txBody>
      </p:sp>
    </p:spTree>
    <p:extLst>
      <p:ext uri="{BB962C8B-B14F-4D97-AF65-F5344CB8AC3E}">
        <p14:creationId xmlns:p14="http://schemas.microsoft.com/office/powerpoint/2010/main" val="3090866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C145D462-4FDC-432A-8D5B-15EEBB226A13}"/>
              </a:ext>
            </a:extLst>
          </p:cNvPr>
          <p:cNvSpPr txBox="1"/>
          <p:nvPr/>
        </p:nvSpPr>
        <p:spPr>
          <a:xfrm>
            <a:off x="2173356" y="2248418"/>
            <a:ext cx="542013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</a:t>
            </a:r>
          </a:p>
          <a:p>
            <a:pPr algn="ctr"/>
            <a:r>
              <a:rPr lang="pt-BR" sz="7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DESTAQUE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6BCA2BE2-172E-4313-947A-22BD8891014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6419" y="136251"/>
            <a:ext cx="928896" cy="505504"/>
          </a:xfrm>
          <a:prstGeom prst="rect">
            <a:avLst/>
          </a:prstGeom>
        </p:spPr>
      </p:pic>
      <p:pic>
        <p:nvPicPr>
          <p:cNvPr id="4" name="Gráfico 3">
            <a:extLst>
              <a:ext uri="{FF2B5EF4-FFF2-40B4-BE49-F238E27FC236}">
                <a16:creationId xmlns:a16="http://schemas.microsoft.com/office/drawing/2014/main" id="{E4797AB0-AEB9-454A-BA66-8F58152D34D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76419" y="128548"/>
            <a:ext cx="928896" cy="505504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74146C2E-52F6-4BDE-9B7C-D56638EC0449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031896" cy="7584360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62741A52-7430-455E-A1BB-B154D634E150}"/>
              </a:ext>
            </a:extLst>
          </p:cNvPr>
          <p:cNvSpPr txBox="1"/>
          <p:nvPr/>
        </p:nvSpPr>
        <p:spPr>
          <a:xfrm>
            <a:off x="1038522" y="2248418"/>
            <a:ext cx="79548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E PROPOSTA DE APERFEIÇOAMENTO DO ARRANJO INSTITUCIONAL</a:t>
            </a:r>
          </a:p>
          <a:p>
            <a:pPr algn="ctr"/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A GESTÃO DOS RECURSOS HÍDRICOS</a:t>
            </a:r>
            <a:b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RH-PARAGUAI</a:t>
            </a:r>
          </a:p>
        </p:txBody>
      </p:sp>
    </p:spTree>
    <p:extLst>
      <p:ext uri="{BB962C8B-B14F-4D97-AF65-F5344CB8AC3E}">
        <p14:creationId xmlns:p14="http://schemas.microsoft.com/office/powerpoint/2010/main" val="3703001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EBFCB9F7-80BC-4DA2-BEF2-E6921132BA4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621617" cy="1728835"/>
          </a:xfrm>
          <a:prstGeom prst="rect">
            <a:avLst/>
          </a:prstGeom>
        </p:spPr>
      </p:pic>
      <p:pic>
        <p:nvPicPr>
          <p:cNvPr id="3" name="Gráfico 2">
            <a:extLst>
              <a:ext uri="{FF2B5EF4-FFF2-40B4-BE49-F238E27FC236}">
                <a16:creationId xmlns:a16="http://schemas.microsoft.com/office/drawing/2014/main" id="{6BCA2BE2-172E-4313-947A-22BD8891014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6419" y="136251"/>
            <a:ext cx="928896" cy="505504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11D646AC-FF9C-4A59-890C-A71643AF4E39}"/>
              </a:ext>
            </a:extLst>
          </p:cNvPr>
          <p:cNvSpPr txBox="1"/>
          <p:nvPr/>
        </p:nvSpPr>
        <p:spPr>
          <a:xfrm>
            <a:off x="385254" y="1998000"/>
            <a:ext cx="9066219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do arcabouço legal vigente no que se refere à gestão dos recursos hídricos na RH-Paraguai, analisando as atribuições e competências legais das diversas instituições que nela atuam, sejam entidades integrantes do sistema de gerenciamento de recursos hídricos ou de outros setores afetos e que teriam relação com esse tema.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pt-BR" sz="5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20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Análise focada nas entidades previstas e suas atribuições legais.</a:t>
            </a:r>
          </a:p>
          <a:p>
            <a:pPr algn="just">
              <a:spcAft>
                <a:spcPts val="600"/>
              </a:spcAft>
            </a:pPr>
            <a:endParaRPr lang="pt-BR" sz="500" i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Entidades integrantes do SINGREH – ANA e órgãos gestores estaduais, CNRH, </a:t>
            </a:r>
            <a:r>
              <a:rPr lang="pt-BR" sz="15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CERHs</a:t>
            </a:r>
            <a:r>
              <a:rPr lang="pt-BR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5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CBHs</a:t>
            </a:r>
            <a:r>
              <a:rPr lang="pt-BR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etc.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Entidades integrantes das principais políticas setoriais afetas - Meio Ambiente, Pesca, Educação Ambiental, Agricultura, Energia, Mineração, etc. 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Consórcios Intermunicipais (CIDEMA, COINTA, CIDES NASCENTES DO PANTANAL, CONSAD ALTO PARAGUAI, etc.)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Entidades integrantes ou previstas em Tratados Internacionais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Outros entes que possam ter atribuição afeta. Ex.: GAP; Conselho da Reserva da Biosfera e Comitês Estaduais da Reserva da Biosfera do Pantanal</a:t>
            </a: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D9723FD-5494-4C4A-9141-BE80A5F50BE6}"/>
              </a:ext>
            </a:extLst>
          </p:cNvPr>
          <p:cNvSpPr txBox="1"/>
          <p:nvPr/>
        </p:nvSpPr>
        <p:spPr>
          <a:xfrm>
            <a:off x="674254" y="1328880"/>
            <a:ext cx="8488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ARRANJO INSTITUCIONAL</a:t>
            </a:r>
          </a:p>
        </p:txBody>
      </p:sp>
    </p:spTree>
    <p:extLst>
      <p:ext uri="{BB962C8B-B14F-4D97-AF65-F5344CB8AC3E}">
        <p14:creationId xmlns:p14="http://schemas.microsoft.com/office/powerpoint/2010/main" val="2083101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EBFCB9F7-80BC-4DA2-BEF2-E6921132BA4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621617" cy="1728835"/>
          </a:xfrm>
          <a:prstGeom prst="rect">
            <a:avLst/>
          </a:prstGeom>
        </p:spPr>
      </p:pic>
      <p:pic>
        <p:nvPicPr>
          <p:cNvPr id="3" name="Gráfico 2">
            <a:extLst>
              <a:ext uri="{FF2B5EF4-FFF2-40B4-BE49-F238E27FC236}">
                <a16:creationId xmlns:a16="http://schemas.microsoft.com/office/drawing/2014/main" id="{6BCA2BE2-172E-4313-947A-22BD8891014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6419" y="136251"/>
            <a:ext cx="928896" cy="50550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0D9723FD-5494-4C4A-9141-BE80A5F50BE6}"/>
              </a:ext>
            </a:extLst>
          </p:cNvPr>
          <p:cNvSpPr txBox="1"/>
          <p:nvPr/>
        </p:nvSpPr>
        <p:spPr>
          <a:xfrm>
            <a:off x="674254" y="1328880"/>
            <a:ext cx="8488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ARRANJO INSTITUCIONAL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11D646AC-FF9C-4A59-890C-A71643AF4E39}"/>
              </a:ext>
            </a:extLst>
          </p:cNvPr>
          <p:cNvSpPr txBox="1"/>
          <p:nvPr/>
        </p:nvSpPr>
        <p:spPr>
          <a:xfrm>
            <a:off x="385254" y="1998431"/>
            <a:ext cx="906621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da matriz interinstitucional vigente, analisando o perfil e a capacidade técnico-institucional das diversas instituições.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pt-BR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20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Análise focada nos entes efetivamente existentes, na atuação e 	funcionamento de cada entidade.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Cruzamento entre as atribuições das instituições, por exame dos atos legais (estatutos e regimentos), e as resultantes de sua atuação nas plenárias e reuniões (deliberações, pareceres técnicos e atas de reuniões), verificando-se o registro de quórum e as manifestações das instituições representadas.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BR" sz="15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Análise da produção dessas instituições, publicações e trabalhos realizados no setor de gestão dos recursos hídricos ou em áreas correlatas, seu teor, relevância e conformidade de atuação relativamente ao que a legislação prevê que sejam suas competências.</a:t>
            </a:r>
          </a:p>
        </p:txBody>
      </p:sp>
    </p:spTree>
    <p:extLst>
      <p:ext uri="{BB962C8B-B14F-4D97-AF65-F5344CB8AC3E}">
        <p14:creationId xmlns:p14="http://schemas.microsoft.com/office/powerpoint/2010/main" val="2644845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EBFCB9F7-80BC-4DA2-BEF2-E6921132BA4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621617" cy="1728835"/>
          </a:xfrm>
          <a:prstGeom prst="rect">
            <a:avLst/>
          </a:prstGeom>
        </p:spPr>
      </p:pic>
      <p:pic>
        <p:nvPicPr>
          <p:cNvPr id="3" name="Gráfico 2">
            <a:extLst>
              <a:ext uri="{FF2B5EF4-FFF2-40B4-BE49-F238E27FC236}">
                <a16:creationId xmlns:a16="http://schemas.microsoft.com/office/drawing/2014/main" id="{6BCA2BE2-172E-4313-947A-22BD8891014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6419" y="136251"/>
            <a:ext cx="928896" cy="50550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0D9723FD-5494-4C4A-9141-BE80A5F50BE6}"/>
              </a:ext>
            </a:extLst>
          </p:cNvPr>
          <p:cNvSpPr txBox="1"/>
          <p:nvPr/>
        </p:nvSpPr>
        <p:spPr>
          <a:xfrm>
            <a:off x="674254" y="1328880"/>
            <a:ext cx="8488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ARRANJO INSTITUCIONAL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11D646AC-FF9C-4A59-890C-A71643AF4E39}"/>
              </a:ext>
            </a:extLst>
          </p:cNvPr>
          <p:cNvSpPr txBox="1"/>
          <p:nvPr/>
        </p:nvSpPr>
        <p:spPr>
          <a:xfrm>
            <a:off x="385254" y="1998431"/>
            <a:ext cx="906621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Proposta </a:t>
            </a:r>
            <a:r>
              <a:rPr lang="pt-BR" sz="20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preliminar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modelo institucional mais adequado de gestão dos recursos hídricos para a RH-Paraguai. 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pt-BR" sz="5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20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Modelo que efetivamente viabilize e concretize a solução dos 	principais conflitos existentes na RH-Paraguai, que muitas vezes 	transcendem a 	política de recursos hídricos e os instrumentos de 	gestão de recursos hídricos.</a:t>
            </a:r>
          </a:p>
          <a:p>
            <a:pPr algn="just">
              <a:spcAft>
                <a:spcPts val="600"/>
              </a:spcAft>
            </a:pPr>
            <a:endParaRPr lang="pt-BR" sz="500" i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endParaRPr lang="pt-BR" sz="500" i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just">
              <a:spcAft>
                <a:spcPts val="600"/>
              </a:spcAft>
            </a:pPr>
            <a:r>
              <a:rPr lang="pt-BR" sz="20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Qualquer arranjo que venha a ser construído para a RH-Paraguai deverá ser uma instância participativa, que reúna todos os interessados na gestão dos recursos hídricos na região.</a:t>
            </a: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068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C145D462-4FDC-432A-8D5B-15EEBB226A13}"/>
              </a:ext>
            </a:extLst>
          </p:cNvPr>
          <p:cNvSpPr txBox="1"/>
          <p:nvPr/>
        </p:nvSpPr>
        <p:spPr>
          <a:xfrm>
            <a:off x="2173356" y="2248418"/>
            <a:ext cx="542013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</a:t>
            </a:r>
          </a:p>
          <a:p>
            <a:pPr algn="ctr"/>
            <a:r>
              <a:rPr lang="pt-BR" sz="7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DESTAQUE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6BCA2BE2-172E-4313-947A-22BD8891014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6419" y="136251"/>
            <a:ext cx="928896" cy="505504"/>
          </a:xfrm>
          <a:prstGeom prst="rect">
            <a:avLst/>
          </a:prstGeom>
        </p:spPr>
      </p:pic>
      <p:pic>
        <p:nvPicPr>
          <p:cNvPr id="4" name="Gráfico 3">
            <a:extLst>
              <a:ext uri="{FF2B5EF4-FFF2-40B4-BE49-F238E27FC236}">
                <a16:creationId xmlns:a16="http://schemas.microsoft.com/office/drawing/2014/main" id="{E4797AB0-AEB9-454A-BA66-8F58152D34D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76419" y="128548"/>
            <a:ext cx="928896" cy="505504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74146C2E-52F6-4BDE-9B7C-D56638EC0449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031896" cy="7584360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62741A52-7430-455E-A1BB-B154D634E150}"/>
              </a:ext>
            </a:extLst>
          </p:cNvPr>
          <p:cNvSpPr txBox="1"/>
          <p:nvPr/>
        </p:nvSpPr>
        <p:spPr>
          <a:xfrm>
            <a:off x="1038522" y="2679305"/>
            <a:ext cx="79548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RECOMENDAÇÕES PARA OS SETORES USUÁRIOS, GOVERNAMENTAL E SOCIEDADE CIVIL</a:t>
            </a:r>
          </a:p>
        </p:txBody>
      </p:sp>
    </p:spTree>
    <p:extLst>
      <p:ext uri="{BB962C8B-B14F-4D97-AF65-F5344CB8AC3E}">
        <p14:creationId xmlns:p14="http://schemas.microsoft.com/office/powerpoint/2010/main" val="32203749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4368</TotalTime>
  <Words>460</Words>
  <Application>Microsoft Office PowerPoint</Application>
  <PresentationFormat>Papel A4 (210 x 297 mm)</PresentationFormat>
  <Paragraphs>92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Rafael Nunes</dc:creator>
  <cp:lastModifiedBy>Antonio Augusto Drumond Ramos Gondim</cp:lastModifiedBy>
  <cp:revision>431</cp:revision>
  <dcterms:created xsi:type="dcterms:W3CDTF">2017-04-06T15:22:27Z</dcterms:created>
  <dcterms:modified xsi:type="dcterms:W3CDTF">2018-04-25T18:50:25Z</dcterms:modified>
</cp:coreProperties>
</file>