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1" r:id="rId3"/>
    <p:sldId id="319" r:id="rId4"/>
    <p:sldId id="320" r:id="rId5"/>
    <p:sldId id="321" r:id="rId6"/>
    <p:sldId id="312" r:id="rId7"/>
    <p:sldId id="316" r:id="rId8"/>
    <p:sldId id="315" r:id="rId9"/>
    <p:sldId id="313" r:id="rId10"/>
    <p:sldId id="314" r:id="rId11"/>
    <p:sldId id="317" r:id="rId12"/>
    <p:sldId id="318" r:id="rId13"/>
    <p:sldId id="260" r:id="rId14"/>
  </p:sldIdLst>
  <p:sldSz cx="9906000" cy="6858000" type="A4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NA CAROLINA BICALHO" initials="ACB" lastIdx="24" clrIdx="0"/>
  <p:cmAuthor id="1" name=". .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7C80"/>
    <a:srgbClr val="F747E2"/>
    <a:srgbClr val="2F528F"/>
    <a:srgbClr val="FFCC00"/>
    <a:srgbClr val="DDBB2F"/>
    <a:srgbClr val="63EFF5"/>
    <a:srgbClr val="50EB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118" autoAdjust="0"/>
    <p:restoredTop sz="99768" autoAdjust="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E:\Paraguai\Eventos_Rodada_1\Listas_Presen&#231;as_MS\Estat&#237;sticas_Rodada_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[Estatísticas_Rodada_1.xlsx]Planilha3!Tabela dinâmica2</c:name>
    <c:fmtId val="1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Planilha3!$B$3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126-4303-AECF-27D1B0CDA8E4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126-4303-AECF-27D1B0CDA8E4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126-4303-AECF-27D1B0CDA8E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Planilha3!$A$4:$A$7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Planilha3!$B$4:$B$7</c:f>
              <c:numCache>
                <c:formatCode>General</c:formatCode>
                <c:ptCount val="3"/>
                <c:pt idx="0">
                  <c:v>12</c:v>
                </c:pt>
                <c:pt idx="1">
                  <c:v>33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126-4303-AECF-27D1B0CDA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[Estatísticas_Rodada_1.xlsx]Planilha4!Tabela dinâmica3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Planilha4!$B$3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6B9-465B-937C-A634732B3AF2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6B9-465B-937C-A634732B3AF2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6B9-465B-937C-A634732B3AF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Planilha4!$A$4:$A$7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Planilha4!$B$4:$B$7</c:f>
              <c:numCache>
                <c:formatCode>General</c:formatCode>
                <c:ptCount val="3"/>
                <c:pt idx="0">
                  <c:v>13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6B9-465B-937C-A634732B3AF2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[Estatísticas_Rodada_1.xlsx]Planilha6!Tabela dinâmica5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-0.14473118985126859"/>
              <c:y val="-0.1702216389617964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7.5389545056867888E-2"/>
              <c:y val="0.142273986585010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Planilha6!$B$3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F2E-4B2B-ABCA-96F8AA792C93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F2E-4B2B-ABCA-96F8AA792C93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F2E-4B2B-ABCA-96F8AA792C93}"/>
              </c:ext>
            </c:extLst>
          </c:dPt>
          <c:dLbls>
            <c:dLbl>
              <c:idx val="0"/>
              <c:layout>
                <c:manualLayout>
                  <c:x val="-0.14473118985126859"/>
                  <c:y val="-0.17022163896179643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F2E-4B2B-ABCA-96F8AA792C93}"/>
                </c:ext>
              </c:extLst>
            </c:dLbl>
            <c:dLbl>
              <c:idx val="2"/>
              <c:layout>
                <c:manualLayout>
                  <c:x val="7.5389545056867888E-2"/>
                  <c:y val="0.1422739865850102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F2E-4B2B-ABCA-96F8AA792C9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Planilha6!$A$4:$A$7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Planilha6!$B$4:$B$7</c:f>
              <c:numCache>
                <c:formatCode>General</c:formatCode>
                <c:ptCount val="3"/>
                <c:pt idx="0">
                  <c:v>12</c:v>
                </c:pt>
                <c:pt idx="1">
                  <c:v>4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2E-4B2B-ABCA-96F8AA792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[Estatísticas_Rodada_1.xlsx]Planilha1!Tabela dinâmica1</c:name>
    <c:fmtId val="7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1.79501312335958E-2"/>
              <c:y val="0.16083697871099445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Planilha1!$B$3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30-4A42-BF46-6A4ECD9DEDCB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30-4A42-BF46-6A4ECD9DEDCB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130-4A42-BF46-6A4ECD9DEDCB}"/>
              </c:ext>
            </c:extLst>
          </c:dPt>
          <c:dLbls>
            <c:dLbl>
              <c:idx val="2"/>
              <c:layout>
                <c:manualLayout>
                  <c:x val="1.79501312335958E-2"/>
                  <c:y val="0.16083697871099445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130-4A42-BF46-6A4ECD9DEDC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Planilha1!$A$4:$A$7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Planilha1!$B$4:$B$7</c:f>
              <c:numCache>
                <c:formatCode>General</c:formatCode>
                <c:ptCount val="3"/>
                <c:pt idx="0">
                  <c:v>45</c:v>
                </c:pt>
                <c:pt idx="1">
                  <c:v>79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30-4A42-BF46-6A4ECD9DEDC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[Estatísticas_Rodada_1.xlsx]Planilha2!Tabela dinâmica2</c:name>
    <c:fmtId val="7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</c:pivotFmt>
    </c:pivotFmts>
    <c:plotArea>
      <c:layout/>
      <c:pieChart>
        <c:varyColors val="1"/>
        <c:ser>
          <c:idx val="0"/>
          <c:order val="0"/>
          <c:tx>
            <c:strRef>
              <c:f>Planilha2!$B$3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2F9-4D65-B495-E3CAAF70E817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2F9-4D65-B495-E3CAAF70E817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2F9-4D65-B495-E3CAAF70E81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Planilha2!$A$4:$A$7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Planilha2!$B$4:$B$7</c:f>
              <c:numCache>
                <c:formatCode>General</c:formatCode>
                <c:ptCount val="3"/>
                <c:pt idx="0">
                  <c:v>18</c:v>
                </c:pt>
                <c:pt idx="1">
                  <c:v>7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2F9-4D65-B495-E3CAAF70E817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[Estatísticas_Rodada_1.xlsx]Planilha5!Tabela dinâmica3</c:name>
    <c:fmtId val="4"/>
  </c:pivotSource>
  <c:chart>
    <c:autoTitleDeleted val="1"/>
    <c:pivotFmts>
      <c:pivotFmt>
        <c:idx val="0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3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5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6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 w="19050">
            <a:solidFill>
              <a:schemeClr val="lt1"/>
            </a:solidFill>
          </a:ln>
          <a:effectLst/>
        </c:spPr>
      </c:pivotFmt>
      <c:pivotFmt>
        <c:idx val="9"/>
        <c:spPr>
          <a:solidFill>
            <a:srgbClr val="FFFF66"/>
          </a:solidFill>
          <a:ln w="19050">
            <a:solidFill>
              <a:schemeClr val="lt1"/>
            </a:solidFill>
          </a:ln>
          <a:effectLst/>
        </c:spPr>
      </c:pivotFmt>
      <c:pivotFmt>
        <c:idx val="10"/>
        <c:spPr>
          <a:solidFill>
            <a:srgbClr val="FF7C80"/>
          </a:solidFill>
          <a:ln w="19050">
            <a:solidFill>
              <a:schemeClr val="lt1"/>
            </a:solidFill>
          </a:ln>
          <a:effectLst/>
        </c:spPr>
        <c:dLbl>
          <c:idx val="0"/>
          <c:layout>
            <c:manualLayout>
              <c:x val="4.4368328958880141E-2"/>
              <c:y val="0.15066528142315544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2000" b="1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Trebuchet MS" panose="020B0603020202020204" pitchFamily="34" charset="0"/>
                  <a:ea typeface="+mn-ea"/>
                  <a:cs typeface="+mn-cs"/>
                </a:defRPr>
              </a:pPr>
              <a:endParaRPr lang="pt-BR"/>
            </a:p>
          </c:txPr>
          <c:dLblPos val="bestFit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pieChart>
        <c:varyColors val="1"/>
        <c:ser>
          <c:idx val="0"/>
          <c:order val="0"/>
          <c:tx>
            <c:strRef>
              <c:f>Planilha5!$B$3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1B-4192-ACB0-64886A654035}"/>
              </c:ext>
            </c:extLst>
          </c:dPt>
          <c:dPt>
            <c:idx val="1"/>
            <c:bubble3D val="0"/>
            <c:spPr>
              <a:solidFill>
                <a:srgbClr val="FFFF6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1B-4192-ACB0-64886A654035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1B-4192-ACB0-64886A654035}"/>
              </c:ext>
            </c:extLst>
          </c:dPt>
          <c:dLbls>
            <c:dLbl>
              <c:idx val="2"/>
              <c:layout>
                <c:manualLayout>
                  <c:x val="4.4368328958880141E-2"/>
                  <c:y val="0.15066528142315544"/>
                </c:manualLayout>
              </c:layout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1B-4192-ACB0-64886A6540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rebuchet MS" panose="020B06030202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Planilha5!$A$4:$A$7</c:f>
              <c:strCache>
                <c:ptCount val="3"/>
                <c:pt idx="0">
                  <c:v>Poder Público</c:v>
                </c:pt>
                <c:pt idx="1">
                  <c:v>Sociedade Civil</c:v>
                </c:pt>
                <c:pt idx="2">
                  <c:v>Usuário</c:v>
                </c:pt>
              </c:strCache>
            </c:strRef>
          </c:cat>
          <c:val>
            <c:numRef>
              <c:f>Planilha5!$B$4:$B$7</c:f>
              <c:numCache>
                <c:formatCode>General</c:formatCode>
                <c:ptCount val="3"/>
                <c:pt idx="0">
                  <c:v>10</c:v>
                </c:pt>
                <c:pt idx="1">
                  <c:v>25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1B-4192-ACB0-64886A65403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7954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2322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2601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74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976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5804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872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3068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574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4431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01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8941-7A31-4EA6-808A-2C79EB6A94C7}" type="datetimeFigureOut">
              <a:rPr lang="pt-BR" smtClean="0"/>
              <a:t>11/08/2017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2CE08F-DB48-4318-B9C0-4E30C16A7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5778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mobilizacaoprhp@gmail.com" TargetMode="External"/><Relationship Id="rId4" Type="http://schemas.openxmlformats.org/officeDocument/2006/relationships/image" Target="../media/image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g"/><Relationship Id="rId4" Type="http://schemas.openxmlformats.org/officeDocument/2006/relationships/image" Target="../media/image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9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10" name="Imagem 9" descr="Uma imagem contendo mostrador&#10;&#10;Descrição gerada com alta confiança">
            <a:extLst>
              <a:ext uri="{FF2B5EF4-FFF2-40B4-BE49-F238E27FC236}">
                <a16:creationId xmlns:a16="http://schemas.microsoft.com/office/drawing/2014/main" id="{4C16B430-F060-46CC-A0B4-C9D71E5016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2451652"/>
            <a:ext cx="9906000" cy="44461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7493709-F1EF-4F87-8411-53CADFDB51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93" y="5923722"/>
            <a:ext cx="492918" cy="79863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03EFB15-4855-4D8F-A43F-3EF018D814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848" y="5791199"/>
            <a:ext cx="5023613" cy="1149387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2BA47120-82A4-4E51-BAA4-523A869BDC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454551" y="2346980"/>
            <a:ext cx="5277160" cy="1686961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E686FC79-9FD0-428F-B8C5-999873265232}"/>
              </a:ext>
            </a:extLst>
          </p:cNvPr>
          <p:cNvSpPr txBox="1"/>
          <p:nvPr/>
        </p:nvSpPr>
        <p:spPr>
          <a:xfrm>
            <a:off x="4704523" y="5045860"/>
            <a:ext cx="514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Campo Grande (MS), 11 de agosto de 2017</a:t>
            </a:r>
          </a:p>
        </p:txBody>
      </p:sp>
    </p:spTree>
    <p:extLst>
      <p:ext uri="{BB962C8B-B14F-4D97-AF65-F5344CB8AC3E}">
        <p14:creationId xmlns:p14="http://schemas.microsoft.com/office/powerpoint/2010/main" val="3970289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/>
        </p:nvGraphicFramePr>
        <p:xfrm>
          <a:off x="0" y="2629956"/>
          <a:ext cx="9906000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554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36035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4253947">
                  <a:extLst>
                    <a:ext uri="{9D8B030D-6E8A-4147-A177-3AD203B41FA5}">
                      <a16:colId xmlns:a16="http://schemas.microsoft.com/office/drawing/2014/main" val="1051584868"/>
                    </a:ext>
                  </a:extLst>
                </a:gridCol>
                <a:gridCol w="2100470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4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OFICINAS REGIONAIS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29/08/17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(Terça-feira)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Cáceres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SESI – Serviço Social da Indústria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da Maravilha, 1402, Vila Irene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30/08/17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Rondonópolis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Rios Hotel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João Pessoa, 916, Centro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01/09/17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(Sexta-feira)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Cuiabá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Hotel Fazenda Mato Grosso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Antônio </a:t>
                      </a:r>
                      <a:r>
                        <a:rPr lang="pt-BR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Dorileo</a:t>
                      </a: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, 1100, Coxipó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08h15 às 12h30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  <p:sp>
        <p:nvSpPr>
          <p:cNvPr id="2" name="CaixaDeTexto 1">
            <a:extLst>
              <a:ext uri="{FF2B5EF4-FFF2-40B4-BE49-F238E27FC236}">
                <a16:creationId xmlns:a16="http://schemas.microsoft.com/office/drawing/2014/main" id="{0B9BC837-9EC4-413A-BB1A-163C1E5483F8}"/>
              </a:ext>
            </a:extLst>
          </p:cNvPr>
          <p:cNvSpPr txBox="1"/>
          <p:nvPr/>
        </p:nvSpPr>
        <p:spPr>
          <a:xfrm>
            <a:off x="2570909" y="5819828"/>
            <a:ext cx="476418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  <a:hlinkClick r:id="rId5"/>
              </a:rPr>
              <a:t>mobilizacaoprhp@gmail.com</a:t>
            </a:r>
            <a:endParaRPr lang="pt-BR" sz="2800" dirty="0">
              <a:solidFill>
                <a:srgbClr val="C00000"/>
              </a:solidFill>
              <a:latin typeface="Trebuchet MS" panose="020B0603020202020204" pitchFamily="34" charset="0"/>
            </a:endParaRPr>
          </a:p>
          <a:p>
            <a:pPr algn="ctr"/>
            <a: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</a:rPr>
              <a:t>(61</a:t>
            </a:r>
            <a:r>
              <a:rPr lang="pt-BR" sz="2800">
                <a:solidFill>
                  <a:srgbClr val="C00000"/>
                </a:solidFill>
                <a:latin typeface="Trebuchet MS" panose="020B0603020202020204" pitchFamily="34" charset="0"/>
              </a:rPr>
              <a:t>) 98348-582</a:t>
            </a:r>
            <a:r>
              <a:rPr lang="pt-BR" sz="2800" dirty="0">
                <a:solidFill>
                  <a:srgbClr val="C00000"/>
                </a:solidFill>
                <a:latin typeface="Trebuchet MS" panose="020B0603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287037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4FC8E17-2EF6-4B7E-982E-27E10FE80D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9206" cy="685800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8105675-9DE9-44D0-8623-C1A4EEFABD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0026" y="0"/>
            <a:ext cx="5079206" cy="685800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990275-67D8-45AD-91A3-CB19D0327B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794" y="0"/>
            <a:ext cx="5079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2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93FC25F9-FAB8-4A55-9446-16036B8516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079206" cy="685800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BF11CFE-33E1-4EC9-939C-7CAC9E286C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996" y="0"/>
            <a:ext cx="5079206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B8F7B0B-77FD-40D3-95F1-7EF532C84E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794" y="0"/>
            <a:ext cx="50792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3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165BD5C7-6575-494F-9921-2CD1EEA1DAA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896" y="-477078"/>
            <a:ext cx="10031896" cy="7335078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AC7EE365-58D8-4267-9AF6-401E746A32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5098" y="630904"/>
            <a:ext cx="3486150" cy="1114425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973AB1E-E98F-4700-A77A-BB3B335DDECA}"/>
              </a:ext>
            </a:extLst>
          </p:cNvPr>
          <p:cNvSpPr txBox="1"/>
          <p:nvPr/>
        </p:nvSpPr>
        <p:spPr>
          <a:xfrm>
            <a:off x="2179982" y="2361124"/>
            <a:ext cx="54201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OBRIGADA!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1A7BAC2-73B1-4EE1-A7D5-6DD5C41FD660}"/>
              </a:ext>
            </a:extLst>
          </p:cNvPr>
          <p:cNvSpPr txBox="1"/>
          <p:nvPr/>
        </p:nvSpPr>
        <p:spPr>
          <a:xfrm>
            <a:off x="824394" y="3377848"/>
            <a:ext cx="83366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Grace Matos </a:t>
            </a:r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(grace.matos@ana.gov.br)</a:t>
            </a:r>
          </a:p>
          <a:p>
            <a:pPr algn="ctr"/>
            <a:endParaRPr lang="pt-BR" sz="2800" dirty="0">
              <a:solidFill>
                <a:schemeClr val="bg1"/>
              </a:solidFill>
              <a:latin typeface="Trebuchet MS" panose="020B0603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Superintendência de Apoio ao SINGREH – SAS</a:t>
            </a:r>
          </a:p>
          <a:p>
            <a:pPr algn="ctr"/>
            <a:r>
              <a:rPr lang="pt-BR" sz="2800" dirty="0">
                <a:solidFill>
                  <a:schemeClr val="bg1"/>
                </a:solidFill>
                <a:latin typeface="Trebuchet MS" panose="020B0603020202020204" pitchFamily="34" charset="0"/>
                <a:cs typeface="Arial" panose="020B0604020202020204" pitchFamily="34" charset="0"/>
              </a:rPr>
              <a:t>(+55) (61) 2109 – 5373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45" y="490891"/>
            <a:ext cx="3418649" cy="1394449"/>
          </a:xfrm>
          <a:prstGeom prst="rect">
            <a:avLst/>
          </a:prstGeom>
        </p:spPr>
      </p:pic>
      <p:sp>
        <p:nvSpPr>
          <p:cNvPr id="11" name="CaixaDeTexto 10"/>
          <p:cNvSpPr txBox="1"/>
          <p:nvPr/>
        </p:nvSpPr>
        <p:spPr>
          <a:xfrm>
            <a:off x="3208889" y="5719576"/>
            <a:ext cx="3164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online: www.ana.gov.br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-125896" y="6186313"/>
            <a:ext cx="27944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Twitter: 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www.twitter.com/anagovbr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3295193" y="6184359"/>
            <a:ext cx="29920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Facebook: </a:t>
            </a:r>
          </a:p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www.facebook.com/anagovbr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919591" y="6186312"/>
            <a:ext cx="29864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>
                <a:solidFill>
                  <a:schemeClr val="bg1"/>
                </a:solidFill>
                <a:latin typeface="Trebuchet MS" panose="020B0603020202020204" pitchFamily="34" charset="0"/>
              </a:rPr>
              <a:t>ANA no YouTube: www.youtube.com/anagovbr</a:t>
            </a:r>
          </a:p>
        </p:txBody>
      </p:sp>
    </p:spTree>
    <p:extLst>
      <p:ext uri="{BB962C8B-B14F-4D97-AF65-F5344CB8AC3E}">
        <p14:creationId xmlns:p14="http://schemas.microsoft.com/office/powerpoint/2010/main" val="290666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8705CA34-3C19-4884-B36B-9F8DFA261E9F}"/>
              </a:ext>
            </a:extLst>
          </p:cNvPr>
          <p:cNvSpPr/>
          <p:nvPr/>
        </p:nvSpPr>
        <p:spPr>
          <a:xfrm>
            <a:off x="576419" y="3867147"/>
            <a:ext cx="2917119" cy="283154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98086" y="3867147"/>
            <a:ext cx="293832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jul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 e 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ago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39705" y="1098967"/>
            <a:ext cx="920594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ESTRATÉGIA PARA MOBILIZAÇÃO, COMUNICAÇÃO E PLANEJAMENTO PARTICIPATIVO PARA O PRH PARAGUAI </a:t>
            </a:r>
          </a:p>
        </p:txBody>
      </p:sp>
      <p:sp>
        <p:nvSpPr>
          <p:cNvPr id="21" name="CaixaDeTexto 20"/>
          <p:cNvSpPr txBox="1"/>
          <p:nvPr/>
        </p:nvSpPr>
        <p:spPr>
          <a:xfrm>
            <a:off x="3493538" y="3869781"/>
            <a:ext cx="292729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Oficinas Regionais e Reuniões Públicas: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MS – Corumbá, Bonito e Coxim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MT – Cáceres, Cuiabá e Rondonópolis (</a:t>
            </a:r>
            <a:r>
              <a:rPr lang="pt-BR" dirty="0" err="1">
                <a:solidFill>
                  <a:schemeClr val="accent1">
                    <a:lumMod val="75000"/>
                  </a:schemeClr>
                </a:solidFill>
              </a:rPr>
              <a:t>nov</a:t>
            </a: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/2017)</a:t>
            </a:r>
          </a:p>
          <a:p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Palestras no CERH/MS e no CEHIDRO/MT (a definir)</a:t>
            </a:r>
          </a:p>
        </p:txBody>
      </p:sp>
      <p:sp>
        <p:nvSpPr>
          <p:cNvPr id="22" name="CaixaDeTexto 21"/>
          <p:cNvSpPr txBox="1"/>
          <p:nvPr/>
        </p:nvSpPr>
        <p:spPr>
          <a:xfrm>
            <a:off x="6507269" y="3868761"/>
            <a:ext cx="27090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Encontros de Divulgação: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pt-BR" sz="800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accent1">
                    <a:lumMod val="75000"/>
                  </a:schemeClr>
                </a:solidFill>
              </a:rPr>
              <a:t>1 em cada Estado da bacia (MT e MS)</a:t>
            </a:r>
          </a:p>
        </p:txBody>
      </p:sp>
      <p:grpSp>
        <p:nvGrpSpPr>
          <p:cNvPr id="11" name="Agrupar 10"/>
          <p:cNvGrpSpPr/>
          <p:nvPr/>
        </p:nvGrpSpPr>
        <p:grpSpPr>
          <a:xfrm>
            <a:off x="883425" y="2132586"/>
            <a:ext cx="8118505" cy="1700377"/>
            <a:chOff x="820396" y="3504011"/>
            <a:chExt cx="8118505" cy="1700377"/>
          </a:xfrm>
        </p:grpSpPr>
        <p:sp>
          <p:nvSpPr>
            <p:cNvPr id="12" name="Retângulo: Cantos Arredondados 11"/>
            <p:cNvSpPr/>
            <p:nvPr/>
          </p:nvSpPr>
          <p:spPr>
            <a:xfrm>
              <a:off x="820396" y="3504011"/>
              <a:ext cx="8118505" cy="1700377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28575" cmpd="sng">
              <a:solidFill>
                <a:schemeClr val="accent1">
                  <a:shade val="50000"/>
                </a:schemeClr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4" name="Retângulo: Cantos Arredondados 13"/>
            <p:cNvSpPr/>
            <p:nvPr/>
          </p:nvSpPr>
          <p:spPr>
            <a:xfrm>
              <a:off x="1057101" y="4103553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Diagnóstico e Prognóstico</a:t>
              </a:r>
            </a:p>
          </p:txBody>
        </p:sp>
        <p:sp>
          <p:nvSpPr>
            <p:cNvPr id="15" name="Retângulo: Cantos Arredondados 14"/>
            <p:cNvSpPr/>
            <p:nvPr/>
          </p:nvSpPr>
          <p:spPr>
            <a:xfrm>
              <a:off x="3841052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Etapa Plano de Ações</a:t>
              </a:r>
            </a:p>
          </p:txBody>
        </p:sp>
        <p:sp>
          <p:nvSpPr>
            <p:cNvPr id="16" name="Retângulo: Cantos Arredondados 15"/>
            <p:cNvSpPr/>
            <p:nvPr/>
          </p:nvSpPr>
          <p:spPr>
            <a:xfrm>
              <a:off x="6583697" y="4099671"/>
              <a:ext cx="2106213" cy="864066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dirty="0">
                  <a:latin typeface="Trebuchet MS" panose="020B0603020202020204" pitchFamily="34" charset="0"/>
                </a:rPr>
                <a:t>Plano concluído</a:t>
              </a:r>
            </a:p>
          </p:txBody>
        </p:sp>
        <p:sp>
          <p:nvSpPr>
            <p:cNvPr id="17" name="Seta: para a Direita 16"/>
            <p:cNvSpPr/>
            <p:nvPr/>
          </p:nvSpPr>
          <p:spPr>
            <a:xfrm>
              <a:off x="6122868" y="437021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Seta: para a Direita 17"/>
            <p:cNvSpPr/>
            <p:nvPr/>
          </p:nvSpPr>
          <p:spPr>
            <a:xfrm>
              <a:off x="3359495" y="4363336"/>
              <a:ext cx="285226" cy="322976"/>
            </a:xfrm>
            <a:prstGeom prst="rightArrow">
              <a:avLst/>
            </a:prstGeom>
            <a:solidFill>
              <a:schemeClr val="bg1"/>
            </a:solidFill>
            <a:ln w="158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/>
            <p:cNvSpPr txBox="1"/>
            <p:nvPr/>
          </p:nvSpPr>
          <p:spPr>
            <a:xfrm>
              <a:off x="3724571" y="3583559"/>
              <a:ext cx="233917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2400" b="1" dirty="0">
                  <a:solidFill>
                    <a:schemeClr val="accent1">
                      <a:lumMod val="75000"/>
                    </a:schemeClr>
                  </a:solidFill>
                  <a:latin typeface="Trebuchet MS" panose="020B0603020202020204" pitchFamily="34" charset="0"/>
                </a:rPr>
                <a:t>PRH PARAGUAI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592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2536028" y="6198766"/>
            <a:ext cx="1948070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1838726C-8763-4E19-9801-CC1348D29C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1" y="2278702"/>
            <a:ext cx="4913035" cy="3684776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E7DE2B8-F6B4-4C0F-97A3-0939401EB4D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707821" y="2852410"/>
            <a:ext cx="4589669" cy="344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385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4285843" y="6101430"/>
            <a:ext cx="1268798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44D1A0BD-F588-420A-9C04-6F57C8B076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11" y="2277934"/>
            <a:ext cx="4797641" cy="359823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AD9F60A-69D4-47A8-AB1E-34AEA4C480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151" y="2277934"/>
            <a:ext cx="4797641" cy="3598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73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8233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C3559FE-B948-4C12-A415-C6251C1DBB5E}"/>
              </a:ext>
            </a:extLst>
          </p:cNvPr>
          <p:cNvSpPr txBox="1"/>
          <p:nvPr/>
        </p:nvSpPr>
        <p:spPr>
          <a:xfrm>
            <a:off x="4285843" y="6101430"/>
            <a:ext cx="1268798" cy="523220"/>
          </a:xfrm>
          <a:prstGeom prst="rect">
            <a:avLst/>
          </a:prstGeom>
          <a:noFill/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4EF9956-79D9-4F7B-82C4-B22C65CE3C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5151" y="2277933"/>
            <a:ext cx="4797641" cy="35982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6DC4BD4-E4D4-46AD-9B7B-011E7E0D6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16" y="2280030"/>
            <a:ext cx="4794845" cy="359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710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OFICINAS REGIONAIS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  <a:p>
            <a:r>
              <a:rPr lang="pt-BR" dirty="0"/>
              <a:t>22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856381" y="2975372"/>
            <a:ext cx="21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  <a:p>
            <a:r>
              <a:rPr lang="pt-BR" dirty="0"/>
              <a:t>18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  <a:p>
            <a:r>
              <a:rPr lang="pt-BR" dirty="0"/>
              <a:t>57 pessoas</a:t>
            </a:r>
          </a:p>
        </p:txBody>
      </p:sp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32705C7B-8A8D-4F40-929D-D5456A1E6A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4933079"/>
              </p:ext>
            </p:extLst>
          </p:nvPr>
        </p:nvGraphicFramePr>
        <p:xfrm>
          <a:off x="6110911" y="37536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A3FEF546-7D51-4C00-BDEC-044F627461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400697"/>
              </p:ext>
            </p:extLst>
          </p:nvPr>
        </p:nvGraphicFramePr>
        <p:xfrm>
          <a:off x="-704022" y="3760512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Gráfico 16">
            <a:extLst>
              <a:ext uri="{FF2B5EF4-FFF2-40B4-BE49-F238E27FC236}">
                <a16:creationId xmlns:a16="http://schemas.microsoft.com/office/drawing/2014/main" id="{0C276E69-C45B-4370-AF62-D2B2F953ED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7186102"/>
              </p:ext>
            </p:extLst>
          </p:nvPr>
        </p:nvGraphicFramePr>
        <p:xfrm>
          <a:off x="2726629" y="375368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10" name="Agrupar 9">
            <a:extLst>
              <a:ext uri="{FF2B5EF4-FFF2-40B4-BE49-F238E27FC236}">
                <a16:creationId xmlns:a16="http://schemas.microsoft.com/office/drawing/2014/main" id="{EB5B1C5D-BF11-488A-AD8E-7F0939A0896E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FE5B013-56A5-4516-8862-4AAE7060FFC2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B520FB49-F4CB-4A43-9A8E-475918147D2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11B7FCE2-67BB-4B69-A71D-24ABF5D659AB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C50D03CD-ACC9-4AC5-B959-B8C3D49B783D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E9191F0A-A5A9-4097-B46F-C03B437C971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21" name="CaixaDeTexto 20">
              <a:extLst>
                <a:ext uri="{FF2B5EF4-FFF2-40B4-BE49-F238E27FC236}">
                  <a16:creationId xmlns:a16="http://schemas.microsoft.com/office/drawing/2014/main" id="{02676796-A425-4AE2-AB1A-41A2761C5435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090177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067837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50FB058C-1625-494D-9B72-97F459E70A38}"/>
              </a:ext>
            </a:extLst>
          </p:cNvPr>
          <p:cNvSpPr txBox="1"/>
          <p:nvPr/>
        </p:nvSpPr>
        <p:spPr>
          <a:xfrm>
            <a:off x="3038060" y="2209752"/>
            <a:ext cx="3843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>
                <a:solidFill>
                  <a:srgbClr val="C00000"/>
                </a:solidFill>
              </a:rPr>
              <a:t>REUNIÕES PÚBLICAS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A24FE33-EEE5-4A0C-9711-22421C9ECC3F}"/>
              </a:ext>
            </a:extLst>
          </p:cNvPr>
          <p:cNvSpPr txBox="1"/>
          <p:nvPr/>
        </p:nvSpPr>
        <p:spPr>
          <a:xfrm>
            <a:off x="646041" y="2975372"/>
            <a:ext cx="19778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CORUMBÁ</a:t>
            </a:r>
          </a:p>
          <a:p>
            <a:r>
              <a:rPr lang="pt-BR" dirty="0"/>
              <a:t>30 pessoas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1B592AE-F706-4717-B596-3D2C0C311AF2}"/>
              </a:ext>
            </a:extLst>
          </p:cNvPr>
          <p:cNvSpPr txBox="1"/>
          <p:nvPr/>
        </p:nvSpPr>
        <p:spPr>
          <a:xfrm>
            <a:off x="3856381" y="2975372"/>
            <a:ext cx="21203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BONITO</a:t>
            </a:r>
          </a:p>
          <a:p>
            <a:r>
              <a:rPr lang="pt-BR" dirty="0"/>
              <a:t>38 pessoas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480C254-1400-4B80-8074-2220F101442B}"/>
              </a:ext>
            </a:extLst>
          </p:cNvPr>
          <p:cNvSpPr txBox="1"/>
          <p:nvPr/>
        </p:nvSpPr>
        <p:spPr>
          <a:xfrm>
            <a:off x="7245628" y="2975372"/>
            <a:ext cx="23025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algn="ctr">
              <a:defRPr sz="2800" b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defRPr>
            </a:lvl1pPr>
          </a:lstStyle>
          <a:p>
            <a:r>
              <a:rPr lang="pt-BR" dirty="0"/>
              <a:t>COXIM</a:t>
            </a:r>
          </a:p>
          <a:p>
            <a:r>
              <a:rPr lang="pt-BR" dirty="0"/>
              <a:t>128 pessoas</a:t>
            </a:r>
          </a:p>
        </p:txBody>
      </p:sp>
      <p:graphicFrame>
        <p:nvGraphicFramePr>
          <p:cNvPr id="23" name="Gráfico 22">
            <a:extLst>
              <a:ext uri="{FF2B5EF4-FFF2-40B4-BE49-F238E27FC236}">
                <a16:creationId xmlns:a16="http://schemas.microsoft.com/office/drawing/2014/main" id="{10DD217E-576C-458F-8EE4-0F2F121912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6261504"/>
              </p:ext>
            </p:extLst>
          </p:nvPr>
        </p:nvGraphicFramePr>
        <p:xfrm>
          <a:off x="6110911" y="381352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Gráfico 23">
            <a:extLst>
              <a:ext uri="{FF2B5EF4-FFF2-40B4-BE49-F238E27FC236}">
                <a16:creationId xmlns:a16="http://schemas.microsoft.com/office/drawing/2014/main" id="{A538F02A-D7B7-46CC-9C78-609D3DC45C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5340117"/>
              </p:ext>
            </p:extLst>
          </p:nvPr>
        </p:nvGraphicFramePr>
        <p:xfrm>
          <a:off x="-691803" y="37967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25" name="Gráfico 24">
            <a:extLst>
              <a:ext uri="{FF2B5EF4-FFF2-40B4-BE49-F238E27FC236}">
                <a16:creationId xmlns:a16="http://schemas.microsoft.com/office/drawing/2014/main" id="{4FDB13B7-7BD7-4E79-8566-4E4D2B5543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42759060"/>
              </p:ext>
            </p:extLst>
          </p:nvPr>
        </p:nvGraphicFramePr>
        <p:xfrm>
          <a:off x="2673625" y="3796789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6" name="Agrupar 25">
            <a:extLst>
              <a:ext uri="{FF2B5EF4-FFF2-40B4-BE49-F238E27FC236}">
                <a16:creationId xmlns:a16="http://schemas.microsoft.com/office/drawing/2014/main" id="{D3339016-D39E-43EB-87BF-D7564D813980}"/>
              </a:ext>
            </a:extLst>
          </p:cNvPr>
          <p:cNvGrpSpPr/>
          <p:nvPr/>
        </p:nvGrpSpPr>
        <p:grpSpPr>
          <a:xfrm>
            <a:off x="2084536" y="6503712"/>
            <a:ext cx="5822042" cy="324724"/>
            <a:chOff x="1726729" y="6503712"/>
            <a:chExt cx="5822042" cy="324724"/>
          </a:xfrm>
        </p:grpSpPr>
        <p:sp>
          <p:nvSpPr>
            <p:cNvPr id="27" name="Retângulo 26">
              <a:extLst>
                <a:ext uri="{FF2B5EF4-FFF2-40B4-BE49-F238E27FC236}">
                  <a16:creationId xmlns:a16="http://schemas.microsoft.com/office/drawing/2014/main" id="{1A00F3EE-5415-4D41-80FE-24EA3F5C0F6E}"/>
                </a:ext>
              </a:extLst>
            </p:cNvPr>
            <p:cNvSpPr/>
            <p:nvPr/>
          </p:nvSpPr>
          <p:spPr>
            <a:xfrm>
              <a:off x="1726729" y="6586855"/>
              <a:ext cx="284871" cy="17538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8" name="Retângulo 27">
              <a:extLst>
                <a:ext uri="{FF2B5EF4-FFF2-40B4-BE49-F238E27FC236}">
                  <a16:creationId xmlns:a16="http://schemas.microsoft.com/office/drawing/2014/main" id="{BAA12CDE-61E0-486F-A004-03435B8AE912}"/>
                </a:ext>
              </a:extLst>
            </p:cNvPr>
            <p:cNvSpPr/>
            <p:nvPr/>
          </p:nvSpPr>
          <p:spPr>
            <a:xfrm>
              <a:off x="6384130" y="6583098"/>
              <a:ext cx="284871" cy="175384"/>
            </a:xfrm>
            <a:prstGeom prst="rect">
              <a:avLst/>
            </a:prstGeom>
            <a:solidFill>
              <a:srgbClr val="FF7C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u="sng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0A3AA8D8-05B4-40F6-87CA-4FEE0D71FF8C}"/>
                </a:ext>
              </a:extLst>
            </p:cNvPr>
            <p:cNvSpPr/>
            <p:nvPr/>
          </p:nvSpPr>
          <p:spPr>
            <a:xfrm>
              <a:off x="4002661" y="6583098"/>
              <a:ext cx="284871" cy="175384"/>
            </a:xfrm>
            <a:prstGeom prst="rect">
              <a:avLst/>
            </a:prstGeom>
            <a:solidFill>
              <a:srgbClr val="FF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0" name="CaixaDeTexto 29">
              <a:extLst>
                <a:ext uri="{FF2B5EF4-FFF2-40B4-BE49-F238E27FC236}">
                  <a16:creationId xmlns:a16="http://schemas.microsoft.com/office/drawing/2014/main" id="{4F47B4FC-4168-403C-8A4E-B6E604C03908}"/>
                </a:ext>
              </a:extLst>
            </p:cNvPr>
            <p:cNvSpPr txBox="1"/>
            <p:nvPr/>
          </p:nvSpPr>
          <p:spPr>
            <a:xfrm>
              <a:off x="2052425" y="6520659"/>
              <a:ext cx="12954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Poder Público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D757F2C2-854A-4C97-AE09-1F3E68B07F7B}"/>
                </a:ext>
              </a:extLst>
            </p:cNvPr>
            <p:cNvSpPr txBox="1"/>
            <p:nvPr/>
          </p:nvSpPr>
          <p:spPr>
            <a:xfrm>
              <a:off x="4353300" y="6503712"/>
              <a:ext cx="14491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Sociedade Civil</a:t>
              </a:r>
            </a:p>
          </p:txBody>
        </p:sp>
        <p:sp>
          <p:nvSpPr>
            <p:cNvPr id="32" name="CaixaDeTexto 31">
              <a:extLst>
                <a:ext uri="{FF2B5EF4-FFF2-40B4-BE49-F238E27FC236}">
                  <a16:creationId xmlns:a16="http://schemas.microsoft.com/office/drawing/2014/main" id="{E648BEB1-EC90-470A-BC57-A2932F662008}"/>
                </a:ext>
              </a:extLst>
            </p:cNvPr>
            <p:cNvSpPr txBox="1"/>
            <p:nvPr/>
          </p:nvSpPr>
          <p:spPr>
            <a:xfrm>
              <a:off x="6702492" y="6510132"/>
              <a:ext cx="8462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400" dirty="0">
                  <a:latin typeface="Trebuchet MS" panose="020B0603020202020204" pitchFamily="34" charset="0"/>
                </a:rPr>
                <a:t>Usuário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7931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 DO SUL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1734A50-3409-4920-BFDC-90DB56B39ECA}"/>
              </a:ext>
            </a:extLst>
          </p:cNvPr>
          <p:cNvSpPr txBox="1"/>
          <p:nvPr/>
        </p:nvSpPr>
        <p:spPr>
          <a:xfrm>
            <a:off x="1040867" y="2397497"/>
            <a:ext cx="759349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Assoreamento;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Manejo e uso inadequado do solo;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Agropecuária (desmatamento);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Impacto das mineradoras;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Impacto das </a:t>
            </a:r>
            <a:r>
              <a:rPr lang="pt-BR" sz="2400" dirty="0" err="1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PCHs</a:t>
            </a: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Falta de saneamento básico (principalmente esgotamento sanitário);</a:t>
            </a:r>
          </a:p>
          <a:p>
            <a:pPr marL="432000" indent="-34290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pt-BR" sz="24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Disposição inadequada de resíduos sólidos...</a:t>
            </a:r>
          </a:p>
        </p:txBody>
      </p:sp>
    </p:spTree>
    <p:extLst>
      <p:ext uri="{BB962C8B-B14F-4D97-AF65-F5344CB8AC3E}">
        <p14:creationId xmlns:p14="http://schemas.microsoft.com/office/powerpoint/2010/main" val="1131233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EBFCB9F7-80BC-4DA2-BEF2-E6921132BA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21617" cy="1728835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6BCA2BE2-172E-4313-947A-22BD88910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6419" y="136251"/>
            <a:ext cx="928896" cy="505504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79512" y="1172269"/>
            <a:ext cx="9760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1</a:t>
            </a:r>
            <a:r>
              <a:rPr lang="pt-BR" sz="2800" b="1" baseline="30000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ª</a:t>
            </a:r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 RODADA DE EVENTOS – </a:t>
            </a:r>
            <a:r>
              <a:rPr lang="pt-BR" sz="2800" b="1" u="sng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MATO GROSSO</a:t>
            </a:r>
          </a:p>
          <a:p>
            <a:pPr algn="ctr"/>
            <a:r>
              <a:rPr lang="pt-BR" sz="2800" b="1" dirty="0">
                <a:solidFill>
                  <a:schemeClr val="accent1">
                    <a:lumMod val="75000"/>
                  </a:schemeClr>
                </a:solidFill>
                <a:latin typeface="Trebuchet MS" panose="020B0603020202020204" pitchFamily="34" charset="0"/>
              </a:rPr>
              <a:t>ETAPA DE DIAGNÓSTICO E PROGNÓSTICO PRH PARAGUAI</a:t>
            </a: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4FD12307-9125-4954-94FD-B7E4B76F4F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875921"/>
              </p:ext>
            </p:extLst>
          </p:nvPr>
        </p:nvGraphicFramePr>
        <p:xfrm>
          <a:off x="0" y="2629956"/>
          <a:ext cx="9906000" cy="29479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1078">
                  <a:extLst>
                    <a:ext uri="{9D8B030D-6E8A-4147-A177-3AD203B41FA5}">
                      <a16:colId xmlns:a16="http://schemas.microsoft.com/office/drawing/2014/main" val="995033223"/>
                    </a:ext>
                  </a:extLst>
                </a:gridCol>
                <a:gridCol w="1775792">
                  <a:extLst>
                    <a:ext uri="{9D8B030D-6E8A-4147-A177-3AD203B41FA5}">
                      <a16:colId xmlns:a16="http://schemas.microsoft.com/office/drawing/2014/main" val="2822828645"/>
                    </a:ext>
                  </a:extLst>
                </a:gridCol>
                <a:gridCol w="4187687">
                  <a:extLst>
                    <a:ext uri="{9D8B030D-6E8A-4147-A177-3AD203B41FA5}">
                      <a16:colId xmlns:a16="http://schemas.microsoft.com/office/drawing/2014/main" val="1051584868"/>
                    </a:ext>
                  </a:extLst>
                </a:gridCol>
                <a:gridCol w="1941443">
                  <a:extLst>
                    <a:ext uri="{9D8B030D-6E8A-4147-A177-3AD203B41FA5}">
                      <a16:colId xmlns:a16="http://schemas.microsoft.com/office/drawing/2014/main" val="131880572"/>
                    </a:ext>
                  </a:extLst>
                </a:gridCol>
              </a:tblGrid>
              <a:tr h="139277">
                <a:tc gridSpan="4">
                  <a:txBody>
                    <a:bodyPr/>
                    <a:lstStyle/>
                    <a:p>
                      <a:pPr algn="ctr"/>
                      <a:r>
                        <a:rPr lang="pt-BR" sz="2200" dirty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REUNIÕES PÚBLICAS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35811271"/>
                  </a:ext>
                </a:extLst>
              </a:tr>
              <a:tr h="858558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28/08/17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(Segunda-feira)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Cáceres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SESI – Serviço Social da Indústria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da Maravilha, 1402, Vila Irene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663489"/>
                  </a:ext>
                </a:extLst>
              </a:tr>
              <a:tr h="446450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30/08/17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(Quarta-feira)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rebuchet MS" panose="020B0603020202020204" pitchFamily="34" charset="0"/>
                          <a:ea typeface="+mn-ea"/>
                          <a:cs typeface="+mn-cs"/>
                        </a:rPr>
                        <a:t>Rondonópolis</a:t>
                      </a:r>
                      <a:endParaRPr lang="pt-BR" sz="2000" dirty="0">
                        <a:solidFill>
                          <a:schemeClr val="accent1">
                            <a:lumMod val="5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Rios Hotel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João Pessoa, 916, Centro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6816599"/>
                  </a:ext>
                </a:extLst>
              </a:tr>
              <a:tr h="961584"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31/08/17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(Quinta-feira)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Cuiabá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Hotel Fazenda Mato Grosso</a:t>
                      </a:r>
                    </a:p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Rua Antônio </a:t>
                      </a:r>
                      <a:r>
                        <a:rPr lang="pt-BR" sz="2000" dirty="0" err="1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Dorileo</a:t>
                      </a:r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, 1100, Coxipó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000" dirty="0">
                          <a:solidFill>
                            <a:schemeClr val="accent1">
                              <a:lumMod val="50000"/>
                            </a:schemeClr>
                          </a:solidFill>
                          <a:latin typeface="Trebuchet MS" panose="020B0603020202020204" pitchFamily="34" charset="0"/>
                        </a:rPr>
                        <a:t>18h00 às 21h30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95322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37822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4178</TotalTime>
  <Words>538</Words>
  <Application>Microsoft Office PowerPoint</Application>
  <PresentationFormat>Papel A4 (210 x 297 mm)</PresentationFormat>
  <Paragraphs>118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Trebuchet MS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Rafael Nunes</dc:creator>
  <cp:lastModifiedBy>Grace</cp:lastModifiedBy>
  <cp:revision>329</cp:revision>
  <dcterms:created xsi:type="dcterms:W3CDTF">2017-04-06T15:22:27Z</dcterms:created>
  <dcterms:modified xsi:type="dcterms:W3CDTF">2017-08-11T22:01:33Z</dcterms:modified>
</cp:coreProperties>
</file>