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94" r:id="rId3"/>
    <p:sldId id="315" r:id="rId4"/>
    <p:sldId id="316" r:id="rId5"/>
    <p:sldId id="317" r:id="rId6"/>
    <p:sldId id="318" r:id="rId7"/>
    <p:sldId id="319" r:id="rId8"/>
    <p:sldId id="325" r:id="rId9"/>
    <p:sldId id="320" r:id="rId10"/>
    <p:sldId id="321" r:id="rId11"/>
    <p:sldId id="322" r:id="rId12"/>
    <p:sldId id="323" r:id="rId13"/>
    <p:sldId id="324" r:id="rId14"/>
    <p:sldId id="270" r:id="rId15"/>
  </p:sldIdLst>
  <p:sldSz cx="12192000" cy="6858000"/>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5EAA0-89B3-4F2B-842A-D2EC1BB27DB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4B4767E-6E07-46A1-B37F-A78DF185C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54F0001-84FE-4128-8D92-137CAF311E03}"/>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18030EEA-E09A-4E67-A17B-BADECA6F377F}"/>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7CE924E9-9052-4CBC-8704-DA82336588A9}"/>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410694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54B7F-37E9-411F-AAA6-2509A3C10D8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3C54364-9B38-446E-8533-E561D1C9568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D47370B-BB6C-4FFE-8C95-2BC64EA296E6}"/>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58398F4A-67D0-404E-AC2F-ECEA2E74C9C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5D58B438-6E55-42F0-878F-CC6CF5DA75B6}"/>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131823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9C3E19-3CC8-4C09-AA9E-DAD8234222B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6F81933-D5C7-4805-9A6D-B3BC8883A59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231E2B3-A041-4C32-89FD-494A7F18801B}"/>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C6DA0276-0DD8-4EB9-A66D-D9061D21BF3D}"/>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4B3FCA84-33A4-4650-9ED9-63D024AED4A5}"/>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225353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845D0-76D7-4A06-B17E-A38AFBA7EC5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AA7CCA-C4CB-4EBF-AF41-5542A7F813E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9B1C91E-8D6F-4ECB-BF77-CD5C5AD3F336}"/>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846E4522-16F0-45A8-89B7-1025F0043DF5}"/>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9D50E2EE-F2CE-4AD2-B0BF-A25428ECEFE9}"/>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407896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6B95B-84EF-4580-A5FB-EAFC19053E7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466F984-1165-4AF5-9C9E-3962D8EE3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01125DA-2FC9-4E31-A3C4-F2445A36F7E3}"/>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F4478583-D610-4A66-A1B3-0E55DAC0292D}"/>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C96279F-4917-403D-9896-12F740A580D9}"/>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23311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B0E47-B81C-437F-A5C4-E3D7D50034C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4B40109-FE9D-40C7-942A-98854B0DB9D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AAEFEAB-91EB-4521-B533-388C74445D5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525CD18-2732-454A-9DCD-0F8FE7FC2EEF}"/>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6" name="Espaço Reservado para Rodapé 5">
            <a:extLst>
              <a:ext uri="{FF2B5EF4-FFF2-40B4-BE49-F238E27FC236}">
                <a16:creationId xmlns:a16="http://schemas.microsoft.com/office/drawing/2014/main" id="{E01A6542-F551-485D-B0CA-5FB671639F52}"/>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B0A31DA-9EF3-4215-850A-05065D2A2D4E}"/>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308149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914E5-C9A4-46B4-949A-BE562C8AFEC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B9C9539-C623-47CE-BA35-6C7F84C76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8861287-2302-4F73-BA30-1447CAEC3C6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CB94C97-25E0-49B9-90DE-8771192A4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B3391A6-CC0D-4195-A18D-727E7B91968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D92879D-2D6B-4D31-A3F8-339803081F27}"/>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8" name="Espaço Reservado para Rodapé 7">
            <a:extLst>
              <a:ext uri="{FF2B5EF4-FFF2-40B4-BE49-F238E27FC236}">
                <a16:creationId xmlns:a16="http://schemas.microsoft.com/office/drawing/2014/main" id="{98FE130C-7017-40B2-9F7A-2E23034F6D91}"/>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CA1575B8-F72D-4D60-8018-8836E24A365E}"/>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41186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4B522-8ECC-469E-B328-1101F55429F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EAE562B-0D0F-4ED3-8B53-22A0266E550B}"/>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4" name="Espaço Reservado para Rodapé 3">
            <a:extLst>
              <a:ext uri="{FF2B5EF4-FFF2-40B4-BE49-F238E27FC236}">
                <a16:creationId xmlns:a16="http://schemas.microsoft.com/office/drawing/2014/main" id="{D818F17F-786D-4420-86FF-F669B98FBEB9}"/>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4A3C5208-77B7-4D62-B112-A737845ACC97}"/>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99517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48E9A76-D793-4DA8-AEEB-E52D38F2B081}"/>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3" name="Espaço Reservado para Rodapé 2">
            <a:extLst>
              <a:ext uri="{FF2B5EF4-FFF2-40B4-BE49-F238E27FC236}">
                <a16:creationId xmlns:a16="http://schemas.microsoft.com/office/drawing/2014/main" id="{978AEFDD-6E81-4A7F-93CC-F495E2D263E1}"/>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0D960C7-2376-4398-B3A7-1D1BFD0DF027}"/>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287126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10BE6-78A3-4A79-A51F-C2FA3338D92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B06EAEC-1160-4CCE-AA09-4391E18CE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9B54559-F52F-4AD9-B265-0AE18DC60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853C8C5-2F0C-4D7E-BF21-A97804E65FF5}"/>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6" name="Espaço Reservado para Rodapé 5">
            <a:extLst>
              <a:ext uri="{FF2B5EF4-FFF2-40B4-BE49-F238E27FC236}">
                <a16:creationId xmlns:a16="http://schemas.microsoft.com/office/drawing/2014/main" id="{98D1B1FC-6062-4814-974A-C992DFAAFEBD}"/>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0118A4AC-1649-414E-AF64-5504971EA0A1}"/>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377279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B3F92-1A1B-493E-BF1D-ED530ED53F6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2CC55BA-DBA1-4BFB-815C-BE6F46A5E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248698E4-195C-4E20-8E92-CBA6EEC7A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50C1E40-9873-4BE4-B0F2-200BC4BD7225}"/>
              </a:ext>
            </a:extLst>
          </p:cNvPr>
          <p:cNvSpPr>
            <a:spLocks noGrp="1"/>
          </p:cNvSpPr>
          <p:nvPr>
            <p:ph type="dt" sz="half" idx="10"/>
          </p:nvPr>
        </p:nvSpPr>
        <p:spPr/>
        <p:txBody>
          <a:bodyPr/>
          <a:lstStyle/>
          <a:p>
            <a:fld id="{1A0ADC11-CF9F-42FA-A116-9C90080C0AA7}" type="datetimeFigureOut">
              <a:rPr lang="pt-BR" smtClean="0"/>
              <a:t>08/05/2025</a:t>
            </a:fld>
            <a:endParaRPr lang="pt-BR" dirty="0"/>
          </a:p>
        </p:txBody>
      </p:sp>
      <p:sp>
        <p:nvSpPr>
          <p:cNvPr id="6" name="Espaço Reservado para Rodapé 5">
            <a:extLst>
              <a:ext uri="{FF2B5EF4-FFF2-40B4-BE49-F238E27FC236}">
                <a16:creationId xmlns:a16="http://schemas.microsoft.com/office/drawing/2014/main" id="{D1A6782B-D345-460C-ACDE-920A1977A03D}"/>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32C4FBC-DE78-4D11-B071-474FA781499D}"/>
              </a:ext>
            </a:extLst>
          </p:cNvPr>
          <p:cNvSpPr>
            <a:spLocks noGrp="1"/>
          </p:cNvSpPr>
          <p:nvPr>
            <p:ph type="sldNum" sz="quarter" idx="12"/>
          </p:nvPr>
        </p:nvSpPr>
        <p:spPr/>
        <p:txBody>
          <a:bodyPr/>
          <a:lstStyle/>
          <a:p>
            <a:fld id="{D3C5D101-F488-4D1F-9F4D-54453E6B29A1}" type="slidenum">
              <a:rPr lang="pt-BR" smtClean="0"/>
              <a:t>‹nº›</a:t>
            </a:fld>
            <a:endParaRPr lang="pt-BR" dirty="0"/>
          </a:p>
        </p:txBody>
      </p:sp>
    </p:spTree>
    <p:extLst>
      <p:ext uri="{BB962C8B-B14F-4D97-AF65-F5344CB8AC3E}">
        <p14:creationId xmlns:p14="http://schemas.microsoft.com/office/powerpoint/2010/main" val="41514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39BE92C-1DF7-47F0-9083-9A1B7A7C4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EE3B49C-9721-483F-8336-926A9BE4D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555792-9C25-40DB-8307-AA40D9E3B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DC11-CF9F-42FA-A116-9C90080C0AA7}" type="datetimeFigureOut">
              <a:rPr lang="pt-BR" smtClean="0"/>
              <a:t>08/05/2025</a:t>
            </a:fld>
            <a:endParaRPr lang="pt-BR" dirty="0"/>
          </a:p>
        </p:txBody>
      </p:sp>
      <p:sp>
        <p:nvSpPr>
          <p:cNvPr id="5" name="Espaço Reservado para Rodapé 4">
            <a:extLst>
              <a:ext uri="{FF2B5EF4-FFF2-40B4-BE49-F238E27FC236}">
                <a16:creationId xmlns:a16="http://schemas.microsoft.com/office/drawing/2014/main" id="{0223823D-3A6A-4A1F-A666-97C32B522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23757748-322A-48E3-B20D-1D5E73463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5D101-F488-4D1F-9F4D-54453E6B29A1}" type="slidenum">
              <a:rPr lang="pt-BR" smtClean="0"/>
              <a:t>‹nº›</a:t>
            </a:fld>
            <a:endParaRPr lang="pt-BR" dirty="0"/>
          </a:p>
        </p:txBody>
      </p:sp>
    </p:spTree>
    <p:extLst>
      <p:ext uri="{BB962C8B-B14F-4D97-AF65-F5344CB8AC3E}">
        <p14:creationId xmlns:p14="http://schemas.microsoft.com/office/powerpoint/2010/main" val="119236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id="{B9789332-010F-45C8-A3FD-A1E0C110D5A7}"/>
              </a:ext>
            </a:extLst>
          </p:cNvPr>
          <p:cNvSpPr/>
          <p:nvPr/>
        </p:nvSpPr>
        <p:spPr>
          <a:xfrm>
            <a:off x="0" y="0"/>
            <a:ext cx="12192000"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9439943B-0176-441F-A86F-FC38C8BA896C}"/>
              </a:ext>
            </a:extLst>
          </p:cNvPr>
          <p:cNvSpPr/>
          <p:nvPr/>
        </p:nvSpPr>
        <p:spPr>
          <a:xfrm>
            <a:off x="11496126" y="651850"/>
            <a:ext cx="695874" cy="695874"/>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3" name="Imagem 22" descr="Calendário&#10;&#10;Descrição gerada automaticamente com confiança baixa">
            <a:extLst>
              <a:ext uri="{FF2B5EF4-FFF2-40B4-BE49-F238E27FC236}">
                <a16:creationId xmlns:a16="http://schemas.microsoft.com/office/drawing/2014/main" id="{A2A370B3-25A6-43CF-B4EF-F0D01C03515C}"/>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42966" y="0"/>
            <a:ext cx="4572000" cy="6858000"/>
          </a:xfrm>
          <a:prstGeom prst="rect">
            <a:avLst/>
          </a:prstGeom>
        </p:spPr>
      </p:pic>
      <p:sp>
        <p:nvSpPr>
          <p:cNvPr id="24" name="Retângulo 23">
            <a:extLst>
              <a:ext uri="{FF2B5EF4-FFF2-40B4-BE49-F238E27FC236}">
                <a16:creationId xmlns:a16="http://schemas.microsoft.com/office/drawing/2014/main" id="{266072C9-1F4B-49D7-BBF2-7367C96F2F08}"/>
              </a:ext>
            </a:extLst>
          </p:cNvPr>
          <p:cNvSpPr/>
          <p:nvPr/>
        </p:nvSpPr>
        <p:spPr>
          <a:xfrm>
            <a:off x="0" y="0"/>
            <a:ext cx="60765" cy="68580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E000"/>
              </a:solidFill>
            </a:endParaRPr>
          </a:p>
        </p:txBody>
      </p:sp>
      <p:pic>
        <p:nvPicPr>
          <p:cNvPr id="11" name="Imagem 10" descr="Logotipo, nome da empresa&#10;&#10;Descrição gerada automaticamente">
            <a:extLst>
              <a:ext uri="{FF2B5EF4-FFF2-40B4-BE49-F238E27FC236}">
                <a16:creationId xmlns:a16="http://schemas.microsoft.com/office/drawing/2014/main" id="{C6E5217F-F310-4CFE-9917-80D482F5E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530" y="1722816"/>
            <a:ext cx="2173618" cy="1510975"/>
          </a:xfrm>
          <a:prstGeom prst="rect">
            <a:avLst/>
          </a:prstGeom>
        </p:spPr>
      </p:pic>
      <p:sp>
        <p:nvSpPr>
          <p:cNvPr id="2" name="CaixaDeTexto 1">
            <a:extLst>
              <a:ext uri="{FF2B5EF4-FFF2-40B4-BE49-F238E27FC236}">
                <a16:creationId xmlns:a16="http://schemas.microsoft.com/office/drawing/2014/main" id="{0FFBB025-F054-47DE-88A6-A049CFC660C1}"/>
              </a:ext>
            </a:extLst>
          </p:cNvPr>
          <p:cNvSpPr txBox="1"/>
          <p:nvPr/>
        </p:nvSpPr>
        <p:spPr>
          <a:xfrm>
            <a:off x="1217488" y="4074179"/>
            <a:ext cx="3570269" cy="1569660"/>
          </a:xfrm>
          <a:prstGeom prst="rect">
            <a:avLst/>
          </a:prstGeom>
          <a:noFill/>
        </p:spPr>
        <p:txBody>
          <a:bodyPr wrap="square" rtlCol="0">
            <a:spAutoFit/>
          </a:bodyPr>
          <a:lstStyle/>
          <a:p>
            <a:pPr algn="ctr"/>
            <a:r>
              <a:rPr lang="pt-BR" sz="4000" dirty="0">
                <a:solidFill>
                  <a:schemeClr val="bg1"/>
                </a:solidFill>
                <a:latin typeface="Abadi" panose="020B0604020104020204" pitchFamily="34" charset="0"/>
              </a:rPr>
              <a:t>AÇÃO CAUTELAR</a:t>
            </a:r>
          </a:p>
          <a:p>
            <a:pPr algn="ctr"/>
            <a:r>
              <a:rPr lang="pt-BR" sz="1600" dirty="0">
                <a:solidFill>
                  <a:schemeClr val="bg1"/>
                </a:solidFill>
                <a:latin typeface="Abadi" panose="020B0604020104020204" pitchFamily="34" charset="0"/>
              </a:rPr>
              <a:t>08/05/2025</a:t>
            </a:r>
          </a:p>
        </p:txBody>
      </p:sp>
    </p:spTree>
    <p:extLst>
      <p:ext uri="{BB962C8B-B14F-4D97-AF65-F5344CB8AC3E}">
        <p14:creationId xmlns:p14="http://schemas.microsoft.com/office/powerpoint/2010/main" val="11586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47556" y="673736"/>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ESTRATÉGIAS PARA O AJUIZAMENTO</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418574"/>
            <a:ext cx="10512173" cy="1938992"/>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tabLst>
                <a:tab pos="174625" algn="l"/>
              </a:tabLst>
            </a:pPr>
            <a:r>
              <a:rPr lang="pt-BR" sz="2400" dirty="0">
                <a:solidFill>
                  <a:srgbClr val="002060"/>
                </a:solidFill>
                <a:effectLst/>
                <a:latin typeface="Abadi" panose="020B0604020104020204" pitchFamily="34" charset="0"/>
                <a:ea typeface="Aptos" panose="020B0004020202020204"/>
              </a:rPr>
              <a:t>Em momento oportuno, quando a AGU tiver acesso a todos os inquéritos da investigação, e quando concluir o procedimento de investigação prévia instaurado no âmbito da Procuradoria-Geral Federal, ingressará com todas as medidas judiciais cabíveis para a reparação de todo o dano sofrido à imagem do INSS e aos beneficiários da previdência social. </a:t>
            </a:r>
          </a:p>
        </p:txBody>
      </p:sp>
      <p:sp>
        <p:nvSpPr>
          <p:cNvPr id="13" name="Retângulo: Cantos Arredondados 12">
            <a:extLst>
              <a:ext uri="{FF2B5EF4-FFF2-40B4-BE49-F238E27FC236}">
                <a16:creationId xmlns:a16="http://schemas.microsoft.com/office/drawing/2014/main" id="{04482F9B-C4E2-4D75-8F25-1097F7643E00}"/>
              </a:ext>
            </a:extLst>
          </p:cNvPr>
          <p:cNvSpPr/>
          <p:nvPr/>
        </p:nvSpPr>
        <p:spPr>
          <a:xfrm>
            <a:off x="1190930" y="4646782"/>
            <a:ext cx="8723630" cy="196384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600"/>
              </a:spcBef>
              <a:spcAft>
                <a:spcPts val="600"/>
              </a:spcAft>
              <a:tabLst>
                <a:tab pos="174625" algn="l"/>
              </a:tabLst>
            </a:pPr>
            <a:r>
              <a:rPr lang="pt-BR" sz="2400" dirty="0">
                <a:solidFill>
                  <a:schemeClr val="bg1"/>
                </a:solidFill>
                <a:effectLst/>
                <a:latin typeface="Abadi" panose="020B0604020104020204" pitchFamily="34" charset="0"/>
                <a:ea typeface="Yu Gothic" panose="020B0400000000000000" pitchFamily="34" charset="-128"/>
                <a:cs typeface="Arial" panose="020B0604020202020204" pitchFamily="34" charset="0"/>
              </a:rPr>
              <a:t>A corrupção e a improbidade administrativa são condutas combatidas pela Advocacia-Geral da União, que não medirá esforços para buscar a devida reparação e a condenação dos agentes envolvidos</a:t>
            </a:r>
            <a:r>
              <a:rPr lang="pt-BR" sz="2400" kern="100" dirty="0">
                <a:solidFill>
                  <a:schemeClr val="bg1"/>
                </a:solidFill>
                <a:effectLst/>
                <a:latin typeface="Abadi" panose="020B0604020104020204" pitchFamily="34" charset="0"/>
                <a:ea typeface="Aptos" panose="020B0004020202020204"/>
                <a:cs typeface="Arial" panose="020B0604020202020204" pitchFamily="34" charset="0"/>
              </a:rPr>
              <a:t>. </a:t>
            </a:r>
          </a:p>
        </p:txBody>
      </p:sp>
    </p:spTree>
    <p:extLst>
      <p:ext uri="{BB962C8B-B14F-4D97-AF65-F5344CB8AC3E}">
        <p14:creationId xmlns:p14="http://schemas.microsoft.com/office/powerpoint/2010/main" val="103665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2"/>
          <a:stretch>
            <a:fillRect/>
          </a:stretch>
        </p:blipFill>
        <p:spPr>
          <a:xfrm>
            <a:off x="11385509" y="0"/>
            <a:ext cx="806491" cy="544530"/>
          </a:xfrm>
          <a:prstGeom prst="rect">
            <a:avLst/>
          </a:prstGeom>
        </p:spPr>
      </p:pic>
      <p:graphicFrame>
        <p:nvGraphicFramePr>
          <p:cNvPr id="2" name="Tabela 1">
            <a:extLst>
              <a:ext uri="{FF2B5EF4-FFF2-40B4-BE49-F238E27FC236}">
                <a16:creationId xmlns:a16="http://schemas.microsoft.com/office/drawing/2014/main" id="{7C10899B-E74B-41BB-BD5E-B85E857F9DBA}"/>
              </a:ext>
            </a:extLst>
          </p:cNvPr>
          <p:cNvGraphicFramePr>
            <a:graphicFrameLocks noGrp="1"/>
          </p:cNvGraphicFramePr>
          <p:nvPr>
            <p:extLst>
              <p:ext uri="{D42A27DB-BD31-4B8C-83A1-F6EECF244321}">
                <p14:modId xmlns:p14="http://schemas.microsoft.com/office/powerpoint/2010/main" val="2610969930"/>
              </p:ext>
            </p:extLst>
          </p:nvPr>
        </p:nvGraphicFramePr>
        <p:xfrm>
          <a:off x="719195" y="708919"/>
          <a:ext cx="10531010" cy="5970717"/>
        </p:xfrm>
        <a:graphic>
          <a:graphicData uri="http://schemas.openxmlformats.org/drawingml/2006/table">
            <a:tbl>
              <a:tblPr firstRow="1" firstCol="1">
                <a:tableStyleId>{5C22544A-7EE6-4342-B048-85BDC9FD1C3A}</a:tableStyleId>
              </a:tblPr>
              <a:tblGrid>
                <a:gridCol w="3060980">
                  <a:extLst>
                    <a:ext uri="{9D8B030D-6E8A-4147-A177-3AD203B41FA5}">
                      <a16:colId xmlns:a16="http://schemas.microsoft.com/office/drawing/2014/main" val="94133544"/>
                    </a:ext>
                  </a:extLst>
                </a:gridCol>
                <a:gridCol w="3154886">
                  <a:extLst>
                    <a:ext uri="{9D8B030D-6E8A-4147-A177-3AD203B41FA5}">
                      <a16:colId xmlns:a16="http://schemas.microsoft.com/office/drawing/2014/main" val="2140181339"/>
                    </a:ext>
                  </a:extLst>
                </a:gridCol>
                <a:gridCol w="2260315">
                  <a:extLst>
                    <a:ext uri="{9D8B030D-6E8A-4147-A177-3AD203B41FA5}">
                      <a16:colId xmlns:a16="http://schemas.microsoft.com/office/drawing/2014/main" val="3154854613"/>
                    </a:ext>
                  </a:extLst>
                </a:gridCol>
                <a:gridCol w="2054829">
                  <a:extLst>
                    <a:ext uri="{9D8B030D-6E8A-4147-A177-3AD203B41FA5}">
                      <a16:colId xmlns:a16="http://schemas.microsoft.com/office/drawing/2014/main" val="3490825681"/>
                    </a:ext>
                  </a:extLst>
                </a:gridCol>
              </a:tblGrid>
              <a:tr h="390417">
                <a:tc>
                  <a:txBody>
                    <a:bodyPr/>
                    <a:lstStyle/>
                    <a:p>
                      <a:pPr algn="ctr"/>
                      <a:r>
                        <a:rPr lang="pt-BR" sz="1200" kern="100" dirty="0">
                          <a:effectLst/>
                          <a:latin typeface="Abadi" panose="020B0604020104020204" pitchFamily="34" charset="0"/>
                        </a:rPr>
                        <a:t>Nome da Associação</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ctr"/>
                      <a:r>
                        <a:rPr lang="pt-BR" sz="1200" kern="100" dirty="0">
                          <a:effectLst/>
                          <a:latin typeface="Abadi" panose="020B0604020104020204" pitchFamily="34" charset="0"/>
                        </a:rPr>
                        <a:t>Ato Lesivo</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ctr"/>
                      <a:r>
                        <a:rPr lang="pt-BR" sz="1200" kern="100" dirty="0">
                          <a:effectLst/>
                          <a:latin typeface="Abadi" panose="020B0604020104020204" pitchFamily="34" charset="0"/>
                        </a:rPr>
                        <a:t>ACT</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ctr"/>
                      <a:r>
                        <a:rPr lang="pt-BR" sz="1200" kern="100" dirty="0">
                          <a:effectLst/>
                          <a:latin typeface="Abadi" panose="020B0604020104020204" pitchFamily="34" charset="0"/>
                        </a:rPr>
                        <a:t>Impacto</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extLst>
                  <a:ext uri="{0D108BD9-81ED-4DB2-BD59-A6C34878D82A}">
                    <a16:rowId xmlns:a16="http://schemas.microsoft.com/office/drawing/2014/main" val="301098602"/>
                  </a:ext>
                </a:extLst>
              </a:tr>
              <a:tr h="832224">
                <a:tc>
                  <a:txBody>
                    <a:bodyPr/>
                    <a:lstStyle/>
                    <a:p>
                      <a:pPr algn="just"/>
                      <a:r>
                        <a:rPr lang="pt-BR" sz="1200" kern="100" dirty="0">
                          <a:effectLst/>
                          <a:latin typeface="Abadi" panose="020B0604020104020204" pitchFamily="34" charset="0"/>
                        </a:rPr>
                        <a:t>ASSOCIAÇÃO DOS APOSENTADOS E PENSIONISTAS DO BRASIL</a:t>
                      </a:r>
                    </a:p>
                    <a:p>
                      <a:pPr algn="just"/>
                      <a:r>
                        <a:rPr lang="pt-BR" sz="1200" kern="100" dirty="0">
                          <a:effectLst/>
                          <a:latin typeface="Abadi" panose="020B0604020104020204" pitchFamily="34" charset="0"/>
                        </a:rPr>
                        <a:t>(AAPB)</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 162, Seção 3, pág.. 108, de </a:t>
                      </a:r>
                      <a:r>
                        <a:rPr lang="pt-BR" sz="1200" kern="100" dirty="0">
                          <a:effectLst/>
                          <a:highlight>
                            <a:srgbClr val="FFFF00"/>
                          </a:highlight>
                          <a:latin typeface="Abadi" panose="020B0604020104020204" pitchFamily="34" charset="0"/>
                        </a:rPr>
                        <a:t>26/08/2021</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R$ 191.222.196,87</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3061329103"/>
                  </a:ext>
                </a:extLst>
              </a:tr>
              <a:tr h="1331560">
                <a:tc>
                  <a:txBody>
                    <a:bodyPr/>
                    <a:lstStyle/>
                    <a:p>
                      <a:pPr algn="just"/>
                      <a:r>
                        <a:rPr lang="pt-BR" sz="1200" kern="100" dirty="0">
                          <a:effectLst/>
                          <a:latin typeface="Abadi" panose="020B0604020104020204" pitchFamily="34" charset="0"/>
                        </a:rPr>
                        <a:t>UNIVERSO ASSOCIAÇÃO DOS APOSENTADOS E PENSIONISTAS DOS REGIMES GERAL DA PREVIDÊNCIA SOCIAL (AAPPS UNIVERSO)</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 80, Seção 3, pág.. 197 de </a:t>
                      </a:r>
                      <a:r>
                        <a:rPr lang="pt-BR" sz="1200" kern="100" dirty="0">
                          <a:effectLst/>
                          <a:highlight>
                            <a:srgbClr val="FFFF00"/>
                          </a:highlight>
                          <a:latin typeface="Abadi" panose="020B0604020104020204" pitchFamily="34" charset="0"/>
                        </a:rPr>
                        <a:t>29/04/2022</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R$ 255.657.455,43</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1108152187"/>
                  </a:ext>
                </a:extLst>
              </a:tr>
              <a:tr h="832224">
                <a:tc>
                  <a:txBody>
                    <a:bodyPr/>
                    <a:lstStyle/>
                    <a:p>
                      <a:pPr algn="just"/>
                      <a:r>
                        <a:rPr lang="pt-BR" sz="1200" kern="100" dirty="0">
                          <a:effectLst/>
                          <a:latin typeface="Abadi" panose="020B0604020104020204" pitchFamily="34" charset="0"/>
                        </a:rPr>
                        <a:t>ASSOCIAÇÃO DE APOSENTADOS MUTUALISTA PARA BENEFÍCIOS COLETIVOS (AMBEC)</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 169, Seção 3, pág.. 141, de </a:t>
                      </a:r>
                      <a:r>
                        <a:rPr lang="pt-BR" sz="1200" kern="100" dirty="0">
                          <a:effectLst/>
                          <a:highlight>
                            <a:srgbClr val="FFFF00"/>
                          </a:highlight>
                          <a:latin typeface="Abadi" panose="020B0604020104020204" pitchFamily="34" charset="0"/>
                        </a:rPr>
                        <a:t>06/09/2021</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R$ 500.989.635,00</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3123626932"/>
                  </a:ext>
                </a:extLst>
              </a:tr>
              <a:tr h="998670">
                <a:tc>
                  <a:txBody>
                    <a:bodyPr/>
                    <a:lstStyle/>
                    <a:p>
                      <a:pPr algn="just"/>
                      <a:r>
                        <a:rPr lang="pt-BR" sz="1200" kern="100" dirty="0">
                          <a:effectLst/>
                          <a:latin typeface="Abadi" panose="020B0604020104020204" pitchFamily="34" charset="0"/>
                        </a:rPr>
                        <a:t>CONFEDERAÇÃO BRASILEIRA DOS TRABALHADORES DA PESCA E AQUICULTURA (CBPA)</a:t>
                      </a:r>
                      <a:endParaRPr lang="pt-BR" sz="1200" kern="100" dirty="0">
                        <a:solidFill>
                          <a:srgbClr val="000000"/>
                        </a:solidFill>
                        <a:effectLst/>
                        <a:latin typeface="Abadi" panose="020B0604020104020204" pitchFamily="34" charset="0"/>
                        <a:ea typeface="Calibri" panose="020F050202020403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nº 133, Seção 3, pág. 1708, de </a:t>
                      </a:r>
                      <a:r>
                        <a:rPr lang="pt-BR" sz="1200" kern="100" dirty="0">
                          <a:effectLst/>
                          <a:highlight>
                            <a:srgbClr val="FFFF00"/>
                          </a:highlight>
                          <a:latin typeface="Abadi" panose="020B0604020104020204" pitchFamily="34" charset="0"/>
                        </a:rPr>
                        <a:t>15/07/2022</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R$ 221.884.427,63</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1090858840"/>
                  </a:ext>
                </a:extLst>
              </a:tr>
              <a:tr h="881871">
                <a:tc>
                  <a:txBody>
                    <a:bodyPr/>
                    <a:lstStyle/>
                    <a:p>
                      <a:pPr algn="just">
                        <a:lnSpc>
                          <a:spcPct val="107000"/>
                        </a:lnSpc>
                        <a:spcAft>
                          <a:spcPts val="800"/>
                        </a:spcAft>
                      </a:pPr>
                      <a:r>
                        <a:rPr lang="pt-BR" sz="1200" kern="100" dirty="0">
                          <a:effectLst/>
                          <a:latin typeface="Abadi" panose="020B0604020104020204" pitchFamily="34" charset="0"/>
                        </a:rPr>
                        <a:t>UNIÃO NACIONAL DE AUXÍLIO AOS SERVIDORES PÚBLICOS (UNASPUB)</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 78, Seção 3, pág.. 137 de </a:t>
                      </a:r>
                      <a:r>
                        <a:rPr lang="pt-BR" sz="1200" kern="100" dirty="0">
                          <a:effectLst/>
                          <a:highlight>
                            <a:srgbClr val="FFFF00"/>
                          </a:highlight>
                          <a:latin typeface="Abadi" panose="020B0604020104020204" pitchFamily="34" charset="0"/>
                        </a:rPr>
                        <a:t>27/04/2022</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R$ 267.369.413,75</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165444352"/>
                  </a:ext>
                </a:extLst>
              </a:tr>
              <a:tr h="703751">
                <a:tc>
                  <a:txBody>
                    <a:bodyPr/>
                    <a:lstStyle/>
                    <a:p>
                      <a:pPr algn="just">
                        <a:lnSpc>
                          <a:spcPct val="107000"/>
                        </a:lnSpc>
                        <a:spcAft>
                          <a:spcPts val="800"/>
                        </a:spcAft>
                      </a:pPr>
                      <a:r>
                        <a:rPr lang="pt-BR" sz="1200" kern="100" dirty="0">
                          <a:effectLst/>
                          <a:latin typeface="Abadi" panose="020B0604020104020204" pitchFamily="34" charset="0"/>
                        </a:rPr>
                        <a:t>ASSOCIAÇÃO DOS APOSENTADOS E PENSIONISTAS NACIONAL (AAPEN)</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DOU nº 134, Seção 3, pág. 123, de </a:t>
                      </a:r>
                      <a:r>
                        <a:rPr lang="pt-BR" sz="1200" kern="100" dirty="0">
                          <a:effectLst/>
                          <a:highlight>
                            <a:srgbClr val="FFFF00"/>
                          </a:highlight>
                          <a:latin typeface="Abadi" panose="020B0604020104020204" pitchFamily="34" charset="0"/>
                        </a:rPr>
                        <a:t>17/07/2023</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tc>
                  <a:txBody>
                    <a:bodyPr/>
                    <a:lstStyle/>
                    <a:p>
                      <a:pPr algn="just">
                        <a:lnSpc>
                          <a:spcPct val="107000"/>
                        </a:lnSpc>
                        <a:spcAft>
                          <a:spcPts val="800"/>
                        </a:spcAft>
                      </a:pPr>
                      <a:r>
                        <a:rPr lang="pt-BR" sz="1200" kern="100" dirty="0">
                          <a:effectLst/>
                          <a:latin typeface="Abadi" panose="020B0604020104020204" pitchFamily="34" charset="0"/>
                        </a:rPr>
                        <a:t>R$ 281.180.262,49</a:t>
                      </a:r>
                      <a:endParaRPr lang="pt-BR" sz="1200" kern="100" dirty="0">
                        <a:effectLst/>
                        <a:latin typeface="Abadi" panose="020B0604020104020204" pitchFamily="34" charset="0"/>
                        <a:ea typeface="Aptos" panose="020B0004020202020204"/>
                        <a:cs typeface="Arial" panose="020B0604020202020204" pitchFamily="34" charset="0"/>
                      </a:endParaRPr>
                    </a:p>
                  </a:txBody>
                  <a:tcPr marL="47190" marR="47190" marT="0" marB="0"/>
                </a:tc>
                <a:extLst>
                  <a:ext uri="{0D108BD9-81ED-4DB2-BD59-A6C34878D82A}">
                    <a16:rowId xmlns:a16="http://schemas.microsoft.com/office/drawing/2014/main" val="3399117246"/>
                  </a:ext>
                </a:extLst>
              </a:tr>
            </a:tbl>
          </a:graphicData>
        </a:graphic>
      </p:graphicFrame>
    </p:spTree>
    <p:extLst>
      <p:ext uri="{BB962C8B-B14F-4D97-AF65-F5344CB8AC3E}">
        <p14:creationId xmlns:p14="http://schemas.microsoft.com/office/powerpoint/2010/main" val="205339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2"/>
          <a:stretch>
            <a:fillRect/>
          </a:stretch>
        </p:blipFill>
        <p:spPr>
          <a:xfrm>
            <a:off x="11385509" y="0"/>
            <a:ext cx="806491" cy="544530"/>
          </a:xfrm>
          <a:prstGeom prst="rect">
            <a:avLst/>
          </a:prstGeom>
        </p:spPr>
      </p:pic>
      <p:graphicFrame>
        <p:nvGraphicFramePr>
          <p:cNvPr id="3" name="Tabela 2">
            <a:extLst>
              <a:ext uri="{FF2B5EF4-FFF2-40B4-BE49-F238E27FC236}">
                <a16:creationId xmlns:a16="http://schemas.microsoft.com/office/drawing/2014/main" id="{355957E7-AD90-45AE-9F53-4FADDCE01D1D}"/>
              </a:ext>
            </a:extLst>
          </p:cNvPr>
          <p:cNvGraphicFramePr>
            <a:graphicFrameLocks noGrp="1"/>
          </p:cNvGraphicFramePr>
          <p:nvPr>
            <p:extLst>
              <p:ext uri="{D42A27DB-BD31-4B8C-83A1-F6EECF244321}">
                <p14:modId xmlns:p14="http://schemas.microsoft.com/office/powerpoint/2010/main" val="4007078399"/>
              </p:ext>
            </p:extLst>
          </p:nvPr>
        </p:nvGraphicFramePr>
        <p:xfrm>
          <a:off x="750013" y="637001"/>
          <a:ext cx="10489915" cy="6106527"/>
        </p:xfrm>
        <a:graphic>
          <a:graphicData uri="http://schemas.openxmlformats.org/drawingml/2006/table">
            <a:tbl>
              <a:tblPr firstRow="1" firstCol="1">
                <a:tableStyleId>{5C22544A-7EE6-4342-B048-85BDC9FD1C3A}</a:tableStyleId>
              </a:tblPr>
              <a:tblGrid>
                <a:gridCol w="3049035">
                  <a:extLst>
                    <a:ext uri="{9D8B030D-6E8A-4147-A177-3AD203B41FA5}">
                      <a16:colId xmlns:a16="http://schemas.microsoft.com/office/drawing/2014/main" val="4284894760"/>
                    </a:ext>
                  </a:extLst>
                </a:gridCol>
                <a:gridCol w="3249024">
                  <a:extLst>
                    <a:ext uri="{9D8B030D-6E8A-4147-A177-3AD203B41FA5}">
                      <a16:colId xmlns:a16="http://schemas.microsoft.com/office/drawing/2014/main" val="4253938202"/>
                    </a:ext>
                  </a:extLst>
                </a:gridCol>
                <a:gridCol w="2157573">
                  <a:extLst>
                    <a:ext uri="{9D8B030D-6E8A-4147-A177-3AD203B41FA5}">
                      <a16:colId xmlns:a16="http://schemas.microsoft.com/office/drawing/2014/main" val="1791723917"/>
                    </a:ext>
                  </a:extLst>
                </a:gridCol>
                <a:gridCol w="2034283">
                  <a:extLst>
                    <a:ext uri="{9D8B030D-6E8A-4147-A177-3AD203B41FA5}">
                      <a16:colId xmlns:a16="http://schemas.microsoft.com/office/drawing/2014/main" val="3103472331"/>
                    </a:ext>
                  </a:extLst>
                </a:gridCol>
              </a:tblGrid>
              <a:tr h="390418">
                <a:tc>
                  <a:txBody>
                    <a:bodyPr/>
                    <a:lstStyle/>
                    <a:p>
                      <a:pPr algn="ctr"/>
                      <a:r>
                        <a:rPr lang="pt-BR" sz="1200" kern="100" dirty="0">
                          <a:effectLst/>
                          <a:latin typeface="Abadi" panose="020B0604020104020204" pitchFamily="34" charset="0"/>
                        </a:rPr>
                        <a:t>Nome da Associação</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ctr"/>
                      <a:r>
                        <a:rPr lang="pt-BR" sz="1200" kern="100" dirty="0">
                          <a:effectLst/>
                          <a:latin typeface="Abadi" panose="020B0604020104020204" pitchFamily="34" charset="0"/>
                        </a:rPr>
                        <a:t>Ato Lesivo</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ctr"/>
                      <a:r>
                        <a:rPr lang="pt-BR" sz="1200" kern="100" dirty="0">
                          <a:effectLst/>
                          <a:latin typeface="Abadi" panose="020B0604020104020204" pitchFamily="34" charset="0"/>
                        </a:rPr>
                        <a:t>ACT</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ctr"/>
                      <a:r>
                        <a:rPr lang="pt-BR" sz="1200" kern="100" dirty="0">
                          <a:effectLst/>
                          <a:latin typeface="Abadi" panose="020B0604020104020204" pitchFamily="34" charset="0"/>
                        </a:rPr>
                        <a:t>Impacto</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1254615477"/>
                  </a:ext>
                </a:extLst>
              </a:tr>
              <a:tr h="922432">
                <a:tc>
                  <a:txBody>
                    <a:bodyPr/>
                    <a:lstStyle/>
                    <a:p>
                      <a:pPr algn="just">
                        <a:lnSpc>
                          <a:spcPct val="107000"/>
                        </a:lnSpc>
                        <a:spcAft>
                          <a:spcPts val="800"/>
                        </a:spcAft>
                      </a:pPr>
                      <a:r>
                        <a:rPr lang="pt-BR" sz="1200" kern="100" dirty="0">
                          <a:effectLst/>
                          <a:latin typeface="Abadi" panose="020B0604020104020204" pitchFamily="34" charset="0"/>
                        </a:rPr>
                        <a:t>ASSOCIAÇÃO BRASILEIRA DOS APOSENTADOS, PENSIONISTAS E IDOSOS</a:t>
                      </a:r>
                    </a:p>
                    <a:p>
                      <a:pPr algn="just">
                        <a:lnSpc>
                          <a:spcPct val="107000"/>
                        </a:lnSpc>
                        <a:spcAft>
                          <a:spcPts val="800"/>
                        </a:spcAft>
                      </a:pPr>
                      <a:r>
                        <a:rPr lang="pt-BR" sz="1200" kern="100" dirty="0">
                          <a:effectLst/>
                          <a:latin typeface="Abadi" panose="020B0604020104020204" pitchFamily="34" charset="0"/>
                        </a:rPr>
                        <a:t>(ASBRAPI)</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Pagamento de vantagem indevida a agente público (art. 5º, inciso 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DOU n° 223, Seção 3, pág.. 120, de </a:t>
                      </a:r>
                      <a:r>
                        <a:rPr lang="pt-BR" sz="1200" kern="100" dirty="0">
                          <a:effectLst/>
                          <a:highlight>
                            <a:srgbClr val="FFFF00"/>
                          </a:highlight>
                          <a:latin typeface="Abadi" panose="020B0604020104020204" pitchFamily="34" charset="0"/>
                        </a:rPr>
                        <a:t>24/11/2023</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R$ 16.911.570,21</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extLst>
                  <a:ext uri="{0D108BD9-81ED-4DB2-BD59-A6C34878D82A}">
                    <a16:rowId xmlns:a16="http://schemas.microsoft.com/office/drawing/2014/main" val="2375462546"/>
                  </a:ext>
                </a:extLst>
              </a:tr>
              <a:tr h="1133554">
                <a:tc>
                  <a:txBody>
                    <a:bodyPr/>
                    <a:lstStyle/>
                    <a:p>
                      <a:pPr algn="just">
                        <a:lnSpc>
                          <a:spcPct val="107000"/>
                        </a:lnSpc>
                        <a:spcAft>
                          <a:spcPts val="800"/>
                        </a:spcAft>
                      </a:pPr>
                      <a:r>
                        <a:rPr lang="pt-BR" sz="1200" kern="100" dirty="0">
                          <a:effectLst/>
                          <a:latin typeface="Abadi" panose="020B0604020104020204" pitchFamily="34" charset="0"/>
                        </a:rPr>
                        <a:t>ASSOCIAÇÃO DE SUPORTE ASSISTENCIAL E BENEFICENTE PARA APOSENTADOS SERVIDORES E PENSIONISTAS DO BRASIL - ASABASP</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Entidade de fachada (art. 5º, inciso III, da LAC)</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DOU nº 109, Seção 3, pág. 123, de </a:t>
                      </a:r>
                      <a:r>
                        <a:rPr lang="pt-BR" sz="1200" kern="100" dirty="0">
                          <a:effectLst/>
                          <a:highlight>
                            <a:srgbClr val="FFFF00"/>
                          </a:highlight>
                          <a:latin typeface="Abadi" panose="020B0604020104020204" pitchFamily="34" charset="0"/>
                        </a:rPr>
                        <a:t>12/06/2023</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lnSpc>
                          <a:spcPct val="107000"/>
                        </a:lnSpc>
                        <a:spcAft>
                          <a:spcPts val="800"/>
                        </a:spcAft>
                      </a:pPr>
                      <a:r>
                        <a:rPr lang="pt-BR" sz="1200" kern="100" dirty="0">
                          <a:effectLst/>
                          <a:latin typeface="Abadi" panose="020B0604020104020204" pitchFamily="34" charset="0"/>
                        </a:rPr>
                        <a:t>R$ 22.930.006,65</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extLst>
                  <a:ext uri="{0D108BD9-81ED-4DB2-BD59-A6C34878D82A}">
                    <a16:rowId xmlns:a16="http://schemas.microsoft.com/office/drawing/2014/main" val="2876018050"/>
                  </a:ext>
                </a:extLst>
              </a:tr>
              <a:tr h="848419">
                <a:tc>
                  <a:txBody>
                    <a:bodyPr/>
                    <a:lstStyle/>
                    <a:p>
                      <a:pPr algn="just">
                        <a:lnSpc>
                          <a:spcPct val="107000"/>
                        </a:lnSpc>
                        <a:spcAft>
                          <a:spcPts val="800"/>
                        </a:spcAft>
                      </a:pPr>
                      <a:r>
                        <a:rPr lang="pt-BR" sz="1200" kern="100" dirty="0">
                          <a:effectLst/>
                          <a:latin typeface="Abadi" panose="020B0604020104020204" pitchFamily="34" charset="0"/>
                        </a:rPr>
                        <a:t>ASSOCIAÇÃO NO BRASIL DE APOSENTADOS E PENSIONISTAS DA PREVIDÊNCIA SOCIAL - APBRASIL</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r>
                        <a:rPr lang="pt-BR" sz="1200" kern="100" dirty="0">
                          <a:effectLst/>
                          <a:latin typeface="Abadi" panose="020B0604020104020204" pitchFamily="34" charset="0"/>
                        </a:rPr>
                        <a:t>Entidade de fachada (art. 5º, inciso III, da LAC)</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DOU nº 121, Seção 3, pág.. 235, de </a:t>
                      </a:r>
                      <a:r>
                        <a:rPr lang="pt-BR" sz="1200" kern="100" dirty="0">
                          <a:effectLst/>
                          <a:highlight>
                            <a:srgbClr val="FFFF00"/>
                          </a:highlight>
                          <a:latin typeface="Abadi" panose="020B0604020104020204" pitchFamily="34" charset="0"/>
                        </a:rPr>
                        <a:t>29/06/2022</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R$ 137.011.939,12</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3991203827"/>
                  </a:ext>
                </a:extLst>
              </a:tr>
              <a:tr h="848419">
                <a:tc>
                  <a:txBody>
                    <a:bodyPr/>
                    <a:lstStyle/>
                    <a:p>
                      <a:pPr algn="just">
                        <a:lnSpc>
                          <a:spcPct val="107000"/>
                        </a:lnSpc>
                        <a:spcAft>
                          <a:spcPts val="800"/>
                        </a:spcAft>
                      </a:pPr>
                      <a:r>
                        <a:rPr lang="pt-BR" sz="1200" kern="100" dirty="0">
                          <a:effectLst/>
                          <a:latin typeface="Abadi" panose="020B0604020104020204" pitchFamily="34" charset="0"/>
                        </a:rPr>
                        <a:t>CENTRO DE ESTUDOS DOS BENEFÍCIOS DOS APOSENTADOS E PENSIONISTAS - CEBAP</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r>
                        <a:rPr lang="pt-BR" sz="1200" kern="100" dirty="0">
                          <a:effectLst/>
                          <a:latin typeface="Abadi" panose="020B0604020104020204" pitchFamily="34" charset="0"/>
                        </a:rPr>
                        <a:t>Entidade de fachada (art. 5º, inciso III, da LAC)</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DOU nº 242, Seção 3, pág. 185, de </a:t>
                      </a:r>
                      <a:r>
                        <a:rPr lang="pt-BR" sz="1200" kern="100" dirty="0">
                          <a:effectLst/>
                          <a:highlight>
                            <a:srgbClr val="FFFF00"/>
                          </a:highlight>
                          <a:latin typeface="Abadi" panose="020B0604020104020204" pitchFamily="34" charset="0"/>
                        </a:rPr>
                        <a:t>26/12/2022</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R$ 195.822.999,67</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1560465886"/>
                  </a:ext>
                </a:extLst>
              </a:tr>
              <a:tr h="990987">
                <a:tc>
                  <a:txBody>
                    <a:bodyPr/>
                    <a:lstStyle/>
                    <a:p>
                      <a:pPr algn="just">
                        <a:lnSpc>
                          <a:spcPct val="107000"/>
                        </a:lnSpc>
                        <a:spcAft>
                          <a:spcPts val="800"/>
                        </a:spcAft>
                      </a:pPr>
                      <a:r>
                        <a:rPr lang="pt-BR" sz="1200" kern="100" dirty="0">
                          <a:effectLst/>
                          <a:latin typeface="Abadi" panose="020B0604020104020204" pitchFamily="34" charset="0"/>
                        </a:rPr>
                        <a:t>APDAP PREV - ASSOCIAÇÃO DE PROTEÇÃO E DEFESA DOS DIREITOS DOS APOSENTADOS E PENSIONISTAS</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r>
                        <a:rPr lang="pt-BR" sz="1200" kern="100" dirty="0">
                          <a:effectLst/>
                          <a:latin typeface="Abadi" panose="020B0604020104020204" pitchFamily="34" charset="0"/>
                        </a:rPr>
                        <a:t>Entidade de fachada (art. 5º, inciso III, da LAC)</a:t>
                      </a:r>
                    </a:p>
                    <a:p>
                      <a:pPr algn="just"/>
                      <a:r>
                        <a:rPr lang="pt-BR" sz="1200" kern="100" dirty="0">
                          <a:effectLst/>
                          <a:latin typeface="Abadi" panose="020B0604020104020204" pitchFamily="34" charset="0"/>
                        </a:rPr>
                        <a:t> </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DOU nº 1, Seção 3, pág. 126, de </a:t>
                      </a:r>
                      <a:r>
                        <a:rPr lang="pt-BR" sz="1200" kern="100" dirty="0">
                          <a:effectLst/>
                          <a:highlight>
                            <a:srgbClr val="FFFF00"/>
                          </a:highlight>
                          <a:latin typeface="Abadi" panose="020B0604020104020204" pitchFamily="34" charset="0"/>
                        </a:rPr>
                        <a:t>02/01/2023</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R$ 224.181.348,37</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2761899183"/>
                  </a:ext>
                </a:extLst>
              </a:tr>
              <a:tr h="705852">
                <a:tc>
                  <a:txBody>
                    <a:bodyPr/>
                    <a:lstStyle/>
                    <a:p>
                      <a:pPr algn="just">
                        <a:lnSpc>
                          <a:spcPct val="107000"/>
                        </a:lnSpc>
                        <a:spcAft>
                          <a:spcPts val="800"/>
                        </a:spcAft>
                      </a:pPr>
                      <a:r>
                        <a:rPr lang="pt-BR" sz="1200" kern="100" dirty="0">
                          <a:effectLst/>
                          <a:latin typeface="Abadi" panose="020B0604020104020204" pitchFamily="34" charset="0"/>
                        </a:rPr>
                        <a:t>CAIXA DE ASSISTÊNCIA AOS APOSENTADOS E PENSIONISTAS - CAAP</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r>
                        <a:rPr lang="pt-BR" sz="1200" kern="100" dirty="0">
                          <a:effectLst/>
                          <a:latin typeface="Abadi" panose="020B0604020104020204" pitchFamily="34" charset="0"/>
                        </a:rPr>
                        <a:t>Entidade de fachada (art. 5º, inciso III, da LAC)</a:t>
                      </a:r>
                    </a:p>
                    <a:p>
                      <a:pPr algn="just"/>
                      <a:r>
                        <a:rPr lang="pt-BR" sz="1200" kern="100" dirty="0">
                          <a:effectLst/>
                          <a:latin typeface="Abadi" panose="020B0604020104020204" pitchFamily="34" charset="0"/>
                        </a:rPr>
                        <a:t> </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DOU nº 89, Seção 3, pág.. 152, de </a:t>
                      </a:r>
                      <a:r>
                        <a:rPr lang="pt-BR" sz="1200" kern="100" dirty="0">
                          <a:effectLst/>
                          <a:highlight>
                            <a:srgbClr val="FFFF00"/>
                          </a:highlight>
                          <a:latin typeface="Abadi" panose="020B0604020104020204" pitchFamily="34" charset="0"/>
                        </a:rPr>
                        <a:t>12/05/2022</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R$ 251.922.215,25</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1281899122"/>
                  </a:ext>
                </a:extLst>
              </a:tr>
              <a:tr h="266446">
                <a:tc>
                  <a:txBody>
                    <a:bodyPr/>
                    <a:lstStyle/>
                    <a:p>
                      <a:pPr algn="just">
                        <a:lnSpc>
                          <a:spcPct val="107000"/>
                        </a:lnSpc>
                        <a:spcAft>
                          <a:spcPts val="800"/>
                        </a:spcAft>
                      </a:pPr>
                      <a:r>
                        <a:rPr lang="pt-BR" sz="1200" kern="100" dirty="0">
                          <a:effectLst/>
                          <a:latin typeface="Abadi" panose="020B0604020104020204" pitchFamily="34" charset="0"/>
                        </a:rPr>
                        <a:t> </a:t>
                      </a:r>
                      <a:endParaRPr lang="pt-BR" sz="1200" kern="100" dirty="0">
                        <a:effectLst/>
                        <a:latin typeface="Abadi" panose="020B0604020104020204" pitchFamily="34" charset="0"/>
                        <a:ea typeface="Aptos" panose="020B0004020202020204"/>
                        <a:cs typeface="Arial" panose="020B0604020202020204" pitchFamily="34" charset="0"/>
                      </a:endParaRPr>
                    </a:p>
                  </a:txBody>
                  <a:tcPr marL="37120" marR="37120" marT="0" marB="0"/>
                </a:tc>
                <a:tc>
                  <a:txBody>
                    <a:bodyPr/>
                    <a:lstStyle/>
                    <a:p>
                      <a:pPr algn="just"/>
                      <a:r>
                        <a:rPr lang="pt-BR" sz="1200" kern="100" dirty="0">
                          <a:effectLst/>
                          <a:latin typeface="Abadi" panose="020B0604020104020204" pitchFamily="34" charset="0"/>
                        </a:rPr>
                        <a:t> </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kern="100" dirty="0">
                          <a:effectLst/>
                          <a:latin typeface="Abadi" panose="020B0604020104020204" pitchFamily="34" charset="0"/>
                        </a:rPr>
                        <a:t> </a:t>
                      </a:r>
                      <a:endParaRPr lang="pt-BR" sz="1200" kern="100" dirty="0">
                        <a:solidFill>
                          <a:srgbClr val="000000"/>
                        </a:solidFill>
                        <a:effectLst/>
                        <a:latin typeface="Abadi" panose="020B0604020104020204" pitchFamily="34" charset="0"/>
                        <a:ea typeface="Calibri" panose="020F0502020204030204" pitchFamily="34" charset="0"/>
                      </a:endParaRPr>
                    </a:p>
                  </a:txBody>
                  <a:tcPr marL="37120" marR="37120" marT="0" marB="0"/>
                </a:tc>
                <a:tc>
                  <a:txBody>
                    <a:bodyPr/>
                    <a:lstStyle/>
                    <a:p>
                      <a:pPr algn="just"/>
                      <a:r>
                        <a:rPr lang="pt-BR" sz="1200" b="1" kern="100" dirty="0">
                          <a:effectLst/>
                          <a:latin typeface="Abadi" panose="020B0604020104020204" pitchFamily="34" charset="0"/>
                        </a:rPr>
                        <a:t>R$ 2.567.083.470,44</a:t>
                      </a:r>
                      <a:endParaRPr lang="pt-BR" sz="1200" b="1" kern="100" dirty="0">
                        <a:solidFill>
                          <a:srgbClr val="000000"/>
                        </a:solidFill>
                        <a:effectLst/>
                        <a:latin typeface="Abadi" panose="020B0604020104020204" pitchFamily="34" charset="0"/>
                        <a:ea typeface="Calibri" panose="020F0502020204030204" pitchFamily="34" charset="0"/>
                      </a:endParaRPr>
                    </a:p>
                  </a:txBody>
                  <a:tcPr marL="37120" marR="37120" marT="0" marB="0"/>
                </a:tc>
                <a:extLst>
                  <a:ext uri="{0D108BD9-81ED-4DB2-BD59-A6C34878D82A}">
                    <a16:rowId xmlns:a16="http://schemas.microsoft.com/office/drawing/2014/main" val="614760093"/>
                  </a:ext>
                </a:extLst>
              </a:tr>
            </a:tbl>
          </a:graphicData>
        </a:graphic>
      </p:graphicFrame>
    </p:spTree>
    <p:extLst>
      <p:ext uri="{BB962C8B-B14F-4D97-AF65-F5344CB8AC3E}">
        <p14:creationId xmlns:p14="http://schemas.microsoft.com/office/powerpoint/2010/main" val="345313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2"/>
          <a:stretch>
            <a:fillRect/>
          </a:stretch>
        </p:blipFill>
        <p:spPr>
          <a:xfrm>
            <a:off x="11385509" y="0"/>
            <a:ext cx="806491" cy="544530"/>
          </a:xfrm>
          <a:prstGeom prst="rect">
            <a:avLst/>
          </a:prstGeom>
        </p:spPr>
      </p:pic>
      <p:graphicFrame>
        <p:nvGraphicFramePr>
          <p:cNvPr id="2" name="Tabela 1">
            <a:extLst>
              <a:ext uri="{FF2B5EF4-FFF2-40B4-BE49-F238E27FC236}">
                <a16:creationId xmlns:a16="http://schemas.microsoft.com/office/drawing/2014/main" id="{E8F8F5F5-9CC7-4E4E-920D-DB7E273B082F}"/>
              </a:ext>
            </a:extLst>
          </p:cNvPr>
          <p:cNvGraphicFramePr>
            <a:graphicFrameLocks noGrp="1"/>
          </p:cNvGraphicFramePr>
          <p:nvPr>
            <p:extLst>
              <p:ext uri="{D42A27DB-BD31-4B8C-83A1-F6EECF244321}">
                <p14:modId xmlns:p14="http://schemas.microsoft.com/office/powerpoint/2010/main" val="3169595953"/>
              </p:ext>
            </p:extLst>
          </p:nvPr>
        </p:nvGraphicFramePr>
        <p:xfrm>
          <a:off x="764930" y="1613290"/>
          <a:ext cx="10032023" cy="3873109"/>
        </p:xfrm>
        <a:graphic>
          <a:graphicData uri="http://schemas.openxmlformats.org/drawingml/2006/table">
            <a:tbl>
              <a:tblPr firstRow="1" firstCol="1">
                <a:tableStyleId>{5C22544A-7EE6-4342-B048-85BDC9FD1C3A}</a:tableStyleId>
              </a:tblPr>
              <a:tblGrid>
                <a:gridCol w="4949800">
                  <a:extLst>
                    <a:ext uri="{9D8B030D-6E8A-4147-A177-3AD203B41FA5}">
                      <a16:colId xmlns:a16="http://schemas.microsoft.com/office/drawing/2014/main" val="1658340241"/>
                    </a:ext>
                  </a:extLst>
                </a:gridCol>
                <a:gridCol w="5082223">
                  <a:extLst>
                    <a:ext uri="{9D8B030D-6E8A-4147-A177-3AD203B41FA5}">
                      <a16:colId xmlns:a16="http://schemas.microsoft.com/office/drawing/2014/main" val="116487220"/>
                    </a:ext>
                  </a:extLst>
                </a:gridCol>
              </a:tblGrid>
              <a:tr h="495232">
                <a:tc>
                  <a:txBody>
                    <a:bodyPr/>
                    <a:lstStyle/>
                    <a:p>
                      <a:pPr algn="ctr"/>
                      <a:r>
                        <a:rPr lang="pt-BR" sz="1100" kern="100" dirty="0">
                          <a:effectLst/>
                          <a:latin typeface="Abadi" panose="020B0604020104020204" pitchFamily="34" charset="0"/>
                        </a:rPr>
                        <a:t>Nome da pessoa jurídica</a:t>
                      </a:r>
                      <a:endParaRPr lang="pt-BR" sz="1100" kern="100" dirty="0">
                        <a:solidFill>
                          <a:srgbClr val="000000"/>
                        </a:solidFill>
                        <a:effectLst/>
                        <a:latin typeface="Abadi" panose="020B0604020104020204" pitchFamily="34" charset="0"/>
                        <a:ea typeface="Calibri" panose="020F0502020204030204" pitchFamily="34" charset="0"/>
                      </a:endParaRPr>
                    </a:p>
                  </a:txBody>
                  <a:tcPr marL="68580" marR="68580" marT="0" marB="0" anchor="ctr"/>
                </a:tc>
                <a:tc>
                  <a:txBody>
                    <a:bodyPr/>
                    <a:lstStyle/>
                    <a:p>
                      <a:pPr algn="ctr"/>
                      <a:r>
                        <a:rPr lang="pt-BR" sz="1100" kern="100" dirty="0">
                          <a:solidFill>
                            <a:schemeClr val="bg1"/>
                          </a:solidFill>
                          <a:effectLst/>
                          <a:latin typeface="Abadi" panose="020B0604020104020204" pitchFamily="34" charset="0"/>
                        </a:rPr>
                        <a:t>Representante/Intermediador</a:t>
                      </a:r>
                      <a:endParaRPr lang="pt-BR" sz="1100" kern="100" dirty="0">
                        <a:solidFill>
                          <a:schemeClr val="bg1"/>
                        </a:solidFill>
                        <a:effectLst/>
                        <a:latin typeface="Abadi" panose="020B0604020104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04338258"/>
                  </a:ext>
                </a:extLst>
              </a:tr>
              <a:tr h="495232">
                <a:tc>
                  <a:txBody>
                    <a:bodyPr/>
                    <a:lstStyle/>
                    <a:p>
                      <a:pPr algn="ctr"/>
                      <a:r>
                        <a:rPr lang="pt-BR" sz="1100" kern="100" dirty="0" err="1">
                          <a:effectLst/>
                          <a:latin typeface="Abadi" panose="020B0604020104020204" pitchFamily="34" charset="0"/>
                        </a:rPr>
                        <a:t>Venus</a:t>
                      </a:r>
                      <a:r>
                        <a:rPr lang="pt-BR" sz="1100" kern="100" dirty="0">
                          <a:effectLst/>
                          <a:latin typeface="Abadi" panose="020B0604020104020204" pitchFamily="34" charset="0"/>
                        </a:rPr>
                        <a:t> Consultoria Assessoria Empresarial S/A.</a:t>
                      </a:r>
                      <a:endParaRPr lang="pt-BR" sz="1100" kern="100" dirty="0">
                        <a:solidFill>
                          <a:srgbClr val="000000"/>
                        </a:solidFill>
                        <a:effectLst/>
                        <a:latin typeface="Abadi" panose="020B060402010402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Alexandre Guimarães e Rubens Oliveira.</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904676717"/>
                  </a:ext>
                </a:extLst>
              </a:tr>
              <a:tr h="495232">
                <a:tc>
                  <a:txBody>
                    <a:bodyPr/>
                    <a:lstStyle/>
                    <a:p>
                      <a:pPr algn="ctr"/>
                      <a:r>
                        <a:rPr lang="pt-BR" sz="1100" kern="100" dirty="0">
                          <a:effectLst/>
                          <a:latin typeface="Abadi" panose="020B0604020104020204" pitchFamily="34" charset="0"/>
                        </a:rPr>
                        <a:t>Prospect </a:t>
                      </a:r>
                      <a:r>
                        <a:rPr lang="pt-BR" sz="1100" kern="100" dirty="0" err="1">
                          <a:effectLst/>
                          <a:latin typeface="Abadi" panose="020B0604020104020204" pitchFamily="34" charset="0"/>
                        </a:rPr>
                        <a:t>Consult</a:t>
                      </a:r>
                      <a:r>
                        <a:rPr lang="pt-BR" sz="1100" kern="100" dirty="0">
                          <a:effectLst/>
                          <a:latin typeface="Abadi" panose="020B0604020104020204" pitchFamily="34" charset="0"/>
                        </a:rPr>
                        <a:t> Empresar LTDA.</a:t>
                      </a:r>
                      <a:endParaRPr lang="pt-BR" sz="1100" kern="100" dirty="0">
                        <a:solidFill>
                          <a:srgbClr val="000000"/>
                        </a:solidFill>
                        <a:effectLst/>
                        <a:latin typeface="Abadi" panose="020B060402010402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Antônio Carlos Camilo Antunes (“Careca do INSS”).</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611842767"/>
                  </a:ext>
                </a:extLst>
              </a:tr>
              <a:tr h="495232">
                <a:tc>
                  <a:txBody>
                    <a:bodyPr/>
                    <a:lstStyle/>
                    <a:p>
                      <a:pPr algn="ctr"/>
                      <a:r>
                        <a:rPr lang="pt-BR" sz="1100" kern="100" dirty="0">
                          <a:effectLst/>
                          <a:latin typeface="Abadi" panose="020B0604020104020204" pitchFamily="34" charset="0"/>
                        </a:rPr>
                        <a:t>Brasília Consultoria Empresarial AS.</a:t>
                      </a:r>
                      <a:endParaRPr lang="pt-BR" sz="1100" kern="100" dirty="0">
                        <a:solidFill>
                          <a:srgbClr val="000000"/>
                        </a:solidFill>
                        <a:effectLst/>
                        <a:latin typeface="Abadi" panose="020B060402010402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Antônio Carlos Camilo Antunes (“Careca do INSS”).</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1575303915"/>
                  </a:ext>
                </a:extLst>
              </a:tr>
              <a:tr h="901717">
                <a:tc>
                  <a:txBody>
                    <a:bodyPr/>
                    <a:lstStyle/>
                    <a:p>
                      <a:pPr algn="ctr">
                        <a:lnSpc>
                          <a:spcPct val="107000"/>
                        </a:lnSpc>
                        <a:spcAft>
                          <a:spcPts val="800"/>
                        </a:spcAft>
                      </a:pPr>
                      <a:r>
                        <a:rPr lang="pt-BR" sz="1100" kern="100" dirty="0">
                          <a:effectLst/>
                          <a:latin typeface="Abadi" panose="020B0604020104020204" pitchFamily="34" charset="0"/>
                        </a:rPr>
                        <a:t>Curitiba Consultoria em Serviços Médicos AS.</a:t>
                      </a:r>
                      <a:endParaRPr lang="pt-BR" sz="1100" kern="100" dirty="0">
                        <a:effectLst/>
                        <a:latin typeface="Abadi" panose="020B0604020104020204" pitchFamily="34" charset="0"/>
                        <a:ea typeface="Aptos" panose="020B0004020202020204"/>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Thaisa Hoffmann </a:t>
                      </a:r>
                      <a:r>
                        <a:rPr lang="pt-BR" sz="1100" kern="100" dirty="0" err="1">
                          <a:solidFill>
                            <a:schemeClr val="tx1"/>
                          </a:solidFill>
                          <a:effectLst/>
                          <a:latin typeface="Abadi" panose="020B0604020104020204" pitchFamily="34" charset="0"/>
                        </a:rPr>
                        <a:t>Jonasson</a:t>
                      </a:r>
                      <a:r>
                        <a:rPr lang="pt-BR" sz="1100" kern="100" dirty="0">
                          <a:solidFill>
                            <a:schemeClr val="tx1"/>
                          </a:solidFill>
                          <a:effectLst/>
                          <a:latin typeface="Abadi" panose="020B0604020104020204" pitchFamily="34" charset="0"/>
                        </a:rPr>
                        <a:t> e Rubens</a:t>
                      </a:r>
                      <a:br>
                        <a:rPr lang="pt-BR" sz="1100" kern="100" dirty="0">
                          <a:solidFill>
                            <a:schemeClr val="tx1"/>
                          </a:solidFill>
                          <a:effectLst/>
                          <a:latin typeface="Abadi" panose="020B0604020104020204" pitchFamily="34" charset="0"/>
                        </a:rPr>
                      </a:br>
                      <a:r>
                        <a:rPr lang="pt-BR" sz="1100" kern="100" dirty="0">
                          <a:solidFill>
                            <a:schemeClr val="tx1"/>
                          </a:solidFill>
                          <a:effectLst/>
                          <a:latin typeface="Abadi" panose="020B0604020104020204" pitchFamily="34" charset="0"/>
                        </a:rPr>
                        <a:t>Oliveira Costa.</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2149863184"/>
                  </a:ext>
                </a:extLst>
              </a:tr>
              <a:tr h="495232">
                <a:tc>
                  <a:txBody>
                    <a:bodyPr/>
                    <a:lstStyle/>
                    <a:p>
                      <a:pPr algn="ctr">
                        <a:lnSpc>
                          <a:spcPct val="107000"/>
                        </a:lnSpc>
                        <a:spcAft>
                          <a:spcPts val="800"/>
                        </a:spcAft>
                      </a:pPr>
                      <a:r>
                        <a:rPr lang="pt-BR" sz="1100" kern="100" dirty="0">
                          <a:effectLst/>
                          <a:latin typeface="Abadi" panose="020B0604020104020204" pitchFamily="34" charset="0"/>
                        </a:rPr>
                        <a:t>THJ Consultoria LTDA.</a:t>
                      </a:r>
                      <a:endParaRPr lang="pt-BR" sz="1100" kern="100" dirty="0">
                        <a:effectLst/>
                        <a:latin typeface="Abadi" panose="020B0604020104020204" pitchFamily="34" charset="0"/>
                        <a:ea typeface="Aptos" panose="020B0004020202020204"/>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Thaisa Hoffmann </a:t>
                      </a:r>
                      <a:r>
                        <a:rPr lang="pt-BR" sz="1100" kern="100" dirty="0" err="1">
                          <a:solidFill>
                            <a:schemeClr val="tx1"/>
                          </a:solidFill>
                          <a:effectLst/>
                          <a:latin typeface="Abadi" panose="020B0604020104020204" pitchFamily="34" charset="0"/>
                        </a:rPr>
                        <a:t>Jonasson</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4090672626"/>
                  </a:ext>
                </a:extLst>
              </a:tr>
              <a:tr h="495232">
                <a:tc>
                  <a:txBody>
                    <a:bodyPr/>
                    <a:lstStyle/>
                    <a:p>
                      <a:pPr algn="ctr">
                        <a:lnSpc>
                          <a:spcPct val="107000"/>
                        </a:lnSpc>
                        <a:spcAft>
                          <a:spcPts val="800"/>
                        </a:spcAft>
                      </a:pPr>
                      <a:r>
                        <a:rPr lang="pt-BR" sz="1100" kern="100" dirty="0">
                          <a:effectLst/>
                          <a:latin typeface="Abadi" panose="020B0604020104020204" pitchFamily="34" charset="0"/>
                        </a:rPr>
                        <a:t>Centro Médico Vita </a:t>
                      </a:r>
                      <a:r>
                        <a:rPr lang="pt-BR" sz="1100" kern="100" dirty="0" err="1">
                          <a:effectLst/>
                          <a:latin typeface="Abadi" panose="020B0604020104020204" pitchFamily="34" charset="0"/>
                        </a:rPr>
                        <a:t>Care</a:t>
                      </a:r>
                      <a:endParaRPr lang="pt-BR" sz="1100" kern="100" dirty="0">
                        <a:effectLst/>
                        <a:latin typeface="Abadi" panose="020B0604020104020204" pitchFamily="34" charset="0"/>
                        <a:ea typeface="Aptos" panose="020B0004020202020204"/>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kern="100" dirty="0">
                          <a:solidFill>
                            <a:schemeClr val="tx1"/>
                          </a:solidFill>
                          <a:effectLst/>
                          <a:latin typeface="Abadi" panose="020B0604020104020204" pitchFamily="34" charset="0"/>
                        </a:rPr>
                        <a:t>Thaisa Hoffmann </a:t>
                      </a:r>
                      <a:r>
                        <a:rPr lang="pt-BR" sz="1100" kern="100" dirty="0" err="1">
                          <a:solidFill>
                            <a:schemeClr val="tx1"/>
                          </a:solidFill>
                          <a:effectLst/>
                          <a:latin typeface="Abadi" panose="020B0604020104020204" pitchFamily="34" charset="0"/>
                        </a:rPr>
                        <a:t>Jonasson</a:t>
                      </a:r>
                      <a:endParaRPr lang="pt-BR" sz="1100" kern="100" dirty="0">
                        <a:solidFill>
                          <a:schemeClr val="tx1"/>
                        </a:solidFill>
                        <a:effectLst/>
                        <a:latin typeface="Abadi" panose="020B0604020104020204" pitchFamily="34" charset="0"/>
                        <a:ea typeface="Aptos" panose="020B0004020202020204"/>
                        <a:cs typeface="Arial" panose="020B0604020202020204" pitchFamily="34" charset="0"/>
                      </a:endParaRPr>
                    </a:p>
                  </a:txBody>
                  <a:tcPr marL="68580" marR="68580" marT="0" marB="0" anchor="ctr"/>
                </a:tc>
                <a:extLst>
                  <a:ext uri="{0D108BD9-81ED-4DB2-BD59-A6C34878D82A}">
                    <a16:rowId xmlns:a16="http://schemas.microsoft.com/office/drawing/2014/main" val="3757999129"/>
                  </a:ext>
                </a:extLst>
              </a:tr>
            </a:tbl>
          </a:graphicData>
        </a:graphic>
      </p:graphicFrame>
      <p:sp>
        <p:nvSpPr>
          <p:cNvPr id="8" name="CaixaDeTexto 7">
            <a:extLst>
              <a:ext uri="{FF2B5EF4-FFF2-40B4-BE49-F238E27FC236}">
                <a16:creationId xmlns:a16="http://schemas.microsoft.com/office/drawing/2014/main" id="{23E5C495-1F2A-4EBB-ABCA-6302C88675B5}"/>
              </a:ext>
            </a:extLst>
          </p:cNvPr>
          <p:cNvSpPr txBox="1"/>
          <p:nvPr/>
        </p:nvSpPr>
        <p:spPr>
          <a:xfrm>
            <a:off x="523982" y="673736"/>
            <a:ext cx="10746769"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PESSOAS JURÍDICAS INTERMEDIÁRIAS DE VANTAGENS INDEVIDAS</a:t>
            </a:r>
          </a:p>
        </p:txBody>
      </p:sp>
    </p:spTree>
    <p:extLst>
      <p:ext uri="{BB962C8B-B14F-4D97-AF65-F5344CB8AC3E}">
        <p14:creationId xmlns:p14="http://schemas.microsoft.com/office/powerpoint/2010/main" val="422819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Pessoas sentadas ao redor de mesa com cadeira&#10;&#10;Descrição gerada automaticamente com confiança média">
            <a:extLst>
              <a:ext uri="{FF2B5EF4-FFF2-40B4-BE49-F238E27FC236}">
                <a16:creationId xmlns:a16="http://schemas.microsoft.com/office/drawing/2014/main" id="{DAD8DB0C-380E-4A44-A823-B53EBB15113C}"/>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 r="14171" b="984"/>
          <a:stretch/>
        </p:blipFill>
        <p:spPr>
          <a:xfrm>
            <a:off x="-1" y="0"/>
            <a:ext cx="8718488" cy="6858000"/>
          </a:xfrm>
        </p:spPr>
      </p:pic>
      <p:sp>
        <p:nvSpPr>
          <p:cNvPr id="6" name="Retângulo 5">
            <a:extLst>
              <a:ext uri="{FF2B5EF4-FFF2-40B4-BE49-F238E27FC236}">
                <a16:creationId xmlns:a16="http://schemas.microsoft.com/office/drawing/2014/main" id="{B42C5DBC-3CDD-422E-85E6-DA0CBDC11F37}"/>
              </a:ext>
            </a:extLst>
          </p:cNvPr>
          <p:cNvSpPr/>
          <p:nvPr/>
        </p:nvSpPr>
        <p:spPr>
          <a:xfrm>
            <a:off x="8718487" y="0"/>
            <a:ext cx="3473513" cy="68580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05B17F2E-3DAB-4A49-ADE7-2B8869CFE440}"/>
              </a:ext>
            </a:extLst>
          </p:cNvPr>
          <p:cNvSpPr/>
          <p:nvPr/>
        </p:nvSpPr>
        <p:spPr>
          <a:xfrm>
            <a:off x="6793909" y="688064"/>
            <a:ext cx="4599160" cy="162962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a:extLst>
              <a:ext uri="{FF2B5EF4-FFF2-40B4-BE49-F238E27FC236}">
                <a16:creationId xmlns:a16="http://schemas.microsoft.com/office/drawing/2014/main" id="{9EB11897-48BD-4237-8988-D53BCBC07D02}"/>
              </a:ext>
            </a:extLst>
          </p:cNvPr>
          <p:cNvSpPr txBox="1"/>
          <p:nvPr/>
        </p:nvSpPr>
        <p:spPr>
          <a:xfrm>
            <a:off x="9093489" y="3277419"/>
            <a:ext cx="2723509" cy="3046988"/>
          </a:xfrm>
          <a:prstGeom prst="rect">
            <a:avLst/>
          </a:prstGeom>
          <a:noFill/>
        </p:spPr>
        <p:txBody>
          <a:bodyPr wrap="square" rtlCol="0">
            <a:spAutoFit/>
          </a:bodyPr>
          <a:lstStyle/>
          <a:p>
            <a:r>
              <a:rPr lang="pt-BR" sz="1200" dirty="0">
                <a:solidFill>
                  <a:schemeClr val="bg2">
                    <a:lumMod val="25000"/>
                  </a:schemeClr>
                </a:solidFill>
              </a:rPr>
              <a:t>Ed. Sede I - Setor de Autarquias Sul - Quadra 3 - Lote 5/6, Ed. Multi Brasil Corporate - Brasília-DF - CEP 70.070-030 - Fones: (61) 2026-9202 e 2026-9712 - Horário de atendimento ao público: 8h às 18h</a:t>
            </a:r>
          </a:p>
          <a:p>
            <a:endParaRPr lang="pt-BR" sz="1200" dirty="0">
              <a:solidFill>
                <a:schemeClr val="bg2">
                  <a:lumMod val="25000"/>
                </a:schemeClr>
              </a:solidFill>
            </a:endParaRPr>
          </a:p>
          <a:p>
            <a:r>
              <a:rPr lang="pt-BR" sz="1200" dirty="0">
                <a:solidFill>
                  <a:schemeClr val="bg2">
                    <a:lumMod val="25000"/>
                  </a:schemeClr>
                </a:solidFill>
              </a:rPr>
              <a:t>Ed. Sede II - Setor de Autarquias Norte - Quadra 5 - Lote C, Centro Empresarial CNC - Brasília-DF - CEP 70.297-400</a:t>
            </a:r>
          </a:p>
          <a:p>
            <a:endParaRPr lang="pt-BR" sz="1200" dirty="0">
              <a:solidFill>
                <a:schemeClr val="bg2">
                  <a:lumMod val="25000"/>
                </a:schemeClr>
              </a:solidFill>
            </a:endParaRPr>
          </a:p>
          <a:p>
            <a:r>
              <a:rPr lang="pt-BR" sz="1200" dirty="0">
                <a:solidFill>
                  <a:schemeClr val="bg2">
                    <a:lumMod val="25000"/>
                  </a:schemeClr>
                </a:solidFill>
              </a:rPr>
              <a:t>Ed. Sede III - Setor de Indústrias Gráficas - Quadra 6 - Lote 800 - Brasília-DF - CEP 70.610-460 - Fones: (61) 2026-7709 e 2026-7807 - Horário de atendimento ao público: 8h às 18h</a:t>
            </a:r>
          </a:p>
        </p:txBody>
      </p:sp>
      <p:cxnSp>
        <p:nvCxnSpPr>
          <p:cNvPr id="10" name="Conector reto 9">
            <a:extLst>
              <a:ext uri="{FF2B5EF4-FFF2-40B4-BE49-F238E27FC236}">
                <a16:creationId xmlns:a16="http://schemas.microsoft.com/office/drawing/2014/main" id="{6EE81BE5-55C4-4350-BB11-5D728FF6F12D}"/>
              </a:ext>
            </a:extLst>
          </p:cNvPr>
          <p:cNvCxnSpPr>
            <a:cxnSpLocks/>
          </p:cNvCxnSpPr>
          <p:nvPr/>
        </p:nvCxnSpPr>
        <p:spPr>
          <a:xfrm>
            <a:off x="9643285" y="2996698"/>
            <a:ext cx="1445851" cy="0"/>
          </a:xfrm>
          <a:prstGeom prst="line">
            <a:avLst/>
          </a:prstGeom>
          <a:ln w="19050">
            <a:solidFill>
              <a:srgbClr val="244CEA"/>
            </a:solidFill>
          </a:ln>
        </p:spPr>
        <p:style>
          <a:lnRef idx="1">
            <a:schemeClr val="accent1"/>
          </a:lnRef>
          <a:fillRef idx="0">
            <a:schemeClr val="accent1"/>
          </a:fillRef>
          <a:effectRef idx="0">
            <a:schemeClr val="accent1"/>
          </a:effectRef>
          <a:fontRef idx="minor">
            <a:schemeClr val="tx1"/>
          </a:fontRef>
        </p:style>
      </p:cxnSp>
      <p:pic>
        <p:nvPicPr>
          <p:cNvPr id="8" name="Imagem 7" descr="Logotipo, nome da empresa&#10;&#10;Descrição gerada automaticamente">
            <a:extLst>
              <a:ext uri="{FF2B5EF4-FFF2-40B4-BE49-F238E27FC236}">
                <a16:creationId xmlns:a16="http://schemas.microsoft.com/office/drawing/2014/main" id="{0BBF6EC4-FD8D-4739-9438-ADF1339DC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160" y="694063"/>
            <a:ext cx="2173618" cy="1510975"/>
          </a:xfrm>
          <a:prstGeom prst="rect">
            <a:avLst/>
          </a:prstGeom>
        </p:spPr>
      </p:pic>
    </p:spTree>
    <p:extLst>
      <p:ext uri="{BB962C8B-B14F-4D97-AF65-F5344CB8AC3E}">
        <p14:creationId xmlns:p14="http://schemas.microsoft.com/office/powerpoint/2010/main" val="360095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Cantos Arredondados 22">
            <a:extLst>
              <a:ext uri="{FF2B5EF4-FFF2-40B4-BE49-F238E27FC236}">
                <a16:creationId xmlns:a16="http://schemas.microsoft.com/office/drawing/2014/main" id="{10291735-5C40-4A50-BAC3-EC23CE841AB1}"/>
              </a:ext>
            </a:extLst>
          </p:cNvPr>
          <p:cNvSpPr/>
          <p:nvPr/>
        </p:nvSpPr>
        <p:spPr>
          <a:xfrm>
            <a:off x="762701" y="5650961"/>
            <a:ext cx="9456732" cy="862855"/>
          </a:xfrm>
          <a:prstGeom prst="roundRect">
            <a:avLst/>
          </a:prstGeom>
          <a:solidFill>
            <a:srgbClr val="244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bg1"/>
              </a:solidFill>
            </a:endParaRPr>
          </a:p>
        </p:txBody>
      </p:sp>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16734" y="670879"/>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9" name="CaixaDeTexto 18">
            <a:extLst>
              <a:ext uri="{FF2B5EF4-FFF2-40B4-BE49-F238E27FC236}">
                <a16:creationId xmlns:a16="http://schemas.microsoft.com/office/drawing/2014/main" id="{041949F1-8930-48EA-9E2F-8DA163753502}"/>
              </a:ext>
            </a:extLst>
          </p:cNvPr>
          <p:cNvSpPr txBox="1"/>
          <p:nvPr/>
        </p:nvSpPr>
        <p:spPr>
          <a:xfrm>
            <a:off x="745506" y="1556750"/>
            <a:ext cx="10525245" cy="3785652"/>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pPr>
            <a:r>
              <a:rPr lang="pt-BR" sz="24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Tutela cautelar de indisponibilidade de bens proposta pelo INSS e União contra: </a:t>
            </a:r>
          </a:p>
          <a:p>
            <a:pPr marL="1073150" lvl="0" indent="-285750" algn="just">
              <a:spcBef>
                <a:spcPts val="600"/>
              </a:spcBef>
              <a:spcAft>
                <a:spcPts val="600"/>
              </a:spcAft>
              <a:buFont typeface="Courier New" panose="02070309020205020404" pitchFamily="49" charset="0"/>
              <a:buChar char="o"/>
            </a:pPr>
            <a:r>
              <a:rPr lang="pt-BR" b="1"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12 </a:t>
            </a:r>
            <a:r>
              <a:rPr lang="pt-BR" b="1" kern="100" dirty="0">
                <a:solidFill>
                  <a:srgbClr val="002060"/>
                </a:solidFill>
                <a:latin typeface="Abadi" panose="020B0604020104020204" pitchFamily="34" charset="0"/>
                <a:ea typeface="Times New Roman" panose="02020603050405020304" pitchFamily="18" charset="0"/>
                <a:cs typeface="Arial" panose="020B0604020202020204" pitchFamily="34" charset="0"/>
              </a:rPr>
              <a:t>e</a:t>
            </a:r>
            <a:r>
              <a:rPr lang="pt-BR" b="1"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ntidades associativas (e dirigentes)</a:t>
            </a:r>
            <a:r>
              <a:rPr lang="pt-BR"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 que foram objeto de instauração de Processo Administrativo de Responsabilização (PAR) pelo INSS, os quais foram avocados pela CGU, conforme OFÍCIO Nº 7017/2025/SIPRI/CGU, nos termos do art. 8º, §2º, da LAC; e</a:t>
            </a:r>
          </a:p>
          <a:p>
            <a:pPr marL="1073150" lvl="0" indent="-285750" algn="just">
              <a:spcBef>
                <a:spcPts val="600"/>
              </a:spcBef>
              <a:spcAft>
                <a:spcPts val="600"/>
              </a:spcAft>
              <a:buFont typeface="Courier New" panose="02070309020205020404" pitchFamily="49" charset="0"/>
              <a:buChar char="o"/>
            </a:pPr>
            <a:r>
              <a:rPr lang="pt-BR" b="1" kern="100" dirty="0">
                <a:solidFill>
                  <a:srgbClr val="002060"/>
                </a:solidFill>
                <a:latin typeface="Abadi" panose="020B0604020104020204" pitchFamily="34" charset="0"/>
                <a:ea typeface="Times New Roman" panose="02020603050405020304" pitchFamily="18" charset="0"/>
                <a:cs typeface="Arial" panose="020B0604020202020204" pitchFamily="34" charset="0"/>
              </a:rPr>
              <a:t>6 pessoas jurídicas </a:t>
            </a:r>
            <a:r>
              <a:rPr lang="pt-BR" kern="100" dirty="0">
                <a:solidFill>
                  <a:srgbClr val="002060"/>
                </a:solidFill>
                <a:latin typeface="Abadi" panose="020B0604020104020204" pitchFamily="34" charset="0"/>
                <a:ea typeface="Times New Roman" panose="02020603050405020304" pitchFamily="18" charset="0"/>
                <a:cs typeface="Arial" panose="020B0604020202020204" pitchFamily="34" charset="0"/>
              </a:rPr>
              <a:t>que teriam funcionado como intermediárias de pagamentos de vantagens indevidas.</a:t>
            </a:r>
            <a:endParaRPr lang="pt-BR" sz="2400" kern="100" dirty="0">
              <a:effectLst/>
              <a:latin typeface="Abadi" panose="020B0604020104020204" pitchFamily="34" charset="0"/>
              <a:ea typeface="Aptos" panose="020B0004020202020204"/>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pt-BR" sz="24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A cautelar tem como fundamento a Lei nº 12.846/2013, </a:t>
            </a:r>
            <a:r>
              <a:rPr lang="pt-BR" sz="2400" b="1"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chamada Lei da Empresa Limpa e/ou Lei Anticorrupção – LAC</a:t>
            </a:r>
            <a:r>
              <a:rPr lang="pt-BR" sz="24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 </a:t>
            </a:r>
            <a:r>
              <a:rPr lang="pt-BR" sz="2400" b="1"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que prevê a responsabilização objetiva das pessoas jurídicas. </a:t>
            </a:r>
            <a:endParaRPr lang="pt-BR" sz="2400" kern="100" dirty="0">
              <a:effectLst/>
              <a:latin typeface="Abadi" panose="020B0604020104020204" pitchFamily="34" charset="0"/>
              <a:ea typeface="Aptos" panose="020B0004020202020204"/>
              <a:cs typeface="Arial" panose="020B0604020202020204" pitchFamily="34" charset="0"/>
            </a:endParaRPr>
          </a:p>
        </p:txBody>
      </p:sp>
      <p:sp>
        <p:nvSpPr>
          <p:cNvPr id="21" name="CaixaDeTexto 20">
            <a:extLst>
              <a:ext uri="{FF2B5EF4-FFF2-40B4-BE49-F238E27FC236}">
                <a16:creationId xmlns:a16="http://schemas.microsoft.com/office/drawing/2014/main" id="{1F5A1C4C-EC15-44DD-84B1-E07D76B576F1}"/>
              </a:ext>
            </a:extLst>
          </p:cNvPr>
          <p:cNvSpPr txBox="1"/>
          <p:nvPr/>
        </p:nvSpPr>
        <p:spPr>
          <a:xfrm>
            <a:off x="762701" y="5709688"/>
            <a:ext cx="9473927" cy="707886"/>
          </a:xfrm>
          <a:prstGeom prst="rect">
            <a:avLst/>
          </a:prstGeom>
          <a:noFill/>
        </p:spPr>
        <p:txBody>
          <a:bodyPr wrap="square">
            <a:spAutoFit/>
          </a:bodyPr>
          <a:lstStyle/>
          <a:p>
            <a:pPr algn="ctr"/>
            <a:r>
              <a:rPr lang="pt-BR" sz="2000" b="1" dirty="0">
                <a:solidFill>
                  <a:schemeClr val="bg1"/>
                </a:solidFill>
                <a:effectLst/>
                <a:latin typeface="Abadi" panose="020B0604020104020204" pitchFamily="34" charset="0"/>
                <a:ea typeface="Times New Roman" panose="02020603050405020304" pitchFamily="18" charset="0"/>
              </a:rPr>
              <a:t>O diploma legal pune aqueles que praticam atos lesivos à administração pública, nacional ou estrangeira. </a:t>
            </a:r>
            <a:endParaRPr lang="pt-BR" sz="2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02165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114758"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16734" y="670879"/>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8" name="Retângulo: Cantos Arredondados 7">
            <a:extLst>
              <a:ext uri="{FF2B5EF4-FFF2-40B4-BE49-F238E27FC236}">
                <a16:creationId xmlns:a16="http://schemas.microsoft.com/office/drawing/2014/main" id="{A7BEA288-9B35-44C4-8A37-8AE004CCE299}"/>
              </a:ext>
            </a:extLst>
          </p:cNvPr>
          <p:cNvSpPr/>
          <p:nvPr/>
        </p:nvSpPr>
        <p:spPr>
          <a:xfrm>
            <a:off x="1212351" y="1387013"/>
            <a:ext cx="10173157" cy="231168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CaixaDeTexto 21">
            <a:extLst>
              <a:ext uri="{FF2B5EF4-FFF2-40B4-BE49-F238E27FC236}">
                <a16:creationId xmlns:a16="http://schemas.microsoft.com/office/drawing/2014/main" id="{E90915EF-812C-4E84-9099-BFBC48A7C65B}"/>
              </a:ext>
            </a:extLst>
          </p:cNvPr>
          <p:cNvSpPr txBox="1"/>
          <p:nvPr/>
        </p:nvSpPr>
        <p:spPr>
          <a:xfrm>
            <a:off x="1326537" y="1574517"/>
            <a:ext cx="9955659" cy="1982912"/>
          </a:xfrm>
          <a:prstGeom prst="rect">
            <a:avLst/>
          </a:prstGeom>
          <a:noFill/>
        </p:spPr>
        <p:txBody>
          <a:bodyPr wrap="square">
            <a:spAutoFit/>
          </a:bodyPr>
          <a:lstStyle/>
          <a:p>
            <a:pPr algn="just"/>
            <a:r>
              <a:rPr lang="pt-BR" sz="2400" dirty="0">
                <a:solidFill>
                  <a:schemeClr val="bg1"/>
                </a:solidFill>
                <a:effectLst/>
                <a:latin typeface="Abadi" panose="020B0604020104020204" pitchFamily="34" charset="0"/>
                <a:ea typeface="Times New Roman" panose="02020603050405020304" pitchFamily="18" charset="0"/>
              </a:rPr>
              <a:t>A LAC prevê que as </a:t>
            </a:r>
            <a:r>
              <a:rPr lang="pt-BR" sz="2400" b="1" dirty="0">
                <a:solidFill>
                  <a:schemeClr val="bg1"/>
                </a:solidFill>
                <a:effectLst/>
                <a:latin typeface="Abadi" panose="020B0604020104020204" pitchFamily="34" charset="0"/>
                <a:ea typeface="Times New Roman" panose="02020603050405020304" pitchFamily="18" charset="0"/>
                <a:cs typeface="Arial" panose="020B0604020202020204" pitchFamily="34" charset="0"/>
              </a:rPr>
              <a:t>pessoas jurídicas</a:t>
            </a:r>
            <a:r>
              <a:rPr lang="pt-BR" sz="2400" dirty="0">
                <a:solidFill>
                  <a:schemeClr val="bg1"/>
                </a:solidFill>
                <a:effectLst/>
                <a:latin typeface="Abadi" panose="020B0604020104020204" pitchFamily="34" charset="0"/>
                <a:ea typeface="Times New Roman" panose="02020603050405020304" pitchFamily="18" charset="0"/>
              </a:rPr>
              <a:t>, bem como seus dirigentes, sejam responsabilizados civil e administrativamente pelos atos ilícitos que atentem contra o patrimônio público nacional ou estrangeiro, contra princípios da administração pública ou contra os compromissos internacionais assumidos pelo Brasil.</a:t>
            </a:r>
            <a:endParaRPr lang="pt-BR" sz="2400" dirty="0">
              <a:solidFill>
                <a:schemeClr val="bg1"/>
              </a:solidFill>
            </a:endParaRPr>
          </a:p>
        </p:txBody>
      </p:sp>
      <p:sp>
        <p:nvSpPr>
          <p:cNvPr id="13" name="CaixaDeTexto 12">
            <a:extLst>
              <a:ext uri="{FF2B5EF4-FFF2-40B4-BE49-F238E27FC236}">
                <a16:creationId xmlns:a16="http://schemas.microsoft.com/office/drawing/2014/main" id="{9F1C83AF-38BC-4CA3-B805-CA9BB7FB6DEF}"/>
              </a:ext>
            </a:extLst>
          </p:cNvPr>
          <p:cNvSpPr txBox="1"/>
          <p:nvPr/>
        </p:nvSpPr>
        <p:spPr>
          <a:xfrm>
            <a:off x="1096764" y="3851836"/>
            <a:ext cx="10288744" cy="546753"/>
          </a:xfrm>
          <a:prstGeom prst="rect">
            <a:avLst/>
          </a:prstGeom>
          <a:noFill/>
        </p:spPr>
        <p:txBody>
          <a:bodyPr wrap="square">
            <a:spAutoFit/>
          </a:bodyPr>
          <a:lstStyle/>
          <a:p>
            <a:pPr marL="342900" lvl="0" indent="-342900" algn="just">
              <a:lnSpc>
                <a:spcPct val="150000"/>
              </a:lnSpc>
              <a:spcAft>
                <a:spcPts val="800"/>
              </a:spcAft>
              <a:buFont typeface="Arial" panose="020B0604020202020204" pitchFamily="34" charset="0"/>
              <a:buChar char="•"/>
            </a:pPr>
            <a:r>
              <a:rPr lang="pt-BR" sz="22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O recorte das 12 entidades foi realizado pelo INSS,</a:t>
            </a:r>
            <a:r>
              <a:rPr lang="pt-BR" sz="2200" b="1" u="sng"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 considerando a existência de:</a:t>
            </a:r>
          </a:p>
        </p:txBody>
      </p:sp>
      <p:sp>
        <p:nvSpPr>
          <p:cNvPr id="15" name="CaixaDeTexto 14">
            <a:extLst>
              <a:ext uri="{FF2B5EF4-FFF2-40B4-BE49-F238E27FC236}">
                <a16:creationId xmlns:a16="http://schemas.microsoft.com/office/drawing/2014/main" id="{31627A4F-8679-49D0-925A-35527E3A84EF}"/>
              </a:ext>
            </a:extLst>
          </p:cNvPr>
          <p:cNvSpPr txBox="1"/>
          <p:nvPr/>
        </p:nvSpPr>
        <p:spPr>
          <a:xfrm>
            <a:off x="1212351" y="4633657"/>
            <a:ext cx="9007082" cy="1785104"/>
          </a:xfrm>
          <a:prstGeom prst="rect">
            <a:avLst/>
          </a:prstGeom>
          <a:noFill/>
        </p:spPr>
        <p:txBody>
          <a:bodyPr wrap="square">
            <a:spAutoFit/>
          </a:bodyPr>
          <a:lstStyle/>
          <a:p>
            <a:pPr marL="719138" lvl="0" indent="-358775" algn="just">
              <a:spcBef>
                <a:spcPts val="600"/>
              </a:spcBef>
              <a:spcAft>
                <a:spcPts val="600"/>
              </a:spcAft>
              <a:buFont typeface="Courier New" panose="02070309020205020404" pitchFamily="49" charset="0"/>
              <a:buChar char="o"/>
              <a:tabLst>
                <a:tab pos="360363" algn="l"/>
              </a:tabLst>
            </a:pPr>
            <a:r>
              <a:rPr lang="pt-BR" sz="20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fortes indícios de terem sido criadas com o único propósito de praticar a fraude (entidade de fachada), com sua constituição utilizando “laranjas” (art. 5º, III, da LAC); ou </a:t>
            </a:r>
          </a:p>
          <a:p>
            <a:pPr marL="719138" lvl="0" indent="-358775" algn="just">
              <a:spcBef>
                <a:spcPts val="600"/>
              </a:spcBef>
              <a:spcAft>
                <a:spcPts val="600"/>
              </a:spcAft>
              <a:buFont typeface="Courier New" panose="02070309020205020404" pitchFamily="49" charset="0"/>
              <a:buChar char="o"/>
              <a:tabLst>
                <a:tab pos="360363" algn="l"/>
              </a:tabLst>
            </a:pPr>
            <a:r>
              <a:rPr lang="pt-BR" sz="20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fortes indícios de pagamento de vantagem indevida a agentes públicos para autorizarem os descontos indevidos (Art. 5º, I, da LAC).</a:t>
            </a:r>
            <a:endParaRPr lang="pt-BR" sz="2000" kern="100" dirty="0">
              <a:effectLst/>
              <a:latin typeface="Abadi" panose="020B0604020104020204" pitchFamily="34" charset="0"/>
              <a:ea typeface="Aptos" panose="020B0004020202020204"/>
              <a:cs typeface="Arial" panose="020B0604020202020204" pitchFamily="34" charset="0"/>
            </a:endParaRPr>
          </a:p>
        </p:txBody>
      </p:sp>
    </p:spTree>
    <p:extLst>
      <p:ext uri="{BB962C8B-B14F-4D97-AF65-F5344CB8AC3E}">
        <p14:creationId xmlns:p14="http://schemas.microsoft.com/office/powerpoint/2010/main" val="146880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Cantos Arredondados 22">
            <a:extLst>
              <a:ext uri="{FF2B5EF4-FFF2-40B4-BE49-F238E27FC236}">
                <a16:creationId xmlns:a16="http://schemas.microsoft.com/office/drawing/2014/main" id="{10291735-5C40-4A50-BAC3-EC23CE841AB1}"/>
              </a:ext>
            </a:extLst>
          </p:cNvPr>
          <p:cNvSpPr/>
          <p:nvPr/>
        </p:nvSpPr>
        <p:spPr>
          <a:xfrm>
            <a:off x="762701" y="5722879"/>
            <a:ext cx="9456732" cy="862855"/>
          </a:xfrm>
          <a:prstGeom prst="roundRect">
            <a:avLst/>
          </a:prstGeom>
          <a:solidFill>
            <a:srgbClr val="244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bg1"/>
              </a:solidFill>
            </a:endParaRPr>
          </a:p>
        </p:txBody>
      </p:sp>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16734" y="670879"/>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21" name="CaixaDeTexto 20">
            <a:extLst>
              <a:ext uri="{FF2B5EF4-FFF2-40B4-BE49-F238E27FC236}">
                <a16:creationId xmlns:a16="http://schemas.microsoft.com/office/drawing/2014/main" id="{1F5A1C4C-EC15-44DD-84B1-E07D76B576F1}"/>
              </a:ext>
            </a:extLst>
          </p:cNvPr>
          <p:cNvSpPr txBox="1"/>
          <p:nvPr/>
        </p:nvSpPr>
        <p:spPr>
          <a:xfrm>
            <a:off x="758577" y="5920662"/>
            <a:ext cx="9473927" cy="461665"/>
          </a:xfrm>
          <a:prstGeom prst="rect">
            <a:avLst/>
          </a:prstGeom>
          <a:noFill/>
        </p:spPr>
        <p:txBody>
          <a:bodyPr wrap="square">
            <a:spAutoFit/>
          </a:bodyPr>
          <a:lstStyle/>
          <a:p>
            <a:pPr algn="ctr"/>
            <a:r>
              <a:rPr lang="pt-BR" sz="2400" kern="100" dirty="0">
                <a:solidFill>
                  <a:schemeClr val="bg1"/>
                </a:solidFill>
                <a:latin typeface="Abadi" panose="020B0604020104020204" pitchFamily="34" charset="0"/>
                <a:ea typeface="Times New Roman" panose="02020603050405020304" pitchFamily="18" charset="0"/>
                <a:cs typeface="Arial" panose="020B0604020202020204" pitchFamily="34" charset="0"/>
              </a:rPr>
              <a:t>A</a:t>
            </a:r>
            <a:r>
              <a:rPr lang="pt-BR" sz="2400" kern="100" dirty="0">
                <a:solidFill>
                  <a:schemeClr val="bg1"/>
                </a:solidFill>
                <a:effectLst/>
                <a:latin typeface="Abadi" panose="020B0604020104020204" pitchFamily="34" charset="0"/>
                <a:ea typeface="Times New Roman" panose="02020603050405020304" pitchFamily="18" charset="0"/>
                <a:cs typeface="Arial" panose="020B0604020202020204" pitchFamily="34" charset="0"/>
              </a:rPr>
              <a:t>rt. 3º c/c art. 14 da Lei nº 12.846/2013.</a:t>
            </a:r>
            <a:endParaRPr lang="pt-BR" sz="2400" b="1" dirty="0">
              <a:solidFill>
                <a:schemeClr val="bg1"/>
              </a:solidFill>
              <a:latin typeface="Abadi" panose="020B0604020104020204" pitchFamily="34" charset="0"/>
            </a:endParaRP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INDISPONIBILIDADE DE BENS</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417389"/>
            <a:ext cx="10512173" cy="304698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pt-BR" sz="24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O pedido cautelar requer a indisponibilidade dos bens das entidades e de seus dirigentes necessários à garantia do pagamento da multa a ser imposta no PAR e, especialmente, da reparação do dano que potencialmente recairá sobre o INSS, uma vez que as associações foram utilizadas como instrumento para práticas ilícitas de natureza penal, administrativa e civil, servindo como meio para captação de vantagens provenientes de recursos indevidamente extraídos dos benefícios de aposentados e pensionistas.</a:t>
            </a:r>
            <a:endParaRPr lang="pt-BR" sz="2400" kern="100" dirty="0">
              <a:effectLst/>
              <a:latin typeface="Abadi" panose="020B0604020104020204" pitchFamily="34" charset="0"/>
              <a:ea typeface="Aptos"/>
              <a:cs typeface="Arial" panose="020B0604020202020204" pitchFamily="34" charset="0"/>
            </a:endParaRPr>
          </a:p>
        </p:txBody>
      </p:sp>
    </p:spTree>
    <p:extLst>
      <p:ext uri="{BB962C8B-B14F-4D97-AF65-F5344CB8AC3E}">
        <p14:creationId xmlns:p14="http://schemas.microsoft.com/office/powerpoint/2010/main" val="301377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47556" y="673736"/>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676847"/>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POTENCIAL DANO PATRIMONIAL</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838203" y="2721468"/>
            <a:ext cx="10512173" cy="1784719"/>
          </a:xfrm>
          <a:prstGeom prst="rect">
            <a:avLst/>
          </a:prstGeom>
          <a:noFill/>
        </p:spPr>
        <p:txBody>
          <a:bodyPr wrap="square">
            <a:spAutoFit/>
          </a:bodyPr>
          <a:lstStyle/>
          <a:p>
            <a:pPr marL="285750" lvl="0" indent="-285750" algn="just">
              <a:lnSpc>
                <a:spcPct val="107000"/>
              </a:lnSpc>
              <a:spcAft>
                <a:spcPts val="1660"/>
              </a:spcAft>
              <a:buFont typeface="Arial" panose="020B0604020202020204" pitchFamily="34" charset="0"/>
              <a:buChar char="•"/>
              <a:tabLst>
                <a:tab pos="977900" algn="l"/>
              </a:tabLst>
            </a:pPr>
            <a:r>
              <a:rPr lang="pt-BR" sz="2600" kern="100" dirty="0">
                <a:solidFill>
                  <a:srgbClr val="002060"/>
                </a:solidFill>
                <a:effectLst/>
                <a:latin typeface="Abadi" panose="020B0604020104020204" pitchFamily="34" charset="0"/>
                <a:ea typeface="Yu Gothic" panose="020B0400000000000000" pitchFamily="34" charset="-128"/>
                <a:cs typeface="Arial" panose="020B0604020202020204" pitchFamily="34" charset="0"/>
              </a:rPr>
              <a:t>O potencial dano patrimonial sofrido pelo INSS corresponde aos valores que a autarquia previdenciária provavelmente deverá dispender em decorrência da obrigação de possível restituição aos beneficiários lesados. </a:t>
            </a:r>
            <a:endParaRPr lang="pt-BR" sz="2600" b="1" kern="100" dirty="0">
              <a:effectLst/>
              <a:latin typeface="Abadi" panose="020B0604020104020204" pitchFamily="34" charset="0"/>
              <a:ea typeface="Aptos"/>
              <a:cs typeface="Arial" panose="020B0604020202020204" pitchFamily="34" charset="0"/>
            </a:endParaRPr>
          </a:p>
        </p:txBody>
      </p:sp>
      <p:sp>
        <p:nvSpPr>
          <p:cNvPr id="13" name="Retângulo: Cantos Arredondados 12">
            <a:extLst>
              <a:ext uri="{FF2B5EF4-FFF2-40B4-BE49-F238E27FC236}">
                <a16:creationId xmlns:a16="http://schemas.microsoft.com/office/drawing/2014/main" id="{072C7CA5-0A33-4306-8E87-0BD36865A57C}"/>
              </a:ext>
            </a:extLst>
          </p:cNvPr>
          <p:cNvSpPr/>
          <p:nvPr/>
        </p:nvSpPr>
        <p:spPr>
          <a:xfrm>
            <a:off x="762701" y="4786318"/>
            <a:ext cx="9456732" cy="1542860"/>
          </a:xfrm>
          <a:prstGeom prst="roundRect">
            <a:avLst/>
          </a:prstGeom>
          <a:solidFill>
            <a:srgbClr val="244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kern="100" dirty="0">
                <a:solidFill>
                  <a:schemeClr val="bg1"/>
                </a:solidFill>
                <a:effectLst/>
                <a:latin typeface="Abadi" panose="020B0604020104020204" pitchFamily="34" charset="0"/>
                <a:ea typeface="Yu Gothic" panose="020B0400000000000000" pitchFamily="34" charset="-128"/>
                <a:cs typeface="Arial" panose="020B0604020202020204" pitchFamily="34" charset="0"/>
              </a:rPr>
              <a:t>O valor do dano foi calculado a partir dos valores de descontos feitos pelas entidades apurados pela </a:t>
            </a:r>
            <a:r>
              <a:rPr lang="pt-BR" sz="2200" kern="100" dirty="0" err="1">
                <a:solidFill>
                  <a:schemeClr val="bg1"/>
                </a:solidFill>
                <a:effectLst/>
                <a:latin typeface="Abadi" panose="020B0604020104020204" pitchFamily="34" charset="0"/>
                <a:ea typeface="Yu Gothic" panose="020B0400000000000000" pitchFamily="34" charset="-128"/>
                <a:cs typeface="Arial" panose="020B0604020202020204" pitchFamily="34" charset="0"/>
              </a:rPr>
              <a:t>Dataprev</a:t>
            </a:r>
            <a:r>
              <a:rPr lang="pt-BR" sz="2200" kern="100" dirty="0">
                <a:solidFill>
                  <a:schemeClr val="bg1"/>
                </a:solidFill>
                <a:effectLst/>
                <a:latin typeface="Abadi" panose="020B0604020104020204" pitchFamily="34" charset="0"/>
                <a:ea typeface="Yu Gothic" panose="020B0400000000000000" pitchFamily="34" charset="-128"/>
                <a:cs typeface="Arial" panose="020B0604020202020204" pitchFamily="34" charset="0"/>
              </a:rPr>
              <a:t>, alcançando o montante de </a:t>
            </a:r>
          </a:p>
          <a:p>
            <a:pPr algn="ctr"/>
            <a:r>
              <a:rPr lang="pt-BR" sz="2200" b="1" kern="100" dirty="0">
                <a:solidFill>
                  <a:schemeClr val="bg1"/>
                </a:solidFill>
                <a:effectLst/>
                <a:latin typeface="Abadi" panose="020B0604020104020204" pitchFamily="34" charset="0"/>
                <a:ea typeface="Yu Gothic" panose="020B0400000000000000" pitchFamily="34" charset="-128"/>
                <a:cs typeface="Arial" panose="020B0604020202020204" pitchFamily="34" charset="0"/>
              </a:rPr>
              <a:t>R$ 2.567.083.470,44.</a:t>
            </a:r>
            <a:endParaRPr lang="pt-BR" sz="2200" b="1" dirty="0">
              <a:solidFill>
                <a:schemeClr val="bg1"/>
              </a:solidFill>
            </a:endParaRPr>
          </a:p>
        </p:txBody>
      </p:sp>
    </p:spTree>
    <p:extLst>
      <p:ext uri="{BB962C8B-B14F-4D97-AF65-F5344CB8AC3E}">
        <p14:creationId xmlns:p14="http://schemas.microsoft.com/office/powerpoint/2010/main" val="61880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47556" y="673736"/>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PEDIDOS</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377478"/>
            <a:ext cx="10512173" cy="2954655"/>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pPr>
            <a:r>
              <a:rPr lang="pt-BR" sz="2600" kern="100" dirty="0">
                <a:solidFill>
                  <a:srgbClr val="002060"/>
                </a:solidFill>
                <a:effectLst/>
                <a:latin typeface="Abadi" panose="020B0604020104020204" pitchFamily="34" charset="0"/>
                <a:ea typeface="Aptos" panose="020B0004020202020204"/>
                <a:cs typeface="Arial" panose="020B0604020202020204" pitchFamily="34" charset="0"/>
              </a:rPr>
              <a:t>INDISPONIBILIDADE DE BENS E ATIVOS FINANCEIROS dos requeridos por meio do SISTEMA SISBAJUD, com ordem direcionada a todas as instituições financeiras sediadas no País: </a:t>
            </a:r>
          </a:p>
          <a:p>
            <a:pPr lvl="0" algn="just"/>
            <a:endParaRPr lang="pt-BR" sz="2600" kern="100" dirty="0">
              <a:solidFill>
                <a:srgbClr val="002060"/>
              </a:solidFill>
              <a:effectLst/>
              <a:latin typeface="Abadi" panose="020B0604020104020204" pitchFamily="34" charset="0"/>
              <a:ea typeface="Aptos" panose="020B0004020202020204"/>
              <a:cs typeface="Arial" panose="020B0604020202020204" pitchFamily="34" charset="0"/>
            </a:endParaRPr>
          </a:p>
          <a:p>
            <a:pPr marL="1079500" lvl="0" indent="-360363" algn="just">
              <a:spcBef>
                <a:spcPts val="600"/>
              </a:spcBef>
              <a:spcAft>
                <a:spcPts val="600"/>
              </a:spcAft>
              <a:buFont typeface="Courier New" panose="02070309020205020404" pitchFamily="49" charset="0"/>
              <a:buChar char="o"/>
            </a:pPr>
            <a:r>
              <a:rPr lang="pt-BR" sz="2400" kern="100" dirty="0">
                <a:solidFill>
                  <a:srgbClr val="002060"/>
                </a:solidFill>
                <a:effectLst/>
                <a:latin typeface="Abadi" panose="020B0604020104020204" pitchFamily="34" charset="0"/>
                <a:ea typeface="Aptos" panose="020B0004020202020204"/>
                <a:cs typeface="Arial" panose="020B0604020202020204" pitchFamily="34" charset="0"/>
              </a:rPr>
              <a:t>Indisponibilização imediata dos valores creditados às contas dos requeridos, bem como dos valores mantidos, em seus nomes, em fundos de investimento de qualquer natureza. </a:t>
            </a:r>
            <a:endParaRPr lang="pt-BR" sz="2400" kern="100" dirty="0">
              <a:effectLst/>
              <a:latin typeface="Abadi" panose="020B0604020104020204" pitchFamily="34" charset="0"/>
              <a:ea typeface="Aptos" panose="020B0004020202020204"/>
              <a:cs typeface="Arial" panose="020B0604020202020204" pitchFamily="34" charset="0"/>
            </a:endParaRPr>
          </a:p>
        </p:txBody>
      </p:sp>
      <p:sp>
        <p:nvSpPr>
          <p:cNvPr id="13" name="Retângulo: Cantos Arredondados 12">
            <a:extLst>
              <a:ext uri="{FF2B5EF4-FFF2-40B4-BE49-F238E27FC236}">
                <a16:creationId xmlns:a16="http://schemas.microsoft.com/office/drawing/2014/main" id="{C55E55AE-42A3-48AB-8C97-87178E0BDFE5}"/>
              </a:ext>
            </a:extLst>
          </p:cNvPr>
          <p:cNvSpPr/>
          <p:nvPr/>
        </p:nvSpPr>
        <p:spPr>
          <a:xfrm>
            <a:off x="762701" y="5722879"/>
            <a:ext cx="9456732" cy="862855"/>
          </a:xfrm>
          <a:prstGeom prst="roundRect">
            <a:avLst/>
          </a:prstGeom>
          <a:solidFill>
            <a:srgbClr val="244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bg1"/>
                </a:solidFill>
                <a:effectLst/>
                <a:latin typeface="Abadi" panose="020B0604020104020204" pitchFamily="34" charset="0"/>
                <a:ea typeface="Aptos" panose="020B0004020202020204"/>
              </a:rPr>
              <a:t>Até o montante total do dano estimado de R$ </a:t>
            </a:r>
            <a:r>
              <a:rPr lang="pt-BR" sz="2200" b="1" kern="100" dirty="0">
                <a:solidFill>
                  <a:schemeClr val="bg1"/>
                </a:solidFill>
                <a:effectLst/>
                <a:latin typeface="Abadi" panose="020B0604020104020204" pitchFamily="34" charset="0"/>
                <a:ea typeface="Yu Gothic" panose="020B0400000000000000" pitchFamily="34" charset="-128"/>
                <a:cs typeface="Arial" panose="020B0604020202020204" pitchFamily="34" charset="0"/>
              </a:rPr>
              <a:t>2.567.083.470,44</a:t>
            </a:r>
            <a:r>
              <a:rPr lang="pt-BR" sz="2200" b="1" dirty="0">
                <a:solidFill>
                  <a:schemeClr val="bg1"/>
                </a:solidFill>
                <a:effectLst/>
                <a:latin typeface="Abadi" panose="020B0604020104020204" pitchFamily="34" charset="0"/>
                <a:ea typeface="Aptos" panose="020B0004020202020204"/>
              </a:rPr>
              <a:t>.</a:t>
            </a:r>
            <a:endParaRPr lang="pt-BR" sz="22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46672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47556" y="673736"/>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PEDIDOS</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315834"/>
            <a:ext cx="10512173" cy="3754874"/>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pPr>
            <a:r>
              <a:rPr lang="pt-BR" sz="2200" kern="100" dirty="0">
                <a:solidFill>
                  <a:srgbClr val="002060"/>
                </a:solidFill>
                <a:effectLst/>
                <a:latin typeface="Abadi" panose="020B0604020104020204" pitchFamily="34" charset="0"/>
                <a:ea typeface="Aptos" panose="020B0004020202020204"/>
                <a:cs typeface="Arial" panose="020B0604020202020204" pitchFamily="34" charset="0"/>
              </a:rPr>
              <a:t>INDISPONIBILIDADE DOS BENS MÓVEIS E IMÓVEIS dos requeridos, cadastrados nos seguintes órgãos de registro, na proporcionalidade da responsabilidade pelos danos:</a:t>
            </a:r>
            <a:endParaRPr lang="pt-BR" sz="2200" kern="100" dirty="0">
              <a:effectLst/>
              <a:latin typeface="Abadi" panose="020B0604020104020204" pitchFamily="34" charset="0"/>
              <a:ea typeface="Aptos" panose="020B0004020202020204"/>
              <a:cs typeface="Arial" panose="020B0604020202020204" pitchFamily="34" charset="0"/>
            </a:endParaRPr>
          </a:p>
          <a:p>
            <a:pPr marL="1079500" lvl="0" indent="-360363" algn="just">
              <a:spcBef>
                <a:spcPts val="600"/>
              </a:spcBef>
              <a:spcAft>
                <a:spcPts val="600"/>
              </a:spcAft>
              <a:buFont typeface="Courier New" panose="02070309020205020404" pitchFamily="49" charset="0"/>
              <a:buChar char="o"/>
            </a:pPr>
            <a:r>
              <a:rPr lang="pt-BR" sz="1800" kern="100" dirty="0">
                <a:solidFill>
                  <a:srgbClr val="002060"/>
                </a:solidFill>
                <a:effectLst/>
                <a:latin typeface="Abadi" panose="020B0604020104020204" pitchFamily="34" charset="0"/>
                <a:ea typeface="Aptos" panose="020B0004020202020204"/>
                <a:cs typeface="Arial" panose="020B0604020202020204" pitchFamily="34" charset="0"/>
              </a:rPr>
              <a:t>Departamentos de Trânsito (DETRAN); Capitania dos Portos e Marinha do Brasil, para registro da indisponibilidade de embarcações;</a:t>
            </a:r>
            <a:endParaRPr lang="pt-BR" sz="1800" kern="100" dirty="0">
              <a:effectLst/>
              <a:latin typeface="Abadi" panose="020B0604020104020204" pitchFamily="34" charset="0"/>
              <a:ea typeface="Aptos" panose="020B0004020202020204"/>
              <a:cs typeface="Arial" panose="020B0604020202020204" pitchFamily="34" charset="0"/>
            </a:endParaRPr>
          </a:p>
          <a:p>
            <a:pPr marL="1079500" lvl="0" indent="-360363" algn="just">
              <a:spcBef>
                <a:spcPts val="600"/>
              </a:spcBef>
              <a:spcAft>
                <a:spcPts val="600"/>
              </a:spcAft>
              <a:buFont typeface="Courier New" panose="02070309020205020404" pitchFamily="49" charset="0"/>
              <a:buChar char="o"/>
            </a:pPr>
            <a:r>
              <a:rPr lang="pt-BR" sz="1800" kern="100" dirty="0">
                <a:solidFill>
                  <a:srgbClr val="002060"/>
                </a:solidFill>
                <a:effectLst/>
                <a:latin typeface="Abadi" panose="020B0604020104020204" pitchFamily="34" charset="0"/>
                <a:ea typeface="Aptos" panose="020B0004020202020204"/>
                <a:cs typeface="Arial" panose="020B0604020202020204" pitchFamily="34" charset="0"/>
              </a:rPr>
              <a:t>Agência Nacional de Aviação Civil (ANAC), para registro da indisponibilidade de aeronaves;</a:t>
            </a:r>
            <a:endParaRPr lang="pt-BR" sz="1800" kern="100" dirty="0">
              <a:effectLst/>
              <a:latin typeface="Abadi" panose="020B0604020104020204" pitchFamily="34" charset="0"/>
              <a:ea typeface="Aptos" panose="020B0004020202020204"/>
              <a:cs typeface="Arial" panose="020B0604020202020204" pitchFamily="34" charset="0"/>
            </a:endParaRPr>
          </a:p>
          <a:p>
            <a:pPr marL="1079500" lvl="0" indent="-360363" algn="just">
              <a:spcBef>
                <a:spcPts val="600"/>
              </a:spcBef>
              <a:spcAft>
                <a:spcPts val="600"/>
              </a:spcAft>
              <a:buFont typeface="Courier New" panose="02070309020205020404" pitchFamily="49" charset="0"/>
              <a:buChar char="o"/>
            </a:pPr>
            <a:r>
              <a:rPr lang="pt-BR" sz="1800" kern="100" dirty="0">
                <a:solidFill>
                  <a:srgbClr val="002060"/>
                </a:solidFill>
                <a:effectLst/>
                <a:latin typeface="Abadi" panose="020B0604020104020204" pitchFamily="34" charset="0"/>
                <a:ea typeface="Aptos" panose="020B0004020202020204"/>
                <a:cs typeface="Arial" panose="020B0604020202020204" pitchFamily="34" charset="0"/>
              </a:rPr>
              <a:t>Central Nacional de Indisponibilidade de Bens (CNIB), para que seja averbada a indisponibilidade de bens imóveis em âmbito nacional; e</a:t>
            </a:r>
            <a:endParaRPr lang="pt-BR" sz="1800" kern="100" dirty="0">
              <a:effectLst/>
              <a:latin typeface="Abadi" panose="020B0604020104020204" pitchFamily="34" charset="0"/>
              <a:ea typeface="Aptos" panose="020B0004020202020204"/>
              <a:cs typeface="Arial" panose="020B0604020202020204" pitchFamily="34" charset="0"/>
            </a:endParaRPr>
          </a:p>
          <a:p>
            <a:pPr marL="1079500" lvl="0" indent="-360363" algn="just">
              <a:spcBef>
                <a:spcPts val="600"/>
              </a:spcBef>
              <a:spcAft>
                <a:spcPts val="600"/>
              </a:spcAft>
              <a:buFont typeface="Courier New" panose="02070309020205020404" pitchFamily="49" charset="0"/>
              <a:buChar char="o"/>
            </a:pPr>
            <a:r>
              <a:rPr lang="pt-BR" sz="1800" kern="100" dirty="0">
                <a:solidFill>
                  <a:srgbClr val="002060"/>
                </a:solidFill>
                <a:effectLst/>
                <a:latin typeface="Abadi" panose="020B0604020104020204" pitchFamily="34" charset="0"/>
                <a:ea typeface="Aptos" panose="020B0004020202020204"/>
                <a:cs typeface="Arial" panose="020B0604020202020204" pitchFamily="34" charset="0"/>
              </a:rPr>
              <a:t>Juntas Comerciais dos Estados e Registro Civil de Pessoas Jurídicas, para averbação da indisponibilidade de quotas e ações societárias pertencentes aos requeridos.</a:t>
            </a:r>
            <a:endParaRPr lang="pt-BR" sz="2400" kern="100" dirty="0">
              <a:effectLst/>
              <a:latin typeface="Abadi" panose="020B0604020104020204" pitchFamily="34" charset="0"/>
              <a:ea typeface="Aptos" panose="020B0004020202020204"/>
              <a:cs typeface="Arial" panose="020B0604020202020204" pitchFamily="34" charset="0"/>
            </a:endParaRPr>
          </a:p>
        </p:txBody>
      </p:sp>
    </p:spTree>
    <p:extLst>
      <p:ext uri="{BB962C8B-B14F-4D97-AF65-F5344CB8AC3E}">
        <p14:creationId xmlns:p14="http://schemas.microsoft.com/office/powerpoint/2010/main" val="13765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16734" y="670879"/>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PEDIDOS</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200843"/>
            <a:ext cx="10512173" cy="3908762"/>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pt-BR" sz="26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Quebra dos sigilos bancário e fiscal;</a:t>
            </a:r>
          </a:p>
          <a:p>
            <a:pPr marL="342900" indent="-342900" algn="just">
              <a:spcBef>
                <a:spcPts val="600"/>
              </a:spcBef>
              <a:spcAft>
                <a:spcPts val="600"/>
              </a:spcAft>
              <a:buFont typeface="Arial" panose="020B0604020202020204" pitchFamily="34" charset="0"/>
              <a:buChar char="•"/>
            </a:pPr>
            <a:r>
              <a:rPr lang="pt-BR" sz="2600" kern="100" dirty="0">
                <a:solidFill>
                  <a:srgbClr val="002060"/>
                </a:solidFill>
                <a:latin typeface="Abadi" panose="020B0604020104020204" pitchFamily="34" charset="0"/>
                <a:ea typeface="Times New Roman" panose="02020603050405020304" pitchFamily="18" charset="0"/>
                <a:cs typeface="Arial" panose="020B0604020202020204" pitchFamily="34" charset="0"/>
              </a:rPr>
              <a:t>Bloqueio de atividades financeiras, inclusive as operações com cartões de crédito;</a:t>
            </a:r>
          </a:p>
          <a:p>
            <a:pPr marL="342900" indent="-342900" algn="just">
              <a:spcBef>
                <a:spcPts val="600"/>
              </a:spcBef>
              <a:spcAft>
                <a:spcPts val="600"/>
              </a:spcAft>
              <a:buFont typeface="Arial" panose="020B0604020202020204" pitchFamily="34" charset="0"/>
              <a:buChar char="•"/>
            </a:pPr>
            <a:r>
              <a:rPr lang="pt-BR" sz="26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Suspensão temporária das atividades das entidades associativas</a:t>
            </a:r>
            <a:r>
              <a:rPr lang="pt-BR" sz="2600" kern="100" dirty="0">
                <a:solidFill>
                  <a:srgbClr val="002060"/>
                </a:solidFill>
                <a:latin typeface="Abadi" panose="020B0604020104020204" pitchFamily="34" charset="0"/>
                <a:ea typeface="Times New Roman" panose="02020603050405020304" pitchFamily="18" charset="0"/>
                <a:cs typeface="Arial" panose="020B0604020202020204" pitchFamily="34" charset="0"/>
              </a:rPr>
              <a:t> requeridas;</a:t>
            </a:r>
            <a:endParaRPr lang="pt-BR" sz="26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Arial" panose="020B0604020202020204" pitchFamily="34" charset="0"/>
              <a:buChar char="•"/>
            </a:pPr>
            <a:r>
              <a:rPr lang="pt-BR" sz="2600" kern="100" dirty="0">
                <a:solidFill>
                  <a:srgbClr val="002060"/>
                </a:solidFill>
                <a:latin typeface="Abadi" panose="020B0604020104020204" pitchFamily="34" charset="0"/>
                <a:ea typeface="Aptos"/>
                <a:cs typeface="Arial" panose="020B0604020202020204" pitchFamily="34" charset="0"/>
              </a:rPr>
              <a:t>Apreensão dos passaportes dos envolvidos;</a:t>
            </a:r>
          </a:p>
          <a:p>
            <a:pPr marL="342900" indent="-342900" algn="just">
              <a:spcBef>
                <a:spcPts val="600"/>
              </a:spcBef>
              <a:spcAft>
                <a:spcPts val="600"/>
              </a:spcAft>
              <a:buFont typeface="Arial" panose="020B0604020202020204" pitchFamily="34" charset="0"/>
              <a:buChar char="•"/>
            </a:pPr>
            <a:r>
              <a:rPr lang="pt-BR" sz="2600" kern="100" dirty="0">
                <a:solidFill>
                  <a:srgbClr val="002060"/>
                </a:solidFill>
                <a:latin typeface="Abadi" panose="020B0604020104020204" pitchFamily="34" charset="0"/>
                <a:cs typeface="Arial" panose="020B0604020202020204" pitchFamily="34" charset="0"/>
              </a:rPr>
              <a:t>Expedição de ofício às corretoras de criptomoedas, com o objetivo de localizar e penhorar valores eventualmente existentes.</a:t>
            </a:r>
          </a:p>
        </p:txBody>
      </p:sp>
    </p:spTree>
    <p:extLst>
      <p:ext uri="{BB962C8B-B14F-4D97-AF65-F5344CB8AC3E}">
        <p14:creationId xmlns:p14="http://schemas.microsoft.com/office/powerpoint/2010/main" val="150410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196F542-D944-4D31-81A9-234F9D0F7846}"/>
              </a:ext>
            </a:extLst>
          </p:cNvPr>
          <p:cNvPicPr>
            <a:picLocks noChangeAspect="1"/>
          </p:cNvPicPr>
          <p:nvPr/>
        </p:nvPicPr>
        <p:blipFill>
          <a:blip r:embed="rId2"/>
          <a:stretch>
            <a:fillRect/>
          </a:stretch>
        </p:blipFill>
        <p:spPr>
          <a:xfrm>
            <a:off x="10219433" y="5536401"/>
            <a:ext cx="1739485" cy="1301440"/>
          </a:xfrm>
          <a:prstGeom prst="rect">
            <a:avLst/>
          </a:prstGeom>
        </p:spPr>
      </p:pic>
      <p:sp>
        <p:nvSpPr>
          <p:cNvPr id="5" name="Retângulo 4">
            <a:extLst>
              <a:ext uri="{FF2B5EF4-FFF2-40B4-BE49-F238E27FC236}">
                <a16:creationId xmlns:a16="http://schemas.microsoft.com/office/drawing/2014/main" id="{08B61816-4E46-4DEE-B01C-CBF60200F5B2}"/>
              </a:ext>
            </a:extLst>
          </p:cNvPr>
          <p:cNvSpPr/>
          <p:nvPr/>
        </p:nvSpPr>
        <p:spPr>
          <a:xfrm>
            <a:off x="0" y="0"/>
            <a:ext cx="523982" cy="685800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583954D5-B3E5-4FE7-A0FF-AE3DA07BC54C}"/>
              </a:ext>
            </a:extLst>
          </p:cNvPr>
          <p:cNvSpPr/>
          <p:nvPr/>
        </p:nvSpPr>
        <p:spPr>
          <a:xfrm>
            <a:off x="0" y="0"/>
            <a:ext cx="11270751" cy="544530"/>
          </a:xfrm>
          <a:prstGeom prst="rect">
            <a:avLst/>
          </a:prstGeom>
          <a:solidFill>
            <a:srgbClr val="244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93F0EDCC-E321-44CE-9BE8-83651798279A}"/>
              </a:ext>
            </a:extLst>
          </p:cNvPr>
          <p:cNvPicPr>
            <a:picLocks noChangeAspect="1"/>
          </p:cNvPicPr>
          <p:nvPr/>
        </p:nvPicPr>
        <p:blipFill>
          <a:blip r:embed="rId3"/>
          <a:stretch>
            <a:fillRect/>
          </a:stretch>
        </p:blipFill>
        <p:spPr>
          <a:xfrm>
            <a:off x="11385509" y="0"/>
            <a:ext cx="806491" cy="544530"/>
          </a:xfrm>
          <a:prstGeom prst="rect">
            <a:avLst/>
          </a:prstGeom>
        </p:spPr>
      </p:pic>
      <p:sp>
        <p:nvSpPr>
          <p:cNvPr id="33" name="CaixaDeTexto 32">
            <a:extLst>
              <a:ext uri="{FF2B5EF4-FFF2-40B4-BE49-F238E27FC236}">
                <a16:creationId xmlns:a16="http://schemas.microsoft.com/office/drawing/2014/main" id="{D664FD2C-58F6-46C3-A1C2-B1F8A07F7289}"/>
              </a:ext>
            </a:extLst>
          </p:cNvPr>
          <p:cNvSpPr txBox="1"/>
          <p:nvPr/>
        </p:nvSpPr>
        <p:spPr>
          <a:xfrm>
            <a:off x="447556" y="673736"/>
            <a:ext cx="11668018" cy="523220"/>
          </a:xfrm>
          <a:prstGeom prst="rect">
            <a:avLst/>
          </a:prstGeom>
          <a:noFill/>
        </p:spPr>
        <p:txBody>
          <a:bodyPr wrap="square" rtlCol="0">
            <a:spAutoFit/>
          </a:bodyPr>
          <a:lstStyle/>
          <a:p>
            <a:pPr algn="ctr"/>
            <a:r>
              <a:rPr lang="pt-BR" sz="2800" b="1" dirty="0">
                <a:solidFill>
                  <a:schemeClr val="accent4">
                    <a:lumMod val="75000"/>
                  </a:schemeClr>
                </a:solidFill>
                <a:latin typeface="Abadi" panose="020B0604020104020204" pitchFamily="34" charset="0"/>
              </a:rPr>
              <a:t>AÇÃO JUDICIAL – LEI ANTICORRUPÇÃO</a:t>
            </a:r>
          </a:p>
        </p:txBody>
      </p:sp>
      <p:sp>
        <p:nvSpPr>
          <p:cNvPr id="10" name="Retângulo: Cantos Arredondados 9">
            <a:extLst>
              <a:ext uri="{FF2B5EF4-FFF2-40B4-BE49-F238E27FC236}">
                <a16:creationId xmlns:a16="http://schemas.microsoft.com/office/drawing/2014/main" id="{6FFC75EF-B863-423C-A2FE-F9756ECA31A3}"/>
              </a:ext>
            </a:extLst>
          </p:cNvPr>
          <p:cNvSpPr/>
          <p:nvPr/>
        </p:nvSpPr>
        <p:spPr>
          <a:xfrm>
            <a:off x="758578" y="1457040"/>
            <a:ext cx="5335712" cy="5798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badi" panose="020B0604020104020204" pitchFamily="34" charset="0"/>
              </a:rPr>
              <a:t>ESTRATÉGIAS PARA O AJUIZAMENTO</a:t>
            </a:r>
          </a:p>
        </p:txBody>
      </p:sp>
      <p:sp>
        <p:nvSpPr>
          <p:cNvPr id="12" name="CaixaDeTexto 11">
            <a:extLst>
              <a:ext uri="{FF2B5EF4-FFF2-40B4-BE49-F238E27FC236}">
                <a16:creationId xmlns:a16="http://schemas.microsoft.com/office/drawing/2014/main" id="{8B2E07D0-0EA8-48C3-9130-78F5ED32CB2C}"/>
              </a:ext>
            </a:extLst>
          </p:cNvPr>
          <p:cNvSpPr txBox="1"/>
          <p:nvPr/>
        </p:nvSpPr>
        <p:spPr>
          <a:xfrm>
            <a:off x="758577" y="2418574"/>
            <a:ext cx="10512173" cy="1938992"/>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tabLst>
                <a:tab pos="174625" algn="l"/>
              </a:tabLst>
            </a:pPr>
            <a:r>
              <a:rPr lang="pt-BR" sz="2000" kern="100" dirty="0">
                <a:solidFill>
                  <a:srgbClr val="002060"/>
                </a:solidFill>
                <a:effectLst/>
                <a:latin typeface="Abadi" panose="020B0604020104020204" pitchFamily="34" charset="0"/>
                <a:ea typeface="Aptos" panose="020B0004020202020204"/>
                <a:cs typeface="Arial" panose="020B0604020202020204" pitchFamily="34" charset="0"/>
              </a:rPr>
              <a:t>A decisão para que fosse interposta a medida cautelar com vistas ao ajuizamento da ação principal com fundamento na Lei Anticorrupção se dá em razão de que todas as possíveis condutas ilícitas apontadas na Operação Sem Desconto deflagrada pela Polícia Federal em conjunto com a CGU, ainda se encontram em fase de investigação, sem observância aos princípios do contraditório e ampla defesa, sendo prematuro e irresponsável que a AGU ajuíze qualquer outra medida que contrarie o Estado Democrático de Direito. </a:t>
            </a:r>
            <a:endParaRPr lang="pt-BR" sz="2000" kern="100" dirty="0">
              <a:effectLst/>
              <a:latin typeface="Abadi" panose="020B0604020104020204" pitchFamily="34" charset="0"/>
              <a:ea typeface="Aptos" panose="020B0004020202020204"/>
              <a:cs typeface="Arial" panose="020B0604020202020204" pitchFamily="34" charset="0"/>
            </a:endParaRPr>
          </a:p>
        </p:txBody>
      </p:sp>
      <p:sp>
        <p:nvSpPr>
          <p:cNvPr id="11" name="CaixaDeTexto 10">
            <a:extLst>
              <a:ext uri="{FF2B5EF4-FFF2-40B4-BE49-F238E27FC236}">
                <a16:creationId xmlns:a16="http://schemas.microsoft.com/office/drawing/2014/main" id="{D8EA7903-6C34-4ABE-A0F5-B389FD1BE98B}"/>
              </a:ext>
            </a:extLst>
          </p:cNvPr>
          <p:cNvSpPr txBox="1"/>
          <p:nvPr/>
        </p:nvSpPr>
        <p:spPr>
          <a:xfrm>
            <a:off x="758577" y="4778357"/>
            <a:ext cx="9460856" cy="1631216"/>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tabLst>
                <a:tab pos="174625" algn="l"/>
              </a:tabLst>
            </a:pPr>
            <a:r>
              <a:rPr lang="pt-BR" sz="2000" kern="100" dirty="0">
                <a:solidFill>
                  <a:srgbClr val="002060"/>
                </a:solidFill>
                <a:effectLst/>
                <a:latin typeface="Abadi" panose="020B0604020104020204" pitchFamily="34" charset="0"/>
                <a:ea typeface="Aptos" panose="020B0004020202020204"/>
                <a:cs typeface="Arial" panose="020B0604020202020204" pitchFamily="34" charset="0"/>
              </a:rPr>
              <a:t>A presente ação está lastreada em apuração administrativa, instaurada pelo próprio INSS, em face de 12 entidades que comprovadamente foram credenciadas no INSS para fraudar a administração pública federal, seja porque eram empresas de “fachada”, seja porque existem </a:t>
            </a:r>
            <a:r>
              <a:rPr lang="pt-BR" sz="2000" kern="10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fortes indícios de pagamento de propinas a agentes públicos para autorizarem os descontos indevidos. </a:t>
            </a:r>
            <a:endParaRPr lang="pt-BR" sz="2000" kern="100" dirty="0">
              <a:effectLst/>
              <a:latin typeface="Abadi" panose="020B0604020104020204" pitchFamily="34" charset="0"/>
              <a:ea typeface="Aptos" panose="020B0004020202020204"/>
              <a:cs typeface="Arial" panose="020B0604020202020204" pitchFamily="34" charset="0"/>
            </a:endParaRPr>
          </a:p>
        </p:txBody>
      </p:sp>
    </p:spTree>
    <p:extLst>
      <p:ext uri="{BB962C8B-B14F-4D97-AF65-F5344CB8AC3E}">
        <p14:creationId xmlns:p14="http://schemas.microsoft.com/office/powerpoint/2010/main" val="144299792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1663</Words>
  <Application>Microsoft Office PowerPoint</Application>
  <PresentationFormat>Widescreen</PresentationFormat>
  <Paragraphs>134</Paragraphs>
  <Slides>14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Abadi</vt:lpstr>
      <vt:lpstr>Arial</vt:lpstr>
      <vt:lpstr>Calibri</vt:lpstr>
      <vt:lpstr>Calibri Light</vt:lpstr>
      <vt:lpstr>Courier New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Camparra Pinheiro</dc:creator>
  <cp:lastModifiedBy>Clélia Conceição Lima</cp:lastModifiedBy>
  <cp:revision>86</cp:revision>
  <dcterms:created xsi:type="dcterms:W3CDTF">2025-04-25T16:44:39Z</dcterms:created>
  <dcterms:modified xsi:type="dcterms:W3CDTF">2025-05-08T15:32:05Z</dcterms:modified>
</cp:coreProperties>
</file>