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9" r:id="rId6"/>
    <p:sldId id="257" r:id="rId7"/>
    <p:sldId id="258" r:id="rId8"/>
    <p:sldId id="270" r:id="rId9"/>
    <p:sldId id="259" r:id="rId10"/>
    <p:sldId id="268" r:id="rId11"/>
    <p:sldId id="267" r:id="rId12"/>
    <p:sldId id="266" r:id="rId13"/>
    <p:sldId id="260" r:id="rId14"/>
    <p:sldId id="271" r:id="rId15"/>
    <p:sldId id="261" r:id="rId16"/>
    <p:sldId id="262" r:id="rId17"/>
    <p:sldId id="263" r:id="rId18"/>
  </p:sldIdLst>
  <p:sldSz cx="18288000" cy="10287000"/>
  <p:notesSz cx="6858000" cy="9144000"/>
  <p:embeddedFontLst>
    <p:embeddedFont>
      <p:font typeface="Nourd Bold" panose="020B0604020202020204" charset="0"/>
      <p:regular r:id="rId19"/>
    </p:embeddedFont>
    <p:embeddedFont>
      <p:font typeface="Rubik" panose="020B0604020202020204" charset="-79"/>
      <p:regular r:id="rId20"/>
    </p:embeddedFont>
    <p:embeddedFont>
      <p:font typeface="Rubik Bold" panose="020B0604020202020204" charset="-79"/>
      <p:regular r:id="rId21"/>
    </p:embeddedFont>
    <p:embeddedFont>
      <p:font typeface="Rubik Semi-Bold" panose="020B0604020202020204" charset="-79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9420D-588D-46D6-AB62-20DE7E7B6C7C}" v="758" dt="2024-10-03T14:24:45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730075">
            <a:off x="5843038" y="6725007"/>
            <a:ext cx="3214148" cy="602653"/>
          </a:xfrm>
          <a:custGeom>
            <a:avLst/>
            <a:gdLst/>
            <a:ahLst/>
            <a:cxnLst/>
            <a:rect l="l" t="t" r="r" b="b"/>
            <a:pathLst>
              <a:path w="3214148" h="602653">
                <a:moveTo>
                  <a:pt x="0" y="0"/>
                </a:moveTo>
                <a:lnTo>
                  <a:pt x="3214148" y="0"/>
                </a:lnTo>
                <a:lnTo>
                  <a:pt x="3214148" y="602653"/>
                </a:lnTo>
                <a:lnTo>
                  <a:pt x="0" y="602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473615">
            <a:off x="14108579" y="1698468"/>
            <a:ext cx="666165" cy="1347025"/>
          </a:xfrm>
          <a:custGeom>
            <a:avLst/>
            <a:gdLst/>
            <a:ahLst/>
            <a:cxnLst/>
            <a:rect l="l" t="t" r="r" b="b"/>
            <a:pathLst>
              <a:path w="666165" h="134702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48176">
            <a:off x="663941" y="7079109"/>
            <a:ext cx="729518" cy="1475128"/>
          </a:xfrm>
          <a:custGeom>
            <a:avLst/>
            <a:gdLst/>
            <a:ahLst/>
            <a:cxnLst/>
            <a:rect l="l" t="t" r="r" b="b"/>
            <a:pathLst>
              <a:path w="729518" h="1475128">
                <a:moveTo>
                  <a:pt x="0" y="0"/>
                </a:moveTo>
                <a:lnTo>
                  <a:pt x="729518" y="0"/>
                </a:lnTo>
                <a:lnTo>
                  <a:pt x="729518" y="1475128"/>
                </a:lnTo>
                <a:lnTo>
                  <a:pt x="0" y="14751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43251" y="2210742"/>
            <a:ext cx="12998411" cy="5465217"/>
            <a:chOff x="-226585" y="-765108"/>
            <a:chExt cx="17331214" cy="7286955"/>
          </a:xfrm>
        </p:grpSpPr>
        <p:sp>
          <p:nvSpPr>
            <p:cNvPr id="6" name="TextBox 6"/>
            <p:cNvSpPr txBox="1"/>
            <p:nvPr/>
          </p:nvSpPr>
          <p:spPr>
            <a:xfrm>
              <a:off x="-220520" y="4059635"/>
              <a:ext cx="12533697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Comissão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de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Especialistas</a:t>
              </a:r>
              <a:endParaRPr lang="en-US" sz="6000" dirty="0">
                <a:solidFill>
                  <a:srgbClr val="000000"/>
                </a:solidFill>
                <a:latin typeface="Nour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26585" y="-765108"/>
              <a:ext cx="17331214" cy="2954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Estudo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propositivo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revisão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</a:p>
            <a:p>
              <a:pPr algn="l"/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do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Decreto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-lei 200/1967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240851" y="8311591"/>
            <a:ext cx="6854189" cy="1893419"/>
          </a:xfrm>
          <a:custGeom>
            <a:avLst/>
            <a:gdLst/>
            <a:ahLst/>
            <a:cxnLst/>
            <a:rect l="l" t="t" r="r" b="b"/>
            <a:pathLst>
              <a:path w="6854189" h="1893419">
                <a:moveTo>
                  <a:pt x="0" y="0"/>
                </a:moveTo>
                <a:lnTo>
                  <a:pt x="6854189" y="0"/>
                </a:lnTo>
                <a:lnTo>
                  <a:pt x="6854189" y="1893418"/>
                </a:lnTo>
                <a:lnTo>
                  <a:pt x="0" y="18934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4324" b="-976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75641" y="8491634"/>
            <a:ext cx="2372432" cy="1383919"/>
          </a:xfrm>
          <a:custGeom>
            <a:avLst/>
            <a:gdLst/>
            <a:ahLst/>
            <a:cxnLst/>
            <a:rect l="l" t="t" r="r" b="b"/>
            <a:pathLst>
              <a:path w="2372432" h="1383919">
                <a:moveTo>
                  <a:pt x="0" y="0"/>
                </a:moveTo>
                <a:lnTo>
                  <a:pt x="2372432" y="0"/>
                </a:lnTo>
                <a:lnTo>
                  <a:pt x="2372432" y="1383919"/>
                </a:lnTo>
                <a:lnTo>
                  <a:pt x="0" y="13839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9352">
            <a:off x="695510" y="826510"/>
            <a:ext cx="11751455" cy="1580011"/>
          </a:xfrm>
          <a:custGeom>
            <a:avLst/>
            <a:gdLst/>
            <a:ahLst/>
            <a:cxnLst/>
            <a:rect l="l" t="t" r="r" b="b"/>
            <a:pathLst>
              <a:path w="8426727" h="1580011">
                <a:moveTo>
                  <a:pt x="0" y="0"/>
                </a:moveTo>
                <a:lnTo>
                  <a:pt x="8426727" y="0"/>
                </a:lnTo>
                <a:lnTo>
                  <a:pt x="8426727" y="1580011"/>
                </a:lnTo>
                <a:lnTo>
                  <a:pt x="0" y="1580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2798" y="1003593"/>
            <a:ext cx="11210807" cy="116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Linha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 do </a:t>
            </a:r>
            <a:r>
              <a:rPr lang="en-US" sz="7200" dirty="0">
                <a:solidFill>
                  <a:srgbClr val="000000"/>
                </a:solidFill>
                <a:latin typeface="Nourd Bold"/>
              </a:rPr>
              <a:t>t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empo </a:t>
            </a: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inicial</a:t>
            </a:r>
            <a:endParaRPr lang="en-US" sz="7200" u="none" dirty="0">
              <a:solidFill>
                <a:srgbClr val="000000"/>
              </a:solidFill>
              <a:latin typeface="Nour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697" y="5677678"/>
            <a:ext cx="3260655" cy="2082069"/>
            <a:chOff x="0" y="0"/>
            <a:chExt cx="4347540" cy="277609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000000"/>
                  </a:solidFill>
                  <a:latin typeface="Rubik Bold"/>
                </a:rPr>
                <a:t>ABRIL/2024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" y="1060533"/>
              <a:ext cx="4347537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Rubik"/>
                </a:rPr>
                <a:t>INSTITUÍDA A COMISSÃO DE ESPECIALISTAS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1008">
            <a:off x="1028700" y="4474039"/>
            <a:ext cx="1623060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028700" y="4266508"/>
            <a:ext cx="410299" cy="4102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352014" y="4266508"/>
            <a:ext cx="410299" cy="41029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83886" y="4266508"/>
            <a:ext cx="410299" cy="4102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347876" y="5677678"/>
            <a:ext cx="3260655" cy="2082069"/>
            <a:chOff x="0" y="0"/>
            <a:chExt cx="4347540" cy="277609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MAI-JUN/2024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" y="1060533"/>
              <a:ext cx="4347537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Rubik"/>
                </a:rPr>
                <a:t>INSTALAÇÃO DA COMISSÃO DE ESPECIALISTAS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355284" y="8130428"/>
            <a:ext cx="4095637" cy="176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DEFINIÇÃO DO PLANO</a:t>
            </a:r>
            <a:endParaRPr lang="pt-BR" sz="2450" dirty="0"/>
          </a:p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DE TRABALHO DA COMISSÃO </a:t>
            </a:r>
            <a:endParaRPr lang="en-US" sz="2450"/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Rubik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3755761" y="5820553"/>
            <a:ext cx="3260655" cy="1663843"/>
            <a:chOff x="0" y="0"/>
            <a:chExt cx="4347540" cy="221845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AGOSTO/2024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" y="1060533"/>
              <a:ext cx="4347537" cy="11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CONSTRUÇÃO DOS MAPAS TEMÁTICOS</a:t>
              </a:r>
              <a:endParaRPr lang="pt-BR" sz="2450" dirty="0">
                <a:solidFill>
                  <a:srgbClr val="000000"/>
                </a:solidFill>
                <a:latin typeface="Rubik"/>
              </a:endParaRPr>
            </a:p>
          </p:txBody>
        </p:sp>
      </p:grpSp>
      <p:sp>
        <p:nvSpPr>
          <p:cNvPr id="26" name="TextBox 23">
            <a:extLst>
              <a:ext uri="{FF2B5EF4-FFF2-40B4-BE49-F238E27FC236}">
                <a16:creationId xmlns:a16="http://schemas.microsoft.com/office/drawing/2014/main" id="{BBAAC5D1-3B0C-DC47-6B8B-CE423D6005D0}"/>
              </a:ext>
            </a:extLst>
          </p:cNvPr>
          <p:cNvSpPr txBox="1"/>
          <p:nvPr/>
        </p:nvSpPr>
        <p:spPr>
          <a:xfrm>
            <a:off x="9569525" y="8130428"/>
            <a:ext cx="3260653" cy="131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Rubik"/>
              </a:rPr>
              <a:t>DEFINIÇÃO DE SUBCOMISSÕES POR EIXO TEMÁTICO</a:t>
            </a:r>
            <a:endParaRPr lang="pt-BR" sz="2499" dirty="0">
              <a:solidFill>
                <a:srgbClr val="000000"/>
              </a:solidFill>
              <a:latin typeface="Rubik"/>
            </a:endParaRP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FF2EB8F5-8936-474B-2B33-7DCA9D3D490A}"/>
              </a:ext>
            </a:extLst>
          </p:cNvPr>
          <p:cNvGrpSpPr/>
          <p:nvPr/>
        </p:nvGrpSpPr>
        <p:grpSpPr>
          <a:xfrm>
            <a:off x="14470135" y="4266507"/>
            <a:ext cx="410299" cy="410299"/>
            <a:chOff x="0" y="0"/>
            <a:chExt cx="6350000" cy="63500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9F6E42F-A31D-FBC4-5F2D-BF1289CB984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144C78FD-D4B4-76C3-0A57-0CC424BA07D1}"/>
              </a:ext>
            </a:extLst>
          </p:cNvPr>
          <p:cNvGrpSpPr/>
          <p:nvPr/>
        </p:nvGrpSpPr>
        <p:grpSpPr>
          <a:xfrm>
            <a:off x="9569523" y="5820553"/>
            <a:ext cx="3260655" cy="2112684"/>
            <a:chOff x="0" y="0"/>
            <a:chExt cx="4347540" cy="2816912"/>
          </a:xfrm>
        </p:grpSpPr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7695E1BC-6233-2B4F-449E-511BC4E811D8}"/>
                </a:ext>
              </a:extLst>
            </p:cNvPr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000000"/>
                  </a:solidFill>
                  <a:latin typeface="Rubik Bold"/>
                </a:rPr>
                <a:t>JULHO/2024</a:t>
              </a: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80436B7F-D7B1-02CF-B4E7-FBEDB1016035}"/>
                </a:ext>
              </a:extLst>
            </p:cNvPr>
            <p:cNvSpPr txBox="1"/>
            <p:nvPr/>
          </p:nvSpPr>
          <p:spPr>
            <a:xfrm>
              <a:off x="3" y="1060533"/>
              <a:ext cx="4347537" cy="1756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ARTICULAÇÃO COM PNUD PARA APOIO TECNICO</a:t>
              </a:r>
              <a:endParaRPr lang="pt-BR" sz="2450" dirty="0">
                <a:solidFill>
                  <a:srgbClr val="000000"/>
                </a:solidFill>
                <a:latin typeface="Rubik"/>
              </a:endParaRPr>
            </a:p>
          </p:txBody>
        </p:sp>
      </p:grpSp>
      <p:sp>
        <p:nvSpPr>
          <p:cNvPr id="32" name="TextBox 23">
            <a:extLst>
              <a:ext uri="{FF2B5EF4-FFF2-40B4-BE49-F238E27FC236}">
                <a16:creationId xmlns:a16="http://schemas.microsoft.com/office/drawing/2014/main" id="{C8D9B7CE-4B5C-DE4B-BB7E-9B1A3B6405E1}"/>
              </a:ext>
            </a:extLst>
          </p:cNvPr>
          <p:cNvSpPr txBox="1"/>
          <p:nvPr/>
        </p:nvSpPr>
        <p:spPr>
          <a:xfrm>
            <a:off x="13755762" y="8130428"/>
            <a:ext cx="3260653" cy="131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ELABORAÇÃO DE GUIA DE PERGUNTAS PARA EVENTOS</a:t>
            </a:r>
            <a:endParaRPr lang="pt-BR" sz="2450" dirty="0">
              <a:solidFill>
                <a:srgbClr val="000000"/>
              </a:solidFill>
              <a:latin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9352">
            <a:off x="695510" y="826510"/>
            <a:ext cx="11751455" cy="1580011"/>
          </a:xfrm>
          <a:custGeom>
            <a:avLst/>
            <a:gdLst/>
            <a:ahLst/>
            <a:cxnLst/>
            <a:rect l="l" t="t" r="r" b="b"/>
            <a:pathLst>
              <a:path w="8426727" h="1580011">
                <a:moveTo>
                  <a:pt x="0" y="0"/>
                </a:moveTo>
                <a:lnTo>
                  <a:pt x="8426727" y="0"/>
                </a:lnTo>
                <a:lnTo>
                  <a:pt x="8426727" y="1580011"/>
                </a:lnTo>
                <a:lnTo>
                  <a:pt x="0" y="1580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2798" y="1003593"/>
            <a:ext cx="11210807" cy="116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Linha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 do </a:t>
            </a:r>
            <a:r>
              <a:rPr lang="en-US" sz="7200" dirty="0">
                <a:solidFill>
                  <a:srgbClr val="000000"/>
                </a:solidFill>
                <a:latin typeface="Nourd Bold"/>
              </a:rPr>
              <a:t>t</a:t>
            </a:r>
            <a:r>
              <a:rPr lang="en-US" sz="7200" u="none" dirty="0">
                <a:solidFill>
                  <a:srgbClr val="000000"/>
                </a:solidFill>
                <a:latin typeface="Nourd Bold"/>
              </a:rPr>
              <a:t>empo </a:t>
            </a:r>
            <a:r>
              <a:rPr lang="en-US" sz="7200" u="none" dirty="0" err="1">
                <a:solidFill>
                  <a:srgbClr val="000000"/>
                </a:solidFill>
                <a:latin typeface="Nourd Bold"/>
              </a:rPr>
              <a:t>inicial</a:t>
            </a:r>
            <a:endParaRPr lang="en-US" sz="7200" u="none" dirty="0">
              <a:solidFill>
                <a:srgbClr val="000000"/>
              </a:solidFill>
              <a:latin typeface="Nour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697" y="5677678"/>
            <a:ext cx="3389242" cy="1663843"/>
            <a:chOff x="0" y="0"/>
            <a:chExt cx="4347540" cy="2218457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4347537" cy="1204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SETEMBRO/2024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" y="1060533"/>
              <a:ext cx="4347537" cy="1157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ubik"/>
                </a:rPr>
                <a:t>FINALIZAÇÃO DOS MAPAS TEMÁTICOS</a:t>
              </a:r>
              <a:endParaRPr lang="pt-BR" sz="2499" dirty="0">
                <a:solidFill>
                  <a:srgbClr val="000000"/>
                </a:solidFill>
                <a:latin typeface="Rubik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 rot="1008">
            <a:off x="1028700" y="4474039"/>
            <a:ext cx="1623060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028700" y="4266508"/>
            <a:ext cx="410299" cy="4102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352014" y="4266508"/>
            <a:ext cx="410299" cy="41029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83886" y="4266508"/>
            <a:ext cx="410299" cy="41029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347876" y="5677678"/>
            <a:ext cx="3260655" cy="2109221"/>
            <a:chOff x="0" y="0"/>
            <a:chExt cx="4347540" cy="28122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4347537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50" dirty="0">
                  <a:solidFill>
                    <a:srgbClr val="000000"/>
                  </a:solidFill>
                  <a:latin typeface="Rubik Bold"/>
                </a:rPr>
                <a:t>OUTUBRO/2024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" y="1060533"/>
              <a:ext cx="4347537" cy="1751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SEMINÁRIOS DOS EIXOS – </a:t>
              </a:r>
            </a:p>
            <a:p>
              <a:pPr>
                <a:lnSpc>
                  <a:spcPts val="3499"/>
                </a:lnSpc>
              </a:pPr>
              <a:r>
                <a:rPr lang="en-US" sz="2450" dirty="0">
                  <a:solidFill>
                    <a:srgbClr val="000000"/>
                  </a:solidFill>
                  <a:latin typeface="Rubik"/>
                </a:rPr>
                <a:t>DL200 ESCUTA</a:t>
              </a:r>
              <a:endParaRPr lang="en-US" sz="2450">
                <a:solidFill>
                  <a:srgbClr val="000000"/>
                </a:solidFill>
                <a:latin typeface="Rubik"/>
                <a:cs typeface="Rubik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755761" y="5820553"/>
            <a:ext cx="3503540" cy="442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Bold"/>
              </a:rPr>
              <a:t>DEZEMBRO/2024</a:t>
            </a: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FF2EB8F5-8936-474B-2B33-7DCA9D3D490A}"/>
              </a:ext>
            </a:extLst>
          </p:cNvPr>
          <p:cNvGrpSpPr/>
          <p:nvPr/>
        </p:nvGrpSpPr>
        <p:grpSpPr>
          <a:xfrm>
            <a:off x="14470135" y="4266507"/>
            <a:ext cx="410299" cy="410299"/>
            <a:chOff x="0" y="0"/>
            <a:chExt cx="6350000" cy="63500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9F6E42F-A31D-FBC4-5F2D-BF1289CB984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TextBox 22">
            <a:extLst>
              <a:ext uri="{FF2B5EF4-FFF2-40B4-BE49-F238E27FC236}">
                <a16:creationId xmlns:a16="http://schemas.microsoft.com/office/drawing/2014/main" id="{7695E1BC-6233-2B4F-449E-511BC4E811D8}"/>
              </a:ext>
            </a:extLst>
          </p:cNvPr>
          <p:cNvSpPr txBox="1"/>
          <p:nvPr/>
        </p:nvSpPr>
        <p:spPr>
          <a:xfrm>
            <a:off x="9569523" y="5820553"/>
            <a:ext cx="3674990" cy="442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Bold"/>
              </a:rPr>
              <a:t>NOVEMBRO/2024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01D26649-2E94-4F46-B0B4-FFE600D6F83E}"/>
              </a:ext>
            </a:extLst>
          </p:cNvPr>
          <p:cNvSpPr txBox="1"/>
          <p:nvPr/>
        </p:nvSpPr>
        <p:spPr>
          <a:xfrm>
            <a:off x="1026172" y="8130428"/>
            <a:ext cx="4095637" cy="131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REALIZAÇÃO DE </a:t>
            </a:r>
            <a:endParaRPr lang="pt-BR" sz="2450" dirty="0">
              <a:solidFill>
                <a:srgbClr val="000000"/>
              </a:solidFill>
              <a:latin typeface="Rubik"/>
            </a:endParaRPr>
          </a:p>
          <a:p>
            <a:pPr>
              <a:lnSpc>
                <a:spcPts val="3499"/>
              </a:lnSpc>
            </a:pPr>
            <a:r>
              <a:rPr lang="en-US" sz="2450" dirty="0">
                <a:solidFill>
                  <a:srgbClr val="000000"/>
                </a:solidFill>
                <a:latin typeface="Rubik"/>
              </a:rPr>
              <a:t>REUNIÕES AMPLIADAS</a:t>
            </a:r>
            <a:endParaRPr lang="pt-BR" sz="2450">
              <a:solidFill>
                <a:srgbClr val="000000"/>
              </a:solidFill>
              <a:latin typeface="Rubik"/>
              <a:cs typeface="Rubik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00541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356632"/>
            <a:ext cx="18288000" cy="7548257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Freeform 3"/>
          <p:cNvSpPr/>
          <p:nvPr/>
        </p:nvSpPr>
        <p:spPr>
          <a:xfrm rot="2825414">
            <a:off x="1773656" y="-2045978"/>
            <a:ext cx="6930981" cy="7359150"/>
          </a:xfrm>
          <a:custGeom>
            <a:avLst/>
            <a:gdLst/>
            <a:ahLst/>
            <a:cxnLst/>
            <a:rect l="l" t="t" r="r" b="b"/>
            <a:pathLst>
              <a:path w="6930981" h="7359150">
                <a:moveTo>
                  <a:pt x="0" y="0"/>
                </a:moveTo>
                <a:lnTo>
                  <a:pt x="6930981" y="0"/>
                </a:lnTo>
                <a:lnTo>
                  <a:pt x="6930981" y="7359150"/>
                </a:lnTo>
                <a:lnTo>
                  <a:pt x="0" y="7359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1703" y="3490230"/>
            <a:ext cx="3733584" cy="700047"/>
          </a:xfrm>
          <a:custGeom>
            <a:avLst/>
            <a:gdLst/>
            <a:ahLst/>
            <a:cxnLst/>
            <a:rect l="l" t="t" r="r" b="b"/>
            <a:pathLst>
              <a:path w="3733584" h="700047">
                <a:moveTo>
                  <a:pt x="0" y="0"/>
                </a:moveTo>
                <a:lnTo>
                  <a:pt x="3733584" y="0"/>
                </a:lnTo>
                <a:lnTo>
                  <a:pt x="3733584" y="700047"/>
                </a:lnTo>
                <a:lnTo>
                  <a:pt x="0" y="700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59340" y="3616416"/>
            <a:ext cx="240422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latin typeface="Rubik Semi-Bold"/>
                <a:cs typeface="Rubik Semi-Bold"/>
              </a:rPr>
              <a:t>OUTUBRO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62025"/>
            <a:ext cx="12734870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Próximos Passos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60067" y="1171026"/>
            <a:ext cx="14679185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endParaRPr/>
          </a:p>
          <a:p>
            <a:pPr algn="l">
              <a:lnSpc>
                <a:spcPts val="4480"/>
              </a:lnSpc>
            </a:pPr>
            <a:endParaRPr/>
          </a:p>
          <a:p>
            <a:pPr algn="l">
              <a:lnSpc>
                <a:spcPts val="44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81000" y="4231511"/>
            <a:ext cx="6694587" cy="53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245" lvl="1" indent="-344805" algn="ctr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Evento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DL200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Escuta</a:t>
            </a:r>
            <a:endParaRPr lang="en-US" sz="3199" dirty="0" err="1">
              <a:solidFill>
                <a:srgbClr val="000000"/>
              </a:solidFill>
              <a:latin typeface="Rubik"/>
              <a:cs typeface="Rubik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2659" y="4809430"/>
            <a:ext cx="17282681" cy="168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245" lvl="1" indent="-344805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Escuta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painelistas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sobre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os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quatro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eixos</a:t>
            </a:r>
            <a:endParaRPr lang="en-US" sz="3150" dirty="0" err="1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just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Consolidação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das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contribuições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realizadas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nos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seminários</a:t>
            </a:r>
            <a:endParaRPr lang="en-US" sz="3150" dirty="0" err="1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just">
              <a:lnSpc>
                <a:spcPts val="447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Rubik"/>
              </a:rPr>
              <a:t>Proposição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relatório</a:t>
            </a:r>
            <a:endParaRPr lang="en-US" sz="3199" dirty="0" err="1">
              <a:solidFill>
                <a:srgbClr val="000000"/>
              </a:solidFill>
              <a:latin typeface="Rubik"/>
              <a:cs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1265" y="190090"/>
            <a:ext cx="16230600" cy="114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Proposta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de </a:t>
            </a: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Calendário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- 2024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59718"/>
              </p:ext>
            </p:extLst>
          </p:nvPr>
        </p:nvGraphicFramePr>
        <p:xfrm>
          <a:off x="1570598" y="1638300"/>
          <a:ext cx="15726802" cy="8155896"/>
        </p:xfrm>
        <a:graphic>
          <a:graphicData uri="http://schemas.openxmlformats.org/drawingml/2006/table">
            <a:tbl>
              <a:tblPr/>
              <a:tblGrid>
                <a:gridCol w="726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74354794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Bold"/>
                        </a:rPr>
                        <a:t>ATIVIDADE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ubik Semi-Bold"/>
                          <a:ea typeface="+mn-ea"/>
                          <a:cs typeface="+mn-cs"/>
                        </a:rPr>
                        <a:t>JUL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AGO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SET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OUT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Semi-Bold"/>
                        </a:rPr>
                        <a:t>NOV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Rubik Bold"/>
                        </a:rPr>
                        <a:t>DEZ</a:t>
                      </a:r>
                      <a:endParaRPr lang="en-US" sz="105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Reuniões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Comissão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652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Construção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mapa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temático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cada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5624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1: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Estrutura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organizacional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914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Governança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inovação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controle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931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3: Parcerias 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efetividade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das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políticas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públicas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3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3532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Evento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4: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Planejamento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orçamento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Elaboração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4</a:t>
                      </a: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980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Revisão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dos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relatórios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propositivos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cada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Rubik"/>
                          <a:ea typeface="+mn-ea"/>
                          <a:cs typeface="+mn-cs"/>
                        </a:rPr>
                        <a:t>eixo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Rubik"/>
                        <a:ea typeface="+mn-ea"/>
                        <a:cs typeface="+mn-cs"/>
                      </a:endParaRPr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 rot="1612977">
            <a:off x="951722" y="51528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1" y="0"/>
                </a:lnTo>
                <a:lnTo>
                  <a:pt x="441071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32875"/>
              </p:ext>
            </p:extLst>
          </p:nvPr>
        </p:nvGraphicFramePr>
        <p:xfrm>
          <a:off x="1028700" y="2658641"/>
          <a:ext cx="16230100" cy="6666335"/>
        </p:xfrm>
        <a:graphic>
          <a:graphicData uri="http://schemas.openxmlformats.org/drawingml/2006/table">
            <a:tbl>
              <a:tblPr/>
              <a:tblGrid>
                <a:gridCol w="727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93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Bold"/>
                        </a:rPr>
                        <a:t>ATIVIDADE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Bold"/>
                        </a:rPr>
                        <a:t>JAN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Semi-Bold"/>
                        </a:rPr>
                        <a:t>FEV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Semi-Bold"/>
                        </a:rPr>
                        <a:t>MAR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Semi-Bold"/>
                        </a:rPr>
                        <a:t>ABR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 Bold"/>
                        </a:rPr>
                        <a:t>MAI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99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Consolidação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relatório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geral dos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eixos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54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Debate dos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relatórios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na Câmara Técnica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Transformação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do Estado do CDESS 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99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Tomada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subsídios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na Câmara SEJAN/AGU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99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Elaboração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versão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1 da(s)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minuta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(s) de PL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889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Consulta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pública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sobre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versão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1 da(s)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minuta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(s) de PL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</a:t>
                      </a: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354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Relatório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final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Comissão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com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proposição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versão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 2 da(s)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Rubik"/>
                        </a:rPr>
                        <a:t>minuta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Rubik"/>
                        </a:rPr>
                        <a:t>(s) de PL</a:t>
                      </a:r>
                      <a:endParaRPr lang="en-US" sz="1100" dirty="0"/>
                    </a:p>
                  </a:txBody>
                  <a:tcPr marL="202669" marR="202669" marT="202669" marB="20266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800" b="1" dirty="0"/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800" b="1" dirty="0"/>
                        <a:t>____</a:t>
                      </a:r>
                    </a:p>
                  </a:txBody>
                  <a:tcPr marL="202669" marR="202669" marT="202669" marB="202669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 rot="1612977">
            <a:off x="808165" y="394429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1" y="0"/>
                </a:lnTo>
                <a:lnTo>
                  <a:pt x="441071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1E117A3-9287-4EA3-86A8-519494EB73DF}"/>
              </a:ext>
            </a:extLst>
          </p:cNvPr>
          <p:cNvSpPr txBox="1"/>
          <p:nvPr/>
        </p:nvSpPr>
        <p:spPr>
          <a:xfrm>
            <a:off x="1197019" y="605269"/>
            <a:ext cx="16230600" cy="114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50"/>
              </a:lnSpc>
            </a:pP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Proposta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de </a:t>
            </a:r>
            <a:r>
              <a:rPr lang="en-US" sz="5400" dirty="0" err="1">
                <a:solidFill>
                  <a:srgbClr val="000000"/>
                </a:solidFill>
                <a:latin typeface="Nourd Bold"/>
              </a:rPr>
              <a:t>Calendário</a:t>
            </a:r>
            <a:r>
              <a:rPr lang="en-US" sz="5400" dirty="0">
                <a:solidFill>
                  <a:srgbClr val="000000"/>
                </a:solidFill>
                <a:latin typeface="Nourd Bold"/>
              </a:rPr>
              <a:t> - 2025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8473615">
            <a:off x="16467848" y="3105237"/>
            <a:ext cx="666165" cy="1347025"/>
          </a:xfrm>
          <a:custGeom>
            <a:avLst/>
            <a:gdLst/>
            <a:ahLst/>
            <a:cxnLst/>
            <a:rect l="l" t="t" r="r" b="b"/>
            <a:pathLst>
              <a:path w="666165" h="134702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9051824">
            <a:off x="2671518" y="6786032"/>
            <a:ext cx="729518" cy="1475128"/>
          </a:xfrm>
          <a:custGeom>
            <a:avLst/>
            <a:gdLst/>
            <a:ahLst/>
            <a:cxnLst/>
            <a:rect l="l" t="t" r="r" b="b"/>
            <a:pathLst>
              <a:path w="729518" h="1475128">
                <a:moveTo>
                  <a:pt x="0" y="0"/>
                </a:moveTo>
                <a:lnTo>
                  <a:pt x="729518" y="0"/>
                </a:lnTo>
                <a:lnTo>
                  <a:pt x="729518" y="1475128"/>
                </a:lnTo>
                <a:lnTo>
                  <a:pt x="0" y="147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38097" y="1199627"/>
            <a:ext cx="15398244" cy="6623147"/>
            <a:chOff x="-226585" y="-765108"/>
            <a:chExt cx="20530991" cy="8830860"/>
          </a:xfrm>
        </p:grpSpPr>
        <p:sp>
          <p:nvSpPr>
            <p:cNvPr id="6" name="TextBox 6"/>
            <p:cNvSpPr txBox="1"/>
            <p:nvPr/>
          </p:nvSpPr>
          <p:spPr>
            <a:xfrm>
              <a:off x="-220520" y="3141328"/>
              <a:ext cx="20524926" cy="4924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Mais e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melhores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políticas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públicas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por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 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meio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da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ampliação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e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fortalecimento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das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capacidades</a:t>
              </a:r>
              <a:r>
                <a:rPr lang="en-US" sz="6000" dirty="0">
                  <a:solidFill>
                    <a:srgbClr val="000000"/>
                  </a:solidFill>
                  <a:latin typeface="Nourd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Nourd Bold"/>
                </a:rPr>
                <a:t>estatais</a:t>
              </a:r>
              <a:endParaRPr lang="en-US" sz="6000" dirty="0" err="1">
                <a:latin typeface="Nour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26585" y="-765108"/>
              <a:ext cx="17331214" cy="2954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Estudo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propositivo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revisão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 </a:t>
              </a:r>
            </a:p>
            <a:p>
              <a:pPr algn="l"/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do </a:t>
              </a:r>
              <a:r>
                <a:rPr lang="en-US" sz="7200" dirty="0" err="1">
                  <a:solidFill>
                    <a:srgbClr val="000000"/>
                  </a:solidFill>
                  <a:latin typeface="Rubik"/>
                </a:rPr>
                <a:t>Decreto</a:t>
              </a:r>
              <a:r>
                <a:rPr lang="en-US" sz="7200" dirty="0">
                  <a:solidFill>
                    <a:srgbClr val="000000"/>
                  </a:solidFill>
                  <a:latin typeface="Rubik"/>
                </a:rPr>
                <a:t>-lei 200/1967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1240851" y="8311591"/>
            <a:ext cx="6854189" cy="1893419"/>
          </a:xfrm>
          <a:custGeom>
            <a:avLst/>
            <a:gdLst/>
            <a:ahLst/>
            <a:cxnLst/>
            <a:rect l="l" t="t" r="r" b="b"/>
            <a:pathLst>
              <a:path w="6854189" h="1893419">
                <a:moveTo>
                  <a:pt x="0" y="0"/>
                </a:moveTo>
                <a:lnTo>
                  <a:pt x="6854189" y="0"/>
                </a:lnTo>
                <a:lnTo>
                  <a:pt x="6854189" y="1893418"/>
                </a:lnTo>
                <a:lnTo>
                  <a:pt x="0" y="1893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4324" b="-976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75641" y="8491634"/>
            <a:ext cx="2372432" cy="1383919"/>
          </a:xfrm>
          <a:custGeom>
            <a:avLst/>
            <a:gdLst/>
            <a:ahLst/>
            <a:cxnLst/>
            <a:rect l="l" t="t" r="r" b="b"/>
            <a:pathLst>
              <a:path w="2372432" h="1383919">
                <a:moveTo>
                  <a:pt x="0" y="0"/>
                </a:moveTo>
                <a:lnTo>
                  <a:pt x="2372432" y="0"/>
                </a:lnTo>
                <a:lnTo>
                  <a:pt x="2372432" y="1383919"/>
                </a:lnTo>
                <a:lnTo>
                  <a:pt x="0" y="1383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446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5135" y="6937734"/>
            <a:ext cx="1237612" cy="123760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5135" y="3243319"/>
            <a:ext cx="1237612" cy="123760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5135" y="5090527"/>
            <a:ext cx="1237612" cy="123760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75135" y="8784941"/>
            <a:ext cx="1237612" cy="123760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99352">
            <a:off x="694174" y="985645"/>
            <a:ext cx="7614836" cy="1427782"/>
          </a:xfrm>
          <a:custGeom>
            <a:avLst/>
            <a:gdLst/>
            <a:ahLst/>
            <a:cxnLst/>
            <a:rect l="l" t="t" r="r" b="b"/>
            <a:pathLst>
              <a:path w="7614836" h="1427782">
                <a:moveTo>
                  <a:pt x="0" y="0"/>
                </a:moveTo>
                <a:lnTo>
                  <a:pt x="7614836" y="0"/>
                </a:lnTo>
                <a:lnTo>
                  <a:pt x="7614836" y="1427782"/>
                </a:lnTo>
                <a:lnTo>
                  <a:pt x="0" y="1427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45851" y="3414448"/>
            <a:ext cx="583049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André Augusto Dantas Amaral Motta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5851" y="7332700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Clarice Costa Calixto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814" y="900645"/>
            <a:ext cx="6893706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Especialistas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5851" y="5485493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Celina Pereira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45851" y="92583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Fernando de Souza Coelho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931997" y="3638285"/>
            <a:ext cx="583049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Fernando Luiz Abrucio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31997" y="7332700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Francisco Gaetani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31997" y="5485493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Flávio José Roman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31997" y="92583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Gustavo Binenbojm</a:t>
            </a: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8593" b="-8593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8081" b="-8081"/>
              </a:stretch>
            </a:blip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12438" b="-12438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5135" y="6937734"/>
            <a:ext cx="1237612" cy="123760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5135" y="3243319"/>
            <a:ext cx="1237612" cy="123760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5135" y="5090527"/>
            <a:ext cx="1237612" cy="123760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75135" y="8784941"/>
            <a:ext cx="1237612" cy="123760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99352">
            <a:off x="694174" y="985645"/>
            <a:ext cx="7614836" cy="1427782"/>
          </a:xfrm>
          <a:custGeom>
            <a:avLst/>
            <a:gdLst/>
            <a:ahLst/>
            <a:cxnLst/>
            <a:rect l="l" t="t" r="r" b="b"/>
            <a:pathLst>
              <a:path w="7614836" h="1427782">
                <a:moveTo>
                  <a:pt x="0" y="0"/>
                </a:moveTo>
                <a:lnTo>
                  <a:pt x="7614836" y="0"/>
                </a:lnTo>
                <a:lnTo>
                  <a:pt x="7614836" y="1427782"/>
                </a:lnTo>
                <a:lnTo>
                  <a:pt x="0" y="1427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45851" y="3414448"/>
            <a:ext cx="5830490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Gustavo Henrique Justino de Oliveira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5851" y="73327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Maria Paula Dallari Bucci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814" y="900645"/>
            <a:ext cx="6893706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Especialistas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5851" y="5261655"/>
            <a:ext cx="5546595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Maria Lírida Calou de Araújo e Mendonça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45851" y="9258300"/>
            <a:ext cx="5961669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Paulo Eduardo Garrido Modesto</a:t>
            </a: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914" r="-914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0372" b="-10372"/>
              </a:stretch>
            </a:blip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90" b="-2590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931997" y="3638285"/>
            <a:ext cx="583049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Rafael Sérgio de Oliveira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31997" y="7332700"/>
            <a:ext cx="427741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Sheila Tolentino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931997" y="5485493"/>
            <a:ext cx="684917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Roberto Seara Machado Pojo Rego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31997" y="9258300"/>
            <a:ext cx="554659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Rubik Semi-Bold"/>
              </a:rPr>
              <a:t>Vera Monteiro</a:t>
            </a: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8593" b="-8593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8081" b="-8081"/>
              </a:stretch>
            </a:blip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t="-12438" b="-12438"/>
              </a:stretch>
            </a:blip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675135" y="3188035"/>
            <a:ext cx="1237612" cy="1237607"/>
            <a:chOff x="0" y="0"/>
            <a:chExt cx="6350000" cy="63499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679639" y="5090527"/>
            <a:ext cx="1237612" cy="1237607"/>
            <a:chOff x="0" y="0"/>
            <a:chExt cx="6350000" cy="63499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16666" r="-16666"/>
              </a:stretch>
            </a:blip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679639" y="6937734"/>
            <a:ext cx="1237612" cy="1237607"/>
            <a:chOff x="0" y="0"/>
            <a:chExt cx="6350000" cy="63499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679639" y="8784941"/>
            <a:ext cx="1237612" cy="1237607"/>
            <a:chOff x="0" y="0"/>
            <a:chExt cx="6350000" cy="634997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-277" r="-277"/>
              </a:stretch>
            </a:blip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9461281" y="3243319"/>
            <a:ext cx="1237612" cy="1237607"/>
            <a:chOff x="0" y="0"/>
            <a:chExt cx="6350000" cy="634997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t="-8298" b="-8298"/>
              </a:stretch>
            </a:blipFill>
          </p:spPr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9461281" y="5090527"/>
            <a:ext cx="1237612" cy="1237607"/>
            <a:chOff x="0" y="0"/>
            <a:chExt cx="6350000" cy="634997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grpSp>
        <p:nvGrpSpPr>
          <p:cNvPr id="48" name="Group 48"/>
          <p:cNvGrpSpPr>
            <a:grpSpLocks noChangeAspect="1"/>
          </p:cNvGrpSpPr>
          <p:nvPr/>
        </p:nvGrpSpPr>
        <p:grpSpPr>
          <a:xfrm>
            <a:off x="9461281" y="6937734"/>
            <a:ext cx="1237612" cy="1237607"/>
            <a:chOff x="0" y="0"/>
            <a:chExt cx="6350000" cy="634997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t="-4534" b="-4534"/>
              </a:stretch>
            </a:blipFill>
          </p:spPr>
        </p:sp>
      </p:grpSp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9461281" y="8784941"/>
            <a:ext cx="1237612" cy="1237607"/>
            <a:chOff x="0" y="0"/>
            <a:chExt cx="6350000" cy="634997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5135" y="6937734"/>
            <a:ext cx="1237612" cy="1237607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75135" y="3243319"/>
            <a:ext cx="1237612" cy="123760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chemeClr val="tx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75135" y="5090527"/>
            <a:ext cx="1237612" cy="123760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0372" b="-1037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99352">
            <a:off x="694174" y="985645"/>
            <a:ext cx="7614836" cy="1427782"/>
          </a:xfrm>
          <a:custGeom>
            <a:avLst/>
            <a:gdLst/>
            <a:ahLst/>
            <a:cxnLst/>
            <a:rect l="l" t="t" r="r" b="b"/>
            <a:pathLst>
              <a:path w="7614836" h="1427782">
                <a:moveTo>
                  <a:pt x="0" y="0"/>
                </a:moveTo>
                <a:lnTo>
                  <a:pt x="7614836" y="0"/>
                </a:lnTo>
                <a:lnTo>
                  <a:pt x="7614836" y="1427782"/>
                </a:lnTo>
                <a:lnTo>
                  <a:pt x="0" y="1427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45851" y="3414448"/>
            <a:ext cx="5830490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Semi-Bold"/>
              </a:rPr>
              <a:t>Lúcia Helena Cavalcante Valverde</a:t>
            </a:r>
            <a:endParaRPr lang="en-US" sz="2950" dirty="0">
              <a:solidFill>
                <a:srgbClr val="000000"/>
              </a:solidFill>
              <a:latin typeface="Rubik Semi-Bold"/>
              <a:cs typeface="Rubik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45851" y="7332700"/>
            <a:ext cx="5546595" cy="903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Semi-Bold"/>
              </a:rPr>
              <a:t>Virgínia de </a:t>
            </a:r>
            <a:r>
              <a:rPr lang="en-US" sz="2950" dirty="0" err="1">
                <a:solidFill>
                  <a:srgbClr val="000000"/>
                </a:solidFill>
                <a:latin typeface="Rubik Semi-Bold"/>
              </a:rPr>
              <a:t>Ângelis</a:t>
            </a:r>
            <a:r>
              <a:rPr lang="en-US" sz="2950" dirty="0">
                <a:solidFill>
                  <a:srgbClr val="000000"/>
                </a:solidFill>
                <a:latin typeface="Rubik Semi-Bold"/>
              </a:rPr>
              <a:t> Oliveira de Paula</a:t>
            </a:r>
            <a:endParaRPr lang="en-US" sz="2950" dirty="0">
              <a:solidFill>
                <a:srgbClr val="000000"/>
              </a:solidFill>
              <a:latin typeface="Rubik Semi-Bold"/>
              <a:cs typeface="Rubik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3814" y="900645"/>
            <a:ext cx="6893706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Especialistas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5851" y="5261655"/>
            <a:ext cx="5546595" cy="44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50" dirty="0">
                <a:solidFill>
                  <a:srgbClr val="000000"/>
                </a:solidFill>
                <a:latin typeface="Rubik Semi-Bold"/>
              </a:rPr>
              <a:t>Thiago Chaves Oliveira</a:t>
            </a:r>
            <a:endParaRPr lang="en-US" sz="2950" dirty="0">
              <a:solidFill>
                <a:srgbClr val="000000"/>
              </a:solidFill>
              <a:latin typeface="Rubik Semi-Bold"/>
              <a:cs typeface="Rubik Semi-Bold"/>
            </a:endParaRPr>
          </a:p>
        </p:txBody>
      </p: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679639" y="5090527"/>
            <a:ext cx="1237612" cy="1237607"/>
            <a:chOff x="0" y="0"/>
            <a:chExt cx="6350000" cy="63499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679639" y="6937734"/>
            <a:ext cx="1237612" cy="1237607"/>
            <a:chOff x="0" y="0"/>
            <a:chExt cx="6350000" cy="63499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pic>
        <p:nvPicPr>
          <p:cNvPr id="52" name="Imagem 51" descr="Curriculum Vitae">
            <a:extLst>
              <a:ext uri="{FF2B5EF4-FFF2-40B4-BE49-F238E27FC236}">
                <a16:creationId xmlns:a16="http://schemas.microsoft.com/office/drawing/2014/main" id="{D4566686-1529-9693-459F-598A284C7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47" y="3244412"/>
            <a:ext cx="1236282" cy="1235131"/>
          </a:xfrm>
          <a:prstGeom prst="ellipse">
            <a:avLst/>
          </a:prstGeom>
        </p:spPr>
      </p:pic>
      <p:pic>
        <p:nvPicPr>
          <p:cNvPr id="53" name="Imagem 52" descr="Tiago Chaves Oliveira - Professor - Fundação Getulio Vargas | LinkedIn">
            <a:extLst>
              <a:ext uri="{FF2B5EF4-FFF2-40B4-BE49-F238E27FC236}">
                <a16:creationId xmlns:a16="http://schemas.microsoft.com/office/drawing/2014/main" id="{53DC21CF-1641-737E-FDF4-42C0A5DB5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76" y="5091112"/>
            <a:ext cx="1233487" cy="1233488"/>
          </a:xfrm>
          <a:prstGeom prst="ellipse">
            <a:avLst/>
          </a:prstGeom>
        </p:spPr>
      </p:pic>
      <p:pic>
        <p:nvPicPr>
          <p:cNvPr id="54" name="Imagem 53" descr="Virgínia de Ângelis Oliveira de Paula no Migalhas">
            <a:extLst>
              <a:ext uri="{FF2B5EF4-FFF2-40B4-BE49-F238E27FC236}">
                <a16:creationId xmlns:a16="http://schemas.microsoft.com/office/drawing/2014/main" id="{F9141EF8-B8E6-FE47-0359-0198675126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6872288"/>
            <a:ext cx="1343026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7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08817" cy="10287000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3" name="Group 3"/>
          <p:cNvGrpSpPr/>
          <p:nvPr/>
        </p:nvGrpSpPr>
        <p:grpSpPr>
          <a:xfrm>
            <a:off x="8075219" y="150853"/>
            <a:ext cx="10212781" cy="16539974"/>
            <a:chOff x="0" y="-57149"/>
            <a:chExt cx="13617041" cy="22053299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49"/>
              <a:ext cx="13617041" cy="12874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065" lvl="1" indent="-323215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647065" lvl="1" indent="-323215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647065" lvl="1" indent="-323215" algn="l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Estrutura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Organizacional</a:t>
              </a:r>
              <a:endParaRPr lang="en-US" dirty="0" err="1">
                <a:ea typeface="Calibri"/>
                <a:cs typeface="Calibri"/>
              </a:endParaRPr>
            </a:p>
            <a:p>
              <a:pPr marL="1294765" lvl="2" indent="-431165" algn="l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Administração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direta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supervisão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ministerial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 algn="l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Autarquias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fundações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novas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figuras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Governança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estatais</a:t>
              </a: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863600" lvl="2">
                <a:lnSpc>
                  <a:spcPts val="4199"/>
                </a:lnSpc>
                <a:spcAft>
                  <a:spcPts val="600"/>
                </a:spcAft>
              </a:pP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647065" lvl="1" indent="-323215">
                <a:lnSpc>
                  <a:spcPts val="4199"/>
                </a:lnSpc>
                <a:spcAft>
                  <a:spcPts val="600"/>
                </a:spcAft>
                <a:buAutoNum type="arabicPeriod"/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 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Governança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planejamento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orçamento</a:t>
              </a:r>
              <a:endParaRPr lang="en-US" sz="2800" dirty="0" err="1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Ciclo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política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pública</a:t>
              </a:r>
              <a:endParaRPr lang="en-US" sz="2800" dirty="0" err="1">
                <a:solidFill>
                  <a:srgbClr val="000000"/>
                </a:solidFill>
                <a:latin typeface="Rubik"/>
              </a:endParaRPr>
            </a:p>
            <a:p>
              <a:pPr marL="1294765" lvl="2" indent="-431165" algn="l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Tomada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decisão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sistemas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governança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Coordenação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entre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planejamento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orçamento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Metodologias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instrumentos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para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planejamento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acompanhamento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da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execução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orçamentária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Monitoramento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avaliação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buFont typeface="Arial"/>
                <a:buChar char="⚬"/>
              </a:pPr>
              <a:endParaRPr lang="en-US" sz="2950" dirty="0">
                <a:solidFill>
                  <a:srgbClr val="000000"/>
                </a:solidFill>
                <a:latin typeface="Rubik"/>
                <a:ea typeface="Calibri"/>
                <a:cs typeface="Rubi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49637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279023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6" lvl="1" indent="-345438" algn="l">
                <a:lnSpc>
                  <a:spcPts val="4479"/>
                </a:lnSpc>
                <a:buFont typeface="Arial"/>
                <a:buChar char="•"/>
              </a:pPr>
              <a:r>
                <a:rPr lang="en-US" sz="3199" u="none">
                  <a:solidFill>
                    <a:srgbClr val="000000"/>
                  </a:solidFill>
                  <a:latin typeface="Rubik"/>
                </a:rPr>
                <a:t>Página de Brainstorm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8650" y="4505327"/>
            <a:ext cx="5974784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Eixos</a:t>
            </a:r>
          </a:p>
        </p:txBody>
      </p:sp>
      <p:sp>
        <p:nvSpPr>
          <p:cNvPr id="8" name="Freeform 8"/>
          <p:cNvSpPr/>
          <p:nvPr/>
        </p:nvSpPr>
        <p:spPr>
          <a:xfrm rot="1100911">
            <a:off x="6243940" y="3386876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2" y="0"/>
                </a:lnTo>
                <a:lnTo>
                  <a:pt x="679152" y="868683"/>
                </a:lnTo>
                <a:lnTo>
                  <a:pt x="0" y="868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49655" flipH="1">
            <a:off x="744236" y="3429845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3" y="0"/>
                </a:moveTo>
                <a:lnTo>
                  <a:pt x="0" y="0"/>
                </a:lnTo>
                <a:lnTo>
                  <a:pt x="0" y="782744"/>
                </a:lnTo>
                <a:lnTo>
                  <a:pt x="611963" y="782744"/>
                </a:lnTo>
                <a:lnTo>
                  <a:pt x="61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699088">
            <a:off x="891637" y="6085563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1" y="0"/>
                </a:lnTo>
                <a:lnTo>
                  <a:pt x="679151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50344" flipH="1">
            <a:off x="6227973" y="6128532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4" y="0"/>
                </a:moveTo>
                <a:lnTo>
                  <a:pt x="0" y="0"/>
                </a:lnTo>
                <a:lnTo>
                  <a:pt x="0" y="782744"/>
                </a:lnTo>
                <a:lnTo>
                  <a:pt x="611964" y="782744"/>
                </a:lnTo>
                <a:lnTo>
                  <a:pt x="6119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08817" cy="10287000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3" name="Group 3"/>
          <p:cNvGrpSpPr/>
          <p:nvPr/>
        </p:nvGrpSpPr>
        <p:grpSpPr>
          <a:xfrm>
            <a:off x="8075219" y="150853"/>
            <a:ext cx="10212781" cy="16539974"/>
            <a:chOff x="0" y="-57149"/>
            <a:chExt cx="13617041" cy="22053299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49"/>
              <a:ext cx="13617041" cy="12977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23850" lvl="1">
                <a:lnSpc>
                  <a:spcPts val="4199"/>
                </a:lnSpc>
                <a:spcAft>
                  <a:spcPts val="600"/>
                </a:spcAft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323850" lvl="1">
                <a:lnSpc>
                  <a:spcPts val="4199"/>
                </a:lnSpc>
                <a:spcAft>
                  <a:spcPts val="600"/>
                </a:spcAft>
              </a:pPr>
              <a:endParaRPr lang="en-US" sz="2800" dirty="0">
                <a:solidFill>
                  <a:srgbClr val="000000"/>
                </a:solidFill>
                <a:latin typeface="Rubik Bold"/>
              </a:endParaRPr>
            </a:p>
            <a:p>
              <a:pPr marL="323850" lvl="1">
                <a:lnSpc>
                  <a:spcPts val="4199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3. 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Parcerias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políticas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 Bold"/>
                </a:rPr>
                <a:t>públicas</a:t>
              </a:r>
              <a:endParaRPr lang="en-US" sz="280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Articulação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e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atuação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cs typeface="Rubik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  <a:cs typeface="Rubik"/>
                </a:rPr>
                <a:t>interfederativa</a:t>
              </a:r>
              <a:endParaRPr lang="en-US" sz="280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Parcerias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com a </a:t>
              </a: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sociedade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civil </a:t>
              </a:r>
              <a:endParaRPr lang="en-US" sz="2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 err="1">
                  <a:solidFill>
                    <a:srgbClr val="000000"/>
                  </a:solidFill>
                  <a:latin typeface="Rubik"/>
                </a:rPr>
                <a:t>Participação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</a:rPr>
                <a:t> social</a:t>
              </a:r>
              <a:endParaRPr lang="en-US" sz="2800" dirty="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 dirty="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406400" lvl="1">
                <a:lnSpc>
                  <a:spcPts val="4199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Rubik Bold"/>
                  <a:cs typeface="Rubik Bold"/>
                </a:rPr>
                <a:t>4. </a:t>
              </a:r>
              <a:r>
                <a:rPr lang="en-US" sz="2800" err="1">
                  <a:solidFill>
                    <a:srgbClr val="000000"/>
                  </a:solidFill>
                  <a:latin typeface="Rubik Bold"/>
                  <a:cs typeface="Rubik Bold"/>
                </a:rPr>
                <a:t>Inovação</a:t>
              </a:r>
              <a:r>
                <a:rPr lang="en-US" sz="2800" dirty="0">
                  <a:solidFill>
                    <a:srgbClr val="000000"/>
                  </a:solidFill>
                  <a:latin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 Bold"/>
                </a:rPr>
                <a:t>controle</a:t>
              </a:r>
              <a:endParaRPr lang="en-US" sz="2800">
                <a:solidFill>
                  <a:srgbClr val="000000"/>
                </a:solidFill>
                <a:latin typeface="Rubik Bold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Inovação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na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gestão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políticas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públicas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Transformação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digital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na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administração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pública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Integridade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transparência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Sistema de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controle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104265" lvl="2" indent="-32321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Relação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entre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gestão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,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inovação</a:t>
              </a:r>
              <a:r>
                <a:rPr lang="en-US" sz="2800" dirty="0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 e </a:t>
              </a:r>
              <a:r>
                <a:rPr lang="en-US" sz="2800" err="1">
                  <a:solidFill>
                    <a:srgbClr val="000000"/>
                  </a:solidFill>
                  <a:latin typeface="Rubik"/>
                  <a:ea typeface="Calibri"/>
                  <a:cs typeface="Rubik Bold"/>
                </a:rPr>
                <a:t>controle</a:t>
              </a:r>
              <a:endParaRPr lang="en-US" sz="2800">
                <a:solidFill>
                  <a:srgbClr val="000000"/>
                </a:solidFill>
                <a:latin typeface="Rubik"/>
                <a:ea typeface="Calibri"/>
                <a:cs typeface="Rubik Bold"/>
              </a:endParaRPr>
            </a:p>
            <a:p>
              <a:pPr marL="1294765" lvl="2" indent="-431165">
                <a:lnSpc>
                  <a:spcPts val="4199"/>
                </a:lnSpc>
                <a:spcAft>
                  <a:spcPts val="600"/>
                </a:spcAft>
                <a:buFont typeface="Arial"/>
                <a:buChar char="⚬"/>
              </a:pPr>
              <a:endParaRPr lang="en-US" sz="2800" dirty="0">
                <a:solidFill>
                  <a:srgbClr val="000000"/>
                </a:solidFill>
                <a:latin typeface="Rubik"/>
                <a:ea typeface="Calibri"/>
                <a:cs typeface="Rubik"/>
              </a:endParaRPr>
            </a:p>
            <a:p>
              <a:pPr marL="1294765" lvl="2" indent="-431165">
                <a:lnSpc>
                  <a:spcPts val="4199"/>
                </a:lnSpc>
                <a:buFont typeface="Arial"/>
                <a:buChar char="⚬"/>
              </a:pPr>
              <a:endParaRPr lang="en-US" sz="2950" dirty="0">
                <a:solidFill>
                  <a:srgbClr val="000000"/>
                </a:solidFill>
                <a:latin typeface="Rubik"/>
                <a:cs typeface="Rubi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349637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279023"/>
              <a:ext cx="13617041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6" lvl="1" indent="-345438" algn="l">
                <a:lnSpc>
                  <a:spcPts val="4479"/>
                </a:lnSpc>
                <a:buFont typeface="Arial"/>
                <a:buChar char="•"/>
              </a:pPr>
              <a:r>
                <a:rPr lang="en-US" sz="3199" u="none">
                  <a:solidFill>
                    <a:srgbClr val="000000"/>
                  </a:solidFill>
                  <a:latin typeface="Rubik"/>
                </a:rPr>
                <a:t>Página de Brainstorm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8650" y="4505327"/>
            <a:ext cx="5974784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>
                <a:solidFill>
                  <a:srgbClr val="000000"/>
                </a:solidFill>
                <a:latin typeface="Nourd Bold"/>
              </a:rPr>
              <a:t>Eixos</a:t>
            </a:r>
          </a:p>
        </p:txBody>
      </p:sp>
      <p:sp>
        <p:nvSpPr>
          <p:cNvPr id="8" name="Freeform 8"/>
          <p:cNvSpPr/>
          <p:nvPr/>
        </p:nvSpPr>
        <p:spPr>
          <a:xfrm rot="1100911">
            <a:off x="6243940" y="3386876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2" y="0"/>
                </a:lnTo>
                <a:lnTo>
                  <a:pt x="679152" y="868683"/>
                </a:lnTo>
                <a:lnTo>
                  <a:pt x="0" y="868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49655" flipH="1">
            <a:off x="744236" y="3429845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3" y="0"/>
                </a:moveTo>
                <a:lnTo>
                  <a:pt x="0" y="0"/>
                </a:lnTo>
                <a:lnTo>
                  <a:pt x="0" y="782744"/>
                </a:lnTo>
                <a:lnTo>
                  <a:pt x="611963" y="782744"/>
                </a:lnTo>
                <a:lnTo>
                  <a:pt x="6119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699088">
            <a:off x="891637" y="6085563"/>
            <a:ext cx="679152" cy="868682"/>
          </a:xfrm>
          <a:custGeom>
            <a:avLst/>
            <a:gdLst/>
            <a:ahLst/>
            <a:cxnLst/>
            <a:rect l="l" t="t" r="r" b="b"/>
            <a:pathLst>
              <a:path w="679152" h="868682">
                <a:moveTo>
                  <a:pt x="0" y="0"/>
                </a:moveTo>
                <a:lnTo>
                  <a:pt x="679151" y="0"/>
                </a:lnTo>
                <a:lnTo>
                  <a:pt x="679151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750344" flipH="1">
            <a:off x="6227973" y="6128532"/>
            <a:ext cx="611963" cy="782744"/>
          </a:xfrm>
          <a:custGeom>
            <a:avLst/>
            <a:gdLst/>
            <a:ahLst/>
            <a:cxnLst/>
            <a:rect l="l" t="t" r="r" b="b"/>
            <a:pathLst>
              <a:path w="611963" h="782744">
                <a:moveTo>
                  <a:pt x="611964" y="0"/>
                </a:moveTo>
                <a:lnTo>
                  <a:pt x="0" y="0"/>
                </a:lnTo>
                <a:lnTo>
                  <a:pt x="0" y="782744"/>
                </a:lnTo>
                <a:lnTo>
                  <a:pt x="611964" y="782744"/>
                </a:lnTo>
                <a:lnTo>
                  <a:pt x="6119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7934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FDD93E"/>
          </a:solidFill>
        </p:spPr>
      </p:sp>
      <p:sp>
        <p:nvSpPr>
          <p:cNvPr id="3" name="TextBox 3"/>
          <p:cNvSpPr txBox="1"/>
          <p:nvPr/>
        </p:nvSpPr>
        <p:spPr>
          <a:xfrm>
            <a:off x="1005040" y="1340813"/>
            <a:ext cx="16416476" cy="117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Metodologia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dos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Trabalhos</a:t>
            </a:r>
            <a:endParaRPr lang="en-US" sz="75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5040" y="3445302"/>
            <a:ext cx="16369156" cy="5153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um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mapa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temático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Realizar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eventos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em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diversas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capitais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para debate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ampliado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sobre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Convidar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instituições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parceiras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para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contribuir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em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propositivo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consolidado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dos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eixos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Realizar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debate na Câmara Técnica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Transformação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do Estado no CDESS</a:t>
            </a: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Realizar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tomada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subsídios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na Câmara de Segurança Jurídica da AGU</a:t>
            </a: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minuta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(s) de PLs e submeter a consulta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pública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457200" indent="-457200" algn="l">
              <a:lnSpc>
                <a:spcPts val="4479"/>
              </a:lnSpc>
              <a:buFontTx/>
              <a:buChar char="-"/>
            </a:pPr>
            <a:r>
              <a:rPr lang="en-US" sz="3199" dirty="0" err="1">
                <a:solidFill>
                  <a:srgbClr val="000000"/>
                </a:solidFill>
                <a:latin typeface="Rubik"/>
              </a:rPr>
              <a:t>Elaborar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relatório</a:t>
            </a:r>
            <a:r>
              <a:rPr lang="en-US" sz="3199" dirty="0">
                <a:solidFill>
                  <a:srgbClr val="000000"/>
                </a:solidFill>
                <a:latin typeface="Rubik"/>
              </a:rPr>
              <a:t> final da </a:t>
            </a:r>
            <a:r>
              <a:rPr lang="en-US" sz="3199" dirty="0" err="1">
                <a:solidFill>
                  <a:srgbClr val="000000"/>
                </a:solidFill>
                <a:latin typeface="Rubik"/>
              </a:rPr>
              <a:t>Comissão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5" name="Freeform 5"/>
          <p:cNvSpPr/>
          <p:nvPr/>
        </p:nvSpPr>
        <p:spPr>
          <a:xfrm rot="1612977">
            <a:off x="808164" y="961552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2" y="0"/>
                </a:lnTo>
                <a:lnTo>
                  <a:pt x="441072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FF3131"/>
          </a:solidFill>
        </p:spPr>
      </p:sp>
      <p:sp>
        <p:nvSpPr>
          <p:cNvPr id="3" name="TextBox 3"/>
          <p:cNvSpPr txBox="1"/>
          <p:nvPr/>
        </p:nvSpPr>
        <p:spPr>
          <a:xfrm>
            <a:off x="4718244" y="898676"/>
            <a:ext cx="8851511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Mapas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Temáticos</a:t>
            </a:r>
            <a:endParaRPr lang="en-US" sz="75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277532"/>
            <a:ext cx="16369156" cy="512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50" dirty="0">
                <a:solidFill>
                  <a:srgbClr val="000000"/>
                </a:solidFill>
                <a:latin typeface="Rubik"/>
              </a:rPr>
              <a:t>Cada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eixo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disporá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de um Mapa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Temático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específico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, que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deverá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3150" dirty="0" err="1">
                <a:solidFill>
                  <a:srgbClr val="000000"/>
                </a:solidFill>
                <a:latin typeface="Rubik"/>
              </a:rPr>
              <a:t>conter</a:t>
            </a:r>
            <a:r>
              <a:rPr lang="en-US" sz="3150" dirty="0">
                <a:solidFill>
                  <a:srgbClr val="000000"/>
                </a:solidFill>
                <a:latin typeface="Rubik"/>
              </a:rPr>
              <a:t>: </a:t>
            </a: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ubik"/>
              </a:rPr>
              <a:t>Acervo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legislativo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ubik"/>
              </a:rPr>
              <a:t>Problemas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realidade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brasileira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na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temática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ubik"/>
              </a:rPr>
              <a:t>Soluções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em debate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marL="690245" lvl="1" indent="-344805" algn="l">
              <a:lnSpc>
                <a:spcPts val="447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ubik"/>
              </a:rPr>
              <a:t>Lista de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instituições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serem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convidadas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apresentar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contribuições</a:t>
            </a:r>
            <a:r>
              <a:rPr lang="en-US" sz="2800" dirty="0">
                <a:solidFill>
                  <a:srgbClr val="000000"/>
                </a:solidFill>
                <a:latin typeface="Rubik"/>
              </a:rPr>
              <a:t> na </a:t>
            </a:r>
            <a:r>
              <a:rPr lang="en-US" sz="2800" dirty="0" err="1">
                <a:solidFill>
                  <a:srgbClr val="000000"/>
                </a:solidFill>
                <a:latin typeface="Rubik"/>
              </a:rPr>
              <a:t>temática</a:t>
            </a:r>
            <a:endParaRPr lang="en-US" sz="2800" dirty="0">
              <a:solidFill>
                <a:srgbClr val="000000"/>
              </a:solidFill>
              <a:latin typeface="Rubik"/>
              <a:cs typeface="Rubik"/>
            </a:endParaRP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Rubik"/>
            </a:endParaRPr>
          </a:p>
          <a:p>
            <a:pPr algn="l">
              <a:lnSpc>
                <a:spcPts val="4479"/>
              </a:lnSpc>
            </a:pPr>
            <a:r>
              <a:rPr lang="en-US" sz="2400" dirty="0" err="1">
                <a:solidFill>
                  <a:srgbClr val="000000"/>
                </a:solidFill>
                <a:latin typeface="Rubik"/>
              </a:rPr>
              <a:t>Elaboração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: </a:t>
            </a:r>
          </a:p>
          <a:p>
            <a:pPr>
              <a:lnSpc>
                <a:spcPts val="4479"/>
              </a:lnSpc>
            </a:pPr>
            <a:r>
              <a:rPr lang="en-US" sz="2400" dirty="0">
                <a:solidFill>
                  <a:srgbClr val="000000"/>
                </a:solidFill>
                <a:latin typeface="Rubik"/>
              </a:rPr>
              <a:t>Um Consultor PNUD,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contratado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por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meio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Projeto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PNUD/AGU BRA/20/023, 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elaborará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o Mapa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Temático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</a:rPr>
              <a:t>eixo</a:t>
            </a:r>
            <a:endParaRPr lang="en-US" sz="2400" dirty="0" err="1">
              <a:solidFill>
                <a:srgbClr val="000000"/>
              </a:solidFill>
              <a:latin typeface="Rubik"/>
              <a:cs typeface="Rubik"/>
            </a:endParaRPr>
          </a:p>
        </p:txBody>
      </p:sp>
      <p:sp>
        <p:nvSpPr>
          <p:cNvPr id="5" name="Freeform 5"/>
          <p:cNvSpPr/>
          <p:nvPr/>
        </p:nvSpPr>
        <p:spPr>
          <a:xfrm rot="1612977">
            <a:off x="4354795" y="519415"/>
            <a:ext cx="441071" cy="891872"/>
          </a:xfrm>
          <a:custGeom>
            <a:avLst/>
            <a:gdLst/>
            <a:ahLst/>
            <a:cxnLst/>
            <a:rect l="l" t="t" r="r" b="b"/>
            <a:pathLst>
              <a:path w="441071" h="891872">
                <a:moveTo>
                  <a:pt x="0" y="0"/>
                </a:moveTo>
                <a:lnTo>
                  <a:pt x="441071" y="0"/>
                </a:lnTo>
                <a:lnTo>
                  <a:pt x="441071" y="891872"/>
                </a:lnTo>
                <a:lnTo>
                  <a:pt x="0" y="89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240c1a-aec5-46cb-ba30-2bc8e5ba55c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3282886B6F04EB9861A7B02EC4DD0" ma:contentTypeVersion="13" ma:contentTypeDescription="Create a new document." ma:contentTypeScope="" ma:versionID="06a9629f6c49a956f7d4f12a7c994409">
  <xsd:schema xmlns:xsd="http://www.w3.org/2001/XMLSchema" xmlns:xs="http://www.w3.org/2001/XMLSchema" xmlns:p="http://schemas.microsoft.com/office/2006/metadata/properties" xmlns:ns2="c8240c1a-aec5-46cb-ba30-2bc8e5ba55cb" xmlns:ns3="345351c1-ae20-4717-b9ca-119bc69ff31f" targetNamespace="http://schemas.microsoft.com/office/2006/metadata/properties" ma:root="true" ma:fieldsID="6fabd7d5486603ea8b0b1dae48380b01" ns2:_="" ns3:_="">
    <xsd:import namespace="c8240c1a-aec5-46cb-ba30-2bc8e5ba55cb"/>
    <xsd:import namespace="345351c1-ae20-4717-b9ca-119bc69ff3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40c1a-aec5-46cb-ba30-2bc8e5ba5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9e577-b2f7-4427-8dd6-cea986f8b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351c1-ae20-4717-b9ca-119bc69ff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62270-D8D6-4477-B1C9-C7118AC7233B}">
  <ds:schemaRefs>
    <ds:schemaRef ds:uri="http://schemas.microsoft.com/office/2006/metadata/properties"/>
    <ds:schemaRef ds:uri="http://schemas.microsoft.com/office/infopath/2007/PartnerControls"/>
    <ds:schemaRef ds:uri="c8240c1a-aec5-46cb-ba30-2bc8e5ba55cb"/>
  </ds:schemaRefs>
</ds:datastoreItem>
</file>

<file path=customXml/itemProps2.xml><?xml version="1.0" encoding="utf-8"?>
<ds:datastoreItem xmlns:ds="http://schemas.openxmlformats.org/officeDocument/2006/customXml" ds:itemID="{FE33E233-C149-4A54-A8A0-EA4DECA5EB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9F29D4-21DF-487B-9B73-C95CAA409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40c1a-aec5-46cb-ba30-2bc8e5ba55cb"/>
    <ds:schemaRef ds:uri="345351c1-ae20-4717-b9ca-119bc69ff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583</Words>
  <Application>Microsoft Office PowerPoint</Application>
  <PresentationFormat>Personalizar</PresentationFormat>
  <Paragraphs>132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Trabalho DL 200/67</dc:title>
  <dc:creator>Raquel Jainechine Ravison</dc:creator>
  <cp:lastModifiedBy>Clarice Costa Calixto</cp:lastModifiedBy>
  <cp:revision>192</cp:revision>
  <dcterms:created xsi:type="dcterms:W3CDTF">2006-08-16T00:00:00Z</dcterms:created>
  <dcterms:modified xsi:type="dcterms:W3CDTF">2024-10-03T14:25:12Z</dcterms:modified>
  <dc:identifier>DAGGKRx12NE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0x01010010B3282886B6F04EB9861A7B02EC4DD0</vt:lpwstr>
  </property>
  <property fmtid="{D5CDD505-2E9C-101B-9397-08002B2CF9AE}" pid="3" name="MediaServiceImageTags">
    <vt:lpwstr/>
  </property>
</Properties>
</file>