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5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8CBAD"/>
    <a:srgbClr val="FFCC66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970" autoAdjust="0"/>
  </p:normalViewPr>
  <p:slideViewPr>
    <p:cSldViewPr snapToGrid="0">
      <p:cViewPr>
        <p:scale>
          <a:sx n="90" d="100"/>
          <a:sy n="90" d="100"/>
        </p:scale>
        <p:origin x="-960" y="-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56274820579487"/>
          <c:y val="0.13863812038868215"/>
          <c:w val="0.77830666707612939"/>
          <c:h val="0.395892526115429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Novas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936903781883573E-3"/>
                  <c:y val="9.276071970632102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340252922457341E-2"/>
                      <c:h val="0.1819037713440955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AEE5-4049-849C-A3D8F8C6D4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Em andamento/ a distribuir</c:v>
                </c:pt>
              </c:strCache>
            </c:strRef>
          </c:tx>
          <c:spPr>
            <a:solidFill>
              <a:srgbClr val="8FAADC"/>
            </a:solidFill>
            <a:ln>
              <a:solidFill>
                <a:srgbClr val="8FAADC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4.038710563740393E-3"/>
                  <c:y val="8.772772078546013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ED9-4908-B431-186E490DD5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Concluídas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906777655945105E-2"/>
                      <c:h val="0.1633517791803467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AEE5-4049-849C-A3D8F8C6D4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no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876119072635731"/>
          <c:y val="0.57860777115711326"/>
          <c:w val="0.79790228737301916"/>
          <c:h val="0.421392162944225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64293923560359"/>
          <c:y val="8.85959976002344E-2"/>
          <c:w val="0.78337982797305961"/>
          <c:h val="0.555172518033122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Novos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03F-422B-829B-57345B5605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Em andamento</c:v>
                </c:pt>
              </c:strCache>
            </c:strRef>
          </c:tx>
          <c:spPr>
            <a:solidFill>
              <a:srgbClr val="8FAADC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7E9-4B48-9EA7-E4BFC7D49F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Concluídos/Julgados</c:v>
                </c:pt>
              </c:strCache>
            </c:strRef>
          </c:tx>
          <c:spPr>
            <a:solidFill>
              <a:srgbClr val="F8CBAD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7E9-4B48-9EA7-E4BFC7D49F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667511378441847"/>
          <c:y val="0.66625701675650284"/>
          <c:w val="0.70874952408218439"/>
          <c:h val="0.245146861400876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Advertência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Suspensão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645-4721-AE7C-61EACFD550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Demissão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3153477605456527E-2"/>
                  <c:y val="9.276071970632059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035-44FC-847D-2BA8844E66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21-40E4-9A28-0E68E111CD2C}"/>
            </c:ext>
          </c:extLst>
        </c:ser>
        <c:ser>
          <c:idx val="3"/>
          <c:order val="3"/>
          <c:tx>
            <c:strRef>
              <c:f>Planilha1!$E$1</c:f>
              <c:strCache>
                <c:ptCount val="1"/>
                <c:pt idx="0">
                  <c:v>Arquivamento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Planilha1!$A$2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Planilha1!$E$2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E3-4DC9-9C9E-9B469CB2576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615988395035068E-2"/>
          <c:y val="0.74557706662849099"/>
          <c:w val="0.83452399679549616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Verificações Pendentes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A83-4663-81A0-401BF2322F7A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A83-4663-81A0-401BF2322F7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17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A83-4663-81A0-401BF2322F7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A83-4663-81A0-401BF2322F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Planilha1!$A$2:$A$3</c:f>
              <c:strCache>
                <c:ptCount val="2"/>
                <c:pt idx="0">
                  <c:v>Em andamento</c:v>
                </c:pt>
                <c:pt idx="1">
                  <c:v>A distribuir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17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3-4663-81A0-401BF2322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dirty="0"/>
              <a:t>Verificações Concluídas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Verificações Pendentes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6E-4B35-A6FC-F32C27BEB23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A83-4663-81A0-401BF2322F7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Planilha1!$A$2:$A$3</c:f>
              <c:strCache>
                <c:ptCount val="2"/>
                <c:pt idx="0">
                  <c:v>Arquivamento</c:v>
                </c:pt>
                <c:pt idx="1">
                  <c:v>Instauração de PAD e Sindicância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12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3-4663-81A0-401BF2322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CCBFA6-79E5-4CEF-9BC5-3370D5A0C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AC218E-1E49-4137-8E21-0400F7376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1DC077-FB09-4980-86D1-282208009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EE987D-9CBE-4219-8AAD-C8208A44F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344E8B-6602-4E7A-8119-4527AA59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96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59F2C2-377D-43FE-AE80-72C7A16E6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2C09077-A672-4160-9277-69B9102DC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B6CC75-7DEB-4668-A96F-34C138109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858D79-8982-4EB6-AEE1-62B476EC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6BCB45-A311-44FA-83C3-108E5ABA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48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6C2D16-B88F-40B9-955C-4C7D264DE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4A3A3C-5ACB-4145-BD1C-2F96DAE1F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94539-A8DD-4BE1-89D4-6E7B351C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6A4F4E-A9A8-4B29-A0A9-96A7FF4A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930224-C010-416F-85B4-D348A1DE7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72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96ECAA-54D1-47B6-B3E0-921182FD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845DB9-EFC8-4292-8FA3-19AFCCF9E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263316-24C1-4122-8C58-BCF098C96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7BD69C-51D1-4EB4-B48D-1BA78B22D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20B7F5-1507-46F0-B859-41C579B3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65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93872-F0BF-4C7B-AF2F-9840D318A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618CFF-6832-4505-ADC9-2E3DDA33B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CA0740-E784-4BF8-BAA3-AD2886BB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2559F3-C1CE-4DD0-809F-BB5BBE23C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9232D7-D4DD-42F9-AF16-B1071B3C0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86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72FA7-130A-40D0-A268-DCE025E9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963262-7911-480F-97E5-91F9E2622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C0C3FF0-2CC2-46C7-BD42-0618558B5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479D67-AB79-480F-B712-AAAFE7EB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1FBC39-FEB2-45E4-8664-FE370087A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1EEAF8-67D0-48E6-87B1-CFB208A26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02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DFBC2-C1B2-4CCE-BF01-5D26A59AE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9F34B0-434A-437A-B482-47291F794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AF4E4F-2FA9-4B19-AA56-C04125DB9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35870E0-4CDE-43D3-9FEA-1631454C1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03EB362-38BE-4BFB-9DB2-A6D8A2DC1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353670-3192-4AD4-9DED-70D02D4DE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CCBF700-23BF-412A-8CFE-E3000D03F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03B0795-B453-4C98-B0DF-BD6B2BA59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0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72502-375C-4D96-B0D1-8F8D0BE4D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9858FEE-3F7C-4D23-B7DD-C06F4BF2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32C866-1BF7-4CC4-A86B-DFF354D5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C32D1A0-4828-4AD8-ACE5-3193E78C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05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812CDDA-4A90-42BB-9E20-6CE96D62A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403B0F2-314E-4BFD-A860-C0C7F40F8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3B5174B-F439-4788-B22E-0AC9A36A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80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53A1F-32AF-4B99-9299-D8CEB88B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CA4CC3-8915-436B-933F-61CF34743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026D79-62DE-4EF5-8071-795DCE141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994611-A781-43D4-8E87-9C1C28E91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11E5BC-C041-4BCA-9178-F4C736DE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D50F3A0-2A5A-41A2-9793-8A1D2CBA3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55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8DA90-4933-4C23-BEE8-7486BC61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316D0FB-437D-46F7-8704-904D7F9F5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E185CFD-9944-40BB-9BA0-15E497174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53442D-67E4-4CB8-941D-EE0FB881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FD3C10-27B7-4FC2-86DB-7955919BB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1EF211-0C8B-4380-929F-4ACF7D75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06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655F174-6D4A-4ACA-960C-CD339371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E9CD76-AD87-4785-A4E9-16BAF3421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C7B940-A230-4726-BFA7-3774C4802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651CE-6CEB-46EE-8618-B649230D867C}" type="datetimeFigureOut">
              <a:rPr lang="pt-BR" smtClean="0"/>
              <a:t>07/11/2023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8D1B93-A035-4228-A840-6F3489291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7449EB-1D7B-4DE9-9F02-5FBFA38B1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3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DDEC3F8B-9EFC-4261-84AE-65BC93E37E28}"/>
              </a:ext>
            </a:extLst>
          </p:cNvPr>
          <p:cNvSpPr txBox="1"/>
          <p:nvPr/>
        </p:nvSpPr>
        <p:spPr>
          <a:xfrm>
            <a:off x="1571264" y="243108"/>
            <a:ext cx="4194537" cy="276999"/>
          </a:xfrm>
          <a:prstGeom prst="rect">
            <a:avLst/>
          </a:prstGeom>
          <a:solidFill>
            <a:srgbClr val="1065AF"/>
          </a:solidFill>
          <a:ln w="28575">
            <a:solidFill>
              <a:srgbClr val="1065AF"/>
            </a:solidFill>
          </a:ln>
        </p:spPr>
        <p:txBody>
          <a:bodyPr wrap="square" rtlCol="0" anchor="ctr">
            <a:noAutofit/>
          </a:bodyPr>
          <a:lstStyle/>
          <a:p>
            <a:pPr defTabSz="457200"/>
            <a:r>
              <a:rPr lang="pt-BR" sz="1200" b="1" dirty="0">
                <a:solidFill>
                  <a:prstClr val="white"/>
                </a:solidFill>
                <a:latin typeface="Calibri" panose="020F0502020204030204"/>
              </a:rPr>
              <a:t>GESTÃO DE RISCOS E CONTROLES INTERNOS</a:t>
            </a:r>
            <a:endParaRPr lang="pt-BR" sz="1200" b="1" dirty="0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BFFC2392-1EA3-46CD-8FA6-0C9D8DC44309}"/>
              </a:ext>
            </a:extLst>
          </p:cNvPr>
          <p:cNvSpPr/>
          <p:nvPr/>
        </p:nvSpPr>
        <p:spPr>
          <a:xfrm>
            <a:off x="1571264" y="1404167"/>
            <a:ext cx="9505411" cy="21161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  <a:latin typeface="Calibri" panose="020F0502020204030204"/>
              </a:rPr>
              <a:t>Verificações Preliminares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48D4AD4-B559-4FEC-933F-35896633DCCA}"/>
              </a:ext>
            </a:extLst>
          </p:cNvPr>
          <p:cNvCxnSpPr>
            <a:cxnSpLocks/>
          </p:cNvCxnSpPr>
          <p:nvPr/>
        </p:nvCxnSpPr>
        <p:spPr>
          <a:xfrm flipV="1">
            <a:off x="1718360" y="520106"/>
            <a:ext cx="9358315" cy="1"/>
          </a:xfrm>
          <a:prstGeom prst="line">
            <a:avLst/>
          </a:prstGeom>
          <a:ln w="28575">
            <a:solidFill>
              <a:srgbClr val="1065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19ED4C54-01BE-4E45-ABFB-20E1E6196E51}"/>
              </a:ext>
            </a:extLst>
          </p:cNvPr>
          <p:cNvSpPr/>
          <p:nvPr/>
        </p:nvSpPr>
        <p:spPr>
          <a:xfrm>
            <a:off x="1571264" y="683520"/>
            <a:ext cx="9505411" cy="26403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numCol="1" anchor="ctr">
            <a:noAutofit/>
          </a:bodyPr>
          <a:lstStyle/>
          <a:p>
            <a:pPr defTabSz="457200"/>
            <a:r>
              <a:rPr lang="pt-BR" sz="1050" b="1" dirty="0">
                <a:solidFill>
                  <a:srgbClr val="1065AF"/>
                </a:solidFill>
                <a:latin typeface="Calibri" panose="020F0502020204030204"/>
              </a:rPr>
              <a:t>Atividade Disciplinar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E51944C-7C83-40E7-A0F1-007F766CE0FF}"/>
              </a:ext>
            </a:extLst>
          </p:cNvPr>
          <p:cNvSpPr/>
          <p:nvPr/>
        </p:nvSpPr>
        <p:spPr>
          <a:xfrm>
            <a:off x="1571264" y="940267"/>
            <a:ext cx="9133250" cy="359418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algn="just" defTabSz="457200">
              <a:spcAft>
                <a:spcPts val="600"/>
              </a:spcAft>
            </a:pPr>
            <a:r>
              <a:rPr lang="pt-BR" sz="900" dirty="0">
                <a:solidFill>
                  <a:prstClr val="black"/>
                </a:solidFill>
                <a:latin typeface="Calibri" panose="020F0502020204030204"/>
              </a:rPr>
              <a:t>Resultado parcial da atuação disciplinar da Secretaria-Geral de Administração (SGA) da AGU – de 01/01/2023 até 30/09/2023</a:t>
            </a:r>
          </a:p>
          <a:p>
            <a:pPr algn="just" defTabSz="457200">
              <a:spcAft>
                <a:spcPts val="600"/>
              </a:spcAft>
            </a:pPr>
            <a:r>
              <a:rPr lang="pt-BR" sz="900" dirty="0">
                <a:solidFill>
                  <a:prstClr val="black"/>
                </a:solidFill>
                <a:latin typeface="Calibri" panose="020F0502020204030204"/>
              </a:rPr>
              <a:t>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C19AA5C-701D-4832-AA98-81FEABA701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1473164"/>
              </p:ext>
            </p:extLst>
          </p:nvPr>
        </p:nvGraphicFramePr>
        <p:xfrm>
          <a:off x="1698864" y="2029824"/>
          <a:ext cx="3144568" cy="1447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etângulo 16">
            <a:extLst>
              <a:ext uri="{FF2B5EF4-FFF2-40B4-BE49-F238E27FC236}">
                <a16:creationId xmlns:a16="http://schemas.microsoft.com/office/drawing/2014/main" id="{03F3835B-3E24-4EDD-95BA-B3A064F86272}"/>
              </a:ext>
            </a:extLst>
          </p:cNvPr>
          <p:cNvSpPr/>
          <p:nvPr/>
        </p:nvSpPr>
        <p:spPr>
          <a:xfrm>
            <a:off x="4959857" y="2485512"/>
            <a:ext cx="550546" cy="1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b="1" dirty="0">
                <a:solidFill>
                  <a:srgbClr val="1065AF"/>
                </a:solidFill>
                <a:latin typeface="Calibri" panose="020F0502020204030204"/>
              </a:rPr>
              <a:t>335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200CFED6-134B-4057-A1D8-62B2E4020A4B}"/>
              </a:ext>
            </a:extLst>
          </p:cNvPr>
          <p:cNvSpPr/>
          <p:nvPr/>
        </p:nvSpPr>
        <p:spPr>
          <a:xfrm>
            <a:off x="4823151" y="2881899"/>
            <a:ext cx="969630" cy="4087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5AB2A748-3A58-4000-A0D1-33EACD7CB9B9}"/>
              </a:ext>
            </a:extLst>
          </p:cNvPr>
          <p:cNvCxnSpPr>
            <a:cxnSpLocks/>
          </p:cNvCxnSpPr>
          <p:nvPr/>
        </p:nvCxnSpPr>
        <p:spPr>
          <a:xfrm>
            <a:off x="4850130" y="2169000"/>
            <a:ext cx="0" cy="126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>
            <a:extLst>
              <a:ext uri="{FF2B5EF4-FFF2-40B4-BE49-F238E27FC236}">
                <a16:creationId xmlns:a16="http://schemas.microsoft.com/office/drawing/2014/main" id="{0C84580A-3F5E-46AD-BBCB-C1767B86829F}"/>
              </a:ext>
            </a:extLst>
          </p:cNvPr>
          <p:cNvSpPr/>
          <p:nvPr/>
        </p:nvSpPr>
        <p:spPr>
          <a:xfrm>
            <a:off x="1571264" y="4180387"/>
            <a:ext cx="4189463" cy="25201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  <a:latin typeface="Calibri" panose="020F0502020204030204"/>
              </a:rPr>
              <a:t>Processos Administrativos Disciplinares (</a:t>
            </a:r>
            <a:r>
              <a:rPr lang="pt-BR" sz="1000" b="1" dirty="0" err="1">
                <a:solidFill>
                  <a:prstClr val="white"/>
                </a:solidFill>
                <a:latin typeface="Calibri" panose="020F0502020204030204"/>
              </a:rPr>
              <a:t>PADs</a:t>
            </a:r>
            <a:r>
              <a:rPr lang="pt-BR" sz="1000" b="1" dirty="0">
                <a:solidFill>
                  <a:prstClr val="white"/>
                </a:solidFill>
                <a:latin typeface="Calibri" panose="020F0502020204030204"/>
              </a:rPr>
              <a:t> e Sindicâncias)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EA844DAD-216F-4A26-967C-1A4EAF128A8A}"/>
              </a:ext>
            </a:extLst>
          </p:cNvPr>
          <p:cNvCxnSpPr>
            <a:cxnSpLocks/>
          </p:cNvCxnSpPr>
          <p:nvPr/>
        </p:nvCxnSpPr>
        <p:spPr>
          <a:xfrm>
            <a:off x="4858096" y="4737649"/>
            <a:ext cx="0" cy="126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>
            <a:extLst>
              <a:ext uri="{FF2B5EF4-FFF2-40B4-BE49-F238E27FC236}">
                <a16:creationId xmlns:a16="http://schemas.microsoft.com/office/drawing/2014/main" id="{96A993F7-1469-4CF9-B867-F14C84DCEA28}"/>
              </a:ext>
            </a:extLst>
          </p:cNvPr>
          <p:cNvSpPr/>
          <p:nvPr/>
        </p:nvSpPr>
        <p:spPr>
          <a:xfrm>
            <a:off x="4959857" y="5127060"/>
            <a:ext cx="550546" cy="1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b="1" dirty="0">
                <a:solidFill>
                  <a:srgbClr val="1065AF"/>
                </a:solidFill>
                <a:latin typeface="Calibri" panose="020F0502020204030204"/>
              </a:rPr>
              <a:t>270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D7D20A6-F78C-4C25-AE64-7F305A72E2AF}"/>
              </a:ext>
            </a:extLst>
          </p:cNvPr>
          <p:cNvSpPr/>
          <p:nvPr/>
        </p:nvSpPr>
        <p:spPr>
          <a:xfrm>
            <a:off x="4796171" y="5489036"/>
            <a:ext cx="969630" cy="4570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1BF3E3E9-340F-4AE8-9B78-EE1661CC3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0274359"/>
              </p:ext>
            </p:extLst>
          </p:nvPr>
        </p:nvGraphicFramePr>
        <p:xfrm>
          <a:off x="1625865" y="4572332"/>
          <a:ext cx="3076906" cy="1661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tângulo 24">
            <a:extLst>
              <a:ext uri="{FF2B5EF4-FFF2-40B4-BE49-F238E27FC236}">
                <a16:creationId xmlns:a16="http://schemas.microsoft.com/office/drawing/2014/main" id="{ABB30F4C-0634-4747-866A-85EFEE5EE0A6}"/>
              </a:ext>
            </a:extLst>
          </p:cNvPr>
          <p:cNvSpPr/>
          <p:nvPr/>
        </p:nvSpPr>
        <p:spPr>
          <a:xfrm>
            <a:off x="6431269" y="4180405"/>
            <a:ext cx="4645406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</a:rPr>
              <a:t>Resultado </a:t>
            </a:r>
            <a:r>
              <a:rPr lang="pt-BR" sz="1000" b="1" dirty="0" err="1">
                <a:solidFill>
                  <a:prstClr val="white"/>
                </a:solidFill>
              </a:rPr>
              <a:t>PADs</a:t>
            </a:r>
            <a:r>
              <a:rPr lang="pt-BR" sz="1000" b="1" dirty="0">
                <a:solidFill>
                  <a:prstClr val="white"/>
                </a:solidFill>
              </a:rPr>
              <a:t> e Sindicâncias - Penalidades e Arquivamentos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4BB431BA-6424-484E-9D19-784A307E3D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7520835"/>
              </p:ext>
            </p:extLst>
          </p:nvPr>
        </p:nvGraphicFramePr>
        <p:xfrm>
          <a:off x="6397517" y="4683092"/>
          <a:ext cx="3839596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53CA3829-722B-46BD-91FD-1BF9E26A99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6422670"/>
              </p:ext>
            </p:extLst>
          </p:nvPr>
        </p:nvGraphicFramePr>
        <p:xfrm>
          <a:off x="6129897" y="1890307"/>
          <a:ext cx="2545074" cy="1817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Gráfico 27">
            <a:extLst>
              <a:ext uri="{FF2B5EF4-FFF2-40B4-BE49-F238E27FC236}">
                <a16:creationId xmlns:a16="http://schemas.microsoft.com/office/drawing/2014/main" id="{4669FAE1-E8F2-4DA7-BD1C-F456E58077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8296464"/>
              </p:ext>
            </p:extLst>
          </p:nvPr>
        </p:nvGraphicFramePr>
        <p:xfrm>
          <a:off x="8511110" y="1866468"/>
          <a:ext cx="2835431" cy="1888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570189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78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Santiago de Codes Oliveira</dc:creator>
  <cp:lastModifiedBy>Fábia Lopes Junqueira</cp:lastModifiedBy>
  <cp:revision>35</cp:revision>
  <dcterms:created xsi:type="dcterms:W3CDTF">2021-11-10T19:17:49Z</dcterms:created>
  <dcterms:modified xsi:type="dcterms:W3CDTF">2023-11-07T20:11:26Z</dcterms:modified>
</cp:coreProperties>
</file>