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Novas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Instaurados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Em andamento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Julgados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841226882281792E-2"/>
          <c:y val="0.75485313859912317"/>
          <c:w val="0.8999999669788159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TAC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Advertência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Suspensão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1-40E4-9A28-0E68E111CD2C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24-4C0D-8CCE-B7079ADFE19B}"/>
            </c:ext>
          </c:extLst>
        </c:ser>
        <c:ser>
          <c:idx val="4"/>
          <c:order val="4"/>
          <c:tx>
            <c:strRef>
              <c:f>Planilha1!$F$1</c:f>
              <c:strCache>
                <c:ptCount val="1"/>
                <c:pt idx="0">
                  <c:v>Absolvição/Arquivamento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numCol="4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F77B-4AF0-9499-504EA790A9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Planilha1!$F$2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24-4C0D-8CCE-B7079ADFE1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800064381773499E-2"/>
          <c:y val="0.65259134811153541"/>
          <c:w val="0.83042903472136131"/>
          <c:h val="0.228496296625877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CBFA6-79E5-4CEF-9BC5-3370D5A0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AC218E-1E49-4137-8E21-0400F7376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1DC077-FB09-4980-86D1-28220800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E987D-9CBE-4219-8AAD-C8208A44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4E8B-6602-4E7A-8119-4527AA5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6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9F2C2-377D-43FE-AE80-72C7A16E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C09077-A672-4160-9277-69B9102DC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B6CC75-7DEB-4668-A96F-34C1381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58D79-8982-4EB6-AEE1-62B476EC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6BCB45-A311-44FA-83C3-108E5ABA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6C2D16-B88F-40B9-955C-4C7D264DE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A3A3C-5ACB-4145-BD1C-2F96DAE1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4539-A8DD-4BE1-89D4-6E7B351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6A4F4E-A9A8-4B29-A0A9-96A7FF4A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930224-C010-416F-85B4-D348A1DE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7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6ECAA-54D1-47B6-B3E0-921182F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45DB9-EFC8-4292-8FA3-19AFCCF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63316-24C1-4122-8C58-BCF098C9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BD69C-51D1-4EB4-B48D-1BA78B22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0B7F5-1507-46F0-B859-41C579B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93872-F0BF-4C7B-AF2F-9840D318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618CFF-6832-4505-ADC9-2E3DDA33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A0740-E784-4BF8-BAA3-AD2886B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2559F3-C1CE-4DD0-809F-BB5BBE23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9232D7-D4DD-42F9-AF16-B1071B3C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72FA7-130A-40D0-A268-DCE025E9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963262-7911-480F-97E5-91F9E2622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0C3FF0-2CC2-46C7-BD42-0618558B5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479D67-AB79-480F-B712-AAAFE7EB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FBC39-FEB2-45E4-8664-FE370087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1EEAF8-67D0-48E6-87B1-CFB208A2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02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DFBC2-C1B2-4CCE-BF01-5D26A59AE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F34B0-434A-437A-B482-47291F79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F4E4F-2FA9-4B19-AA56-C04125DB9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5870E0-4CDE-43D3-9FEA-1631454C1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3EB362-38BE-4BFB-9DB2-A6D8A2DC1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353670-3192-4AD4-9DED-70D02D4D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CBF700-23BF-412A-8CFE-E3000D03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3B0795-B453-4C98-B0DF-BD6B2BA5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72502-375C-4D96-B0D1-8F8D0BE4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58FEE-3F7C-4D23-B7DD-C06F4BF2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32C866-1BF7-4CC4-A86B-DFF354D5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32D1A0-4828-4AD8-ACE5-3193E78C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12CDDA-4A90-42BB-9E20-6CE96D62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03B0F2-314E-4BFD-A860-C0C7F40F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B5174B-F439-4788-B22E-0AC9A36A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8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53A1F-32AF-4B99-9299-D8CEB88B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4CC3-8915-436B-933F-61CF3474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26D79-62DE-4EF5-8071-795DCE141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994611-A781-43D4-8E87-9C1C28E9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1E5BC-C041-4BCA-9178-F4C736DE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50F3A0-2A5A-41A2-9793-8A1D2CBA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A90-4933-4C23-BEE8-7486BC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16D0FB-437D-46F7-8704-904D7F9F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185CFD-9944-40BB-9BA0-15E49717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53442D-67E4-4CB8-941D-EE0FB881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D3C10-27B7-4FC2-86DB-7955919B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1EF211-0C8B-4380-929F-4ACF7D75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55F174-6D4A-4ACA-960C-CD3393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E9CD76-AD87-4785-A4E9-16BAF342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7B940-A230-4726-BFA7-3774C4802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51CE-6CEB-46EE-8618-B649230D867C}" type="datetimeFigureOut">
              <a:rPr lang="pt-BR" smtClean="0"/>
              <a:t>11/07/2022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D1B93-A035-4228-A840-6F348929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49EB-1D7B-4DE9-9F02-5FBFA38B1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DEC3F8B-9EFC-4261-84AE-65BC93E37E28}"/>
              </a:ext>
            </a:extLst>
          </p:cNvPr>
          <p:cNvSpPr txBox="1"/>
          <p:nvPr/>
        </p:nvSpPr>
        <p:spPr>
          <a:xfrm>
            <a:off x="1571264" y="243108"/>
            <a:ext cx="4194537" cy="276999"/>
          </a:xfrm>
          <a:prstGeom prst="rect">
            <a:avLst/>
          </a:prstGeom>
          <a:solidFill>
            <a:srgbClr val="1065AF"/>
          </a:solidFill>
          <a:ln w="28575">
            <a:solidFill>
              <a:srgbClr val="1065AF"/>
            </a:solidFill>
          </a:ln>
        </p:spPr>
        <p:txBody>
          <a:bodyPr wrap="square" rtlCol="0" anchor="ctr">
            <a:noAutofit/>
          </a:bodyPr>
          <a:lstStyle/>
          <a:p>
            <a:pPr defTabSz="457200"/>
            <a:r>
              <a:rPr lang="pt-BR" sz="1200" b="1" dirty="0">
                <a:solidFill>
                  <a:prstClr val="white"/>
                </a:solidFill>
                <a:latin typeface="Calibri" panose="020F0502020204030204"/>
              </a:rPr>
              <a:t>GESTÃO DE RISCOS E CONTROLES INTERNOS</a:t>
            </a:r>
            <a:endParaRPr lang="pt-BR" sz="1200" b="1" dirty="0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FFC2392-1EA3-46CD-8FA6-0C9D8DC44309}"/>
              </a:ext>
            </a:extLst>
          </p:cNvPr>
          <p:cNvSpPr/>
          <p:nvPr/>
        </p:nvSpPr>
        <p:spPr>
          <a:xfrm>
            <a:off x="1751969" y="1415407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Verificações Preliminares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48D4AD4-B559-4FEC-933F-35896633DCCA}"/>
              </a:ext>
            </a:extLst>
          </p:cNvPr>
          <p:cNvCxnSpPr>
            <a:cxnSpLocks/>
          </p:cNvCxnSpPr>
          <p:nvPr/>
        </p:nvCxnSpPr>
        <p:spPr>
          <a:xfrm>
            <a:off x="1571263" y="520106"/>
            <a:ext cx="9505412" cy="0"/>
          </a:xfrm>
          <a:prstGeom prst="line">
            <a:avLst/>
          </a:prstGeom>
          <a:ln w="28575">
            <a:solidFill>
              <a:srgbClr val="106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9ED4C54-01BE-4E45-ABFB-20E1E6196E51}"/>
              </a:ext>
            </a:extLst>
          </p:cNvPr>
          <p:cNvSpPr/>
          <p:nvPr/>
        </p:nvSpPr>
        <p:spPr>
          <a:xfrm>
            <a:off x="1646930" y="689105"/>
            <a:ext cx="9057583" cy="216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numCol="1" anchor="ctr">
            <a:noAutofit/>
          </a:bodyPr>
          <a:lstStyle/>
          <a:p>
            <a:pPr defTabSz="457200"/>
            <a:r>
              <a:rPr lang="pt-BR" sz="1050" b="1" dirty="0">
                <a:solidFill>
                  <a:srgbClr val="1065AF"/>
                </a:solidFill>
                <a:latin typeface="Calibri" panose="020F0502020204030204"/>
              </a:rPr>
              <a:t>Atividade Disciplinar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E51944C-7C83-40E7-A0F1-007F766CE0FF}"/>
              </a:ext>
            </a:extLst>
          </p:cNvPr>
          <p:cNvSpPr/>
          <p:nvPr/>
        </p:nvSpPr>
        <p:spPr>
          <a:xfrm>
            <a:off x="1646930" y="940267"/>
            <a:ext cx="9057584" cy="359418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algn="just" defTabSz="457200">
              <a:spcAft>
                <a:spcPts val="600"/>
              </a:spcAft>
            </a:pP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Resultados apurados na atuação disciplinar da Procuradoria-Geral (PGF) em 2022.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19AA5C-701D-4832-AA98-81FEABA70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320723"/>
              </p:ext>
            </p:extLst>
          </p:nvPr>
        </p:nvGraphicFramePr>
        <p:xfrm>
          <a:off x="1705562" y="1764611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03F3835B-3E24-4EDD-95BA-B3A064F86272}"/>
              </a:ext>
            </a:extLst>
          </p:cNvPr>
          <p:cNvSpPr/>
          <p:nvPr/>
        </p:nvSpPr>
        <p:spPr>
          <a:xfrm>
            <a:off x="5030476" y="2263865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135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00CFED6-134B-4057-A1D8-62B2E4020A4B}"/>
              </a:ext>
            </a:extLst>
          </p:cNvPr>
          <p:cNvSpPr/>
          <p:nvPr/>
        </p:nvSpPr>
        <p:spPr>
          <a:xfrm>
            <a:off x="4827754" y="2565310"/>
            <a:ext cx="969630" cy="408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5AB2A748-3A58-4000-A0D1-33EACD7CB9B9}"/>
              </a:ext>
            </a:extLst>
          </p:cNvPr>
          <p:cNvCxnSpPr>
            <a:cxnSpLocks/>
          </p:cNvCxnSpPr>
          <p:nvPr/>
        </p:nvCxnSpPr>
        <p:spPr>
          <a:xfrm>
            <a:off x="4850130" y="1723865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84580A-3F5E-46AD-BBCB-C1767B86829F}"/>
              </a:ext>
            </a:extLst>
          </p:cNvPr>
          <p:cNvSpPr/>
          <p:nvPr/>
        </p:nvSpPr>
        <p:spPr>
          <a:xfrm>
            <a:off x="1751969" y="364572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Processos Administrativos Disciplinares (</a:t>
            </a:r>
            <a:r>
              <a:rPr lang="pt-BR" sz="1000" b="1" err="1">
                <a:solidFill>
                  <a:prstClr val="white"/>
                </a:solidFill>
                <a:latin typeface="Calibri" panose="020F0502020204030204"/>
              </a:rPr>
              <a:t>PADs</a:t>
            </a:r>
            <a:r>
              <a:rPr lang="pt-BR" sz="1000" b="1">
                <a:solidFill>
                  <a:prstClr val="white"/>
                </a:solidFill>
                <a:latin typeface="Calibri" panose="020F0502020204030204"/>
              </a:rPr>
              <a:t>) e Sindicâncias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A844DAD-216F-4A26-967C-1A4EAF128A8A}"/>
              </a:ext>
            </a:extLst>
          </p:cNvPr>
          <p:cNvCxnSpPr>
            <a:cxnSpLocks/>
          </p:cNvCxnSpPr>
          <p:nvPr/>
        </p:nvCxnSpPr>
        <p:spPr>
          <a:xfrm>
            <a:off x="4850130" y="3947940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14">
            <a:extLst>
              <a:ext uri="{FF2B5EF4-FFF2-40B4-BE49-F238E27FC236}">
                <a16:creationId xmlns:a16="http://schemas.microsoft.com/office/drawing/2014/main" id="{75FB198B-0337-4CC5-9AB9-F92F128C7683}"/>
              </a:ext>
            </a:extLst>
          </p:cNvPr>
          <p:cNvSpPr/>
          <p:nvPr/>
        </p:nvSpPr>
        <p:spPr>
          <a:xfrm>
            <a:off x="5030476" y="4365449"/>
            <a:ext cx="550546" cy="1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pt-BR" sz="900" b="1" dirty="0">
                <a:solidFill>
                  <a:srgbClr val="1065AF"/>
                </a:solidFill>
                <a:latin typeface="Calibri" panose="020F0502020204030204"/>
              </a:rPr>
              <a:t>1180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D7D20A6-F78C-4C25-AE64-7F305A72E2AF}"/>
              </a:ext>
            </a:extLst>
          </p:cNvPr>
          <p:cNvSpPr/>
          <p:nvPr/>
        </p:nvSpPr>
        <p:spPr>
          <a:xfrm>
            <a:off x="4827754" y="4723862"/>
            <a:ext cx="969630" cy="457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BF3E3E9-340F-4AE8-9B78-EE1661CC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8014148"/>
              </p:ext>
            </p:extLst>
          </p:nvPr>
        </p:nvGraphicFramePr>
        <p:xfrm>
          <a:off x="1728472" y="3861925"/>
          <a:ext cx="3028359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tângulo 24">
            <a:extLst>
              <a:ext uri="{FF2B5EF4-FFF2-40B4-BE49-F238E27FC236}">
                <a16:creationId xmlns:a16="http://schemas.microsoft.com/office/drawing/2014/main" id="{ABB30F4C-0634-4747-866A-85EFEE5EE0A6}"/>
              </a:ext>
            </a:extLst>
          </p:cNvPr>
          <p:cNvSpPr/>
          <p:nvPr/>
        </p:nvSpPr>
        <p:spPr>
          <a:xfrm>
            <a:off x="6483755" y="1406148"/>
            <a:ext cx="3960000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</a:rPr>
              <a:t>Penalidades e Termos de Ajustamento de Conduta (</a:t>
            </a:r>
            <a:r>
              <a:rPr lang="pt-BR" sz="1000" b="1" dirty="0" err="1">
                <a:solidFill>
                  <a:prstClr val="white"/>
                </a:solidFill>
              </a:rPr>
              <a:t>TACs</a:t>
            </a:r>
            <a:r>
              <a:rPr lang="pt-BR" sz="1000" b="1" dirty="0">
                <a:solidFill>
                  <a:prstClr val="white"/>
                </a:solidFill>
              </a:rPr>
              <a:t>)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4BB431BA-6424-484E-9D19-784A307E3D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0285190"/>
              </p:ext>
            </p:extLst>
          </p:nvPr>
        </p:nvGraphicFramePr>
        <p:xfrm>
          <a:off x="6604160" y="1764611"/>
          <a:ext cx="3839596" cy="1775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01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60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Santiago de Codes Oliveira</dc:creator>
  <cp:lastModifiedBy>Carlos Augusto Franzo Weinand</cp:lastModifiedBy>
  <cp:revision>23</cp:revision>
  <dcterms:created xsi:type="dcterms:W3CDTF">2021-11-10T19:17:49Z</dcterms:created>
  <dcterms:modified xsi:type="dcterms:W3CDTF">2022-07-11T12:22:14Z</dcterms:modified>
</cp:coreProperties>
</file>