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45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FAA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Novas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</c:f>
              <c:numCache>
                <c:formatCode>General</c:formatCode>
                <c:ptCount val="1"/>
                <c:pt idx="0">
                  <c:v>2021</c:v>
                </c:pt>
              </c:numCache>
            </c:numRef>
          </c:cat>
          <c:val>
            <c:numRef>
              <c:f>Planilha1!$B$2</c:f>
              <c:numCache>
                <c:formatCode>General</c:formatCode>
                <c:ptCount val="1"/>
                <c:pt idx="0">
                  <c:v>178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0C-443E-97FB-777DA25F8D48}"/>
            </c:ext>
          </c:extLst>
        </c:ser>
        <c:ser>
          <c:idx val="1"/>
          <c:order val="1"/>
          <c:tx>
            <c:strRef>
              <c:f>Planilha1!$C$1</c:f>
              <c:strCache>
                <c:ptCount val="1"/>
                <c:pt idx="0">
                  <c:v>Em andamento</c:v>
                </c:pt>
              </c:strCache>
            </c:strRef>
          </c:tx>
          <c:spPr>
            <a:solidFill>
              <a:srgbClr val="8FAADC"/>
            </a:solidFill>
            <a:ln>
              <a:solidFill>
                <a:srgbClr val="8FAADC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</c:f>
              <c:numCache>
                <c:formatCode>General</c:formatCode>
                <c:ptCount val="1"/>
                <c:pt idx="0">
                  <c:v>2021</c:v>
                </c:pt>
              </c:numCache>
            </c:numRef>
          </c:cat>
          <c:val>
            <c:numRef>
              <c:f>Planilha1!$C$2</c:f>
              <c:numCache>
                <c:formatCode>General</c:formatCode>
                <c:ptCount val="1"/>
                <c:pt idx="0">
                  <c:v>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60C-443E-97FB-777DA25F8D48}"/>
            </c:ext>
          </c:extLst>
        </c:ser>
        <c:ser>
          <c:idx val="2"/>
          <c:order val="2"/>
          <c:tx>
            <c:strRef>
              <c:f>Planilha1!$D$1</c:f>
              <c:strCache>
                <c:ptCount val="1"/>
                <c:pt idx="0">
                  <c:v>Concluídas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</c:f>
              <c:numCache>
                <c:formatCode>General</c:formatCode>
                <c:ptCount val="1"/>
                <c:pt idx="0">
                  <c:v>2021</c:v>
                </c:pt>
              </c:numCache>
            </c:numRef>
          </c:cat>
          <c:val>
            <c:numRef>
              <c:f>Planilha1!$D$2</c:f>
              <c:numCache>
                <c:formatCode>General</c:formatCode>
                <c:ptCount val="1"/>
                <c:pt idx="0">
                  <c:v>158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60C-443E-97FB-777DA25F8D48}"/>
            </c:ext>
          </c:extLst>
        </c:ser>
        <c:ser>
          <c:idx val="3"/>
          <c:order val="3"/>
          <c:tx>
            <c:strRef>
              <c:f>Planilha1!$E$1</c:f>
              <c:strCache>
                <c:ptCount val="1"/>
                <c:pt idx="0">
                  <c:v>Arquivamento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</c:f>
              <c:numCache>
                <c:formatCode>General</c:formatCode>
                <c:ptCount val="1"/>
                <c:pt idx="0">
                  <c:v>2021</c:v>
                </c:pt>
              </c:numCache>
            </c:numRef>
          </c:cat>
          <c:val>
            <c:numRef>
              <c:f>Planilha1!$E$2</c:f>
              <c:numCache>
                <c:formatCode>General</c:formatCode>
                <c:ptCount val="1"/>
                <c:pt idx="0">
                  <c:v>128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60C-443E-97FB-777DA25F8D4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356001504"/>
        <c:axId val="1356354464"/>
      </c:barChart>
      <c:catAx>
        <c:axId val="135600150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356354464"/>
        <c:crosses val="autoZero"/>
        <c:auto val="1"/>
        <c:lblAlgn val="ctr"/>
        <c:lblOffset val="100"/>
        <c:noMultiLvlLbl val="0"/>
      </c:catAx>
      <c:valAx>
        <c:axId val="1356354464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356001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4615988395035068E-2"/>
          <c:y val="0.74557706662849099"/>
          <c:w val="0.8999999669788159"/>
          <c:h val="0.156534810103468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Instaurados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</c:f>
              <c:numCache>
                <c:formatCode>General</c:formatCode>
                <c:ptCount val="1"/>
                <c:pt idx="0">
                  <c:v>2021</c:v>
                </c:pt>
              </c:numCache>
            </c:numRef>
          </c:cat>
          <c:val>
            <c:numRef>
              <c:f>Planilha1!$B$2</c:f>
              <c:numCache>
                <c:formatCode>General</c:formatCode>
                <c:ptCount val="1"/>
                <c:pt idx="0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0C-443E-97FB-777DA25F8D48}"/>
            </c:ext>
          </c:extLst>
        </c:ser>
        <c:ser>
          <c:idx val="1"/>
          <c:order val="1"/>
          <c:tx>
            <c:strRef>
              <c:f>Planilha1!$C$1</c:f>
              <c:strCache>
                <c:ptCount val="1"/>
                <c:pt idx="0">
                  <c:v>Em andamento</c:v>
                </c:pt>
              </c:strCache>
            </c:strRef>
          </c:tx>
          <c:spPr>
            <a:solidFill>
              <a:srgbClr val="8FAAD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</c:f>
              <c:numCache>
                <c:formatCode>General</c:formatCode>
                <c:ptCount val="1"/>
                <c:pt idx="0">
                  <c:v>2021</c:v>
                </c:pt>
              </c:numCache>
            </c:numRef>
          </c:cat>
          <c:val>
            <c:numRef>
              <c:f>Planilha1!$C$2</c:f>
              <c:numCache>
                <c:formatCode>General</c:formatCode>
                <c:ptCount val="1"/>
                <c:pt idx="0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60C-443E-97FB-777DA25F8D48}"/>
            </c:ext>
          </c:extLst>
        </c:ser>
        <c:ser>
          <c:idx val="2"/>
          <c:order val="2"/>
          <c:tx>
            <c:strRef>
              <c:f>Planilha1!$D$1</c:f>
              <c:strCache>
                <c:ptCount val="1"/>
                <c:pt idx="0">
                  <c:v>Julgados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</c:f>
              <c:numCache>
                <c:formatCode>General</c:formatCode>
                <c:ptCount val="1"/>
                <c:pt idx="0">
                  <c:v>2021</c:v>
                </c:pt>
              </c:numCache>
            </c:numRef>
          </c:cat>
          <c:val>
            <c:numRef>
              <c:f>Planilha1!$D$2</c:f>
              <c:numCache>
                <c:formatCode>General</c:formatCode>
                <c:ptCount val="1"/>
                <c:pt idx="0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60C-443E-97FB-777DA25F8D4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356001504"/>
        <c:axId val="1356354464"/>
      </c:barChart>
      <c:catAx>
        <c:axId val="135600150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356354464"/>
        <c:crosses val="autoZero"/>
        <c:auto val="1"/>
        <c:lblAlgn val="ctr"/>
        <c:lblOffset val="100"/>
        <c:noMultiLvlLbl val="0"/>
      </c:catAx>
      <c:valAx>
        <c:axId val="1356354464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356001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7841226882281792E-2"/>
          <c:y val="0.75485313859912317"/>
          <c:w val="0.8999999669788159"/>
          <c:h val="0.156534810103468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TAC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</c:f>
              <c:numCache>
                <c:formatCode>General</c:formatCode>
                <c:ptCount val="1"/>
                <c:pt idx="0">
                  <c:v>2021</c:v>
                </c:pt>
              </c:numCache>
            </c:numRef>
          </c:cat>
          <c:val>
            <c:numRef>
              <c:f>Planilha1!$B$2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0C-443E-97FB-777DA25F8D48}"/>
            </c:ext>
          </c:extLst>
        </c:ser>
        <c:ser>
          <c:idx val="1"/>
          <c:order val="1"/>
          <c:tx>
            <c:strRef>
              <c:f>Planilha1!$C$1</c:f>
              <c:strCache>
                <c:ptCount val="1"/>
                <c:pt idx="0">
                  <c:v>Suspensão</c:v>
                </c:pt>
              </c:strCache>
            </c:strRef>
          </c:tx>
          <c:spPr>
            <a:solidFill>
              <a:srgbClr val="8FAAD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</c:f>
              <c:numCache>
                <c:formatCode>General</c:formatCode>
                <c:ptCount val="1"/>
                <c:pt idx="0">
                  <c:v>2021</c:v>
                </c:pt>
              </c:numCache>
            </c:numRef>
          </c:cat>
          <c:val>
            <c:numRef>
              <c:f>Planilha1!$C$2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60C-443E-97FB-777DA25F8D48}"/>
            </c:ext>
          </c:extLst>
        </c:ser>
        <c:ser>
          <c:idx val="2"/>
          <c:order val="2"/>
          <c:tx>
            <c:strRef>
              <c:f>Planilha1!$D$1</c:f>
              <c:strCache>
                <c:ptCount val="1"/>
                <c:pt idx="0">
                  <c:v>Demissão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</c:f>
              <c:numCache>
                <c:formatCode>General</c:formatCode>
                <c:ptCount val="1"/>
                <c:pt idx="0">
                  <c:v>2021</c:v>
                </c:pt>
              </c:numCache>
            </c:numRef>
          </c:cat>
          <c:val>
            <c:numRef>
              <c:f>Planilha1!$D$2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E21-40E4-9A28-0E68E111CD2C}"/>
            </c:ext>
          </c:extLst>
        </c:ser>
        <c:ser>
          <c:idx val="3"/>
          <c:order val="3"/>
          <c:tx>
            <c:strRef>
              <c:f>Planilha1!$E$1</c:f>
              <c:strCache>
                <c:ptCount val="1"/>
                <c:pt idx="0">
                  <c:v>Absolvição/Arquivamento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numCol="4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0-C234-47B4-BB20-0130AF75A10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</c:f>
              <c:numCache>
                <c:formatCode>General</c:formatCode>
                <c:ptCount val="1"/>
                <c:pt idx="0">
                  <c:v>2021</c:v>
                </c:pt>
              </c:numCache>
            </c:numRef>
          </c:cat>
          <c:val>
            <c:numRef>
              <c:f>Planilha1!$E$2</c:f>
              <c:numCache>
                <c:formatCode>General</c:formatCode>
                <c:ptCount val="1"/>
                <c:pt idx="0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324-4C0D-8CCE-B7079ADFE19B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356001504"/>
        <c:axId val="1356354464"/>
      </c:barChart>
      <c:catAx>
        <c:axId val="135600150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356354464"/>
        <c:crosses val="autoZero"/>
        <c:auto val="1"/>
        <c:lblAlgn val="ctr"/>
        <c:lblOffset val="100"/>
        <c:noMultiLvlLbl val="0"/>
      </c:catAx>
      <c:valAx>
        <c:axId val="1356354464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356001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4615988395035068E-2"/>
          <c:y val="0.74557706662849099"/>
          <c:w val="0.89999989582237305"/>
          <c:h val="0.156534810103468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CCBFA6-79E5-4CEF-9BC5-3370D5A0C5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8AC218E-1E49-4137-8E21-0400F7376D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01DC077-FB09-4980-86D1-282208009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51CE-6CEB-46EE-8618-B649230D867C}" type="datetimeFigureOut">
              <a:rPr lang="pt-BR" smtClean="0"/>
              <a:t>11/07/2022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CEE987D-9CBE-4219-8AAD-C8208A44F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F344E8B-6602-4E7A-8119-4527AA595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2AA0-9EC8-42A5-8F0F-8104D61B2A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8966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59F2C2-377D-43FE-AE80-72C7A16E6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2C09077-A672-4160-9277-69B9102DC5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9B6CC75-7DEB-4668-A96F-34C138109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51CE-6CEB-46EE-8618-B649230D867C}" type="datetimeFigureOut">
              <a:rPr lang="pt-BR" smtClean="0"/>
              <a:t>11/07/2022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7858D79-8982-4EB6-AEE1-62B476EC0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46BCB45-A311-44FA-83C3-108E5ABA5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2AA0-9EC8-42A5-8F0F-8104D61B2A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3486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96C2D16-B88F-40B9-955C-4C7D264DEC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34A3A3C-5ACB-4145-BD1C-2F96DAE1F8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E294539-A8DD-4BE1-89D4-6E7B351CC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51CE-6CEB-46EE-8618-B649230D867C}" type="datetimeFigureOut">
              <a:rPr lang="pt-BR" smtClean="0"/>
              <a:t>11/07/2022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B6A4F4E-A9A8-4B29-A0A9-96A7FF4A8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1930224-C010-416F-85B4-D348A1DE7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2AA0-9EC8-42A5-8F0F-8104D61B2A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726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96ECAA-54D1-47B6-B3E0-921182FD6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5845DB9-EFC8-4292-8FA3-19AFCCF9E4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4263316-24C1-4122-8C58-BCF098C96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51CE-6CEB-46EE-8618-B649230D867C}" type="datetimeFigureOut">
              <a:rPr lang="pt-BR" smtClean="0"/>
              <a:t>11/07/2022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D7BD69C-51D1-4EB4-B48D-1BA78B22D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620B7F5-1507-46F0-B859-41C579B3F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2AA0-9EC8-42A5-8F0F-8104D61B2A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9651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E93872-F0BF-4C7B-AF2F-9840D318A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D618CFF-6832-4505-ADC9-2E3DDA33B1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0CA0740-E784-4BF8-BAA3-AD2886BBE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51CE-6CEB-46EE-8618-B649230D867C}" type="datetimeFigureOut">
              <a:rPr lang="pt-BR" smtClean="0"/>
              <a:t>11/07/2022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22559F3-C1CE-4DD0-809F-BB5BBE23C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19232D7-D4DD-42F9-AF16-B1071B3C08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2AA0-9EC8-42A5-8F0F-8104D61B2A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2861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272FA7-130A-40D0-A268-DCE025E94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A963262-7911-480F-97E5-91F9E26227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C0C3FF0-2CC2-46C7-BD42-0618558B5E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7479D67-AB79-480F-B712-AAAFE7EBC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51CE-6CEB-46EE-8618-B649230D867C}" type="datetimeFigureOut">
              <a:rPr lang="pt-BR" smtClean="0"/>
              <a:t>11/07/2022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61FBC39-FEB2-45E4-8664-FE370087A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81EEAF8-67D0-48E6-87B1-CFB208A26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2AA0-9EC8-42A5-8F0F-8104D61B2A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1028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1DFBC2-C1B2-4CCE-BF01-5D26A59AE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49F34B0-434A-437A-B482-47291F7943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7AF4E4F-2FA9-4B19-AA56-C04125DB9E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D35870E0-4CDE-43D3-9FEA-1631454C17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503EB362-38BE-4BFB-9DB2-A6D8A2DC13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76353670-3192-4AD4-9DED-70D02D4DE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51CE-6CEB-46EE-8618-B649230D867C}" type="datetimeFigureOut">
              <a:rPr lang="pt-BR" smtClean="0"/>
              <a:t>11/07/2022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9CCBF700-23BF-412A-8CFE-E3000D03F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603B0795-B453-4C98-B0DF-BD6B2BA59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2AA0-9EC8-42A5-8F0F-8104D61B2A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6063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072502-375C-4D96-B0D1-8F8D0BE4D3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29858FEE-3F7C-4D23-B7DD-C06F4BF2E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51CE-6CEB-46EE-8618-B649230D867C}" type="datetimeFigureOut">
              <a:rPr lang="pt-BR" smtClean="0"/>
              <a:t>11/07/2022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4732C866-1BF7-4CC4-A86B-DFF354D5D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4C32D1A0-4828-4AD8-ACE5-3193E78C8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2AA0-9EC8-42A5-8F0F-8104D61B2A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1058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2812CDDA-4A90-42BB-9E20-6CE96D62A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51CE-6CEB-46EE-8618-B649230D867C}" type="datetimeFigureOut">
              <a:rPr lang="pt-BR" smtClean="0"/>
              <a:t>11/07/2022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F403B0F2-314E-4BFD-A860-C0C7F40F8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43B5174B-F439-4788-B22E-0AC9A36A5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2AA0-9EC8-42A5-8F0F-8104D61B2A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3806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F53A1F-32AF-4B99-9299-D8CEB88B2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FCA4CC3-8915-436B-933F-61CF34743E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E026D79-62DE-4EF5-8071-795DCE1418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C994611-A781-43D4-8E87-9C1C28E91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51CE-6CEB-46EE-8618-B649230D867C}" type="datetimeFigureOut">
              <a:rPr lang="pt-BR" smtClean="0"/>
              <a:t>11/07/2022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111E5BC-C041-4BCA-9178-F4C736DED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D50F3A0-2A5A-41A2-9793-8A1D2CBA3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2AA0-9EC8-42A5-8F0F-8104D61B2A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2558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F8DA90-4933-4C23-BEE8-7486BC61E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6316D0FB-437D-46F7-8704-904D7F9F5A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E185CFD-9944-40BB-9BA0-15E4971740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853442D-67E4-4CB8-941D-EE0FB881E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51CE-6CEB-46EE-8618-B649230D867C}" type="datetimeFigureOut">
              <a:rPr lang="pt-BR" smtClean="0"/>
              <a:t>11/07/2022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8FD3C10-27B7-4FC2-86DB-7955919BB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B1EF211-0C8B-4380-929F-4ACF7D757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2AA0-9EC8-42A5-8F0F-8104D61B2A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3068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655F174-6D4A-4ACA-960C-CD3393715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3E9CD76-AD87-4785-A4E9-16BAF34212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2C7B940-A230-4726-BFA7-3774C4802C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F651CE-6CEB-46EE-8618-B649230D867C}" type="datetimeFigureOut">
              <a:rPr lang="pt-BR" smtClean="0"/>
              <a:t>11/07/2022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F8D1B93-A035-4228-A840-6F34892912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B7449EB-1D7B-4DE9-9F02-5FBFA38B1C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32AA0-9EC8-42A5-8F0F-8104D61B2A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830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>
            <a:extLst>
              <a:ext uri="{FF2B5EF4-FFF2-40B4-BE49-F238E27FC236}">
                <a16:creationId xmlns:a16="http://schemas.microsoft.com/office/drawing/2014/main" id="{DDEC3F8B-9EFC-4261-84AE-65BC93E37E28}"/>
              </a:ext>
            </a:extLst>
          </p:cNvPr>
          <p:cNvSpPr txBox="1"/>
          <p:nvPr/>
        </p:nvSpPr>
        <p:spPr>
          <a:xfrm>
            <a:off x="1571264" y="243108"/>
            <a:ext cx="4194537" cy="276999"/>
          </a:xfrm>
          <a:prstGeom prst="rect">
            <a:avLst/>
          </a:prstGeom>
          <a:solidFill>
            <a:srgbClr val="1065AF"/>
          </a:solidFill>
          <a:ln w="28575">
            <a:solidFill>
              <a:srgbClr val="1065AF"/>
            </a:solidFill>
          </a:ln>
        </p:spPr>
        <p:txBody>
          <a:bodyPr wrap="square" rtlCol="0" anchor="ctr">
            <a:noAutofit/>
          </a:bodyPr>
          <a:lstStyle/>
          <a:p>
            <a:pPr defTabSz="457200"/>
            <a:r>
              <a:rPr lang="pt-BR" sz="1200" b="1" dirty="0">
                <a:solidFill>
                  <a:prstClr val="white"/>
                </a:solidFill>
                <a:latin typeface="Calibri" panose="020F0502020204030204"/>
              </a:rPr>
              <a:t>GESTÃO DE RISCOS E CONTROLES INTERNOS</a:t>
            </a:r>
            <a:endParaRPr lang="pt-BR" sz="1200" b="1" dirty="0">
              <a:solidFill>
                <a:prstClr val="white"/>
              </a:solidFill>
              <a:highlight>
                <a:srgbClr val="FFFF00"/>
              </a:highlight>
              <a:latin typeface="Calibri" panose="020F0502020204030204"/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BFFC2392-1EA3-46CD-8FA6-0C9D8DC44309}"/>
              </a:ext>
            </a:extLst>
          </p:cNvPr>
          <p:cNvSpPr/>
          <p:nvPr/>
        </p:nvSpPr>
        <p:spPr>
          <a:xfrm>
            <a:off x="1751969" y="1415407"/>
            <a:ext cx="3960000" cy="252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pt-BR" sz="1000" b="1" dirty="0">
                <a:solidFill>
                  <a:prstClr val="white"/>
                </a:solidFill>
                <a:latin typeface="Calibri" panose="020F0502020204030204"/>
              </a:rPr>
              <a:t>Verificações Preliminares</a:t>
            </a:r>
          </a:p>
        </p:txBody>
      </p: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B48D4AD4-B559-4FEC-933F-35896633DCCA}"/>
              </a:ext>
            </a:extLst>
          </p:cNvPr>
          <p:cNvCxnSpPr>
            <a:cxnSpLocks/>
          </p:cNvCxnSpPr>
          <p:nvPr/>
        </p:nvCxnSpPr>
        <p:spPr>
          <a:xfrm>
            <a:off x="1571263" y="520106"/>
            <a:ext cx="9505412" cy="0"/>
          </a:xfrm>
          <a:prstGeom prst="line">
            <a:avLst/>
          </a:prstGeom>
          <a:ln w="28575">
            <a:solidFill>
              <a:srgbClr val="1065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tângulo 8">
            <a:extLst>
              <a:ext uri="{FF2B5EF4-FFF2-40B4-BE49-F238E27FC236}">
                <a16:creationId xmlns:a16="http://schemas.microsoft.com/office/drawing/2014/main" id="{19ED4C54-01BE-4E45-ABFB-20E1E6196E51}"/>
              </a:ext>
            </a:extLst>
          </p:cNvPr>
          <p:cNvSpPr/>
          <p:nvPr/>
        </p:nvSpPr>
        <p:spPr>
          <a:xfrm>
            <a:off x="1646930" y="689105"/>
            <a:ext cx="9057583" cy="216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numCol="1" anchor="ctr">
            <a:noAutofit/>
          </a:bodyPr>
          <a:lstStyle/>
          <a:p>
            <a:pPr defTabSz="457200"/>
            <a:r>
              <a:rPr lang="pt-BR" sz="1050" b="1" dirty="0">
                <a:solidFill>
                  <a:srgbClr val="1065AF"/>
                </a:solidFill>
                <a:latin typeface="Calibri" panose="020F0502020204030204"/>
              </a:rPr>
              <a:t>Atividade Disciplinar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BE51944C-7C83-40E7-A0F1-007F766CE0FF}"/>
              </a:ext>
            </a:extLst>
          </p:cNvPr>
          <p:cNvSpPr/>
          <p:nvPr/>
        </p:nvSpPr>
        <p:spPr>
          <a:xfrm>
            <a:off x="1646930" y="940267"/>
            <a:ext cx="9057584" cy="359418"/>
          </a:xfrm>
          <a:prstGeom prst="rect">
            <a:avLst/>
          </a:prstGeom>
        </p:spPr>
        <p:txBody>
          <a:bodyPr wrap="square" anchor="t">
            <a:noAutofit/>
          </a:bodyPr>
          <a:lstStyle/>
          <a:p>
            <a:pPr algn="just" defTabSz="457200">
              <a:spcAft>
                <a:spcPts val="600"/>
              </a:spcAft>
            </a:pPr>
            <a:r>
              <a:rPr lang="pt-BR" sz="900" dirty="0">
                <a:solidFill>
                  <a:prstClr val="black"/>
                </a:solidFill>
                <a:latin typeface="Calibri" panose="020F0502020204030204"/>
              </a:rPr>
              <a:t>Resultados apurados na atuação disciplinar da Procuradoria-Geral (PGF) em 2021.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EC19AA5C-701D-4832-AA98-81FEABA701D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94594978"/>
              </p:ext>
            </p:extLst>
          </p:nvPr>
        </p:nvGraphicFramePr>
        <p:xfrm>
          <a:off x="1705562" y="1764611"/>
          <a:ext cx="3028359" cy="1369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7" name="Retângulo 16">
            <a:extLst>
              <a:ext uri="{FF2B5EF4-FFF2-40B4-BE49-F238E27FC236}">
                <a16:creationId xmlns:a16="http://schemas.microsoft.com/office/drawing/2014/main" id="{03F3835B-3E24-4EDD-95BA-B3A064F86272}"/>
              </a:ext>
            </a:extLst>
          </p:cNvPr>
          <p:cNvSpPr/>
          <p:nvPr/>
        </p:nvSpPr>
        <p:spPr>
          <a:xfrm>
            <a:off x="5030476" y="2263865"/>
            <a:ext cx="550546" cy="180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pt-BR" sz="900" b="1" dirty="0">
                <a:solidFill>
                  <a:srgbClr val="1065AF"/>
                </a:solidFill>
                <a:latin typeface="Calibri" panose="020F0502020204030204"/>
              </a:rPr>
              <a:t>134</a:t>
            </a:r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200CFED6-134B-4057-A1D8-62B2E4020A4B}"/>
              </a:ext>
            </a:extLst>
          </p:cNvPr>
          <p:cNvSpPr/>
          <p:nvPr/>
        </p:nvSpPr>
        <p:spPr>
          <a:xfrm>
            <a:off x="4827754" y="2565310"/>
            <a:ext cx="969630" cy="4087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pt-BR" sz="9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/>
              </a:rPr>
              <a:t>Tempo médio para conclusão (em dias)</a:t>
            </a:r>
          </a:p>
        </p:txBody>
      </p:sp>
      <p:cxnSp>
        <p:nvCxnSpPr>
          <p:cNvPr id="19" name="Conector reto 18">
            <a:extLst>
              <a:ext uri="{FF2B5EF4-FFF2-40B4-BE49-F238E27FC236}">
                <a16:creationId xmlns:a16="http://schemas.microsoft.com/office/drawing/2014/main" id="{5AB2A748-3A58-4000-A0D1-33EACD7CB9B9}"/>
              </a:ext>
            </a:extLst>
          </p:cNvPr>
          <p:cNvCxnSpPr>
            <a:cxnSpLocks/>
          </p:cNvCxnSpPr>
          <p:nvPr/>
        </p:nvCxnSpPr>
        <p:spPr>
          <a:xfrm>
            <a:off x="4850130" y="1723865"/>
            <a:ext cx="0" cy="1260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tângulo 11">
            <a:extLst>
              <a:ext uri="{FF2B5EF4-FFF2-40B4-BE49-F238E27FC236}">
                <a16:creationId xmlns:a16="http://schemas.microsoft.com/office/drawing/2014/main" id="{0C84580A-3F5E-46AD-BBCB-C1767B86829F}"/>
              </a:ext>
            </a:extLst>
          </p:cNvPr>
          <p:cNvSpPr/>
          <p:nvPr/>
        </p:nvSpPr>
        <p:spPr>
          <a:xfrm>
            <a:off x="1751969" y="3645728"/>
            <a:ext cx="3960000" cy="252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pt-BR" sz="1000" b="1">
                <a:solidFill>
                  <a:prstClr val="white"/>
                </a:solidFill>
                <a:latin typeface="Calibri" panose="020F0502020204030204"/>
              </a:rPr>
              <a:t>Processos Administrativos Disciplinares (</a:t>
            </a:r>
            <a:r>
              <a:rPr lang="pt-BR" sz="1000" b="1" err="1">
                <a:solidFill>
                  <a:prstClr val="white"/>
                </a:solidFill>
                <a:latin typeface="Calibri" panose="020F0502020204030204"/>
              </a:rPr>
              <a:t>PADs</a:t>
            </a:r>
            <a:r>
              <a:rPr lang="pt-BR" sz="1000" b="1">
                <a:solidFill>
                  <a:prstClr val="white"/>
                </a:solidFill>
                <a:latin typeface="Calibri" panose="020F0502020204030204"/>
              </a:rPr>
              <a:t>) e Sindicâncias</a:t>
            </a:r>
          </a:p>
        </p:txBody>
      </p:sp>
      <p:cxnSp>
        <p:nvCxnSpPr>
          <p:cNvPr id="13" name="Conector reto 12">
            <a:extLst>
              <a:ext uri="{FF2B5EF4-FFF2-40B4-BE49-F238E27FC236}">
                <a16:creationId xmlns:a16="http://schemas.microsoft.com/office/drawing/2014/main" id="{EA844DAD-216F-4A26-967C-1A4EAF128A8A}"/>
              </a:ext>
            </a:extLst>
          </p:cNvPr>
          <p:cNvCxnSpPr>
            <a:cxnSpLocks/>
          </p:cNvCxnSpPr>
          <p:nvPr/>
        </p:nvCxnSpPr>
        <p:spPr>
          <a:xfrm>
            <a:off x="4850130" y="3947940"/>
            <a:ext cx="0" cy="1260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tângulo 14">
            <a:extLst>
              <a:ext uri="{FF2B5EF4-FFF2-40B4-BE49-F238E27FC236}">
                <a16:creationId xmlns:a16="http://schemas.microsoft.com/office/drawing/2014/main" id="{75FB198B-0337-4CC5-9AB9-F92F128C7683}"/>
              </a:ext>
            </a:extLst>
          </p:cNvPr>
          <p:cNvSpPr/>
          <p:nvPr/>
        </p:nvSpPr>
        <p:spPr>
          <a:xfrm>
            <a:off x="5030476" y="4365449"/>
            <a:ext cx="550546" cy="180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defTabSz="457200"/>
            <a:r>
              <a:rPr lang="pt-BR" sz="900" b="1" dirty="0">
                <a:solidFill>
                  <a:srgbClr val="1065AF"/>
                </a:solidFill>
                <a:latin typeface="Calibri" panose="020F0502020204030204"/>
              </a:rPr>
              <a:t>850</a:t>
            </a:r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ED7D20A6-F78C-4C25-AE64-7F305A72E2AF}"/>
              </a:ext>
            </a:extLst>
          </p:cNvPr>
          <p:cNvSpPr/>
          <p:nvPr/>
        </p:nvSpPr>
        <p:spPr>
          <a:xfrm>
            <a:off x="4827754" y="4723862"/>
            <a:ext cx="969630" cy="4570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pt-BR" sz="9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/>
              </a:rPr>
              <a:t>Tempo médio para conclusão (em dias)</a:t>
            </a:r>
          </a:p>
        </p:txBody>
      </p:sp>
      <p:graphicFrame>
        <p:nvGraphicFramePr>
          <p:cNvPr id="21" name="Gráfico 20">
            <a:extLst>
              <a:ext uri="{FF2B5EF4-FFF2-40B4-BE49-F238E27FC236}">
                <a16:creationId xmlns:a16="http://schemas.microsoft.com/office/drawing/2014/main" id="{1BF3E3E9-340F-4AE8-9B78-EE1661CC3FF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2697263"/>
              </p:ext>
            </p:extLst>
          </p:nvPr>
        </p:nvGraphicFramePr>
        <p:xfrm>
          <a:off x="1728472" y="3861925"/>
          <a:ext cx="3028359" cy="1369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5" name="Retângulo 24">
            <a:extLst>
              <a:ext uri="{FF2B5EF4-FFF2-40B4-BE49-F238E27FC236}">
                <a16:creationId xmlns:a16="http://schemas.microsoft.com/office/drawing/2014/main" id="{ABB30F4C-0634-4747-866A-85EFEE5EE0A6}"/>
              </a:ext>
            </a:extLst>
          </p:cNvPr>
          <p:cNvSpPr/>
          <p:nvPr/>
        </p:nvSpPr>
        <p:spPr>
          <a:xfrm>
            <a:off x="6483755" y="1406148"/>
            <a:ext cx="3960000" cy="252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pt-BR" sz="1000" b="1" dirty="0">
                <a:solidFill>
                  <a:prstClr val="white"/>
                </a:solidFill>
              </a:rPr>
              <a:t>Penalidades e Termos de Ajustamento de Conduta (</a:t>
            </a:r>
            <a:r>
              <a:rPr lang="pt-BR" sz="1000" b="1" dirty="0" err="1">
                <a:solidFill>
                  <a:prstClr val="white"/>
                </a:solidFill>
              </a:rPr>
              <a:t>TACs</a:t>
            </a:r>
            <a:r>
              <a:rPr lang="pt-BR" sz="1000" b="1" dirty="0">
                <a:solidFill>
                  <a:prstClr val="white"/>
                </a:solidFill>
              </a:rPr>
              <a:t>)</a:t>
            </a:r>
          </a:p>
        </p:txBody>
      </p:sp>
      <p:graphicFrame>
        <p:nvGraphicFramePr>
          <p:cNvPr id="27" name="Gráfico 26">
            <a:extLst>
              <a:ext uri="{FF2B5EF4-FFF2-40B4-BE49-F238E27FC236}">
                <a16:creationId xmlns:a16="http://schemas.microsoft.com/office/drawing/2014/main" id="{4BB431BA-6424-484E-9D19-784A307E3D4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84646107"/>
              </p:ext>
            </p:extLst>
          </p:nvPr>
        </p:nvGraphicFramePr>
        <p:xfrm>
          <a:off x="6604160" y="1764611"/>
          <a:ext cx="3839596" cy="1369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5701894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545</TotalTime>
  <Words>60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Rafael Santiago de Codes Oliveira</dc:creator>
  <cp:lastModifiedBy>Carlos Augusto Franzo Weinand</cp:lastModifiedBy>
  <cp:revision>17</cp:revision>
  <dcterms:created xsi:type="dcterms:W3CDTF">2021-11-10T19:17:49Z</dcterms:created>
  <dcterms:modified xsi:type="dcterms:W3CDTF">2022-07-11T12:22:18Z</dcterms:modified>
</cp:coreProperties>
</file>