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6"/>
  </p:normalViewPr>
  <p:slideViewPr>
    <p:cSldViewPr snapToGrid="0" snapToObjects="1">
      <p:cViewPr varScale="1">
        <p:scale>
          <a:sx n="76" d="100"/>
          <a:sy n="76" d="100"/>
        </p:scale>
        <p:origin x="2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8C652-E261-D54A-8133-1769A03FFB93}" type="datetimeFigureOut">
              <a:rPr lang="pt-BR" smtClean="0"/>
              <a:t>12/04/17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2F25-EC67-6B42-8CD1-18AAFDF49D9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62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508000"/>
            <a:ext cx="7766936" cy="3542836"/>
          </a:xfrm>
        </p:spPr>
        <p:txBody>
          <a:bodyPr/>
          <a:lstStyle/>
          <a:p>
            <a:pPr algn="ctr"/>
            <a:r>
              <a:rPr lang="pt-BR" sz="4400" dirty="0"/>
              <a:t>L</a:t>
            </a:r>
            <a:r>
              <a:rPr lang="pt-BR" sz="4400" dirty="0" smtClean="0"/>
              <a:t>aboratórios </a:t>
            </a:r>
            <a:r>
              <a:rPr lang="pt-BR" sz="4400" dirty="0"/>
              <a:t>de análise de solo:</a:t>
            </a:r>
            <a:br>
              <a:rPr lang="pt-BR" sz="4400" dirty="0"/>
            </a:br>
            <a:r>
              <a:rPr lang="pt-BR" sz="4400" dirty="0"/>
              <a:t> Metodologias utilizadas</a:t>
            </a:r>
            <a:br>
              <a:rPr lang="pt-BR" sz="4400" dirty="0"/>
            </a:br>
            <a:r>
              <a:rPr lang="pt-BR" sz="4400" dirty="0"/>
              <a:t> Analise e recomendações para agricultura de </a:t>
            </a:r>
            <a:r>
              <a:rPr lang="pt-BR" sz="4400" dirty="0" smtClean="0"/>
              <a:t>Precisão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CGAL/SDA/MAPA – Rodrigo Barbosa Nazareno </a:t>
            </a:r>
            <a:r>
              <a:rPr lang="pt-BR" dirty="0" smtClean="0"/>
              <a:t>- STAB </a:t>
            </a:r>
            <a:r>
              <a:rPr lang="pt-BR" dirty="0"/>
              <a:t>- Leonardo </a:t>
            </a:r>
            <a:r>
              <a:rPr lang="pt-BR" dirty="0" smtClean="0"/>
              <a:t>Menegatti</a:t>
            </a:r>
          </a:p>
          <a:p>
            <a:endParaRPr lang="pt-BR" dirty="0"/>
          </a:p>
          <a:p>
            <a:r>
              <a:rPr lang="pt-BR" dirty="0" smtClean="0"/>
              <a:t>XIV reunião CBAP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89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</a:t>
            </a:r>
            <a:r>
              <a:rPr lang="pt-BR" dirty="0" smtClean="0"/>
              <a:t>mpactos no Setor </a:t>
            </a:r>
            <a:r>
              <a:rPr lang="mr-IN" dirty="0" smtClean="0"/>
              <a:t>–</a:t>
            </a:r>
            <a:r>
              <a:rPr lang="pt-BR" dirty="0" smtClean="0"/>
              <a:t> para os laboratório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Aumento de custos para os laboratórios</a:t>
            </a:r>
          </a:p>
          <a:p>
            <a:pPr lvl="1"/>
            <a:r>
              <a:rPr lang="pt-BR" sz="2200" dirty="0" smtClean="0"/>
              <a:t>Normalmente eles tem mais de um processo</a:t>
            </a:r>
          </a:p>
          <a:p>
            <a:r>
              <a:rPr lang="pt-BR" sz="2400" dirty="0" smtClean="0"/>
              <a:t>Redução de mercado</a:t>
            </a:r>
          </a:p>
          <a:p>
            <a:r>
              <a:rPr lang="pt-BR" sz="2400" dirty="0" smtClean="0"/>
              <a:t>Redução de escala</a:t>
            </a:r>
          </a:p>
          <a:p>
            <a:r>
              <a:rPr lang="pt-BR" sz="2400" dirty="0" smtClean="0"/>
              <a:t>Criação de nichos de mercado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242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</a:t>
            </a:r>
            <a:r>
              <a:rPr lang="pt-BR" dirty="0" smtClean="0"/>
              <a:t>mpactos no Setor </a:t>
            </a:r>
            <a:r>
              <a:rPr lang="mr-IN" dirty="0" smtClean="0"/>
              <a:t>–</a:t>
            </a:r>
            <a:r>
              <a:rPr lang="pt-BR" dirty="0" smtClean="0"/>
              <a:t> para os usuários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Dificuldades nas interpretações</a:t>
            </a:r>
          </a:p>
          <a:p>
            <a:r>
              <a:rPr lang="pt-BR" sz="2400" dirty="0" smtClean="0"/>
              <a:t>Confusão nas recomendações</a:t>
            </a:r>
          </a:p>
          <a:p>
            <a:r>
              <a:rPr lang="pt-BR" sz="2400" dirty="0" smtClean="0"/>
              <a:t>Aumento de risco de aplicações equivocadas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60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Insigths</a:t>
            </a:r>
            <a:r>
              <a:rPr lang="pt-BR" dirty="0" smtClean="0"/>
              <a:t> pessoais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Eu tenho dúvidas se seria alvo para regras.....</a:t>
            </a:r>
          </a:p>
          <a:p>
            <a:r>
              <a:rPr lang="pt-BR" sz="2400" dirty="0" smtClean="0"/>
              <a:t>Eu vejo o mercado indo para a metodologia do IAC</a:t>
            </a:r>
          </a:p>
          <a:p>
            <a:pPr lvl="1"/>
            <a:r>
              <a:rPr lang="pt-BR" sz="2200" dirty="0" smtClean="0"/>
              <a:t>Principalmente pelo Fósforo</a:t>
            </a:r>
          </a:p>
          <a:p>
            <a:r>
              <a:rPr lang="pt-BR" sz="2400" dirty="0" smtClean="0"/>
              <a:t>O setor está sob pressão por modernização</a:t>
            </a:r>
          </a:p>
          <a:p>
            <a:r>
              <a:rPr lang="pt-BR" sz="2400" dirty="0" smtClean="0"/>
              <a:t>Qualquer ação para redução de custo será benéfica para a sustentabilidade da atividade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800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metodologias de Análise atuais do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Embrapa</a:t>
            </a:r>
          </a:p>
          <a:p>
            <a:r>
              <a:rPr lang="pt-BR" dirty="0" smtClean="0"/>
              <a:t>IAC</a:t>
            </a:r>
          </a:p>
          <a:p>
            <a:r>
              <a:rPr lang="pt-BR" dirty="0" smtClean="0"/>
              <a:t>Rolas - </a:t>
            </a:r>
            <a:r>
              <a:rPr lang="pt-BR" dirty="0" err="1" smtClean="0"/>
              <a:t>Rs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257" y="1312580"/>
            <a:ext cx="5326743" cy="5545420"/>
          </a:xfrm>
          <a:prstGeom prst="rect">
            <a:avLst/>
          </a:prstGeom>
        </p:spPr>
      </p:pic>
      <p:sp>
        <p:nvSpPr>
          <p:cNvPr id="5" name="Forma Livre 4"/>
          <p:cNvSpPr/>
          <p:nvPr/>
        </p:nvSpPr>
        <p:spPr>
          <a:xfrm>
            <a:off x="6908800" y="5109029"/>
            <a:ext cx="871228" cy="638628"/>
          </a:xfrm>
          <a:custGeom>
            <a:avLst/>
            <a:gdLst>
              <a:gd name="connsiteX0" fmla="*/ 841829 w 871228"/>
              <a:gd name="connsiteY0" fmla="*/ 435428 h 638628"/>
              <a:gd name="connsiteX1" fmla="*/ 870857 w 871228"/>
              <a:gd name="connsiteY1" fmla="*/ 377371 h 638628"/>
              <a:gd name="connsiteX2" fmla="*/ 827314 w 871228"/>
              <a:gd name="connsiteY2" fmla="*/ 348342 h 638628"/>
              <a:gd name="connsiteX3" fmla="*/ 682171 w 871228"/>
              <a:gd name="connsiteY3" fmla="*/ 319314 h 638628"/>
              <a:gd name="connsiteX4" fmla="*/ 624114 w 871228"/>
              <a:gd name="connsiteY4" fmla="*/ 232228 h 638628"/>
              <a:gd name="connsiteX5" fmla="*/ 580571 w 871228"/>
              <a:gd name="connsiteY5" fmla="*/ 145142 h 638628"/>
              <a:gd name="connsiteX6" fmla="*/ 449943 w 871228"/>
              <a:gd name="connsiteY6" fmla="*/ 72571 h 638628"/>
              <a:gd name="connsiteX7" fmla="*/ 406400 w 871228"/>
              <a:gd name="connsiteY7" fmla="*/ 43542 h 638628"/>
              <a:gd name="connsiteX8" fmla="*/ 319314 w 871228"/>
              <a:gd name="connsiteY8" fmla="*/ 0 h 638628"/>
              <a:gd name="connsiteX9" fmla="*/ 203200 w 871228"/>
              <a:gd name="connsiteY9" fmla="*/ 29028 h 638628"/>
              <a:gd name="connsiteX10" fmla="*/ 174171 w 871228"/>
              <a:gd name="connsiteY10" fmla="*/ 72571 h 638628"/>
              <a:gd name="connsiteX11" fmla="*/ 101600 w 871228"/>
              <a:gd name="connsiteY11" fmla="*/ 159657 h 638628"/>
              <a:gd name="connsiteX12" fmla="*/ 87086 w 871228"/>
              <a:gd name="connsiteY12" fmla="*/ 203200 h 638628"/>
              <a:gd name="connsiteX13" fmla="*/ 0 w 871228"/>
              <a:gd name="connsiteY13" fmla="*/ 275771 h 638628"/>
              <a:gd name="connsiteX14" fmla="*/ 101600 w 871228"/>
              <a:gd name="connsiteY14" fmla="*/ 319314 h 638628"/>
              <a:gd name="connsiteX15" fmla="*/ 159657 w 871228"/>
              <a:gd name="connsiteY15" fmla="*/ 348342 h 638628"/>
              <a:gd name="connsiteX16" fmla="*/ 246743 w 871228"/>
              <a:gd name="connsiteY16" fmla="*/ 377371 h 638628"/>
              <a:gd name="connsiteX17" fmla="*/ 290286 w 871228"/>
              <a:gd name="connsiteY17" fmla="*/ 391885 h 638628"/>
              <a:gd name="connsiteX18" fmla="*/ 362857 w 871228"/>
              <a:gd name="connsiteY18" fmla="*/ 478971 h 638628"/>
              <a:gd name="connsiteX19" fmla="*/ 377371 w 871228"/>
              <a:gd name="connsiteY19" fmla="*/ 522514 h 638628"/>
              <a:gd name="connsiteX20" fmla="*/ 406400 w 871228"/>
              <a:gd name="connsiteY20" fmla="*/ 638628 h 638628"/>
              <a:gd name="connsiteX21" fmla="*/ 522514 w 871228"/>
              <a:gd name="connsiteY21" fmla="*/ 624114 h 638628"/>
              <a:gd name="connsiteX22" fmla="*/ 595086 w 871228"/>
              <a:gd name="connsiteY22" fmla="*/ 551542 h 638628"/>
              <a:gd name="connsiteX23" fmla="*/ 682171 w 871228"/>
              <a:gd name="connsiteY23" fmla="*/ 478971 h 638628"/>
              <a:gd name="connsiteX24" fmla="*/ 827314 w 871228"/>
              <a:gd name="connsiteY24" fmla="*/ 449942 h 638628"/>
              <a:gd name="connsiteX25" fmla="*/ 841829 w 871228"/>
              <a:gd name="connsiteY25" fmla="*/ 4354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1228" h="638628">
                <a:moveTo>
                  <a:pt x="841829" y="435428"/>
                </a:moveTo>
                <a:cubicBezTo>
                  <a:pt x="851505" y="416076"/>
                  <a:pt x="874414" y="398713"/>
                  <a:pt x="870857" y="377371"/>
                </a:cubicBezTo>
                <a:cubicBezTo>
                  <a:pt x="867989" y="360164"/>
                  <a:pt x="842916" y="356143"/>
                  <a:pt x="827314" y="348342"/>
                </a:cubicBezTo>
                <a:cubicBezTo>
                  <a:pt x="786783" y="328077"/>
                  <a:pt x="719610" y="324662"/>
                  <a:pt x="682171" y="319314"/>
                </a:cubicBezTo>
                <a:cubicBezTo>
                  <a:pt x="662819" y="290285"/>
                  <a:pt x="635146" y="265326"/>
                  <a:pt x="624114" y="232228"/>
                </a:cubicBezTo>
                <a:cubicBezTo>
                  <a:pt x="613761" y="201167"/>
                  <a:pt x="607053" y="168314"/>
                  <a:pt x="580571" y="145142"/>
                </a:cubicBezTo>
                <a:cubicBezTo>
                  <a:pt x="519145" y="91395"/>
                  <a:pt x="509749" y="92506"/>
                  <a:pt x="449943" y="72571"/>
                </a:cubicBezTo>
                <a:cubicBezTo>
                  <a:pt x="435429" y="62895"/>
                  <a:pt x="422002" y="51343"/>
                  <a:pt x="406400" y="43542"/>
                </a:cubicBezTo>
                <a:cubicBezTo>
                  <a:pt x="286208" y="-16554"/>
                  <a:pt x="444111" y="83196"/>
                  <a:pt x="319314" y="0"/>
                </a:cubicBezTo>
                <a:cubicBezTo>
                  <a:pt x="315700" y="723"/>
                  <a:pt x="218077" y="17127"/>
                  <a:pt x="203200" y="29028"/>
                </a:cubicBezTo>
                <a:cubicBezTo>
                  <a:pt x="189578" y="39925"/>
                  <a:pt x="185338" y="59170"/>
                  <a:pt x="174171" y="72571"/>
                </a:cubicBezTo>
                <a:cubicBezTo>
                  <a:pt x="81042" y="184327"/>
                  <a:pt x="173674" y="51547"/>
                  <a:pt x="101600" y="159657"/>
                </a:cubicBezTo>
                <a:cubicBezTo>
                  <a:pt x="96762" y="174171"/>
                  <a:pt x="95573" y="190470"/>
                  <a:pt x="87086" y="203200"/>
                </a:cubicBezTo>
                <a:cubicBezTo>
                  <a:pt x="64736" y="236724"/>
                  <a:pt x="32128" y="254352"/>
                  <a:pt x="0" y="275771"/>
                </a:cubicBezTo>
                <a:cubicBezTo>
                  <a:pt x="88240" y="334598"/>
                  <a:pt x="-5513" y="279147"/>
                  <a:pt x="101600" y="319314"/>
                </a:cubicBezTo>
                <a:cubicBezTo>
                  <a:pt x="121859" y="326911"/>
                  <a:pt x="139568" y="340306"/>
                  <a:pt x="159657" y="348342"/>
                </a:cubicBezTo>
                <a:cubicBezTo>
                  <a:pt x="188067" y="359706"/>
                  <a:pt x="217714" y="367695"/>
                  <a:pt x="246743" y="377371"/>
                </a:cubicBezTo>
                <a:lnTo>
                  <a:pt x="290286" y="391885"/>
                </a:lnTo>
                <a:cubicBezTo>
                  <a:pt x="322387" y="423986"/>
                  <a:pt x="342650" y="438555"/>
                  <a:pt x="362857" y="478971"/>
                </a:cubicBezTo>
                <a:cubicBezTo>
                  <a:pt x="369699" y="492655"/>
                  <a:pt x="373345" y="507754"/>
                  <a:pt x="377371" y="522514"/>
                </a:cubicBezTo>
                <a:cubicBezTo>
                  <a:pt x="387868" y="561004"/>
                  <a:pt x="406400" y="638628"/>
                  <a:pt x="406400" y="638628"/>
                </a:cubicBezTo>
                <a:cubicBezTo>
                  <a:pt x="445105" y="633790"/>
                  <a:pt x="484883" y="634377"/>
                  <a:pt x="522514" y="624114"/>
                </a:cubicBezTo>
                <a:cubicBezTo>
                  <a:pt x="568428" y="611592"/>
                  <a:pt x="568524" y="583416"/>
                  <a:pt x="595086" y="551542"/>
                </a:cubicBezTo>
                <a:cubicBezTo>
                  <a:pt x="618012" y="524032"/>
                  <a:pt x="649554" y="495280"/>
                  <a:pt x="682171" y="478971"/>
                </a:cubicBezTo>
                <a:cubicBezTo>
                  <a:pt x="722700" y="458706"/>
                  <a:pt x="789879" y="455290"/>
                  <a:pt x="827314" y="449942"/>
                </a:cubicBezTo>
                <a:lnTo>
                  <a:pt x="841829" y="435428"/>
                </a:lnTo>
                <a:close/>
              </a:path>
            </a:pathLst>
          </a:custGeom>
          <a:noFill/>
          <a:ln w="666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6366327" y="5892800"/>
            <a:ext cx="847277" cy="762000"/>
          </a:xfrm>
          <a:custGeom>
            <a:avLst/>
            <a:gdLst>
              <a:gd name="connsiteX0" fmla="*/ 390073 w 847277"/>
              <a:gd name="connsiteY0" fmla="*/ 50800 h 762000"/>
              <a:gd name="connsiteX1" fmla="*/ 457806 w 847277"/>
              <a:gd name="connsiteY1" fmla="*/ 67733 h 762000"/>
              <a:gd name="connsiteX2" fmla="*/ 508606 w 847277"/>
              <a:gd name="connsiteY2" fmla="*/ 84667 h 762000"/>
              <a:gd name="connsiteX3" fmla="*/ 661006 w 847277"/>
              <a:gd name="connsiteY3" fmla="*/ 101600 h 762000"/>
              <a:gd name="connsiteX4" fmla="*/ 711806 w 847277"/>
              <a:gd name="connsiteY4" fmla="*/ 118533 h 762000"/>
              <a:gd name="connsiteX5" fmla="*/ 813406 w 847277"/>
              <a:gd name="connsiteY5" fmla="*/ 186267 h 762000"/>
              <a:gd name="connsiteX6" fmla="*/ 847273 w 847277"/>
              <a:gd name="connsiteY6" fmla="*/ 237067 h 762000"/>
              <a:gd name="connsiteX7" fmla="*/ 813406 w 847277"/>
              <a:gd name="connsiteY7" fmla="*/ 372533 h 762000"/>
              <a:gd name="connsiteX8" fmla="*/ 762606 w 847277"/>
              <a:gd name="connsiteY8" fmla="*/ 406400 h 762000"/>
              <a:gd name="connsiteX9" fmla="*/ 728740 w 847277"/>
              <a:gd name="connsiteY9" fmla="*/ 457200 h 762000"/>
              <a:gd name="connsiteX10" fmla="*/ 627140 w 847277"/>
              <a:gd name="connsiteY10" fmla="*/ 524933 h 762000"/>
              <a:gd name="connsiteX11" fmla="*/ 559406 w 847277"/>
              <a:gd name="connsiteY11" fmla="*/ 626533 h 762000"/>
              <a:gd name="connsiteX12" fmla="*/ 542473 w 847277"/>
              <a:gd name="connsiteY12" fmla="*/ 677333 h 762000"/>
              <a:gd name="connsiteX13" fmla="*/ 440873 w 847277"/>
              <a:gd name="connsiteY13" fmla="*/ 762000 h 762000"/>
              <a:gd name="connsiteX14" fmla="*/ 423940 w 847277"/>
              <a:gd name="connsiteY14" fmla="*/ 711200 h 762000"/>
              <a:gd name="connsiteX15" fmla="*/ 407006 w 847277"/>
              <a:gd name="connsiteY15" fmla="*/ 541867 h 762000"/>
              <a:gd name="connsiteX16" fmla="*/ 356206 w 847277"/>
              <a:gd name="connsiteY16" fmla="*/ 524933 h 762000"/>
              <a:gd name="connsiteX17" fmla="*/ 186873 w 847277"/>
              <a:gd name="connsiteY17" fmla="*/ 508000 h 762000"/>
              <a:gd name="connsiteX18" fmla="*/ 85273 w 847277"/>
              <a:gd name="connsiteY18" fmla="*/ 474133 h 762000"/>
              <a:gd name="connsiteX19" fmla="*/ 34473 w 847277"/>
              <a:gd name="connsiteY19" fmla="*/ 457200 h 762000"/>
              <a:gd name="connsiteX20" fmla="*/ 606 w 847277"/>
              <a:gd name="connsiteY20" fmla="*/ 406400 h 762000"/>
              <a:gd name="connsiteX21" fmla="*/ 51406 w 847277"/>
              <a:gd name="connsiteY21" fmla="*/ 270933 h 762000"/>
              <a:gd name="connsiteX22" fmla="*/ 153006 w 847277"/>
              <a:gd name="connsiteY22" fmla="*/ 203200 h 762000"/>
              <a:gd name="connsiteX23" fmla="*/ 169940 w 847277"/>
              <a:gd name="connsiteY23" fmla="*/ 152400 h 762000"/>
              <a:gd name="connsiteX24" fmla="*/ 220740 w 847277"/>
              <a:gd name="connsiteY24" fmla="*/ 118533 h 762000"/>
              <a:gd name="connsiteX25" fmla="*/ 322340 w 847277"/>
              <a:gd name="connsiteY25" fmla="*/ 50800 h 762000"/>
              <a:gd name="connsiteX26" fmla="*/ 407006 w 847277"/>
              <a:gd name="connsiteY26" fmla="*/ 67733 h 762000"/>
              <a:gd name="connsiteX27" fmla="*/ 356206 w 847277"/>
              <a:gd name="connsiteY2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47277" h="762000">
                <a:moveTo>
                  <a:pt x="390073" y="50800"/>
                </a:moveTo>
                <a:cubicBezTo>
                  <a:pt x="412651" y="56444"/>
                  <a:pt x="435429" y="61339"/>
                  <a:pt x="457806" y="67733"/>
                </a:cubicBezTo>
                <a:cubicBezTo>
                  <a:pt x="474969" y="72637"/>
                  <a:pt x="490999" y="81733"/>
                  <a:pt x="508606" y="84667"/>
                </a:cubicBezTo>
                <a:cubicBezTo>
                  <a:pt x="559023" y="93070"/>
                  <a:pt x="610206" y="95956"/>
                  <a:pt x="661006" y="101600"/>
                </a:cubicBezTo>
                <a:cubicBezTo>
                  <a:pt x="677939" y="107244"/>
                  <a:pt x="696203" y="109865"/>
                  <a:pt x="711806" y="118533"/>
                </a:cubicBezTo>
                <a:cubicBezTo>
                  <a:pt x="747387" y="138300"/>
                  <a:pt x="813406" y="186267"/>
                  <a:pt x="813406" y="186267"/>
                </a:cubicBezTo>
                <a:cubicBezTo>
                  <a:pt x="824695" y="203200"/>
                  <a:pt x="844749" y="216873"/>
                  <a:pt x="847273" y="237067"/>
                </a:cubicBezTo>
                <a:cubicBezTo>
                  <a:pt x="847615" y="239805"/>
                  <a:pt x="826557" y="356094"/>
                  <a:pt x="813406" y="372533"/>
                </a:cubicBezTo>
                <a:cubicBezTo>
                  <a:pt x="800693" y="388425"/>
                  <a:pt x="779539" y="395111"/>
                  <a:pt x="762606" y="406400"/>
                </a:cubicBezTo>
                <a:cubicBezTo>
                  <a:pt x="751317" y="423333"/>
                  <a:pt x="744056" y="443799"/>
                  <a:pt x="728740" y="457200"/>
                </a:cubicBezTo>
                <a:cubicBezTo>
                  <a:pt x="698108" y="484003"/>
                  <a:pt x="627140" y="524933"/>
                  <a:pt x="627140" y="524933"/>
                </a:cubicBezTo>
                <a:cubicBezTo>
                  <a:pt x="604562" y="558800"/>
                  <a:pt x="572277" y="587919"/>
                  <a:pt x="559406" y="626533"/>
                </a:cubicBezTo>
                <a:cubicBezTo>
                  <a:pt x="553762" y="643466"/>
                  <a:pt x="552374" y="662481"/>
                  <a:pt x="542473" y="677333"/>
                </a:cubicBezTo>
                <a:cubicBezTo>
                  <a:pt x="516397" y="716447"/>
                  <a:pt x="478357" y="737010"/>
                  <a:pt x="440873" y="762000"/>
                </a:cubicBezTo>
                <a:cubicBezTo>
                  <a:pt x="435229" y="745067"/>
                  <a:pt x="426654" y="728842"/>
                  <a:pt x="423940" y="711200"/>
                </a:cubicBezTo>
                <a:cubicBezTo>
                  <a:pt x="415314" y="655134"/>
                  <a:pt x="426392" y="595178"/>
                  <a:pt x="407006" y="541867"/>
                </a:cubicBezTo>
                <a:cubicBezTo>
                  <a:pt x="400906" y="525092"/>
                  <a:pt x="373848" y="527647"/>
                  <a:pt x="356206" y="524933"/>
                </a:cubicBezTo>
                <a:cubicBezTo>
                  <a:pt x="300140" y="516307"/>
                  <a:pt x="243317" y="513644"/>
                  <a:pt x="186873" y="508000"/>
                </a:cubicBezTo>
                <a:lnTo>
                  <a:pt x="85273" y="474133"/>
                </a:lnTo>
                <a:lnTo>
                  <a:pt x="34473" y="457200"/>
                </a:lnTo>
                <a:cubicBezTo>
                  <a:pt x="23184" y="440267"/>
                  <a:pt x="3130" y="426594"/>
                  <a:pt x="606" y="406400"/>
                </a:cubicBezTo>
                <a:cubicBezTo>
                  <a:pt x="-4156" y="368301"/>
                  <a:pt x="19739" y="298642"/>
                  <a:pt x="51406" y="270933"/>
                </a:cubicBezTo>
                <a:cubicBezTo>
                  <a:pt x="82038" y="244130"/>
                  <a:pt x="153006" y="203200"/>
                  <a:pt x="153006" y="203200"/>
                </a:cubicBezTo>
                <a:cubicBezTo>
                  <a:pt x="158651" y="186267"/>
                  <a:pt x="158790" y="166338"/>
                  <a:pt x="169940" y="152400"/>
                </a:cubicBezTo>
                <a:cubicBezTo>
                  <a:pt x="182653" y="136508"/>
                  <a:pt x="205106" y="131562"/>
                  <a:pt x="220740" y="118533"/>
                </a:cubicBezTo>
                <a:cubicBezTo>
                  <a:pt x="305301" y="48065"/>
                  <a:pt x="233065" y="80558"/>
                  <a:pt x="322340" y="50800"/>
                </a:cubicBezTo>
                <a:cubicBezTo>
                  <a:pt x="350562" y="56444"/>
                  <a:pt x="383059" y="83698"/>
                  <a:pt x="407006" y="67733"/>
                </a:cubicBezTo>
                <a:cubicBezTo>
                  <a:pt x="418497" y="60073"/>
                  <a:pt x="368004" y="11797"/>
                  <a:pt x="356206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2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Embrapa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45011"/>
          </a:xfrm>
        </p:spPr>
        <p:txBody>
          <a:bodyPr>
            <a:normAutofit/>
          </a:bodyPr>
          <a:lstStyle/>
          <a:p>
            <a:r>
              <a:rPr lang="pt-BR" sz="2400" dirty="0" smtClean="0"/>
              <a:t>Via úmida Ácida</a:t>
            </a:r>
          </a:p>
          <a:p>
            <a:r>
              <a:rPr lang="pt-BR" sz="2400" dirty="0" smtClean="0"/>
              <a:t>Nutrientes extraídos por uma solução de ácido forte</a:t>
            </a:r>
          </a:p>
          <a:p>
            <a:pPr lvl="1"/>
            <a:r>
              <a:rPr lang="pt-BR" sz="2200" dirty="0" err="1" smtClean="0"/>
              <a:t>Melich</a:t>
            </a:r>
            <a:r>
              <a:rPr lang="pt-BR" sz="2200" dirty="0" smtClean="0"/>
              <a:t> 3</a:t>
            </a:r>
          </a:p>
          <a:p>
            <a:r>
              <a:rPr lang="pt-BR" sz="2400" dirty="0" smtClean="0"/>
              <a:t>Principais nutrientes por essa via</a:t>
            </a:r>
          </a:p>
          <a:p>
            <a:pPr lvl="1"/>
            <a:r>
              <a:rPr lang="pt-BR" sz="2200" dirty="0" smtClean="0"/>
              <a:t>Ca, Mg, </a:t>
            </a:r>
            <a:r>
              <a:rPr lang="pt-BR" sz="2200" dirty="0" err="1" smtClean="0"/>
              <a:t>K</a:t>
            </a:r>
            <a:endParaRPr lang="pt-BR" sz="2200" dirty="0" smtClean="0"/>
          </a:p>
          <a:p>
            <a:pPr lvl="1"/>
            <a:r>
              <a:rPr lang="pt-BR" sz="2200" dirty="0" err="1" smtClean="0"/>
              <a:t>P</a:t>
            </a:r>
            <a:endParaRPr lang="pt-BR" sz="2200" dirty="0" smtClean="0"/>
          </a:p>
          <a:p>
            <a:r>
              <a:rPr lang="pt-BR" sz="2400" dirty="0" smtClean="0"/>
              <a:t>Principais vantagens</a:t>
            </a:r>
          </a:p>
          <a:p>
            <a:pPr lvl="1"/>
            <a:r>
              <a:rPr lang="pt-BR" sz="2200" dirty="0" smtClean="0"/>
              <a:t>Rapidez</a:t>
            </a:r>
          </a:p>
          <a:p>
            <a:pPr lvl="1"/>
            <a:r>
              <a:rPr lang="pt-BR" sz="2200" dirty="0" smtClean="0"/>
              <a:t>Custo reduzido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18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Embrapa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Principais desvantagens</a:t>
            </a:r>
          </a:p>
          <a:p>
            <a:pPr lvl="1"/>
            <a:r>
              <a:rPr lang="pt-BR" sz="2200" dirty="0" smtClean="0"/>
              <a:t>Extração de teores totais, absorvíveis ou não pelas plantas</a:t>
            </a:r>
          </a:p>
          <a:p>
            <a:pPr lvl="1"/>
            <a:r>
              <a:rPr lang="pt-BR" sz="2200" dirty="0" smtClean="0"/>
              <a:t>Necessidade de mais dados para a intepretação de um resultados </a:t>
            </a:r>
            <a:r>
              <a:rPr lang="mr-IN" sz="2200" dirty="0" smtClean="0"/>
              <a:t>–</a:t>
            </a:r>
            <a:r>
              <a:rPr lang="pt-BR" sz="2200" dirty="0" smtClean="0"/>
              <a:t> Argila</a:t>
            </a:r>
          </a:p>
          <a:p>
            <a:pPr lvl="1"/>
            <a:r>
              <a:rPr lang="pt-BR" sz="2200" dirty="0" smtClean="0"/>
              <a:t>Resultados variam naturalmente de acordo com a gênese e composição do solo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8879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IAC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91733"/>
            <a:ext cx="8596668" cy="4449629"/>
          </a:xfrm>
        </p:spPr>
        <p:txBody>
          <a:bodyPr>
            <a:noAutofit/>
          </a:bodyPr>
          <a:lstStyle/>
          <a:p>
            <a:r>
              <a:rPr lang="pt-BR" sz="2400" dirty="0" smtClean="0"/>
              <a:t>Via Úmida por Trocas</a:t>
            </a:r>
          </a:p>
          <a:p>
            <a:r>
              <a:rPr lang="pt-BR" sz="2400" dirty="0" smtClean="0"/>
              <a:t>Nutrientes extraídos por uma resina que simula a capacidade de absorção das raízes </a:t>
            </a:r>
          </a:p>
          <a:p>
            <a:r>
              <a:rPr lang="pt-BR" sz="2400" dirty="0" smtClean="0"/>
              <a:t>Principais Nutrientes por essa via</a:t>
            </a:r>
          </a:p>
          <a:p>
            <a:pPr lvl="1"/>
            <a:r>
              <a:rPr lang="pt-BR" sz="2000" dirty="0"/>
              <a:t>Ca, Mg, </a:t>
            </a:r>
            <a:r>
              <a:rPr lang="pt-BR" sz="2000" dirty="0" err="1"/>
              <a:t>K</a:t>
            </a:r>
            <a:endParaRPr lang="pt-BR" sz="2000" dirty="0"/>
          </a:p>
          <a:p>
            <a:pPr lvl="1"/>
            <a:r>
              <a:rPr lang="pt-BR" sz="2000" dirty="0" err="1" smtClean="0"/>
              <a:t>P</a:t>
            </a:r>
            <a:endParaRPr lang="pt-BR" sz="2000" dirty="0" smtClean="0"/>
          </a:p>
          <a:p>
            <a:r>
              <a:rPr lang="pt-BR" sz="2400" dirty="0" smtClean="0"/>
              <a:t>Principais vantagens</a:t>
            </a:r>
          </a:p>
          <a:p>
            <a:pPr lvl="1"/>
            <a:r>
              <a:rPr lang="pt-BR" sz="2000" dirty="0" smtClean="0"/>
              <a:t>Maior correlação entre teores do solo e absorção pelas plantas</a:t>
            </a:r>
          </a:p>
        </p:txBody>
      </p:sp>
    </p:spTree>
    <p:extLst>
      <p:ext uri="{BB962C8B-B14F-4D97-AF65-F5344CB8AC3E}">
        <p14:creationId xmlns:p14="http://schemas.microsoft.com/office/powerpoint/2010/main" val="12052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IAC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Desvantagens</a:t>
            </a:r>
          </a:p>
          <a:p>
            <a:pPr lvl="1"/>
            <a:r>
              <a:rPr lang="pt-BR" sz="2000" dirty="0"/>
              <a:t>Método mais complexo</a:t>
            </a:r>
          </a:p>
          <a:p>
            <a:pPr lvl="1"/>
            <a:r>
              <a:rPr lang="pt-BR" sz="2000" dirty="0"/>
              <a:t>Método mais demorado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314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Extração por </a:t>
            </a:r>
            <a:r>
              <a:rPr lang="pt-BR" sz="2800" dirty="0" err="1" smtClean="0"/>
              <a:t>Mellich</a:t>
            </a:r>
            <a:r>
              <a:rPr lang="pt-BR" sz="2800" dirty="0" smtClean="0"/>
              <a:t>, via ácida</a:t>
            </a:r>
          </a:p>
          <a:p>
            <a:r>
              <a:rPr lang="pt-BR" sz="2800" dirty="0" smtClean="0"/>
              <a:t>Medição do pH por padrões diferentes</a:t>
            </a:r>
          </a:p>
          <a:p>
            <a:r>
              <a:rPr lang="pt-BR" sz="2800" dirty="0" smtClean="0"/>
              <a:t>As abordagens para as recomendações , principalmente de corretivos são com base no pH</a:t>
            </a:r>
          </a:p>
          <a:p>
            <a:r>
              <a:rPr lang="pt-BR" sz="2800" dirty="0" smtClean="0"/>
              <a:t>Foco são solos </a:t>
            </a:r>
            <a:r>
              <a:rPr lang="pt-BR" sz="2800" dirty="0" err="1" smtClean="0"/>
              <a:t>sub-tropicais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697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36533" cy="1320800"/>
          </a:xfrm>
        </p:spPr>
        <p:txBody>
          <a:bodyPr/>
          <a:lstStyle/>
          <a:p>
            <a:r>
              <a:rPr lang="pt-BR" dirty="0" smtClean="0"/>
              <a:t>Mapa prático do Brasil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257" y="8071"/>
            <a:ext cx="6579810" cy="6849929"/>
          </a:xfrm>
          <a:prstGeom prst="rect">
            <a:avLst/>
          </a:prstGeom>
        </p:spPr>
      </p:pic>
      <p:sp>
        <p:nvSpPr>
          <p:cNvPr id="5" name="Forma Livre 4"/>
          <p:cNvSpPr/>
          <p:nvPr/>
        </p:nvSpPr>
        <p:spPr>
          <a:xfrm>
            <a:off x="7450665" y="4670935"/>
            <a:ext cx="1076176" cy="788859"/>
          </a:xfrm>
          <a:custGeom>
            <a:avLst/>
            <a:gdLst>
              <a:gd name="connsiteX0" fmla="*/ 841829 w 871228"/>
              <a:gd name="connsiteY0" fmla="*/ 435428 h 638628"/>
              <a:gd name="connsiteX1" fmla="*/ 870857 w 871228"/>
              <a:gd name="connsiteY1" fmla="*/ 377371 h 638628"/>
              <a:gd name="connsiteX2" fmla="*/ 827314 w 871228"/>
              <a:gd name="connsiteY2" fmla="*/ 348342 h 638628"/>
              <a:gd name="connsiteX3" fmla="*/ 682171 w 871228"/>
              <a:gd name="connsiteY3" fmla="*/ 319314 h 638628"/>
              <a:gd name="connsiteX4" fmla="*/ 624114 w 871228"/>
              <a:gd name="connsiteY4" fmla="*/ 232228 h 638628"/>
              <a:gd name="connsiteX5" fmla="*/ 580571 w 871228"/>
              <a:gd name="connsiteY5" fmla="*/ 145142 h 638628"/>
              <a:gd name="connsiteX6" fmla="*/ 449943 w 871228"/>
              <a:gd name="connsiteY6" fmla="*/ 72571 h 638628"/>
              <a:gd name="connsiteX7" fmla="*/ 406400 w 871228"/>
              <a:gd name="connsiteY7" fmla="*/ 43542 h 638628"/>
              <a:gd name="connsiteX8" fmla="*/ 319314 w 871228"/>
              <a:gd name="connsiteY8" fmla="*/ 0 h 638628"/>
              <a:gd name="connsiteX9" fmla="*/ 203200 w 871228"/>
              <a:gd name="connsiteY9" fmla="*/ 29028 h 638628"/>
              <a:gd name="connsiteX10" fmla="*/ 174171 w 871228"/>
              <a:gd name="connsiteY10" fmla="*/ 72571 h 638628"/>
              <a:gd name="connsiteX11" fmla="*/ 101600 w 871228"/>
              <a:gd name="connsiteY11" fmla="*/ 159657 h 638628"/>
              <a:gd name="connsiteX12" fmla="*/ 87086 w 871228"/>
              <a:gd name="connsiteY12" fmla="*/ 203200 h 638628"/>
              <a:gd name="connsiteX13" fmla="*/ 0 w 871228"/>
              <a:gd name="connsiteY13" fmla="*/ 275771 h 638628"/>
              <a:gd name="connsiteX14" fmla="*/ 101600 w 871228"/>
              <a:gd name="connsiteY14" fmla="*/ 319314 h 638628"/>
              <a:gd name="connsiteX15" fmla="*/ 159657 w 871228"/>
              <a:gd name="connsiteY15" fmla="*/ 348342 h 638628"/>
              <a:gd name="connsiteX16" fmla="*/ 246743 w 871228"/>
              <a:gd name="connsiteY16" fmla="*/ 377371 h 638628"/>
              <a:gd name="connsiteX17" fmla="*/ 290286 w 871228"/>
              <a:gd name="connsiteY17" fmla="*/ 391885 h 638628"/>
              <a:gd name="connsiteX18" fmla="*/ 362857 w 871228"/>
              <a:gd name="connsiteY18" fmla="*/ 478971 h 638628"/>
              <a:gd name="connsiteX19" fmla="*/ 377371 w 871228"/>
              <a:gd name="connsiteY19" fmla="*/ 522514 h 638628"/>
              <a:gd name="connsiteX20" fmla="*/ 406400 w 871228"/>
              <a:gd name="connsiteY20" fmla="*/ 638628 h 638628"/>
              <a:gd name="connsiteX21" fmla="*/ 522514 w 871228"/>
              <a:gd name="connsiteY21" fmla="*/ 624114 h 638628"/>
              <a:gd name="connsiteX22" fmla="*/ 595086 w 871228"/>
              <a:gd name="connsiteY22" fmla="*/ 551542 h 638628"/>
              <a:gd name="connsiteX23" fmla="*/ 682171 w 871228"/>
              <a:gd name="connsiteY23" fmla="*/ 478971 h 638628"/>
              <a:gd name="connsiteX24" fmla="*/ 827314 w 871228"/>
              <a:gd name="connsiteY24" fmla="*/ 449942 h 638628"/>
              <a:gd name="connsiteX25" fmla="*/ 841829 w 871228"/>
              <a:gd name="connsiteY25" fmla="*/ 4354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1228" h="638628">
                <a:moveTo>
                  <a:pt x="841829" y="435428"/>
                </a:moveTo>
                <a:cubicBezTo>
                  <a:pt x="851505" y="416076"/>
                  <a:pt x="874414" y="398713"/>
                  <a:pt x="870857" y="377371"/>
                </a:cubicBezTo>
                <a:cubicBezTo>
                  <a:pt x="867989" y="360164"/>
                  <a:pt x="842916" y="356143"/>
                  <a:pt x="827314" y="348342"/>
                </a:cubicBezTo>
                <a:cubicBezTo>
                  <a:pt x="786783" y="328077"/>
                  <a:pt x="719610" y="324662"/>
                  <a:pt x="682171" y="319314"/>
                </a:cubicBezTo>
                <a:cubicBezTo>
                  <a:pt x="662819" y="290285"/>
                  <a:pt x="635146" y="265326"/>
                  <a:pt x="624114" y="232228"/>
                </a:cubicBezTo>
                <a:cubicBezTo>
                  <a:pt x="613761" y="201167"/>
                  <a:pt x="607053" y="168314"/>
                  <a:pt x="580571" y="145142"/>
                </a:cubicBezTo>
                <a:cubicBezTo>
                  <a:pt x="519145" y="91395"/>
                  <a:pt x="509749" y="92506"/>
                  <a:pt x="449943" y="72571"/>
                </a:cubicBezTo>
                <a:cubicBezTo>
                  <a:pt x="435429" y="62895"/>
                  <a:pt x="422002" y="51343"/>
                  <a:pt x="406400" y="43542"/>
                </a:cubicBezTo>
                <a:cubicBezTo>
                  <a:pt x="286208" y="-16554"/>
                  <a:pt x="444111" y="83196"/>
                  <a:pt x="319314" y="0"/>
                </a:cubicBezTo>
                <a:cubicBezTo>
                  <a:pt x="315700" y="723"/>
                  <a:pt x="218077" y="17127"/>
                  <a:pt x="203200" y="29028"/>
                </a:cubicBezTo>
                <a:cubicBezTo>
                  <a:pt x="189578" y="39925"/>
                  <a:pt x="185338" y="59170"/>
                  <a:pt x="174171" y="72571"/>
                </a:cubicBezTo>
                <a:cubicBezTo>
                  <a:pt x="81042" y="184327"/>
                  <a:pt x="173674" y="51547"/>
                  <a:pt x="101600" y="159657"/>
                </a:cubicBezTo>
                <a:cubicBezTo>
                  <a:pt x="96762" y="174171"/>
                  <a:pt x="95573" y="190470"/>
                  <a:pt x="87086" y="203200"/>
                </a:cubicBezTo>
                <a:cubicBezTo>
                  <a:pt x="64736" y="236724"/>
                  <a:pt x="32128" y="254352"/>
                  <a:pt x="0" y="275771"/>
                </a:cubicBezTo>
                <a:cubicBezTo>
                  <a:pt x="88240" y="334598"/>
                  <a:pt x="-5513" y="279147"/>
                  <a:pt x="101600" y="319314"/>
                </a:cubicBezTo>
                <a:cubicBezTo>
                  <a:pt x="121859" y="326911"/>
                  <a:pt x="139568" y="340306"/>
                  <a:pt x="159657" y="348342"/>
                </a:cubicBezTo>
                <a:cubicBezTo>
                  <a:pt x="188067" y="359706"/>
                  <a:pt x="217714" y="367695"/>
                  <a:pt x="246743" y="377371"/>
                </a:cubicBezTo>
                <a:lnTo>
                  <a:pt x="290286" y="391885"/>
                </a:lnTo>
                <a:cubicBezTo>
                  <a:pt x="322387" y="423986"/>
                  <a:pt x="342650" y="438555"/>
                  <a:pt x="362857" y="478971"/>
                </a:cubicBezTo>
                <a:cubicBezTo>
                  <a:pt x="369699" y="492655"/>
                  <a:pt x="373345" y="507754"/>
                  <a:pt x="377371" y="522514"/>
                </a:cubicBezTo>
                <a:cubicBezTo>
                  <a:pt x="387868" y="561004"/>
                  <a:pt x="406400" y="638628"/>
                  <a:pt x="406400" y="638628"/>
                </a:cubicBezTo>
                <a:cubicBezTo>
                  <a:pt x="445105" y="633790"/>
                  <a:pt x="484883" y="634377"/>
                  <a:pt x="522514" y="624114"/>
                </a:cubicBezTo>
                <a:cubicBezTo>
                  <a:pt x="568428" y="611592"/>
                  <a:pt x="568524" y="583416"/>
                  <a:pt x="595086" y="551542"/>
                </a:cubicBezTo>
                <a:cubicBezTo>
                  <a:pt x="618012" y="524032"/>
                  <a:pt x="649554" y="495280"/>
                  <a:pt x="682171" y="478971"/>
                </a:cubicBezTo>
                <a:cubicBezTo>
                  <a:pt x="722700" y="458706"/>
                  <a:pt x="789879" y="455290"/>
                  <a:pt x="827314" y="449942"/>
                </a:cubicBezTo>
                <a:lnTo>
                  <a:pt x="841829" y="435428"/>
                </a:lnTo>
                <a:close/>
              </a:path>
            </a:pathLst>
          </a:custGeom>
          <a:noFill/>
          <a:ln w="666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6840460" y="5662748"/>
            <a:ext cx="1046591" cy="941253"/>
          </a:xfrm>
          <a:custGeom>
            <a:avLst/>
            <a:gdLst>
              <a:gd name="connsiteX0" fmla="*/ 390073 w 847277"/>
              <a:gd name="connsiteY0" fmla="*/ 50800 h 762000"/>
              <a:gd name="connsiteX1" fmla="*/ 457806 w 847277"/>
              <a:gd name="connsiteY1" fmla="*/ 67733 h 762000"/>
              <a:gd name="connsiteX2" fmla="*/ 508606 w 847277"/>
              <a:gd name="connsiteY2" fmla="*/ 84667 h 762000"/>
              <a:gd name="connsiteX3" fmla="*/ 661006 w 847277"/>
              <a:gd name="connsiteY3" fmla="*/ 101600 h 762000"/>
              <a:gd name="connsiteX4" fmla="*/ 711806 w 847277"/>
              <a:gd name="connsiteY4" fmla="*/ 118533 h 762000"/>
              <a:gd name="connsiteX5" fmla="*/ 813406 w 847277"/>
              <a:gd name="connsiteY5" fmla="*/ 186267 h 762000"/>
              <a:gd name="connsiteX6" fmla="*/ 847273 w 847277"/>
              <a:gd name="connsiteY6" fmla="*/ 237067 h 762000"/>
              <a:gd name="connsiteX7" fmla="*/ 813406 w 847277"/>
              <a:gd name="connsiteY7" fmla="*/ 372533 h 762000"/>
              <a:gd name="connsiteX8" fmla="*/ 762606 w 847277"/>
              <a:gd name="connsiteY8" fmla="*/ 406400 h 762000"/>
              <a:gd name="connsiteX9" fmla="*/ 728740 w 847277"/>
              <a:gd name="connsiteY9" fmla="*/ 457200 h 762000"/>
              <a:gd name="connsiteX10" fmla="*/ 627140 w 847277"/>
              <a:gd name="connsiteY10" fmla="*/ 524933 h 762000"/>
              <a:gd name="connsiteX11" fmla="*/ 559406 w 847277"/>
              <a:gd name="connsiteY11" fmla="*/ 626533 h 762000"/>
              <a:gd name="connsiteX12" fmla="*/ 542473 w 847277"/>
              <a:gd name="connsiteY12" fmla="*/ 677333 h 762000"/>
              <a:gd name="connsiteX13" fmla="*/ 440873 w 847277"/>
              <a:gd name="connsiteY13" fmla="*/ 762000 h 762000"/>
              <a:gd name="connsiteX14" fmla="*/ 423940 w 847277"/>
              <a:gd name="connsiteY14" fmla="*/ 711200 h 762000"/>
              <a:gd name="connsiteX15" fmla="*/ 407006 w 847277"/>
              <a:gd name="connsiteY15" fmla="*/ 541867 h 762000"/>
              <a:gd name="connsiteX16" fmla="*/ 356206 w 847277"/>
              <a:gd name="connsiteY16" fmla="*/ 524933 h 762000"/>
              <a:gd name="connsiteX17" fmla="*/ 186873 w 847277"/>
              <a:gd name="connsiteY17" fmla="*/ 508000 h 762000"/>
              <a:gd name="connsiteX18" fmla="*/ 85273 w 847277"/>
              <a:gd name="connsiteY18" fmla="*/ 474133 h 762000"/>
              <a:gd name="connsiteX19" fmla="*/ 34473 w 847277"/>
              <a:gd name="connsiteY19" fmla="*/ 457200 h 762000"/>
              <a:gd name="connsiteX20" fmla="*/ 606 w 847277"/>
              <a:gd name="connsiteY20" fmla="*/ 406400 h 762000"/>
              <a:gd name="connsiteX21" fmla="*/ 51406 w 847277"/>
              <a:gd name="connsiteY21" fmla="*/ 270933 h 762000"/>
              <a:gd name="connsiteX22" fmla="*/ 153006 w 847277"/>
              <a:gd name="connsiteY22" fmla="*/ 203200 h 762000"/>
              <a:gd name="connsiteX23" fmla="*/ 169940 w 847277"/>
              <a:gd name="connsiteY23" fmla="*/ 152400 h 762000"/>
              <a:gd name="connsiteX24" fmla="*/ 220740 w 847277"/>
              <a:gd name="connsiteY24" fmla="*/ 118533 h 762000"/>
              <a:gd name="connsiteX25" fmla="*/ 322340 w 847277"/>
              <a:gd name="connsiteY25" fmla="*/ 50800 h 762000"/>
              <a:gd name="connsiteX26" fmla="*/ 407006 w 847277"/>
              <a:gd name="connsiteY26" fmla="*/ 67733 h 762000"/>
              <a:gd name="connsiteX27" fmla="*/ 356206 w 847277"/>
              <a:gd name="connsiteY2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47277" h="762000">
                <a:moveTo>
                  <a:pt x="390073" y="50800"/>
                </a:moveTo>
                <a:cubicBezTo>
                  <a:pt x="412651" y="56444"/>
                  <a:pt x="435429" y="61339"/>
                  <a:pt x="457806" y="67733"/>
                </a:cubicBezTo>
                <a:cubicBezTo>
                  <a:pt x="474969" y="72637"/>
                  <a:pt x="490999" y="81733"/>
                  <a:pt x="508606" y="84667"/>
                </a:cubicBezTo>
                <a:cubicBezTo>
                  <a:pt x="559023" y="93070"/>
                  <a:pt x="610206" y="95956"/>
                  <a:pt x="661006" y="101600"/>
                </a:cubicBezTo>
                <a:cubicBezTo>
                  <a:pt x="677939" y="107244"/>
                  <a:pt x="696203" y="109865"/>
                  <a:pt x="711806" y="118533"/>
                </a:cubicBezTo>
                <a:cubicBezTo>
                  <a:pt x="747387" y="138300"/>
                  <a:pt x="813406" y="186267"/>
                  <a:pt x="813406" y="186267"/>
                </a:cubicBezTo>
                <a:cubicBezTo>
                  <a:pt x="824695" y="203200"/>
                  <a:pt x="844749" y="216873"/>
                  <a:pt x="847273" y="237067"/>
                </a:cubicBezTo>
                <a:cubicBezTo>
                  <a:pt x="847615" y="239805"/>
                  <a:pt x="826557" y="356094"/>
                  <a:pt x="813406" y="372533"/>
                </a:cubicBezTo>
                <a:cubicBezTo>
                  <a:pt x="800693" y="388425"/>
                  <a:pt x="779539" y="395111"/>
                  <a:pt x="762606" y="406400"/>
                </a:cubicBezTo>
                <a:cubicBezTo>
                  <a:pt x="751317" y="423333"/>
                  <a:pt x="744056" y="443799"/>
                  <a:pt x="728740" y="457200"/>
                </a:cubicBezTo>
                <a:cubicBezTo>
                  <a:pt x="698108" y="484003"/>
                  <a:pt x="627140" y="524933"/>
                  <a:pt x="627140" y="524933"/>
                </a:cubicBezTo>
                <a:cubicBezTo>
                  <a:pt x="604562" y="558800"/>
                  <a:pt x="572277" y="587919"/>
                  <a:pt x="559406" y="626533"/>
                </a:cubicBezTo>
                <a:cubicBezTo>
                  <a:pt x="553762" y="643466"/>
                  <a:pt x="552374" y="662481"/>
                  <a:pt x="542473" y="677333"/>
                </a:cubicBezTo>
                <a:cubicBezTo>
                  <a:pt x="516397" y="716447"/>
                  <a:pt x="478357" y="737010"/>
                  <a:pt x="440873" y="762000"/>
                </a:cubicBezTo>
                <a:cubicBezTo>
                  <a:pt x="435229" y="745067"/>
                  <a:pt x="426654" y="728842"/>
                  <a:pt x="423940" y="711200"/>
                </a:cubicBezTo>
                <a:cubicBezTo>
                  <a:pt x="415314" y="655134"/>
                  <a:pt x="426392" y="595178"/>
                  <a:pt x="407006" y="541867"/>
                </a:cubicBezTo>
                <a:cubicBezTo>
                  <a:pt x="400906" y="525092"/>
                  <a:pt x="373848" y="527647"/>
                  <a:pt x="356206" y="524933"/>
                </a:cubicBezTo>
                <a:cubicBezTo>
                  <a:pt x="300140" y="516307"/>
                  <a:pt x="243317" y="513644"/>
                  <a:pt x="186873" y="508000"/>
                </a:cubicBezTo>
                <a:lnTo>
                  <a:pt x="85273" y="474133"/>
                </a:lnTo>
                <a:lnTo>
                  <a:pt x="34473" y="457200"/>
                </a:lnTo>
                <a:cubicBezTo>
                  <a:pt x="23184" y="440267"/>
                  <a:pt x="3130" y="426594"/>
                  <a:pt x="606" y="406400"/>
                </a:cubicBezTo>
                <a:cubicBezTo>
                  <a:pt x="-4156" y="368301"/>
                  <a:pt x="19739" y="298642"/>
                  <a:pt x="51406" y="270933"/>
                </a:cubicBezTo>
                <a:cubicBezTo>
                  <a:pt x="82038" y="244130"/>
                  <a:pt x="153006" y="203200"/>
                  <a:pt x="153006" y="203200"/>
                </a:cubicBezTo>
                <a:cubicBezTo>
                  <a:pt x="158651" y="186267"/>
                  <a:pt x="158790" y="166338"/>
                  <a:pt x="169940" y="152400"/>
                </a:cubicBezTo>
                <a:cubicBezTo>
                  <a:pt x="182653" y="136508"/>
                  <a:pt x="205106" y="131562"/>
                  <a:pt x="220740" y="118533"/>
                </a:cubicBezTo>
                <a:cubicBezTo>
                  <a:pt x="305301" y="48065"/>
                  <a:pt x="233065" y="80558"/>
                  <a:pt x="322340" y="50800"/>
                </a:cubicBezTo>
                <a:cubicBezTo>
                  <a:pt x="350562" y="56444"/>
                  <a:pt x="383059" y="83698"/>
                  <a:pt x="407006" y="67733"/>
                </a:cubicBezTo>
                <a:cubicBezTo>
                  <a:pt x="418497" y="60073"/>
                  <a:pt x="368004" y="11797"/>
                  <a:pt x="356206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2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Impactos no Setor -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Recomendações são diferentes dependendo dos modelos</a:t>
            </a:r>
          </a:p>
          <a:p>
            <a:pPr lvl="1"/>
            <a:r>
              <a:rPr lang="pt-BR" sz="2200" dirty="0" smtClean="0"/>
              <a:t>Todos os investimentos em pesquisa são triplicados</a:t>
            </a:r>
          </a:p>
          <a:p>
            <a:pPr lvl="2"/>
            <a:r>
              <a:rPr lang="pt-BR" sz="2000" dirty="0" smtClean="0"/>
              <a:t>Respostas calibradas para o Rolas</a:t>
            </a:r>
          </a:p>
          <a:p>
            <a:pPr lvl="2"/>
            <a:r>
              <a:rPr lang="pt-BR" sz="2000" dirty="0" smtClean="0"/>
              <a:t>Para a Embrapa</a:t>
            </a:r>
          </a:p>
          <a:p>
            <a:pPr lvl="2"/>
            <a:r>
              <a:rPr lang="pt-BR" sz="2000" dirty="0" smtClean="0"/>
              <a:t>Para o IAC</a:t>
            </a:r>
          </a:p>
          <a:p>
            <a:r>
              <a:rPr lang="pt-BR" sz="2400" dirty="0" smtClean="0"/>
              <a:t>Redução da eficiência no uso dos recursos</a:t>
            </a:r>
          </a:p>
          <a:p>
            <a:r>
              <a:rPr lang="pt-BR" sz="2400" dirty="0" smtClean="0"/>
              <a:t>Atraso na atualização das calibrações</a:t>
            </a:r>
            <a:endParaRPr lang="pt-BR" sz="2400" dirty="0"/>
          </a:p>
          <a:p>
            <a:pPr lvl="2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626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61</TotalTime>
  <Words>321</Words>
  <Application>Microsoft Macintosh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Calibri</vt:lpstr>
      <vt:lpstr>Mangal</vt:lpstr>
      <vt:lpstr>Trebuchet MS</vt:lpstr>
      <vt:lpstr>Wingdings 3</vt:lpstr>
      <vt:lpstr>Arial</vt:lpstr>
      <vt:lpstr>Faceta</vt:lpstr>
      <vt:lpstr>Laboratórios de análise de solo:  Metodologias utilizadas  Analise e recomendações para agricultura de Precisão</vt:lpstr>
      <vt:lpstr>As metodologias de Análise atuais do Brasil</vt:lpstr>
      <vt:lpstr>Metodologia Embrapa</vt:lpstr>
      <vt:lpstr>Método Embrapa</vt:lpstr>
      <vt:lpstr>Metodologia IAC</vt:lpstr>
      <vt:lpstr>Método IAC</vt:lpstr>
      <vt:lpstr>Rolas</vt:lpstr>
      <vt:lpstr>Mapa prático do Brasil</vt:lpstr>
      <vt:lpstr>Impactos no Setor - Geral</vt:lpstr>
      <vt:lpstr>Impactos no Setor – para os laboratório</vt:lpstr>
      <vt:lpstr>Impactos no Setor – para os usuários</vt:lpstr>
      <vt:lpstr>Insigths pessoais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Laboratórios de análise de solo:  Metodologias utilizadas  Analise e recomendações para agricultura de Precisão</dc:title>
  <dc:creator>Leonardo Menegatti</dc:creator>
  <cp:lastModifiedBy>Leonardo Menegatti</cp:lastModifiedBy>
  <cp:revision>8</cp:revision>
  <dcterms:created xsi:type="dcterms:W3CDTF">2017-04-12T12:09:56Z</dcterms:created>
  <dcterms:modified xsi:type="dcterms:W3CDTF">2017-04-12T13:11:42Z</dcterms:modified>
</cp:coreProperties>
</file>