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73" r:id="rId3"/>
    <p:sldId id="285" r:id="rId4"/>
    <p:sldId id="274" r:id="rId5"/>
    <p:sldId id="282" r:id="rId6"/>
    <p:sldId id="275" r:id="rId7"/>
    <p:sldId id="283" r:id="rId8"/>
    <p:sldId id="276" r:id="rId9"/>
    <p:sldId id="284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C6"/>
    <a:srgbClr val="2B8F39"/>
    <a:srgbClr val="38B44A"/>
    <a:srgbClr val="2B8F3A"/>
    <a:srgbClr val="203864"/>
    <a:srgbClr val="F5F5F5"/>
    <a:srgbClr val="FFC0D8"/>
    <a:srgbClr val="2A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2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548807985736107E-2"/>
          <c:w val="1"/>
          <c:h val="0.89092046059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Finalidades'!$C$60</c:f>
              <c:strCache>
                <c:ptCount val="1"/>
                <c:pt idx="0">
                  <c:v>jul a nov/2020</c:v>
                </c:pt>
              </c:strCache>
            </c:strRef>
          </c:tx>
          <c:spPr>
            <a:solidFill>
              <a:srgbClr val="2B8F3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25108755957935E-3"/>
                  <c:y val="6.2516243908029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BF-416B-8AD9-A947C9FA1719}"/>
                </c:ext>
              </c:extLst>
            </c:dLbl>
            <c:dLbl>
              <c:idx val="3"/>
              <c:layout>
                <c:manualLayout>
                  <c:x val="0"/>
                  <c:y val="5.416484036747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BF-416B-8AD9-A947C9FA1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1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Finalidades'!$C$61:$C$66</c:f>
              <c:numCache>
                <c:formatCode>_(* #,##0_);_(* \(#,##0\);_(* "-"??_);_(@_)</c:formatCode>
                <c:ptCount val="5"/>
                <c:pt idx="0">
                  <c:v>59516.507311870009</c:v>
                </c:pt>
                <c:pt idx="1">
                  <c:v>31125.689907150001</c:v>
                </c:pt>
                <c:pt idx="2">
                  <c:v>9099.240075239999</c:v>
                </c:pt>
                <c:pt idx="3">
                  <c:v>6618.7448536900001</c:v>
                </c:pt>
                <c:pt idx="4">
                  <c:v>106360.18214795002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F-416B-8AD9-A947C9FA1719}"/>
            </c:ext>
          </c:extLst>
        </c:ser>
        <c:ser>
          <c:idx val="1"/>
          <c:order val="1"/>
          <c:tx>
            <c:strRef>
              <c:f>'Todas as Finalidades'!$D$60</c:f>
              <c:strCache>
                <c:ptCount val="1"/>
                <c:pt idx="0">
                  <c:v>jul a nov/2021</c:v>
                </c:pt>
              </c:strCache>
            </c:strRef>
          </c:tx>
          <c:spPr>
            <a:solidFill>
              <a:srgbClr val="20386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dLbl>
              <c:idx val="2"/>
              <c:layout>
                <c:manualLayout>
                  <c:x val="-3.4841128113662916E-3"/>
                  <c:y val="6.737619820797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BF-416B-8AD9-A947C9FA1719}"/>
                </c:ext>
              </c:extLst>
            </c:dLbl>
            <c:dLbl>
              <c:idx val="3"/>
              <c:layout>
                <c:manualLayout>
                  <c:x val="0"/>
                  <c:y val="6.706191491662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BF-416B-8AD9-A947C9FA1719}"/>
                </c:ext>
              </c:extLst>
            </c:dLbl>
            <c:dLbl>
              <c:idx val="4"/>
              <c:layout>
                <c:manualLayout>
                  <c:x val="-2.3227418742441945E-3"/>
                  <c:y val="0.4553608015992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b" anchorCtr="1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BF-416B-8AD9-A947C9FA1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Finalidades'!$D$61:$D$66</c:f>
              <c:numCache>
                <c:formatCode>_(* #,##0_);_(* \(#,##0\);_(* "-"??_);_(@_)</c:formatCode>
                <c:ptCount val="5"/>
                <c:pt idx="0">
                  <c:v>74581.60742166001</c:v>
                </c:pt>
                <c:pt idx="1">
                  <c:v>35179.361171759992</c:v>
                </c:pt>
                <c:pt idx="2">
                  <c:v>13497.31511358</c:v>
                </c:pt>
                <c:pt idx="3">
                  <c:v>8119.7912394499999</c:v>
                </c:pt>
                <c:pt idx="4">
                  <c:v>131378.07494644998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BF-416B-8AD9-A947C9FA1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689062096"/>
        <c:axId val="688974608"/>
      </c:barChart>
      <c:catAx>
        <c:axId val="68906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1"/>
            </a:pPr>
            <a:endParaRPr lang="pt-BR"/>
          </a:p>
        </c:txPr>
        <c:crossAx val="688974608"/>
        <c:crosses val="autoZero"/>
        <c:auto val="1"/>
        <c:lblAlgn val="ctr"/>
        <c:lblOffset val="100"/>
        <c:noMultiLvlLbl val="0"/>
      </c:catAx>
      <c:valAx>
        <c:axId val="6889746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8906209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6350" h="63500"/>
          <a:bevelB w="6350" h="63500"/>
        </a:sp3d>
      </c:spPr>
    </c:plotArea>
    <c:legend>
      <c:legendPos val="b"/>
      <c:layout>
        <c:manualLayout>
          <c:xMode val="edge"/>
          <c:yMode val="edge"/>
          <c:x val="4.0947212339045462E-2"/>
          <c:y val="5.2800009618583103E-2"/>
          <c:w val="0.52650981518102391"/>
          <c:h val="9.5006953434034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4552068456631439"/>
          <c:w val="1"/>
          <c:h val="0.3539626773302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Industrialização!$D$39</c:f>
              <c:strCache>
                <c:ptCount val="1"/>
                <c:pt idx="0">
                  <c:v>jul a nov/20</c:v>
                </c:pt>
              </c:strCache>
            </c:strRef>
          </c:tx>
          <c:spPr>
            <a:solidFill>
              <a:srgbClr val="2B8F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1"/>
              <c:layout>
                <c:manualLayout>
                  <c:x val="2.0837435190654298E-3"/>
                  <c:y val="6.6012881104624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A5-4A7A-B080-17A6A414C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Industrialização!$C$40:$C$43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Industrialização!$D$40:$D$43</c:f>
              <c:numCache>
                <c:formatCode>#,##0</c:formatCode>
                <c:ptCount val="4"/>
                <c:pt idx="0">
                  <c:v>0</c:v>
                </c:pt>
                <c:pt idx="1">
                  <c:v>1104.3786421500001</c:v>
                </c:pt>
                <c:pt idx="2">
                  <c:v>5514.3662115400002</c:v>
                </c:pt>
                <c:pt idx="3">
                  <c:v>6618.7448536900001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5-4A7A-B080-17A6A414C40D}"/>
            </c:ext>
          </c:extLst>
        </c:ser>
        <c:ser>
          <c:idx val="1"/>
          <c:order val="1"/>
          <c:tx>
            <c:strRef>
              <c:f>Industrialização!$E$39</c:f>
              <c:strCache>
                <c:ptCount val="1"/>
                <c:pt idx="0">
                  <c:v>jul a nov/21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5-4A7A-B080-17A6A414C40D}"/>
                </c:ext>
              </c:extLst>
            </c:dLbl>
            <c:dLbl>
              <c:idx val="1"/>
              <c:layout>
                <c:manualLayout>
                  <c:x val="-4.1674870381308658E-3"/>
                  <c:y val="1.74659621060649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A5-4A7A-B080-17A6A414C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Industrialização!$C$40:$C$43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Industrialização!$E$40:$E$43</c:f>
              <c:numCache>
                <c:formatCode>#,##0</c:formatCode>
                <c:ptCount val="4"/>
                <c:pt idx="0">
                  <c:v>0</c:v>
                </c:pt>
                <c:pt idx="1">
                  <c:v>982.13578301000007</c:v>
                </c:pt>
                <c:pt idx="2">
                  <c:v>7137.6554564399994</c:v>
                </c:pt>
                <c:pt idx="3">
                  <c:v>8119.7912394499999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5-4A7A-B080-17A6A414C4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588800"/>
        <c:axId val="633795312"/>
      </c:barChart>
      <c:catAx>
        <c:axId val="6625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3795312"/>
        <c:crosses val="autoZero"/>
        <c:auto val="1"/>
        <c:lblAlgn val="ctr"/>
        <c:lblOffset val="100"/>
        <c:noMultiLvlLbl val="0"/>
      </c:catAx>
      <c:valAx>
        <c:axId val="6337953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58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77331495701253E-2"/>
          <c:y val="9.1910644577739675E-2"/>
          <c:w val="0.538485266128503"/>
          <c:h val="7.5605133907886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17917602899999E-3"/>
          <c:y val="6.3885903738816294E-2"/>
          <c:w val="0.96181029063681001"/>
          <c:h val="0.80041177772029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Finalidades'!$Q$60</c:f>
              <c:strCache>
                <c:ptCount val="1"/>
                <c:pt idx="0">
                  <c:v>jul a nov/2020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Finalidades'!$Q$61:$Q$64</c:f>
              <c:numCache>
                <c:formatCode>#,##0</c:formatCode>
                <c:ptCount val="4"/>
                <c:pt idx="0">
                  <c:v>14625.803210829999</c:v>
                </c:pt>
                <c:pt idx="1">
                  <c:v>17707.517432119992</c:v>
                </c:pt>
                <c:pt idx="2">
                  <c:v>74026.861505000023</c:v>
                </c:pt>
                <c:pt idx="3">
                  <c:v>106360.18214795002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C-41B9-84F8-3655FB645301}"/>
            </c:ext>
          </c:extLst>
        </c:ser>
        <c:ser>
          <c:idx val="1"/>
          <c:order val="1"/>
          <c:tx>
            <c:strRef>
              <c:f>'Todas as Finalidades'!$R$60</c:f>
              <c:strCache>
                <c:ptCount val="1"/>
                <c:pt idx="0">
                  <c:v>jul a nov/2021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Finalidades'!$R$61:$R$64</c:f>
              <c:numCache>
                <c:formatCode>#,##0</c:formatCode>
                <c:ptCount val="4"/>
                <c:pt idx="0">
                  <c:v>18319.866096989997</c:v>
                </c:pt>
                <c:pt idx="1">
                  <c:v>22694.473347820011</c:v>
                </c:pt>
                <c:pt idx="2">
                  <c:v>90363.735501640011</c:v>
                </c:pt>
                <c:pt idx="3">
                  <c:v>131378.07494645001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C-41B9-84F8-3655FB6453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38310368"/>
        <c:axId val="638275472"/>
      </c:barChart>
      <c:catAx>
        <c:axId val="6383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8275472"/>
        <c:crosses val="autoZero"/>
        <c:auto val="1"/>
        <c:lblAlgn val="ctr"/>
        <c:lblOffset val="100"/>
        <c:noMultiLvlLbl val="0"/>
      </c:catAx>
      <c:valAx>
        <c:axId val="638275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83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521407895801133E-2"/>
          <c:y val="0.18330186400663598"/>
          <c:w val="0.2575969161324882"/>
          <c:h val="0.13497937823365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29913778592393E-3"/>
          <c:y val="0.111682345693684"/>
          <c:w val="0.98046695469479594"/>
          <c:h val="0.72008628659708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'Programas de Investimento'!$K$3</c:f>
              <c:strCache>
                <c:ptCount val="1"/>
                <c:pt idx="0">
                  <c:v>Programação 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Investimento'!$K$4:$K$14</c:f>
              <c:numCache>
                <c:formatCode>#,##0</c:formatCode>
                <c:ptCount val="11"/>
                <c:pt idx="0">
                  <c:v>1349.4</c:v>
                </c:pt>
                <c:pt idx="1">
                  <c:v>1500</c:v>
                </c:pt>
                <c:pt idx="2">
                  <c:v>1658.3</c:v>
                </c:pt>
                <c:pt idx="3">
                  <c:v>1888.5</c:v>
                </c:pt>
                <c:pt idx="4">
                  <c:v>2614.9</c:v>
                </c:pt>
                <c:pt idx="5">
                  <c:v>4142.7</c:v>
                </c:pt>
                <c:pt idx="6">
                  <c:v>4878.5</c:v>
                </c:pt>
                <c:pt idx="7">
                  <c:v>5046.6000000000004</c:v>
                </c:pt>
                <c:pt idx="8">
                  <c:v>7529.5</c:v>
                </c:pt>
                <c:pt idx="9">
                  <c:v>17566.7</c:v>
                </c:pt>
                <c:pt idx="10">
                  <c:v>25274.899999999994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48D9-8E14-FB0DFF0D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21"/>
        <c:axId val="654317520"/>
        <c:axId val="645852000"/>
      </c:barChart>
      <c:barChart>
        <c:barDir val="col"/>
        <c:grouping val="stacked"/>
        <c:varyColors val="0"/>
        <c:ser>
          <c:idx val="1"/>
          <c:order val="1"/>
          <c:tx>
            <c:strRef>
              <c:f>'Programas de Investimento'!$L$3</c:f>
              <c:strCache>
                <c:ptCount val="1"/>
                <c:pt idx="0">
                  <c:v>Aplicação 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Investimento'!$L$4:$L$14</c:f>
              <c:numCache>
                <c:formatCode>#,##0</c:formatCode>
                <c:ptCount val="11"/>
                <c:pt idx="0">
                  <c:v>595.25711467999997</c:v>
                </c:pt>
                <c:pt idx="1">
                  <c:v>996.26997043000006</c:v>
                </c:pt>
                <c:pt idx="2">
                  <c:v>6.6779999999999999</c:v>
                </c:pt>
                <c:pt idx="3">
                  <c:v>695.04108741999983</c:v>
                </c:pt>
                <c:pt idx="4">
                  <c:v>1206.5564211900003</c:v>
                </c:pt>
                <c:pt idx="5">
                  <c:v>649.67661090999979</c:v>
                </c:pt>
                <c:pt idx="6">
                  <c:v>1864.8121930800005</c:v>
                </c:pt>
                <c:pt idx="7">
                  <c:v>2114.022100059999</c:v>
                </c:pt>
                <c:pt idx="8">
                  <c:v>3901.7388965899995</c:v>
                </c:pt>
                <c:pt idx="9">
                  <c:v>9134.1100535100159</c:v>
                </c:pt>
                <c:pt idx="10">
                  <c:v>14014.837552129982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6-48D9-8E14-FB0DFF0D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645491744"/>
        <c:axId val="645849632"/>
      </c:barChart>
      <c:catAx>
        <c:axId val="6543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5852000"/>
        <c:crosses val="autoZero"/>
        <c:auto val="1"/>
        <c:lblAlgn val="ctr"/>
        <c:lblOffset val="100"/>
        <c:noMultiLvlLbl val="0"/>
      </c:catAx>
      <c:valAx>
        <c:axId val="645852000"/>
        <c:scaling>
          <c:orientation val="minMax"/>
          <c:max val="19000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654317520"/>
        <c:crosses val="autoZero"/>
        <c:crossBetween val="between"/>
        <c:majorUnit val="1000"/>
      </c:valAx>
      <c:valAx>
        <c:axId val="64584963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645491744"/>
        <c:crosses val="max"/>
        <c:crossBetween val="between"/>
      </c:valAx>
      <c:catAx>
        <c:axId val="64549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5849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0387801181301"/>
          <c:y val="0.229699268157221"/>
          <c:w val="0.413971877266607"/>
          <c:h val="0.112698456007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952905929871E-2"/>
          <c:y val="0.22243904510688842"/>
          <c:w val="0.97340941881402598"/>
          <c:h val="0.67243065160339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Programação_Aplicação_custeio!$D$3</c:f>
              <c:strCache>
                <c:ptCount val="1"/>
                <c:pt idx="0">
                  <c:v>Programação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Programação_Aplicação_custeio!$D$4:$D$7</c:f>
              <c:numCache>
                <c:formatCode>_-* #,##0_-;\-* #,##0_-;_-* "-"??_-;_-@_-</c:formatCode>
                <c:ptCount val="4"/>
                <c:pt idx="0">
                  <c:v>126860</c:v>
                </c:pt>
                <c:pt idx="1">
                  <c:v>21740</c:v>
                </c:pt>
                <c:pt idx="2">
                  <c:v>29180</c:v>
                </c:pt>
                <c:pt idx="3">
                  <c:v>177780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9-4C32-AE5E-8858C6290BC3}"/>
            </c:ext>
          </c:extLst>
        </c:ser>
        <c:ser>
          <c:idx val="1"/>
          <c:order val="1"/>
          <c:tx>
            <c:strRef>
              <c:f>Programação_Aplicação_custeio!$E$3</c:f>
              <c:strCache>
                <c:ptCount val="1"/>
                <c:pt idx="0">
                  <c:v>Aplicação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Programação_Aplicação_custeio!$E$4:$E$7</c:f>
              <c:numCache>
                <c:formatCode>_-* #,##0_-;\-* #,##0_-;_-* "-"??_-;_-@_-</c:formatCode>
                <c:ptCount val="4"/>
                <c:pt idx="0">
                  <c:v>66184</c:v>
                </c:pt>
                <c:pt idx="1">
                  <c:v>13560</c:v>
                </c:pt>
                <c:pt idx="2">
                  <c:v>16455</c:v>
                </c:pt>
                <c:pt idx="3">
                  <c:v>96199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9-4C32-AE5E-8858C6290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overlap val="100"/>
        <c:axId val="690322512"/>
        <c:axId val="690312816"/>
      </c:barChart>
      <c:catAx>
        <c:axId val="6903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90312816"/>
        <c:crosses val="autoZero"/>
        <c:auto val="1"/>
        <c:lblAlgn val="ctr"/>
        <c:lblOffset val="100"/>
        <c:noMultiLvlLbl val="0"/>
      </c:catAx>
      <c:valAx>
        <c:axId val="690312816"/>
        <c:scaling>
          <c:orientation val="minMax"/>
          <c:max val="180000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9032251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877801337714"/>
          <c:y val="0.237027832747402"/>
          <c:w val="0.44540974619985002"/>
          <c:h val="6.3653259390414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/>
              <a:t>Sul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57402972174368"/>
          <c:y val="0.40866444704462235"/>
          <c:w val="0.80558948671492636"/>
          <c:h val="0.515100403888557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E5-45ED-8C20-2E0436CC3AB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E5-45ED-8C20-2E0436CC3A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E5-45ED-8C20-2E0436CC3AB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E5-45ED-8C20-2E0436CC3ABE}"/>
              </c:ext>
            </c:extLst>
          </c:dPt>
          <c:dLbls>
            <c:dLbl>
              <c:idx val="2"/>
              <c:layout>
                <c:manualLayout>
                  <c:x val="0.14743521425819195"/>
                  <c:y val="9.44837484577587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E5-45ED-8C20-2E0436CC3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Planilha1!$K$32:$K$34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Planilha1!$L$32:$L$34</c:f>
              <c:numCache>
                <c:formatCode>#,##0.00</c:formatCode>
                <c:ptCount val="3"/>
                <c:pt idx="0">
                  <c:v>20600</c:v>
                </c:pt>
                <c:pt idx="1">
                  <c:v>18334</c:v>
                </c:pt>
                <c:pt idx="2">
                  <c:v>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E5-45ED-8C20-2E0436CC3A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/>
              <a:t>Centro-Oeste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AC-4A33-BF0D-5F2235D1927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AC-4A33-BF0D-5F2235D1927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AC-4A33-BF0D-5F2235D1927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AC-4A33-BF0D-5F2235D192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Planilha1!$K$4:$K$6</c:f>
              <c:strCache>
                <c:ptCount val="3"/>
                <c:pt idx="0">
                  <c:v>MT</c:v>
                </c:pt>
                <c:pt idx="1">
                  <c:v>GO</c:v>
                </c:pt>
                <c:pt idx="2">
                  <c:v>MS</c:v>
                </c:pt>
              </c:strCache>
            </c:strRef>
          </c:cat>
          <c:val>
            <c:numRef>
              <c:f>Planilha1!$L$4:$L$6</c:f>
              <c:numCache>
                <c:formatCode>#,##0</c:formatCode>
                <c:ptCount val="3"/>
                <c:pt idx="0">
                  <c:v>14017</c:v>
                </c:pt>
                <c:pt idx="1">
                  <c:v>11519</c:v>
                </c:pt>
                <c:pt idx="2">
                  <c:v>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AC-4A33-BF0D-5F2235D192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/>
              <a:t>Sudeste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C9-4809-86FD-FEFF6AF0723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C9-4809-86FD-FEFF6AF0723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C9-4809-86FD-FEFF6AF0723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C9-4809-86FD-FEFF6AF072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Planilha1!$K$27:$K$30</c:f>
              <c:strCache>
                <c:ptCount val="4"/>
                <c:pt idx="0">
                  <c:v>MG</c:v>
                </c:pt>
                <c:pt idx="1">
                  <c:v>SP</c:v>
                </c:pt>
                <c:pt idx="2">
                  <c:v>ES</c:v>
                </c:pt>
                <c:pt idx="3">
                  <c:v>RJ</c:v>
                </c:pt>
              </c:strCache>
            </c:strRef>
          </c:cat>
          <c:val>
            <c:numRef>
              <c:f>Planilha1!$L$27:$L$30</c:f>
              <c:numCache>
                <c:formatCode>#,##0</c:formatCode>
                <c:ptCount val="4"/>
                <c:pt idx="0">
                  <c:v>16910</c:v>
                </c:pt>
                <c:pt idx="1">
                  <c:v>12791</c:v>
                </c:pt>
                <c:pt idx="2">
                  <c:v>1816</c:v>
                </c:pt>
                <c:pt idx="3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C9-4809-86FD-FEFF6AF072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/>
              <a:t>Nordeste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3D-4AF9-9A36-7EE1F0E948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3D-4AF9-9A36-7EE1F0E948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3D-4AF9-9A36-7EE1F0E948C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3D-4AF9-9A36-7EE1F0E948C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3D-4AF9-9A36-7EE1F0E948C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3D-4AF9-9A36-7EE1F0E948C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33D-4AF9-9A36-7EE1F0E948C1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33D-4AF9-9A36-7EE1F0E948C1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33D-4AF9-9A36-7EE1F0E948C1}"/>
              </c:ext>
            </c:extLst>
          </c:dPt>
          <c:dLbls>
            <c:dLbl>
              <c:idx val="2"/>
              <c:layout>
                <c:manualLayout>
                  <c:x val="0.12953849518810148"/>
                  <c:y val="-9.70493334051248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3D-4AF9-9A36-7EE1F0E948C1}"/>
                </c:ext>
              </c:extLst>
            </c:dLbl>
            <c:dLbl>
              <c:idx val="3"/>
              <c:layout>
                <c:manualLayout>
                  <c:x val="6.2997594050743658E-3"/>
                  <c:y val="-2.0797608632254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3D-4AF9-9A36-7EE1F0E94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Planilha1!$K$9:$K$17</c:f>
              <c:strCache>
                <c:ptCount val="9"/>
                <c:pt idx="0">
                  <c:v>BA</c:v>
                </c:pt>
                <c:pt idx="1">
                  <c:v>MA</c:v>
                </c:pt>
                <c:pt idx="2">
                  <c:v>PI</c:v>
                </c:pt>
                <c:pt idx="3">
                  <c:v>PE</c:v>
                </c:pt>
                <c:pt idx="4">
                  <c:v>CE</c:v>
                </c:pt>
                <c:pt idx="5">
                  <c:v>PB</c:v>
                </c:pt>
                <c:pt idx="6">
                  <c:v>AL</c:v>
                </c:pt>
                <c:pt idx="7">
                  <c:v>SE</c:v>
                </c:pt>
                <c:pt idx="8">
                  <c:v>RN</c:v>
                </c:pt>
              </c:strCache>
            </c:strRef>
          </c:cat>
          <c:val>
            <c:numRef>
              <c:f>Planilha1!$L$9:$L$17</c:f>
              <c:numCache>
                <c:formatCode>#,##0</c:formatCode>
                <c:ptCount val="9"/>
                <c:pt idx="0">
                  <c:v>4341</c:v>
                </c:pt>
                <c:pt idx="1">
                  <c:v>2852</c:v>
                </c:pt>
                <c:pt idx="2">
                  <c:v>1188</c:v>
                </c:pt>
                <c:pt idx="3">
                  <c:v>656</c:v>
                </c:pt>
                <c:pt idx="4">
                  <c:v>491</c:v>
                </c:pt>
                <c:pt idx="5">
                  <c:v>320</c:v>
                </c:pt>
                <c:pt idx="6">
                  <c:v>262</c:v>
                </c:pt>
                <c:pt idx="7">
                  <c:v>248</c:v>
                </c:pt>
                <c:pt idx="8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3D-4AF9-9A36-7EE1F0E948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/>
              <a:t>Norte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F5-4E39-97F5-1EBCEBB6F39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F5-4E39-97F5-1EBCEBB6F39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F5-4E39-97F5-1EBCEBB6F39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F5-4E39-97F5-1EBCEBB6F39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F5-4E39-97F5-1EBCEBB6F39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F5-4E39-97F5-1EBCEBB6F39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F5-4E39-97F5-1EBCEBB6F39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6F5-4E39-97F5-1EBCEBB6F39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6F5-4E39-97F5-1EBCEBB6F3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Planilha1!$K$19:$K$24</c:f>
              <c:strCache>
                <c:ptCount val="6"/>
                <c:pt idx="0">
                  <c:v>TO</c:v>
                </c:pt>
                <c:pt idx="1">
                  <c:v>PA</c:v>
                </c:pt>
                <c:pt idx="2">
                  <c:v>RO</c:v>
                </c:pt>
                <c:pt idx="3">
                  <c:v>AC</c:v>
                </c:pt>
                <c:pt idx="4">
                  <c:v>RR</c:v>
                </c:pt>
                <c:pt idx="5">
                  <c:v>AM</c:v>
                </c:pt>
              </c:strCache>
            </c:strRef>
          </c:cat>
          <c:val>
            <c:numRef>
              <c:f>Planilha1!$L$19:$L$24</c:f>
              <c:numCache>
                <c:formatCode>#,##0</c:formatCode>
                <c:ptCount val="6"/>
                <c:pt idx="0">
                  <c:v>3187</c:v>
                </c:pt>
                <c:pt idx="1">
                  <c:v>2941</c:v>
                </c:pt>
                <c:pt idx="2">
                  <c:v>2923</c:v>
                </c:pt>
                <c:pt idx="3">
                  <c:v>369</c:v>
                </c:pt>
                <c:pt idx="4">
                  <c:v>188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F5-4E39-97F5-1EBCEBB6F3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Custeio!$D$52</c:f>
              <c:strCache>
                <c:ptCount val="1"/>
                <c:pt idx="0">
                  <c:v>jul a nov/20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Custeio!$C$53:$C$56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Custeio!$D$53:$D$56</c:f>
              <c:numCache>
                <c:formatCode>#,##0</c:formatCode>
                <c:ptCount val="4"/>
                <c:pt idx="0">
                  <c:v>13303.32406391</c:v>
                </c:pt>
                <c:pt idx="1">
                  <c:v>9211.6748935099968</c:v>
                </c:pt>
                <c:pt idx="2">
                  <c:v>37001.508354450008</c:v>
                </c:pt>
                <c:pt idx="3">
                  <c:v>59516.507311870009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8-4A20-8245-114D570428CF}"/>
            </c:ext>
          </c:extLst>
        </c:ser>
        <c:ser>
          <c:idx val="1"/>
          <c:order val="1"/>
          <c:tx>
            <c:strRef>
              <c:f>Custeio!$E$52</c:f>
              <c:strCache>
                <c:ptCount val="1"/>
                <c:pt idx="0">
                  <c:v>jul a nov/21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Custeio!$C$53:$C$56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Custeio!$E$53:$E$56</c:f>
              <c:numCache>
                <c:formatCode>#,##0</c:formatCode>
                <c:ptCount val="4"/>
                <c:pt idx="0">
                  <c:v>16455.053903910008</c:v>
                </c:pt>
                <c:pt idx="1">
                  <c:v>12578.227511300001</c:v>
                </c:pt>
                <c:pt idx="2">
                  <c:v>45548.326006450014</c:v>
                </c:pt>
                <c:pt idx="3">
                  <c:v>74581.607421660025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8-4A20-8245-114D57042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048368"/>
        <c:axId val="643368624"/>
      </c:barChart>
      <c:catAx>
        <c:axId val="6620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3368624"/>
        <c:crosses val="autoZero"/>
        <c:auto val="1"/>
        <c:lblAlgn val="ctr"/>
        <c:lblOffset val="100"/>
        <c:noMultiLvlLbl val="0"/>
      </c:catAx>
      <c:valAx>
        <c:axId val="643368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0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99311023622004E-2"/>
          <c:y val="9.8335263204170201E-2"/>
          <c:w val="0.55504593175853001"/>
          <c:h val="7.37612229542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20027420079199E-2"/>
          <c:y val="0.26256418949462101"/>
          <c:w val="0.96415994515984205"/>
          <c:h val="0.5526231681148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Investimento!$D$57</c:f>
              <c:strCache>
                <c:ptCount val="1"/>
                <c:pt idx="0">
                  <c:v>jul a nov/20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49-41B0-B6DE-F912DB1F0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Investimento!$C$58:$C$61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Investimento!$D$58:$D$61</c:f>
              <c:numCache>
                <c:formatCode>#,##0</c:formatCode>
                <c:ptCount val="4"/>
                <c:pt idx="0">
                  <c:v>1322.4791469199999</c:v>
                </c:pt>
                <c:pt idx="1">
                  <c:v>7391.4638964600008</c:v>
                </c:pt>
                <c:pt idx="2">
                  <c:v>22411.746863769997</c:v>
                </c:pt>
                <c:pt idx="3">
                  <c:v>31125.689907149997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9-41B0-B6DE-F912DB1F0560}"/>
            </c:ext>
          </c:extLst>
        </c:ser>
        <c:ser>
          <c:idx val="1"/>
          <c:order val="1"/>
          <c:tx>
            <c:strRef>
              <c:f>Investimento!$E$57</c:f>
              <c:strCache>
                <c:ptCount val="1"/>
                <c:pt idx="0">
                  <c:v>jul a nov/21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2.0248558326964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9-41B0-B6DE-F912DB1F0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Investimento!$C$58:$C$61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Investimento!$E$58:$E$61</c:f>
              <c:numCache>
                <c:formatCode>#,##0</c:formatCode>
                <c:ptCount val="4"/>
                <c:pt idx="0">
                  <c:v>1864.81219308</c:v>
                </c:pt>
                <c:pt idx="1">
                  <c:v>9134.1100535100031</c:v>
                </c:pt>
                <c:pt idx="2">
                  <c:v>24180.43892516999</c:v>
                </c:pt>
                <c:pt idx="3">
                  <c:v>35179.361171759992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9-41B0-B6DE-F912DB1F05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44770064"/>
        <c:axId val="637058384"/>
      </c:barChart>
      <c:catAx>
        <c:axId val="6447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7058384"/>
        <c:crosses val="autoZero"/>
        <c:auto val="1"/>
        <c:lblAlgn val="ctr"/>
        <c:lblOffset val="100"/>
        <c:noMultiLvlLbl val="0"/>
      </c:catAx>
      <c:valAx>
        <c:axId val="637058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47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75408544989173E-2"/>
          <c:y val="0.10789155479386843"/>
          <c:w val="0.60099757170046597"/>
          <c:h val="7.2432430992740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46520146520099E-2"/>
          <c:y val="0.40526312741826997"/>
          <c:w val="0.95970695970695896"/>
          <c:h val="0.4189880703526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Comercialização!$D$48</c:f>
              <c:strCache>
                <c:ptCount val="1"/>
                <c:pt idx="0">
                  <c:v>jul a nov/20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1B-4D35-B7AA-555E5DC03D9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B-4D35-B7AA-555E5DC03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Comercialização!$D$49:$D$52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9099.2400752400008</c:v>
                </c:pt>
                <c:pt idx="3">
                  <c:v>9099.2400752400008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D35-B7AA-555E5DC03D9C}"/>
            </c:ext>
          </c:extLst>
        </c:ser>
        <c:ser>
          <c:idx val="1"/>
          <c:order val="1"/>
          <c:tx>
            <c:strRef>
              <c:f>Comercialização!$E$48</c:f>
              <c:strCache>
                <c:ptCount val="1"/>
                <c:pt idx="0">
                  <c:v>jul a nov/21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Comercialização!$E$49:$E$52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13497.31511358</c:v>
                </c:pt>
                <c:pt idx="3">
                  <c:v>13497.31511358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D35-B7AA-555E5DC03D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13115104"/>
        <c:axId val="627316368"/>
      </c:barChart>
      <c:catAx>
        <c:axId val="6131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27316368"/>
        <c:crosses val="autoZero"/>
        <c:auto val="1"/>
        <c:lblAlgn val="ctr"/>
        <c:lblOffset val="100"/>
        <c:noMultiLvlLbl val="0"/>
      </c:catAx>
      <c:valAx>
        <c:axId val="6273163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31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948513486906862E-2"/>
          <c:y val="0.10335094734837669"/>
          <c:w val="0.51574940622093801"/>
          <c:h val="7.558770971847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0.08145</cdr:x>
      <cdr:y>0.35387</cdr:y>
    </cdr:from>
    <cdr:to>
      <cdr:x>0.18692</cdr:x>
      <cdr:y>0.42544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FC6104-EDA5-4616-861C-4F3B47B0FC09}"/>
            </a:ext>
          </a:extLst>
        </cdr:cNvPr>
        <cdr:cNvSpPr txBox="1"/>
      </cdr:nvSpPr>
      <cdr:spPr>
        <a:xfrm xmlns:a="http://schemas.openxmlformats.org/drawingml/2006/main">
          <a:off x="826544" y="1772958"/>
          <a:ext cx="1070356" cy="35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0.06183</cdr:x>
      <cdr:y>0.3849</cdr:y>
    </cdr:from>
    <cdr:to>
      <cdr:x>0.0839</cdr:x>
      <cdr:y>0.41532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FD3CB65-3571-4F7D-A83E-4F6E44C78399}"/>
            </a:ext>
          </a:extLst>
        </cdr:cNvPr>
        <cdr:cNvSpPr/>
      </cdr:nvSpPr>
      <cdr:spPr>
        <a:xfrm xmlns:a="http://schemas.openxmlformats.org/drawingml/2006/main">
          <a:off x="627431" y="1928422"/>
          <a:ext cx="223976" cy="152409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0.28892</cdr:x>
      <cdr:y>0.59969</cdr:y>
    </cdr:from>
    <cdr:to>
      <cdr:x>0.37465</cdr:x>
      <cdr:y>0.67127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2932115" y="3004524"/>
          <a:ext cx="870026" cy="35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13 %</a:t>
          </a:r>
        </a:p>
      </cdr:txBody>
    </cdr:sp>
  </cdr:relSizeAnchor>
  <cdr:relSizeAnchor xmlns:cdr="http://schemas.openxmlformats.org/drawingml/2006/chartDrawing">
    <cdr:from>
      <cdr:x>0.2667</cdr:x>
      <cdr:y>0.63073</cdr:y>
    </cdr:from>
    <cdr:to>
      <cdr:x>0.28876</cdr:x>
      <cdr:y>0.66114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2706617" y="3160039"/>
          <a:ext cx="223874" cy="15235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0.87401</cdr:x>
      <cdr:y>0</cdr:y>
    </cdr:from>
    <cdr:to>
      <cdr:x>0.95205</cdr:x>
      <cdr:y>0.07158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8872237" y="0"/>
          <a:ext cx="792163" cy="354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24 %</a:t>
          </a:r>
        </a:p>
      </cdr:txBody>
    </cdr:sp>
  </cdr:relSizeAnchor>
  <cdr:relSizeAnchor xmlns:cdr="http://schemas.openxmlformats.org/drawingml/2006/chartDrawing">
    <cdr:from>
      <cdr:x>0.8575</cdr:x>
      <cdr:y>0.02567</cdr:y>
    </cdr:from>
    <cdr:to>
      <cdr:x>0.87956</cdr:x>
      <cdr:y>0.05609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8702292" y="128605"/>
          <a:ext cx="223875" cy="15240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0.49121</cdr:x>
      <cdr:y>0.74722</cdr:y>
    </cdr:from>
    <cdr:to>
      <cdr:x>0.57694</cdr:x>
      <cdr:y>0.8188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4985030" y="3743666"/>
          <a:ext cx="870027" cy="35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0.46899</cdr:x>
      <cdr:y>0.77826</cdr:y>
    </cdr:from>
    <cdr:to>
      <cdr:x>0.49105</cdr:x>
      <cdr:y>0.80867</cdr:y>
    </cdr:to>
    <cdr:sp macro="" textlink="">
      <cdr:nvSpPr>
        <cdr:cNvPr id="12" name="Triângulo isósceles 11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4759532" y="3899181"/>
          <a:ext cx="223875" cy="15235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0.68985</cdr:x>
      <cdr:y>0.77896</cdr:y>
    </cdr:from>
    <cdr:to>
      <cdr:x>0.77558</cdr:x>
      <cdr:y>0.85054</cdr:y>
    </cdr:to>
    <cdr:sp macro="" textlink="">
      <cdr:nvSpPr>
        <cdr:cNvPr id="13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7000872" y="3902712"/>
          <a:ext cx="870026" cy="35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23 %</a:t>
          </a:r>
        </a:p>
      </cdr:txBody>
    </cdr:sp>
  </cdr:relSizeAnchor>
  <cdr:relSizeAnchor xmlns:cdr="http://schemas.openxmlformats.org/drawingml/2006/chartDrawing">
    <cdr:from>
      <cdr:x>0.66763</cdr:x>
      <cdr:y>0.81</cdr:y>
    </cdr:from>
    <cdr:to>
      <cdr:x>0.68969</cdr:x>
      <cdr:y>0.84041</cdr:y>
    </cdr:to>
    <cdr:sp macro="" textlink="">
      <cdr:nvSpPr>
        <cdr:cNvPr id="14" name="Triângulo isósceles 13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6775374" y="4058227"/>
          <a:ext cx="223874" cy="15235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0.12874</cdr:x>
      <cdr:y>0.56764</cdr:y>
    </cdr:from>
    <cdr:to>
      <cdr:x>0.24997</cdr:x>
      <cdr:y>0.64993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C0B0328-5306-4037-82FA-CAE6ABD2C376}"/>
            </a:ext>
          </a:extLst>
        </cdr:cNvPr>
        <cdr:cNvSpPr txBox="1"/>
      </cdr:nvSpPr>
      <cdr:spPr>
        <a:xfrm xmlns:a="http://schemas.openxmlformats.org/drawingml/2006/main">
          <a:off x="784772" y="2511394"/>
          <a:ext cx="739018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24 %</a:t>
          </a:r>
        </a:p>
      </cdr:txBody>
    </cdr:sp>
  </cdr:relSizeAnchor>
  <cdr:relSizeAnchor xmlns:cdr="http://schemas.openxmlformats.org/drawingml/2006/chartDrawing">
    <cdr:from>
      <cdr:x>0.09421</cdr:x>
      <cdr:y>0.59102</cdr:y>
    </cdr:from>
    <cdr:to>
      <cdr:x>0.12871</cdr:x>
      <cdr:y>0.62599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FA4DB96-2171-475A-A1CA-BB16C89629B8}"/>
            </a:ext>
          </a:extLst>
        </cdr:cNvPr>
        <cdr:cNvSpPr/>
      </cdr:nvSpPr>
      <cdr:spPr>
        <a:xfrm xmlns:a="http://schemas.openxmlformats.org/drawingml/2006/main">
          <a:off x="574277" y="2614834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0.37059</cdr:x>
      <cdr:y>0.57251</cdr:y>
    </cdr:from>
    <cdr:to>
      <cdr:x>0.49182</cdr:x>
      <cdr:y>0.6548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0B194A1E-767E-4327-A8B6-47B419D17EBB}"/>
            </a:ext>
          </a:extLst>
        </cdr:cNvPr>
        <cdr:cNvSpPr txBox="1"/>
      </cdr:nvSpPr>
      <cdr:spPr>
        <a:xfrm xmlns:a="http://schemas.openxmlformats.org/drawingml/2006/main">
          <a:off x="2259134" y="2532962"/>
          <a:ext cx="739018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37 %</a:t>
          </a:r>
        </a:p>
      </cdr:txBody>
    </cdr:sp>
  </cdr:relSizeAnchor>
  <cdr:relSizeAnchor xmlns:cdr="http://schemas.openxmlformats.org/drawingml/2006/chartDrawing">
    <cdr:from>
      <cdr:x>0.33605</cdr:x>
      <cdr:y>0.59589</cdr:y>
    </cdr:from>
    <cdr:to>
      <cdr:x>0.37055</cdr:x>
      <cdr:y>0.63086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AB011C20-BF9B-4466-B207-E431CEAC6FCE}"/>
            </a:ext>
          </a:extLst>
        </cdr:cNvPr>
        <cdr:cNvSpPr/>
      </cdr:nvSpPr>
      <cdr:spPr>
        <a:xfrm xmlns:a="http://schemas.openxmlformats.org/drawingml/2006/main">
          <a:off x="2048578" y="2636402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0.60761</cdr:x>
      <cdr:y>0.27569</cdr:y>
    </cdr:from>
    <cdr:to>
      <cdr:x>0.72884</cdr:x>
      <cdr:y>0.35798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700383" y="1218030"/>
          <a:ext cx="738298" cy="363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23</a:t>
          </a:r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0.57308</cdr:x>
      <cdr:y>0.29907</cdr:y>
    </cdr:from>
    <cdr:to>
      <cdr:x>0.60758</cdr:x>
      <cdr:y>0.33403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90093" y="1321323"/>
          <a:ext cx="210107" cy="154455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0.81712</cdr:x>
      <cdr:y>0</cdr:y>
    </cdr:from>
    <cdr:to>
      <cdr:x>0.93835</cdr:x>
      <cdr:y>0.08229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4981160" y="0"/>
          <a:ext cx="739007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0.78258</cdr:x>
      <cdr:y>0.02338</cdr:y>
    </cdr:from>
    <cdr:to>
      <cdr:x>0.81708</cdr:x>
      <cdr:y>0.05835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770605" y="103440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0.12582</cdr:x>
      <cdr:y>0.66486</cdr:y>
    </cdr:from>
    <cdr:to>
      <cdr:x>0.24067</cdr:x>
      <cdr:y>0.74566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766848" y="2995505"/>
          <a:ext cx="700002" cy="36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41 %</a:t>
          </a:r>
        </a:p>
      </cdr:txBody>
    </cdr:sp>
  </cdr:relSizeAnchor>
  <cdr:relSizeAnchor xmlns:cdr="http://schemas.openxmlformats.org/drawingml/2006/chartDrawing">
    <cdr:from>
      <cdr:x>0.09128</cdr:x>
      <cdr:y>0.68781</cdr:y>
    </cdr:from>
    <cdr:to>
      <cdr:x>0.12578</cdr:x>
      <cdr:y>0.72215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556346" y="3098913"/>
          <a:ext cx="210270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0.34575</cdr:x>
      <cdr:y>0.60434</cdr:y>
    </cdr:from>
    <cdr:to>
      <cdr:x>0.45597</cdr:x>
      <cdr:y>0.68514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2123546" y="2783465"/>
          <a:ext cx="676956" cy="372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24 %</a:t>
          </a:r>
        </a:p>
      </cdr:txBody>
    </cdr:sp>
  </cdr:relSizeAnchor>
  <cdr:relSizeAnchor xmlns:cdr="http://schemas.openxmlformats.org/drawingml/2006/chartDrawing">
    <cdr:from>
      <cdr:x>0.3112</cdr:x>
      <cdr:y>0.6273</cdr:y>
    </cdr:from>
    <cdr:to>
      <cdr:x>0.34571</cdr:x>
      <cdr:y>0.66163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1911344" y="2889213"/>
          <a:ext cx="211956" cy="1581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0.5964</cdr:x>
      <cdr:y>0.39023</cdr:y>
    </cdr:from>
    <cdr:to>
      <cdr:x>0.70661</cdr:x>
      <cdr:y>0.47104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634931" y="1758160"/>
          <a:ext cx="671721" cy="36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8 %</a:t>
          </a:r>
        </a:p>
      </cdr:txBody>
    </cdr:sp>
  </cdr:relSizeAnchor>
  <cdr:relSizeAnchor xmlns:cdr="http://schemas.openxmlformats.org/drawingml/2006/chartDrawing">
    <cdr:from>
      <cdr:x>0.56186</cdr:x>
      <cdr:y>0.41319</cdr:y>
    </cdr:from>
    <cdr:to>
      <cdr:x>0.59636</cdr:x>
      <cdr:y>0.44752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24417" y="1861606"/>
          <a:ext cx="210271" cy="1546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0.83853</cdr:x>
      <cdr:y>0.24488</cdr:y>
    </cdr:from>
    <cdr:to>
      <cdr:x>0.94875</cdr:x>
      <cdr:y>0.32568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5150129" y="1127849"/>
          <a:ext cx="676956" cy="372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13 %</a:t>
          </a:r>
        </a:p>
      </cdr:txBody>
    </cdr:sp>
  </cdr:relSizeAnchor>
  <cdr:relSizeAnchor xmlns:cdr="http://schemas.openxmlformats.org/drawingml/2006/chartDrawing">
    <cdr:from>
      <cdr:x>0.80399</cdr:x>
      <cdr:y>0.26783</cdr:y>
    </cdr:from>
    <cdr:to>
      <cdr:x>0.83849</cdr:x>
      <cdr:y>0.30217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937989" y="1233551"/>
          <a:ext cx="211894" cy="15816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0.607</cdr:x>
      <cdr:y>0.36321</cdr:y>
    </cdr:from>
    <cdr:to>
      <cdr:x>0.72208</cdr:x>
      <cdr:y>0.44754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CAFEDA1-45EA-4234-9CF2-21FE52E80E89}"/>
            </a:ext>
          </a:extLst>
        </cdr:cNvPr>
        <cdr:cNvSpPr txBox="1"/>
      </cdr:nvSpPr>
      <cdr:spPr>
        <a:xfrm xmlns:a="http://schemas.openxmlformats.org/drawingml/2006/main">
          <a:off x="3699517" y="1525925"/>
          <a:ext cx="701422" cy="35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0.57392</cdr:x>
      <cdr:y>0.38717</cdr:y>
    </cdr:from>
    <cdr:to>
      <cdr:x>0.60696</cdr:x>
      <cdr:y>0.42299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C3A24CA-36C4-48F8-9863-B41686C09878}"/>
            </a:ext>
          </a:extLst>
        </cdr:cNvPr>
        <cdr:cNvSpPr/>
      </cdr:nvSpPr>
      <cdr:spPr>
        <a:xfrm xmlns:a="http://schemas.openxmlformats.org/drawingml/2006/main">
          <a:off x="3497901" y="1626586"/>
          <a:ext cx="201372" cy="15048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0.85199</cdr:x>
      <cdr:y>0.36764</cdr:y>
    </cdr:from>
    <cdr:to>
      <cdr:x>0.96647</cdr:x>
      <cdr:y>0.45195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CDB44AA4-32E9-47B4-8485-42CBAB312571}"/>
            </a:ext>
          </a:extLst>
        </cdr:cNvPr>
        <cdr:cNvSpPr txBox="1"/>
      </cdr:nvSpPr>
      <cdr:spPr>
        <a:xfrm xmlns:a="http://schemas.openxmlformats.org/drawingml/2006/main">
          <a:off x="5192710" y="1544526"/>
          <a:ext cx="697719" cy="354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0.81891</cdr:x>
      <cdr:y>0.39158</cdr:y>
    </cdr:from>
    <cdr:to>
      <cdr:x>0.85195</cdr:x>
      <cdr:y>0.42742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231AB315-3C17-4318-8CB2-8865FBC99FC8}"/>
            </a:ext>
          </a:extLst>
        </cdr:cNvPr>
        <cdr:cNvSpPr/>
      </cdr:nvSpPr>
      <cdr:spPr>
        <a:xfrm xmlns:a="http://schemas.openxmlformats.org/drawingml/2006/main">
          <a:off x="4991095" y="1645103"/>
          <a:ext cx="201372" cy="1505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0.19127</cdr:x>
      <cdr:y>0.74848</cdr:y>
    </cdr:from>
    <cdr:to>
      <cdr:x>0.2302</cdr:x>
      <cdr:y>0.84115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3361C246-D801-4427-B95F-00F5DEAC3AD9}"/>
            </a:ext>
          </a:extLst>
        </cdr:cNvPr>
        <cdr:cNvSpPr txBox="1"/>
      </cdr:nvSpPr>
      <cdr:spPr>
        <a:xfrm xmlns:a="http://schemas.openxmlformats.org/drawingml/2006/main">
          <a:off x="1217125" y="3231485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0.40573</cdr:x>
      <cdr:y>0.74848</cdr:y>
    </cdr:from>
    <cdr:to>
      <cdr:x>0.44465</cdr:x>
      <cdr:y>0.84115</cdr:y>
    </cdr:to>
    <cdr:sp macro="" textlink="">
      <cdr:nvSpPr>
        <cdr:cNvPr id="7" name="CaixaDeTexto 12">
          <a:extLst xmlns:a="http://schemas.openxmlformats.org/drawingml/2006/main">
            <a:ext uri="{FF2B5EF4-FFF2-40B4-BE49-F238E27FC236}">
              <a16:creationId xmlns:a16="http://schemas.microsoft.com/office/drawing/2014/main" id="{62A0B5B1-2BEA-4014-9165-BE31B1DE9DB5}"/>
            </a:ext>
          </a:extLst>
        </cdr:cNvPr>
        <cdr:cNvSpPr txBox="1"/>
      </cdr:nvSpPr>
      <cdr:spPr>
        <a:xfrm xmlns:a="http://schemas.openxmlformats.org/drawingml/2006/main">
          <a:off x="2581824" y="3231485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0.3481</cdr:x>
      <cdr:y>0.60231</cdr:y>
    </cdr:from>
    <cdr:to>
      <cdr:x>0.46744</cdr:x>
      <cdr:y>0.69209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0A67F4B-112A-4FF3-A37B-F0D1CBA30B99}"/>
            </a:ext>
          </a:extLst>
        </cdr:cNvPr>
        <cdr:cNvSpPr txBox="1"/>
      </cdr:nvSpPr>
      <cdr:spPr>
        <a:xfrm xmlns:a="http://schemas.openxmlformats.org/drawingml/2006/main">
          <a:off x="2121592" y="2530406"/>
          <a:ext cx="727354" cy="377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11 %</a:t>
          </a:r>
        </a:p>
      </cdr:txBody>
    </cdr:sp>
  </cdr:relSizeAnchor>
  <cdr:relSizeAnchor xmlns:cdr="http://schemas.openxmlformats.org/drawingml/2006/chartDrawing">
    <cdr:from>
      <cdr:x>0.31356</cdr:x>
      <cdr:y>0.6294</cdr:y>
    </cdr:from>
    <cdr:to>
      <cdr:x>0.34806</cdr:x>
      <cdr:y>0.66755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8461507A-D723-4DCB-94D4-DF2FF5DA52A8}"/>
            </a:ext>
          </a:extLst>
        </cdr:cNvPr>
        <cdr:cNvSpPr/>
      </cdr:nvSpPr>
      <cdr:spPr>
        <a:xfrm xmlns:a="http://schemas.openxmlformats.org/drawingml/2006/main" rot="10800000">
          <a:off x="1911078" y="2644217"/>
          <a:ext cx="210271" cy="160276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0.60236</cdr:x>
      <cdr:y>0.42294</cdr:y>
    </cdr:from>
    <cdr:to>
      <cdr:x>0.7217</cdr:x>
      <cdr:y>0.51272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5E285177-648E-4FE7-BB4D-7174236B500F}"/>
            </a:ext>
          </a:extLst>
        </cdr:cNvPr>
        <cdr:cNvSpPr txBox="1"/>
      </cdr:nvSpPr>
      <cdr:spPr>
        <a:xfrm xmlns:a="http://schemas.openxmlformats.org/drawingml/2006/main">
          <a:off x="3671241" y="1776841"/>
          <a:ext cx="727354" cy="377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29 %</a:t>
          </a:r>
        </a:p>
      </cdr:txBody>
    </cdr:sp>
  </cdr:relSizeAnchor>
  <cdr:relSizeAnchor xmlns:cdr="http://schemas.openxmlformats.org/drawingml/2006/chartDrawing">
    <cdr:from>
      <cdr:x>0.56782</cdr:x>
      <cdr:y>0.45003</cdr:y>
    </cdr:from>
    <cdr:to>
      <cdr:x>0.60232</cdr:x>
      <cdr:y>0.48818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E69B6D64-9D98-4331-BDC6-D3472278FC5B}"/>
            </a:ext>
          </a:extLst>
        </cdr:cNvPr>
        <cdr:cNvSpPr/>
      </cdr:nvSpPr>
      <cdr:spPr>
        <a:xfrm xmlns:a="http://schemas.openxmlformats.org/drawingml/2006/main">
          <a:off x="3460727" y="1890651"/>
          <a:ext cx="210270" cy="16027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0.85043</cdr:x>
      <cdr:y>0.38126</cdr:y>
    </cdr:from>
    <cdr:to>
      <cdr:x>0.96977</cdr:x>
      <cdr:y>0.47104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949FC65B-690A-487B-BAD9-1023DDBA06A0}"/>
            </a:ext>
          </a:extLst>
        </cdr:cNvPr>
        <cdr:cNvSpPr txBox="1"/>
      </cdr:nvSpPr>
      <cdr:spPr>
        <a:xfrm xmlns:a="http://schemas.openxmlformats.org/drawingml/2006/main">
          <a:off x="5183189" y="1601730"/>
          <a:ext cx="727353" cy="377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23 %</a:t>
          </a:r>
        </a:p>
      </cdr:txBody>
    </cdr:sp>
  </cdr:relSizeAnchor>
  <cdr:relSizeAnchor xmlns:cdr="http://schemas.openxmlformats.org/drawingml/2006/chartDrawing">
    <cdr:from>
      <cdr:x>0.81589</cdr:x>
      <cdr:y>0.40835</cdr:y>
    </cdr:from>
    <cdr:to>
      <cdr:x>0.85039</cdr:x>
      <cdr:y>0.4465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5F0C0228-45B3-476C-AAF2-ED748630302B}"/>
            </a:ext>
          </a:extLst>
        </cdr:cNvPr>
        <cdr:cNvSpPr/>
      </cdr:nvSpPr>
      <cdr:spPr>
        <a:xfrm xmlns:a="http://schemas.openxmlformats.org/drawingml/2006/main">
          <a:off x="4972675" y="1715540"/>
          <a:ext cx="210270" cy="16027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0.16462</cdr:x>
      <cdr:y>0.73557</cdr:y>
    </cdr:from>
    <cdr:to>
      <cdr:x>0.20526</cdr:x>
      <cdr:y>0.82826</cdr:y>
    </cdr:to>
    <cdr:sp macro="" textlink="">
      <cdr:nvSpPr>
        <cdr:cNvPr id="10" name="CaixaDeTexto 12">
          <a:extLst xmlns:a="http://schemas.openxmlformats.org/drawingml/2006/main">
            <a:ext uri="{FF2B5EF4-FFF2-40B4-BE49-F238E27FC236}">
              <a16:creationId xmlns:a16="http://schemas.microsoft.com/office/drawing/2014/main" id="{DEF791E8-1525-4CE6-B5D2-2ABA9D9C6024}"/>
            </a:ext>
          </a:extLst>
        </cdr:cNvPr>
        <cdr:cNvSpPr txBox="1"/>
      </cdr:nvSpPr>
      <cdr:spPr>
        <a:xfrm xmlns:a="http://schemas.openxmlformats.org/drawingml/2006/main">
          <a:off x="1003300" y="3175000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0.11589</cdr:x>
      <cdr:y>0.6862</cdr:y>
    </cdr:from>
    <cdr:to>
      <cdr:x>0.19804</cdr:x>
      <cdr:y>0.74932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E3E344A2-C127-4F88-8151-602D54B667AD}"/>
            </a:ext>
          </a:extLst>
        </cdr:cNvPr>
        <cdr:cNvSpPr txBox="1"/>
      </cdr:nvSpPr>
      <cdr:spPr>
        <a:xfrm xmlns:a="http://schemas.openxmlformats.org/drawingml/2006/main">
          <a:off x="1060899" y="4205051"/>
          <a:ext cx="752030" cy="38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0.09314</cdr:x>
      <cdr:y>0.70967</cdr:y>
    </cdr:from>
    <cdr:to>
      <cdr:x>0.11685</cdr:x>
      <cdr:y>0.73649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2A5859E-27E2-4DD3-A4A7-D1466377CCB5}"/>
            </a:ext>
          </a:extLst>
        </cdr:cNvPr>
        <cdr:cNvSpPr/>
      </cdr:nvSpPr>
      <cdr:spPr>
        <a:xfrm xmlns:a="http://schemas.openxmlformats.org/drawingml/2006/main">
          <a:off x="875781" y="3558180"/>
          <a:ext cx="222936" cy="134473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0.35782</cdr:x>
      <cdr:y>0.6547</cdr:y>
    </cdr:from>
    <cdr:to>
      <cdr:x>0.43997</cdr:x>
      <cdr:y>0.71782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A979A5F7-93CD-4E6A-A371-658A67B741A1}"/>
            </a:ext>
          </a:extLst>
        </cdr:cNvPr>
        <cdr:cNvSpPr txBox="1"/>
      </cdr:nvSpPr>
      <cdr:spPr>
        <a:xfrm xmlns:a="http://schemas.openxmlformats.org/drawingml/2006/main">
          <a:off x="3364444" y="3282595"/>
          <a:ext cx="772425" cy="316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28 %</a:t>
          </a:r>
        </a:p>
      </cdr:txBody>
    </cdr:sp>
  </cdr:relSizeAnchor>
  <cdr:relSizeAnchor xmlns:cdr="http://schemas.openxmlformats.org/drawingml/2006/chartDrawing">
    <cdr:from>
      <cdr:x>0.33408</cdr:x>
      <cdr:y>0.67638</cdr:y>
    </cdr:from>
    <cdr:to>
      <cdr:x>0.35779</cdr:x>
      <cdr:y>0.7032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941B4D5C-8227-4CAB-B178-A252C6FB89E8}"/>
            </a:ext>
          </a:extLst>
        </cdr:cNvPr>
        <cdr:cNvSpPr/>
      </cdr:nvSpPr>
      <cdr:spPr>
        <a:xfrm xmlns:a="http://schemas.openxmlformats.org/drawingml/2006/main">
          <a:off x="3141226" y="3391286"/>
          <a:ext cx="222936" cy="1344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0.59679</cdr:x>
      <cdr:y>0.26504</cdr:y>
    </cdr:from>
    <cdr:to>
      <cdr:x>0.67893</cdr:x>
      <cdr:y>0.32816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C9E8F73-0872-4A81-A9EC-AC03E0A68A4E}"/>
            </a:ext>
          </a:extLst>
        </cdr:cNvPr>
        <cdr:cNvSpPr txBox="1"/>
      </cdr:nvSpPr>
      <cdr:spPr>
        <a:xfrm xmlns:a="http://schemas.openxmlformats.org/drawingml/2006/main">
          <a:off x="5611369" y="1328881"/>
          <a:ext cx="772331" cy="316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22 %</a:t>
          </a:r>
        </a:p>
      </cdr:txBody>
    </cdr:sp>
  </cdr:relSizeAnchor>
  <cdr:relSizeAnchor xmlns:cdr="http://schemas.openxmlformats.org/drawingml/2006/chartDrawing">
    <cdr:from>
      <cdr:x>0.57306</cdr:x>
      <cdr:y>0.29034</cdr:y>
    </cdr:from>
    <cdr:to>
      <cdr:x>0.59677</cdr:x>
      <cdr:y>0.31717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86A63E5F-B380-4D92-8FC7-2492C0B0A717}"/>
            </a:ext>
          </a:extLst>
        </cdr:cNvPr>
        <cdr:cNvSpPr/>
      </cdr:nvSpPr>
      <cdr:spPr>
        <a:xfrm xmlns:a="http://schemas.openxmlformats.org/drawingml/2006/main">
          <a:off x="5388245" y="1455726"/>
          <a:ext cx="222936" cy="13452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0.83427</cdr:x>
      <cdr:y>0.02188</cdr:y>
    </cdr:from>
    <cdr:to>
      <cdr:x>0.91642</cdr:x>
      <cdr:y>0.08499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E2B6E73D-E6F6-4F69-9596-0737C887D355}"/>
            </a:ext>
          </a:extLst>
        </cdr:cNvPr>
        <cdr:cNvSpPr txBox="1"/>
      </cdr:nvSpPr>
      <cdr:spPr>
        <a:xfrm xmlns:a="http://schemas.openxmlformats.org/drawingml/2006/main">
          <a:off x="7844358" y="109690"/>
          <a:ext cx="772425" cy="316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24</a:t>
          </a:r>
          <a:r>
            <a:rPr lang="pt-BR" sz="1800" b="1" baseline="0" dirty="0">
              <a:latin typeface="Arial" panose="020B0604020202020204" pitchFamily="34" charset="0"/>
              <a:cs typeface="Arial" panose="020B0604020202020204" pitchFamily="34" charset="0"/>
            </a:rPr>
            <a:t> %</a:t>
          </a:r>
          <a:endParaRPr lang="pt-BR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0.81305</cdr:x>
      <cdr:y>0.0466</cdr:y>
    </cdr:from>
    <cdr:to>
      <cdr:x>0.83676</cdr:x>
      <cdr:y>0.07342</cdr:y>
    </cdr:to>
    <cdr:sp macro="" textlink="">
      <cdr:nvSpPr>
        <cdr:cNvPr id="11" name="Triângulo isósceles 10">
          <a:extLst xmlns:a="http://schemas.openxmlformats.org/drawingml/2006/main">
            <a:ext uri="{FF2B5EF4-FFF2-40B4-BE49-F238E27FC236}">
              <a16:creationId xmlns:a16="http://schemas.microsoft.com/office/drawing/2014/main" id="{FE24F2ED-E4C9-453D-BAD7-3E6A52FE4CF0}"/>
            </a:ext>
          </a:extLst>
        </cdr:cNvPr>
        <cdr:cNvSpPr/>
      </cdr:nvSpPr>
      <cdr:spPr>
        <a:xfrm xmlns:a="http://schemas.openxmlformats.org/drawingml/2006/main">
          <a:off x="7644768" y="233647"/>
          <a:ext cx="222936" cy="1344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0.37871</cdr:x>
      <cdr:y>0.66369</cdr:y>
    </cdr:from>
    <cdr:to>
      <cdr:x>0.44049</cdr:x>
      <cdr:y>0.73273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4359582" y="3524038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54 %</a:t>
          </a:r>
        </a:p>
      </cdr:txBody>
    </cdr:sp>
  </cdr:relSizeAnchor>
  <cdr:relSizeAnchor xmlns:cdr="http://schemas.openxmlformats.org/drawingml/2006/chartDrawing">
    <cdr:from>
      <cdr:x>0.47308</cdr:x>
      <cdr:y>0.61349</cdr:y>
    </cdr:from>
    <cdr:to>
      <cdr:x>0.53486</cdr:x>
      <cdr:y>0.68253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5445887" y="3257479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84 %</a:t>
          </a:r>
        </a:p>
      </cdr:txBody>
    </cdr:sp>
  </cdr:relSizeAnchor>
  <cdr:relSizeAnchor xmlns:cdr="http://schemas.openxmlformats.org/drawingml/2006/chartDrawing">
    <cdr:from>
      <cdr:x>0.55719</cdr:x>
      <cdr:y>0.57899</cdr:y>
    </cdr:from>
    <cdr:to>
      <cdr:x>0.61897</cdr:x>
      <cdr:y>0.64803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6414186" y="3074316"/>
          <a:ext cx="711192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62 %</a:t>
          </a:r>
        </a:p>
      </cdr:txBody>
    </cdr:sp>
  </cdr:relSizeAnchor>
  <cdr:relSizeAnchor xmlns:cdr="http://schemas.openxmlformats.org/drawingml/2006/chartDrawing">
    <cdr:from>
      <cdr:x>0.64795</cdr:x>
      <cdr:y>0.57564</cdr:y>
    </cdr:from>
    <cdr:to>
      <cdr:x>0.70973</cdr:x>
      <cdr:y>0.64468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7458979" y="3056494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58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0.73415</cdr:x>
      <cdr:y>0.47614</cdr:y>
    </cdr:from>
    <cdr:to>
      <cdr:x>0.79592</cdr:x>
      <cdr:y>0.54518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451333" y="2528194"/>
          <a:ext cx="711076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0.82564</cdr:x>
      <cdr:y>0.1003</cdr:y>
    </cdr:from>
    <cdr:to>
      <cdr:x>0.88742</cdr:x>
      <cdr:y>0.16934</cdr:y>
    </cdr:to>
    <cdr:sp macro="" textlink="">
      <cdr:nvSpPr>
        <cdr:cNvPr id="7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9504546" y="532579"/>
          <a:ext cx="711191" cy="366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48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 %</a:t>
          </a:r>
        </a:p>
      </cdr:txBody>
    </cdr:sp>
  </cdr:relSizeAnchor>
  <cdr:relSizeAnchor xmlns:cdr="http://schemas.openxmlformats.org/drawingml/2006/chartDrawing">
    <cdr:from>
      <cdr:x>0.9168</cdr:x>
      <cdr:y>0.04705</cdr:y>
    </cdr:from>
    <cdr:to>
      <cdr:x>0.97858</cdr:x>
      <cdr:y>0.11609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10553850" y="249826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45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0.02069</cdr:x>
      <cdr:y>0.70124</cdr:y>
    </cdr:from>
    <cdr:to>
      <cdr:x>0.08247</cdr:x>
      <cdr:y>0.77028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5B84A183-19AB-4D6B-BF41-6175A05FE5B0}"/>
            </a:ext>
          </a:extLst>
        </cdr:cNvPr>
        <cdr:cNvSpPr txBox="1"/>
      </cdr:nvSpPr>
      <cdr:spPr>
        <a:xfrm xmlns:a="http://schemas.openxmlformats.org/drawingml/2006/main">
          <a:off x="238230" y="3723405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56 %</a:t>
          </a:r>
        </a:p>
      </cdr:txBody>
    </cdr:sp>
  </cdr:relSizeAnchor>
  <cdr:relSizeAnchor xmlns:cdr="http://schemas.openxmlformats.org/drawingml/2006/chartDrawing">
    <cdr:from>
      <cdr:x>0.11401</cdr:x>
      <cdr:y>0.70123</cdr:y>
    </cdr:from>
    <cdr:to>
      <cdr:x>0.17579</cdr:x>
      <cdr:y>0.77027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1312446" y="3723365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34 %</a:t>
          </a:r>
        </a:p>
      </cdr:txBody>
    </cdr:sp>
  </cdr:relSizeAnchor>
  <cdr:relSizeAnchor xmlns:cdr="http://schemas.openxmlformats.org/drawingml/2006/chartDrawing">
    <cdr:from>
      <cdr:x>0.19641</cdr:x>
      <cdr:y>0.70814</cdr:y>
    </cdr:from>
    <cdr:to>
      <cdr:x>0.26477</cdr:x>
      <cdr:y>0.77499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2261005" y="3760020"/>
          <a:ext cx="786938" cy="35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100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0.29089</cdr:x>
      <cdr:y>0.69653</cdr:y>
    </cdr:from>
    <cdr:to>
      <cdr:x>0.35267</cdr:x>
      <cdr:y>0.76557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3348631" y="3698386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63 %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0.10577</cdr:x>
      <cdr:y>0.34901</cdr:y>
    </cdr:from>
    <cdr:to>
      <cdr:x>0.1765</cdr:x>
      <cdr:y>0.42671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230730-E42D-461F-AC52-664E7B4AFC54}"/>
            </a:ext>
          </a:extLst>
        </cdr:cNvPr>
        <cdr:cNvSpPr txBox="1"/>
      </cdr:nvSpPr>
      <cdr:spPr>
        <a:xfrm xmlns:a="http://schemas.openxmlformats.org/drawingml/2006/main">
          <a:off x="1111617" y="2087342"/>
          <a:ext cx="743329" cy="464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0.34808</cdr:x>
      <cdr:y>0.74617</cdr:y>
    </cdr:from>
    <cdr:to>
      <cdr:x>0.4188</cdr:x>
      <cdr:y>0.82467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03FEDB88-352D-4047-ADA8-BA5E98482BBD}"/>
            </a:ext>
          </a:extLst>
        </cdr:cNvPr>
        <cdr:cNvSpPr txBox="1"/>
      </cdr:nvSpPr>
      <cdr:spPr>
        <a:xfrm xmlns:a="http://schemas.openxmlformats.org/drawingml/2006/main">
          <a:off x="3658091" y="4462735"/>
          <a:ext cx="743224" cy="469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38 %</a:t>
          </a:r>
        </a:p>
      </cdr:txBody>
    </cdr:sp>
  </cdr:relSizeAnchor>
  <cdr:relSizeAnchor xmlns:cdr="http://schemas.openxmlformats.org/drawingml/2006/chartDrawing">
    <cdr:from>
      <cdr:x>0.59009</cdr:x>
      <cdr:y>0.71589</cdr:y>
    </cdr:from>
    <cdr:to>
      <cdr:x>0.66081</cdr:x>
      <cdr:y>0.79439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FABCEF9C-E5AA-4F39-9DE7-6B0A3021DFC6}"/>
            </a:ext>
          </a:extLst>
        </cdr:cNvPr>
        <cdr:cNvSpPr txBox="1"/>
      </cdr:nvSpPr>
      <cdr:spPr>
        <a:xfrm xmlns:a="http://schemas.openxmlformats.org/drawingml/2006/main">
          <a:off x="6201450" y="4281615"/>
          <a:ext cx="743224" cy="469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44 %</a:t>
          </a:r>
        </a:p>
      </cdr:txBody>
    </cdr:sp>
  </cdr:relSizeAnchor>
  <cdr:relSizeAnchor xmlns:cdr="http://schemas.openxmlformats.org/drawingml/2006/chartDrawing">
    <cdr:from>
      <cdr:x>0.83885</cdr:x>
      <cdr:y>0.16708</cdr:y>
    </cdr:from>
    <cdr:to>
      <cdr:x>0.90957</cdr:x>
      <cdr:y>0.24558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815749" y="999267"/>
          <a:ext cx="743223" cy="469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46 %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D6C9-0F14-D54D-A0F2-DE00EE77F720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0828-24F6-0947-8CC0-82B7088AB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01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1125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7017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413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91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5005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629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691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413687C-6F5C-4B48-8BCF-C1E59DB6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4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D3904C2-75DF-4C4E-840D-1AB151F72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2F3E051-68EE-41B3-AA3A-537B0CE05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76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FE6682D-57BB-4F7E-8310-9DBA32C48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7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52FF0CEC-3A7C-451C-82FF-ACD16B4E4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B396-9D06-48C2-A681-23BF01663A2B}" type="datetimeFigureOut">
              <a:rPr lang="pt-BR" smtClean="0"/>
              <a:t>06/12/2021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7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9" r:id="rId3"/>
    <p:sldLayoutId id="2147483680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2939" y="158620"/>
            <a:ext cx="6708710" cy="173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79918" y="277118"/>
            <a:ext cx="834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Desempenho do Crédito Rural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jul</a:t>
            </a: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BR" altLang="pt-BR" sz="4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nov</a:t>
            </a: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/2021</a:t>
            </a: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FF0259-F61A-43FF-B540-BBA7EAFC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Contratações por Fonte de Recursos</a:t>
            </a:r>
          </a:p>
        </p:txBody>
      </p:sp>
      <p:sp>
        <p:nvSpPr>
          <p:cNvPr id="5" name="Retângulo 9">
            <a:extLst>
              <a:ext uri="{FF2B5EF4-FFF2-40B4-BE49-F238E27FC236}">
                <a16:creationId xmlns:a16="http://schemas.microsoft.com/office/drawing/2014/main" id="{EA7C22D6-0C98-4F99-84AE-419FBFAA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420" y="6457890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1A81AC9-A98B-47D5-A40B-82F5D063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79373"/>
              </p:ext>
            </p:extLst>
          </p:nvPr>
        </p:nvGraphicFramePr>
        <p:xfrm>
          <a:off x="1607401" y="1102730"/>
          <a:ext cx="8177939" cy="5261125"/>
        </p:xfrm>
        <a:graphic>
          <a:graphicData uri="http://schemas.openxmlformats.org/drawingml/2006/table">
            <a:tbl>
              <a:tblPr/>
              <a:tblGrid>
                <a:gridCol w="3307421">
                  <a:extLst>
                    <a:ext uri="{9D8B030D-6E8A-4147-A177-3AD203B41FA5}">
                      <a16:colId xmlns:a16="http://schemas.microsoft.com/office/drawing/2014/main" val="2906134736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2914029773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263567190"/>
                    </a:ext>
                  </a:extLst>
                </a:gridCol>
                <a:gridCol w="838182">
                  <a:extLst>
                    <a:ext uri="{9D8B030D-6E8A-4147-A177-3AD203B41FA5}">
                      <a16:colId xmlns:a16="http://schemas.microsoft.com/office/drawing/2014/main" val="2231596434"/>
                    </a:ext>
                  </a:extLst>
                </a:gridCol>
                <a:gridCol w="838182">
                  <a:extLst>
                    <a:ext uri="{9D8B030D-6E8A-4147-A177-3AD203B41FA5}">
                      <a16:colId xmlns:a16="http://schemas.microsoft.com/office/drawing/2014/main" val="1220440172"/>
                    </a:ext>
                  </a:extLst>
                </a:gridCol>
                <a:gridCol w="838182">
                  <a:extLst>
                    <a:ext uri="{9D8B030D-6E8A-4147-A177-3AD203B41FA5}">
                      <a16:colId xmlns:a16="http://schemas.microsoft.com/office/drawing/2014/main" val="3624291549"/>
                    </a:ext>
                  </a:extLst>
                </a:gridCol>
              </a:tblGrid>
              <a:tr h="2586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nov/2020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nov/2021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36588"/>
                  </a:ext>
                </a:extLst>
              </a:tr>
              <a:tr h="258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17608"/>
                  </a:ext>
                </a:extLst>
              </a:tr>
              <a:tr h="443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375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Obrigatórios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23.111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33.834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062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Controlada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29.102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36.506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57540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BNDES/FINAME Equalizável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11.671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8.548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-27%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66667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Fundos Constitucionais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7.478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7.244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43120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FCO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722662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90975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8646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2.514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24098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73.875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91.126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93986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31906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LCA 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13.266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14.583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88308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Livres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7.015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4.399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-37%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08511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Livre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11.760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19.439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03183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85517"/>
                  </a:ext>
                </a:extLst>
              </a:tr>
              <a:tr h="336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32.485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40.252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67214"/>
                  </a:ext>
                </a:extLst>
              </a:tr>
              <a:tr h="315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106.360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131.378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3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99904" y="269464"/>
            <a:ext cx="10158596" cy="649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4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Financiamento Agropecuário – R$ milhões</a:t>
            </a:r>
          </a:p>
        </p:txBody>
      </p:sp>
      <p:sp>
        <p:nvSpPr>
          <p:cNvPr id="4" name="Retângulo 9">
            <a:extLst>
              <a:ext uri="{FF2B5EF4-FFF2-40B4-BE49-F238E27FC236}">
                <a16:creationId xmlns:a16="http://schemas.microsoft.com/office/drawing/2014/main" id="{37087071-2F49-4A40-AF38-4D0ED6CF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875" y="6392018"/>
            <a:ext cx="3316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420BE5-FD9F-4C65-8819-B484ACDEE189}"/>
              </a:ext>
            </a:extLst>
          </p:cNvPr>
          <p:cNvSpPr txBox="1"/>
          <p:nvPr/>
        </p:nvSpPr>
        <p:spPr>
          <a:xfrm>
            <a:off x="4840940" y="6375359"/>
            <a:ext cx="6911788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: ¹A programação inclui os remanejamentos de recursos realizados ao longo da safra.</a:t>
            </a:r>
          </a:p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² Nos Outros Programas estão incluídas as fontes Poupança Livre, Fundos Constitucionais, Recursos Livres, etc.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DDE6F4-A07E-4B98-8C6C-1F75E76B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97085"/>
              </p:ext>
            </p:extLst>
          </p:nvPr>
        </p:nvGraphicFramePr>
        <p:xfrm>
          <a:off x="1344177" y="1202533"/>
          <a:ext cx="8866624" cy="5124566"/>
        </p:xfrm>
        <a:graphic>
          <a:graphicData uri="http://schemas.openxmlformats.org/drawingml/2006/table">
            <a:tbl>
              <a:tblPr/>
              <a:tblGrid>
                <a:gridCol w="2491762">
                  <a:extLst>
                    <a:ext uri="{9D8B030D-6E8A-4147-A177-3AD203B41FA5}">
                      <a16:colId xmlns:a16="http://schemas.microsoft.com/office/drawing/2014/main" val="1862603327"/>
                    </a:ext>
                  </a:extLst>
                </a:gridCol>
                <a:gridCol w="1340745">
                  <a:extLst>
                    <a:ext uri="{9D8B030D-6E8A-4147-A177-3AD203B41FA5}">
                      <a16:colId xmlns:a16="http://schemas.microsoft.com/office/drawing/2014/main" val="1740317910"/>
                    </a:ext>
                  </a:extLst>
                </a:gridCol>
                <a:gridCol w="1340745">
                  <a:extLst>
                    <a:ext uri="{9D8B030D-6E8A-4147-A177-3AD203B41FA5}">
                      <a16:colId xmlns:a16="http://schemas.microsoft.com/office/drawing/2014/main" val="1544179286"/>
                    </a:ext>
                  </a:extLst>
                </a:gridCol>
                <a:gridCol w="1340745">
                  <a:extLst>
                    <a:ext uri="{9D8B030D-6E8A-4147-A177-3AD203B41FA5}">
                      <a16:colId xmlns:a16="http://schemas.microsoft.com/office/drawing/2014/main" val="3794673320"/>
                    </a:ext>
                  </a:extLst>
                </a:gridCol>
                <a:gridCol w="1340745">
                  <a:extLst>
                    <a:ext uri="{9D8B030D-6E8A-4147-A177-3AD203B41FA5}">
                      <a16:colId xmlns:a16="http://schemas.microsoft.com/office/drawing/2014/main" val="1139954485"/>
                    </a:ext>
                  </a:extLst>
                </a:gridCol>
                <a:gridCol w="1011882">
                  <a:extLst>
                    <a:ext uri="{9D8B030D-6E8A-4147-A177-3AD203B41FA5}">
                      <a16:colId xmlns:a16="http://schemas.microsoft.com/office/drawing/2014/main" val="2501401475"/>
                    </a:ext>
                  </a:extLst>
                </a:gridCol>
              </a:tblGrid>
              <a:tr h="3011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2020/21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2021/22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 da Aplicação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42433"/>
                  </a:ext>
                </a:extLst>
              </a:tr>
              <a:tr h="4302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16952"/>
                  </a:ext>
                </a:extLst>
              </a:tr>
              <a:tr h="222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(c)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(d)/(b)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29296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Moderfrota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4.963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6339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-35%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852030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Proirriga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80816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ABC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13266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92452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Inovagro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-10%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952209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4.086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3068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Prodecoop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-96%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57895"/>
                  </a:ext>
                </a:extLst>
              </a:tr>
              <a:tr h="2796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Procap-Agro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10.970%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23348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7.391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17.567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278559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18.978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11.546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25.275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14.015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35374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Investimento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57.022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31.126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73.450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35.179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65828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Custeio + Comerc. + Indust.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173.837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75.234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177.780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96.199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84033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230.859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106.360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251.230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131.378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dos Programas de Investimento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2A68AF01-FDFA-470F-AE7D-D0570D89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30" y="6270253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D07C5F-E103-434B-A85B-2D37E7F87DCC}"/>
              </a:ext>
            </a:extLst>
          </p:cNvPr>
          <p:cNvSpPr txBox="1"/>
          <p:nvPr/>
        </p:nvSpPr>
        <p:spPr>
          <a:xfrm>
            <a:off x="4968687" y="6350394"/>
            <a:ext cx="666111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A programação inclui os remanejamentos de recursos realizados em setembro de 2021.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72458E2-432C-49C9-A311-E0B2FF006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945427"/>
              </p:ext>
            </p:extLst>
          </p:nvPr>
        </p:nvGraphicFramePr>
        <p:xfrm>
          <a:off x="363898" y="1121904"/>
          <a:ext cx="11464204" cy="519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4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1234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 Custeio, Comercialização e Industrialização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D5F6F1BA-639C-4923-9E39-30F8C0EC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556" y="63884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8F5B8B-8DE8-4C1E-978F-61CB14A4A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012258"/>
              </p:ext>
            </p:extLst>
          </p:nvPr>
        </p:nvGraphicFramePr>
        <p:xfrm>
          <a:off x="841307" y="438592"/>
          <a:ext cx="10509385" cy="598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84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19675577-A610-4C88-83DF-088B17F5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44" y="6457890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297F117-6840-45FA-AE26-518F9BECC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38822"/>
              </p:ext>
            </p:extLst>
          </p:nvPr>
        </p:nvGraphicFramePr>
        <p:xfrm>
          <a:off x="639614" y="1226634"/>
          <a:ext cx="10935352" cy="505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2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2976" y="211232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Contratações por Região – R$ milhões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19675577-A610-4C88-83DF-088B17F5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81" y="64138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64ADC7F-D743-49C0-B542-503E3BE5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77608"/>
              </p:ext>
            </p:extLst>
          </p:nvPr>
        </p:nvGraphicFramePr>
        <p:xfrm>
          <a:off x="2575106" y="1106083"/>
          <a:ext cx="6794500" cy="2322918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76307071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2965522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70755248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84274272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27639752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9200958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11784546"/>
                    </a:ext>
                  </a:extLst>
                </a:gridCol>
              </a:tblGrid>
              <a:tr h="399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55146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62495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359.059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345.080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40929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67.363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35139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152.059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000049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377.530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284.344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37829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433950"/>
                  </a:ext>
                </a:extLst>
              </a:tr>
              <a:tr h="240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989.262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106.360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881.758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131.378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89268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E51B437-AE3F-4AC2-A85C-29E7D50EA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802836"/>
              </p:ext>
            </p:extLst>
          </p:nvPr>
        </p:nvGraphicFramePr>
        <p:xfrm>
          <a:off x="-101601" y="1281467"/>
          <a:ext cx="2561559" cy="232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FCE5A38-798C-470B-A783-75AE83E02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65513"/>
              </p:ext>
            </p:extLst>
          </p:nvPr>
        </p:nvGraphicFramePr>
        <p:xfrm>
          <a:off x="9540694" y="1243839"/>
          <a:ext cx="2611112" cy="2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FED634A-D2A7-46CC-BB5B-EDB385A55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730166"/>
              </p:ext>
            </p:extLst>
          </p:nvPr>
        </p:nvGraphicFramePr>
        <p:xfrm>
          <a:off x="206981" y="4212446"/>
          <a:ext cx="2858400" cy="2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5B1EBA60-6856-4113-A2B2-2121C92EB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811211"/>
              </p:ext>
            </p:extLst>
          </p:nvPr>
        </p:nvGraphicFramePr>
        <p:xfrm>
          <a:off x="4533900" y="3879494"/>
          <a:ext cx="3657600" cy="276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C2911869-3FBE-487B-9D7A-91774833A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559570"/>
              </p:ext>
            </p:extLst>
          </p:nvPr>
        </p:nvGraphicFramePr>
        <p:xfrm>
          <a:off x="8959400" y="4212446"/>
          <a:ext cx="2858400" cy="2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5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55668" y="1649917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91236" y="166502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96" y="6347198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432038" y="166502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767606" y="166634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EF2C578-415F-46A2-AB09-C2745D5F5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11941"/>
              </p:ext>
            </p:extLst>
          </p:nvPr>
        </p:nvGraphicFramePr>
        <p:xfrm>
          <a:off x="75809" y="2302167"/>
          <a:ext cx="6094800" cy="42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2D38F9A-B666-4AF2-B6A8-E8ACBF04B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70944"/>
              </p:ext>
            </p:extLst>
          </p:nvPr>
        </p:nvGraphicFramePr>
        <p:xfrm>
          <a:off x="6011475" y="2293708"/>
          <a:ext cx="6094800" cy="42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8508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754076" y="1606613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89" y="5940194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638407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973975" y="159283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9FFD8B6-E81D-4084-A9C3-071325A3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97896"/>
              </p:ext>
            </p:extLst>
          </p:nvPr>
        </p:nvGraphicFramePr>
        <p:xfrm>
          <a:off x="639615" y="2428989"/>
          <a:ext cx="4679999" cy="2822398"/>
        </p:xfrm>
        <a:graphic>
          <a:graphicData uri="http://schemas.openxmlformats.org/drawingml/2006/table">
            <a:tbl>
              <a:tblPr/>
              <a:tblGrid>
                <a:gridCol w="1019342">
                  <a:extLst>
                    <a:ext uri="{9D8B030D-6E8A-4147-A177-3AD203B41FA5}">
                      <a16:colId xmlns:a16="http://schemas.microsoft.com/office/drawing/2014/main" val="1392608118"/>
                    </a:ext>
                  </a:extLst>
                </a:gridCol>
                <a:gridCol w="1220219">
                  <a:extLst>
                    <a:ext uri="{9D8B030D-6E8A-4147-A177-3AD203B41FA5}">
                      <a16:colId xmlns:a16="http://schemas.microsoft.com/office/drawing/2014/main" val="2849185603"/>
                    </a:ext>
                  </a:extLst>
                </a:gridCol>
                <a:gridCol w="1220219">
                  <a:extLst>
                    <a:ext uri="{9D8B030D-6E8A-4147-A177-3AD203B41FA5}">
                      <a16:colId xmlns:a16="http://schemas.microsoft.com/office/drawing/2014/main" val="1074100667"/>
                    </a:ext>
                  </a:extLst>
                </a:gridCol>
                <a:gridCol w="1220219">
                  <a:extLst>
                    <a:ext uri="{9D8B030D-6E8A-4147-A177-3AD203B41FA5}">
                      <a16:colId xmlns:a16="http://schemas.microsoft.com/office/drawing/2014/main" val="3485778577"/>
                    </a:ext>
                  </a:extLst>
                </a:gridCol>
              </a:tblGrid>
              <a:tr h="44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3919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4163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286.722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288.302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58974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177194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443.145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442.905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7537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AA579B3-0837-4E05-8087-E6ADEA7D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08088"/>
              </p:ext>
            </p:extLst>
          </p:nvPr>
        </p:nvGraphicFramePr>
        <p:xfrm>
          <a:off x="6778625" y="2442772"/>
          <a:ext cx="4680000" cy="2822398"/>
        </p:xfrm>
        <a:graphic>
          <a:graphicData uri="http://schemas.openxmlformats.org/drawingml/2006/table">
            <a:tbl>
              <a:tblPr/>
              <a:tblGrid>
                <a:gridCol w="1170000">
                  <a:extLst>
                    <a:ext uri="{9D8B030D-6E8A-4147-A177-3AD203B41FA5}">
                      <a16:colId xmlns:a16="http://schemas.microsoft.com/office/drawing/2014/main" val="2184707764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3370663577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515550594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042139875"/>
                    </a:ext>
                  </a:extLst>
                </a:gridCol>
              </a:tblGrid>
              <a:tr h="44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23180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253175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456.051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359.953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545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5203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539.777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429.436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28" y="635388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2863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2164204" y="1662358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9191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547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BF90C0B-470C-44D1-B017-91F01947A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31792"/>
              </p:ext>
            </p:extLst>
          </p:nvPr>
        </p:nvGraphicFramePr>
        <p:xfrm>
          <a:off x="-114689" y="2257460"/>
          <a:ext cx="6094800" cy="42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BE7C0DD-8E72-4F0E-B0DD-D662DC763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32688"/>
              </p:ext>
            </p:extLst>
          </p:nvPr>
        </p:nvGraphicFramePr>
        <p:xfrm>
          <a:off x="5871042" y="2320639"/>
          <a:ext cx="6094800" cy="42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41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14" y="599011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73339" y="1544863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08907" y="157745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8302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166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1D0F6B4-D57D-4B26-85DB-947D5253F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60162"/>
              </p:ext>
            </p:extLst>
          </p:nvPr>
        </p:nvGraphicFramePr>
        <p:xfrm>
          <a:off x="730389" y="2366915"/>
          <a:ext cx="4680000" cy="2822398"/>
        </p:xfrm>
        <a:graphic>
          <a:graphicData uri="http://schemas.openxmlformats.org/drawingml/2006/table">
            <a:tbl>
              <a:tblPr/>
              <a:tblGrid>
                <a:gridCol w="1170000">
                  <a:extLst>
                    <a:ext uri="{9D8B030D-6E8A-4147-A177-3AD203B41FA5}">
                      <a16:colId xmlns:a16="http://schemas.microsoft.com/office/drawing/2014/main" val="941316930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299008740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3453519841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432113011"/>
                    </a:ext>
                  </a:extLst>
                </a:gridCol>
              </a:tblGrid>
              <a:tr h="44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1770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01369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4566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622601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6481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E20F83-8A1D-463E-96A3-74C8B3FB5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86460"/>
              </p:ext>
            </p:extLst>
          </p:nvPr>
        </p:nvGraphicFramePr>
        <p:xfrm>
          <a:off x="6934013" y="2366915"/>
          <a:ext cx="4680000" cy="2822400"/>
        </p:xfrm>
        <a:graphic>
          <a:graphicData uri="http://schemas.openxmlformats.org/drawingml/2006/table">
            <a:tbl>
              <a:tblPr/>
              <a:tblGrid>
                <a:gridCol w="1170000">
                  <a:extLst>
                    <a:ext uri="{9D8B030D-6E8A-4147-A177-3AD203B41FA5}">
                      <a16:colId xmlns:a16="http://schemas.microsoft.com/office/drawing/2014/main" val="1306431315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3433354171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148925792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072369159"/>
                    </a:ext>
                  </a:extLst>
                </a:gridCol>
              </a:tblGrid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95179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42582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5567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73176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0CF8A79-54EB-4625-97A6-A5393E59F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80090"/>
              </p:ext>
            </p:extLst>
          </p:nvPr>
        </p:nvGraphicFramePr>
        <p:xfrm>
          <a:off x="1542473" y="1421824"/>
          <a:ext cx="9402617" cy="501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69" y="64096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03206" y="1395818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315525" y="1421824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</p:spTree>
    <p:extLst>
      <p:ext uri="{BB962C8B-B14F-4D97-AF65-F5344CB8AC3E}">
        <p14:creationId xmlns:p14="http://schemas.microsoft.com/office/powerpoint/2010/main" val="14385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5903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03/12/2021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28457" y="1546082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640776" y="1572088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FE3006-1046-430D-817A-C0E48CC7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29955"/>
              </p:ext>
            </p:extLst>
          </p:nvPr>
        </p:nvGraphicFramePr>
        <p:xfrm>
          <a:off x="3213832" y="2370779"/>
          <a:ext cx="5708495" cy="2891055"/>
        </p:xfrm>
        <a:graphic>
          <a:graphicData uri="http://schemas.openxmlformats.org/drawingml/2006/table">
            <a:tbl>
              <a:tblPr/>
              <a:tblGrid>
                <a:gridCol w="1141699">
                  <a:extLst>
                    <a:ext uri="{9D8B030D-6E8A-4147-A177-3AD203B41FA5}">
                      <a16:colId xmlns:a16="http://schemas.microsoft.com/office/drawing/2014/main" val="2594545982"/>
                    </a:ext>
                  </a:extLst>
                </a:gridCol>
                <a:gridCol w="1528403">
                  <a:extLst>
                    <a:ext uri="{9D8B030D-6E8A-4147-A177-3AD203B41FA5}">
                      <a16:colId xmlns:a16="http://schemas.microsoft.com/office/drawing/2014/main" val="837261064"/>
                    </a:ext>
                  </a:extLst>
                </a:gridCol>
                <a:gridCol w="1675720">
                  <a:extLst>
                    <a:ext uri="{9D8B030D-6E8A-4147-A177-3AD203B41FA5}">
                      <a16:colId xmlns:a16="http://schemas.microsoft.com/office/drawing/2014/main" val="531406998"/>
                    </a:ext>
                  </a:extLst>
                </a:gridCol>
                <a:gridCol w="1362673">
                  <a:extLst>
                    <a:ext uri="{9D8B030D-6E8A-4147-A177-3AD203B41FA5}">
                      <a16:colId xmlns:a16="http://schemas.microsoft.com/office/drawing/2014/main" val="887398364"/>
                    </a:ext>
                  </a:extLst>
                </a:gridCol>
              </a:tblGrid>
              <a:tr h="578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nov/2021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17072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91.538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037515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743.019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648.484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44886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154.705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136.999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098305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989.262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881.758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5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4459</TotalTime>
  <Words>1038</Words>
  <Application>Microsoft Office PowerPoint</Application>
  <PresentationFormat>Widescreen</PresentationFormat>
  <Paragraphs>469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Lenildo Leite</dc:creator>
  <cp:lastModifiedBy>Renata Domingues</cp:lastModifiedBy>
  <cp:revision>84</cp:revision>
  <cp:lastPrinted>2021-06-23T21:13:49Z</cp:lastPrinted>
  <dcterms:created xsi:type="dcterms:W3CDTF">2021-06-18T14:52:53Z</dcterms:created>
  <dcterms:modified xsi:type="dcterms:W3CDTF">2021-12-06T09:57:13Z</dcterms:modified>
</cp:coreProperties>
</file>