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80" r:id="rId2"/>
    <p:sldId id="386" r:id="rId3"/>
    <p:sldId id="418" r:id="rId4"/>
    <p:sldId id="391" r:id="rId5"/>
    <p:sldId id="420" r:id="rId6"/>
    <p:sldId id="395" r:id="rId7"/>
    <p:sldId id="397" r:id="rId8"/>
    <p:sldId id="398" r:id="rId9"/>
    <p:sldId id="399" r:id="rId10"/>
    <p:sldId id="400" r:id="rId11"/>
    <p:sldId id="401" r:id="rId12"/>
    <p:sldId id="405" r:id="rId13"/>
    <p:sldId id="406" r:id="rId14"/>
    <p:sldId id="413" r:id="rId15"/>
    <p:sldId id="421" r:id="rId16"/>
    <p:sldId id="415" r:id="rId17"/>
    <p:sldId id="372" r:id="rId18"/>
    <p:sldId id="265" r:id="rId19"/>
    <p:sldId id="268" r:id="rId20"/>
    <p:sldId id="278" r:id="rId21"/>
    <p:sldId id="271" r:id="rId22"/>
    <p:sldId id="282" r:id="rId23"/>
    <p:sldId id="283" r:id="rId24"/>
    <p:sldId id="370" r:id="rId25"/>
    <p:sldId id="353" r:id="rId26"/>
    <p:sldId id="280" r:id="rId27"/>
    <p:sldId id="378" r:id="rId28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6C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C10611-CA8D-4E77-BF42-EB07505314D2}" v="3" dt="2019-12-10T13:32:55.105"/>
    <p1510:client id="{E203037C-11FD-42CB-991E-F2BD07B91624}" v="530" dt="2019-12-10T14:50:39.3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22A834-00CB-441F-B5BB-35300D614BB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9AA09A1-935E-407B-9A4B-FBC524A96E0E}">
      <dgm:prSet phldrT="[Texto]" custT="1"/>
      <dgm:spPr/>
      <dgm:t>
        <a:bodyPr/>
        <a:lstStyle/>
        <a:p>
          <a:r>
            <a:rPr lang="pt-BR" sz="2600" dirty="0">
              <a:latin typeface="Arial" panose="020B0604020202020204" pitchFamily="34" charset="0"/>
              <a:cs typeface="Arial" panose="020B0604020202020204" pitchFamily="34" charset="0"/>
            </a:rPr>
            <a:t>126.816</a:t>
          </a:r>
        </a:p>
      </dgm:t>
    </dgm:pt>
    <dgm:pt modelId="{C075AD7B-C6BD-45C6-BA9E-F4B06BF2B983}" type="parTrans" cxnId="{FB1FBB91-D601-4DDB-86C0-BFC09B7EB212}">
      <dgm:prSet/>
      <dgm:spPr/>
      <dgm:t>
        <a:bodyPr/>
        <a:lstStyle/>
        <a:p>
          <a:endParaRPr lang="pt-BR"/>
        </a:p>
      </dgm:t>
    </dgm:pt>
    <dgm:pt modelId="{DDE2C63E-6EE4-4D06-B976-A0FE3006EB28}" type="sibTrans" cxnId="{FB1FBB91-D601-4DDB-86C0-BFC09B7EB212}">
      <dgm:prSet/>
      <dgm:spPr/>
      <dgm:t>
        <a:bodyPr/>
        <a:lstStyle/>
        <a:p>
          <a:endParaRPr lang="pt-BR"/>
        </a:p>
      </dgm:t>
    </dgm:pt>
    <dgm:pt modelId="{E321B76B-431F-4078-93A3-63089973CBAE}">
      <dgm:prSet phldrT="[Texto]" custT="1"/>
      <dgm:spPr/>
      <dgm:t>
        <a:bodyPr/>
        <a:lstStyle/>
        <a:p>
          <a:r>
            <a:rPr lang="pt-BR" sz="2600" dirty="0">
              <a:latin typeface="Arial" panose="020B0604020202020204" pitchFamily="34" charset="0"/>
              <a:cs typeface="Arial" panose="020B0604020202020204" pitchFamily="34" charset="0"/>
            </a:rPr>
            <a:t>20.500</a:t>
          </a:r>
          <a:endParaRPr lang="pt-BR" sz="2200" dirty="0"/>
        </a:p>
      </dgm:t>
    </dgm:pt>
    <dgm:pt modelId="{4E9D7853-CE2B-462E-B5A0-4F3AA8448B16}" type="parTrans" cxnId="{93F6D411-9A0E-4F96-B8C3-1FB40E260B3E}">
      <dgm:prSet/>
      <dgm:spPr/>
      <dgm:t>
        <a:bodyPr/>
        <a:lstStyle/>
        <a:p>
          <a:endParaRPr lang="pt-BR"/>
        </a:p>
      </dgm:t>
    </dgm:pt>
    <dgm:pt modelId="{CF7DB766-B30A-4E06-98B0-E1C26F5D7B71}" type="sibTrans" cxnId="{93F6D411-9A0E-4F96-B8C3-1FB40E260B3E}">
      <dgm:prSet/>
      <dgm:spPr/>
      <dgm:t>
        <a:bodyPr/>
        <a:lstStyle/>
        <a:p>
          <a:endParaRPr lang="pt-BR"/>
        </a:p>
      </dgm:t>
    </dgm:pt>
    <dgm:pt modelId="{CE977B17-4188-4FB1-BEC3-627DEEF63ED4}">
      <dgm:prSet phldrT="[Texto]" custT="1"/>
      <dgm:spPr/>
      <dgm:t>
        <a:bodyPr/>
        <a:lstStyle/>
        <a:p>
          <a:r>
            <a:rPr lang="pt-BR" sz="2600" b="1" dirty="0">
              <a:latin typeface="Arial" panose="020B0604020202020204" pitchFamily="34" charset="0"/>
              <a:cs typeface="Arial" panose="020B0604020202020204" pitchFamily="34" charset="0"/>
            </a:rPr>
            <a:t>147.316</a:t>
          </a:r>
        </a:p>
      </dgm:t>
    </dgm:pt>
    <dgm:pt modelId="{5F30AA61-D1A1-41B9-91B9-9879C50B5538}" type="parTrans" cxnId="{B892870C-F4B7-4F67-9B08-3BB0A0CD1C8C}">
      <dgm:prSet/>
      <dgm:spPr/>
      <dgm:t>
        <a:bodyPr/>
        <a:lstStyle/>
        <a:p>
          <a:endParaRPr lang="pt-BR"/>
        </a:p>
      </dgm:t>
    </dgm:pt>
    <dgm:pt modelId="{E526C2D6-C34C-4F11-932A-920E79BABD98}" type="sibTrans" cxnId="{B892870C-F4B7-4F67-9B08-3BB0A0CD1C8C}">
      <dgm:prSet/>
      <dgm:spPr/>
      <dgm:t>
        <a:bodyPr/>
        <a:lstStyle/>
        <a:p>
          <a:endParaRPr lang="pt-BR"/>
        </a:p>
      </dgm:t>
    </dgm:pt>
    <dgm:pt modelId="{561B58DB-EA70-4E49-B0C2-0EC10E744264}" type="pres">
      <dgm:prSet presAssocID="{A522A834-00CB-441F-B5BB-35300D614BB9}" presName="CompostProcess" presStyleCnt="0">
        <dgm:presLayoutVars>
          <dgm:dir/>
          <dgm:resizeHandles val="exact"/>
        </dgm:presLayoutVars>
      </dgm:prSet>
      <dgm:spPr/>
    </dgm:pt>
    <dgm:pt modelId="{4E1A365D-8415-482D-AF89-1332624738D6}" type="pres">
      <dgm:prSet presAssocID="{A522A834-00CB-441F-B5BB-35300D614BB9}" presName="arrow" presStyleLbl="bgShp" presStyleIdx="0" presStyleCnt="1" custScaleX="117647"/>
      <dgm:spPr/>
    </dgm:pt>
    <dgm:pt modelId="{BFAF8E07-4BA0-4245-81CA-F756FB84A581}" type="pres">
      <dgm:prSet presAssocID="{A522A834-00CB-441F-B5BB-35300D614BB9}" presName="linearProcess" presStyleCnt="0"/>
      <dgm:spPr/>
    </dgm:pt>
    <dgm:pt modelId="{1BB39BC0-6206-4EFB-8015-FD387EDE91E9}" type="pres">
      <dgm:prSet presAssocID="{C9AA09A1-935E-407B-9A4B-FBC524A96E0E}" presName="textNode" presStyleLbl="node1" presStyleIdx="0" presStyleCnt="3" custScaleX="94739">
        <dgm:presLayoutVars>
          <dgm:bulletEnabled val="1"/>
        </dgm:presLayoutVars>
      </dgm:prSet>
      <dgm:spPr/>
    </dgm:pt>
    <dgm:pt modelId="{1409FBAD-389B-49CF-AFC5-43CF9918F010}" type="pres">
      <dgm:prSet presAssocID="{DDE2C63E-6EE4-4D06-B976-A0FE3006EB28}" presName="sibTrans" presStyleCnt="0"/>
      <dgm:spPr/>
    </dgm:pt>
    <dgm:pt modelId="{6266ACA5-4683-48DC-A72E-84E203C7881B}" type="pres">
      <dgm:prSet presAssocID="{E321B76B-431F-4078-93A3-63089973CBAE}" presName="textNode" presStyleLbl="node1" presStyleIdx="1" presStyleCnt="3" custScaleX="89999" custLinFactNeighborX="-31288">
        <dgm:presLayoutVars>
          <dgm:bulletEnabled val="1"/>
        </dgm:presLayoutVars>
      </dgm:prSet>
      <dgm:spPr/>
    </dgm:pt>
    <dgm:pt modelId="{BEA83BB2-A167-40A9-870B-7B96D486D692}" type="pres">
      <dgm:prSet presAssocID="{CF7DB766-B30A-4E06-98B0-E1C26F5D7B71}" presName="sibTrans" presStyleCnt="0"/>
      <dgm:spPr/>
    </dgm:pt>
    <dgm:pt modelId="{16696AA2-771F-4C69-9AB2-F3001228EF39}" type="pres">
      <dgm:prSet presAssocID="{CE977B17-4188-4FB1-BEC3-627DEEF63ED4}" presName="textNode" presStyleLbl="node1" presStyleIdx="2" presStyleCnt="3" custScaleX="92182" custLinFactNeighborX="-66487">
        <dgm:presLayoutVars>
          <dgm:bulletEnabled val="1"/>
        </dgm:presLayoutVars>
      </dgm:prSet>
      <dgm:spPr/>
    </dgm:pt>
  </dgm:ptLst>
  <dgm:cxnLst>
    <dgm:cxn modelId="{B3E32909-CB5A-41EF-B464-EEDB456E5667}" type="presOf" srcId="{A522A834-00CB-441F-B5BB-35300D614BB9}" destId="{561B58DB-EA70-4E49-B0C2-0EC10E744264}" srcOrd="0" destOrd="0" presId="urn:microsoft.com/office/officeart/2005/8/layout/hProcess9"/>
    <dgm:cxn modelId="{B892870C-F4B7-4F67-9B08-3BB0A0CD1C8C}" srcId="{A522A834-00CB-441F-B5BB-35300D614BB9}" destId="{CE977B17-4188-4FB1-BEC3-627DEEF63ED4}" srcOrd="2" destOrd="0" parTransId="{5F30AA61-D1A1-41B9-91B9-9879C50B5538}" sibTransId="{E526C2D6-C34C-4F11-932A-920E79BABD98}"/>
    <dgm:cxn modelId="{93F6D411-9A0E-4F96-B8C3-1FB40E260B3E}" srcId="{A522A834-00CB-441F-B5BB-35300D614BB9}" destId="{E321B76B-431F-4078-93A3-63089973CBAE}" srcOrd="1" destOrd="0" parTransId="{4E9D7853-CE2B-462E-B5A0-4F3AA8448B16}" sibTransId="{CF7DB766-B30A-4E06-98B0-E1C26F5D7B71}"/>
    <dgm:cxn modelId="{1B305862-E754-492E-A98E-725CF6484A1B}" type="presOf" srcId="{C9AA09A1-935E-407B-9A4B-FBC524A96E0E}" destId="{1BB39BC0-6206-4EFB-8015-FD387EDE91E9}" srcOrd="0" destOrd="0" presId="urn:microsoft.com/office/officeart/2005/8/layout/hProcess9"/>
    <dgm:cxn modelId="{D5F0AA58-DC79-4F8F-BABA-543F68FD57E2}" type="presOf" srcId="{E321B76B-431F-4078-93A3-63089973CBAE}" destId="{6266ACA5-4683-48DC-A72E-84E203C7881B}" srcOrd="0" destOrd="0" presId="urn:microsoft.com/office/officeart/2005/8/layout/hProcess9"/>
    <dgm:cxn modelId="{FB1FBB91-D601-4DDB-86C0-BFC09B7EB212}" srcId="{A522A834-00CB-441F-B5BB-35300D614BB9}" destId="{C9AA09A1-935E-407B-9A4B-FBC524A96E0E}" srcOrd="0" destOrd="0" parTransId="{C075AD7B-C6BD-45C6-BA9E-F4B06BF2B983}" sibTransId="{DDE2C63E-6EE4-4D06-B976-A0FE3006EB28}"/>
    <dgm:cxn modelId="{73763FE4-89FF-4D35-BD19-DA5F4091389A}" type="presOf" srcId="{CE977B17-4188-4FB1-BEC3-627DEEF63ED4}" destId="{16696AA2-771F-4C69-9AB2-F3001228EF39}" srcOrd="0" destOrd="0" presId="urn:microsoft.com/office/officeart/2005/8/layout/hProcess9"/>
    <dgm:cxn modelId="{5BA78444-0254-44FC-A2E8-589BAD736A9A}" type="presParOf" srcId="{561B58DB-EA70-4E49-B0C2-0EC10E744264}" destId="{4E1A365D-8415-482D-AF89-1332624738D6}" srcOrd="0" destOrd="0" presId="urn:microsoft.com/office/officeart/2005/8/layout/hProcess9"/>
    <dgm:cxn modelId="{F234DB44-05BA-4A80-8EFD-697B3E862CF1}" type="presParOf" srcId="{561B58DB-EA70-4E49-B0C2-0EC10E744264}" destId="{BFAF8E07-4BA0-4245-81CA-F756FB84A581}" srcOrd="1" destOrd="0" presId="urn:microsoft.com/office/officeart/2005/8/layout/hProcess9"/>
    <dgm:cxn modelId="{AC2FF3C4-06A0-4D3F-ABB2-B9E9D98AA6D1}" type="presParOf" srcId="{BFAF8E07-4BA0-4245-81CA-F756FB84A581}" destId="{1BB39BC0-6206-4EFB-8015-FD387EDE91E9}" srcOrd="0" destOrd="0" presId="urn:microsoft.com/office/officeart/2005/8/layout/hProcess9"/>
    <dgm:cxn modelId="{41D78E27-3771-44A1-A07E-24491781079B}" type="presParOf" srcId="{BFAF8E07-4BA0-4245-81CA-F756FB84A581}" destId="{1409FBAD-389B-49CF-AFC5-43CF9918F010}" srcOrd="1" destOrd="0" presId="urn:microsoft.com/office/officeart/2005/8/layout/hProcess9"/>
    <dgm:cxn modelId="{9B499EC2-6B4D-4C41-B32E-29016D36A63E}" type="presParOf" srcId="{BFAF8E07-4BA0-4245-81CA-F756FB84A581}" destId="{6266ACA5-4683-48DC-A72E-84E203C7881B}" srcOrd="2" destOrd="0" presId="urn:microsoft.com/office/officeart/2005/8/layout/hProcess9"/>
    <dgm:cxn modelId="{644B42F1-3E66-4F0C-92A9-2FE4F78D3CC8}" type="presParOf" srcId="{BFAF8E07-4BA0-4245-81CA-F756FB84A581}" destId="{BEA83BB2-A167-40A9-870B-7B96D486D692}" srcOrd="3" destOrd="0" presId="urn:microsoft.com/office/officeart/2005/8/layout/hProcess9"/>
    <dgm:cxn modelId="{898E1A90-5923-4632-9565-BB8A87772406}" type="presParOf" srcId="{BFAF8E07-4BA0-4245-81CA-F756FB84A581}" destId="{16696AA2-771F-4C69-9AB2-F3001228EF3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C13185-CDF9-4CEA-AAD1-7AF2DC4FD8E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67AA5E3-A312-4C7B-BA50-DD1064BDA6DA}">
      <dgm:prSet phldrT="[Texto]"/>
      <dgm:spPr/>
      <dgm:t>
        <a:bodyPr/>
        <a:lstStyle/>
        <a:p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SISTEMA</a:t>
          </a:r>
        </a:p>
      </dgm:t>
    </dgm:pt>
    <dgm:pt modelId="{7116D92D-7ED4-4037-A8A7-56E10F3E61D9}" type="parTrans" cxnId="{17759DF5-6301-4C99-A583-6CC7B9CA4195}">
      <dgm:prSet/>
      <dgm:spPr/>
      <dgm:t>
        <a:bodyPr/>
        <a:lstStyle/>
        <a:p>
          <a:endParaRPr lang="pt-BR"/>
        </a:p>
      </dgm:t>
    </dgm:pt>
    <dgm:pt modelId="{E8F1C76C-2AB5-4A93-85C3-546FB4B41995}" type="sibTrans" cxnId="{17759DF5-6301-4C99-A583-6CC7B9CA4195}">
      <dgm:prSet/>
      <dgm:spPr/>
      <dgm:t>
        <a:bodyPr/>
        <a:lstStyle/>
        <a:p>
          <a:endParaRPr lang="pt-BR"/>
        </a:p>
      </dgm:t>
    </dgm:pt>
    <dgm:pt modelId="{88E29D38-0110-4E8C-AF0B-AAD3B5C43A93}">
      <dgm:prSet phldrT="[Texto]"/>
      <dgm:spPr/>
      <dgm:t>
        <a:bodyPr/>
        <a:lstStyle/>
        <a:p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SIST GEO</a:t>
          </a:r>
        </a:p>
      </dgm:t>
    </dgm:pt>
    <dgm:pt modelId="{9895190F-817A-495B-BF4D-DC4DFB214665}" type="parTrans" cxnId="{E5AE358E-B5A7-472D-8E68-2C9EA641AEC0}">
      <dgm:prSet/>
      <dgm:spPr/>
      <dgm:t>
        <a:bodyPr/>
        <a:lstStyle/>
        <a:p>
          <a:endParaRPr lang="pt-BR"/>
        </a:p>
      </dgm:t>
    </dgm:pt>
    <dgm:pt modelId="{D49CADC0-97F2-48FC-A268-FC5675673C14}" type="sibTrans" cxnId="{E5AE358E-B5A7-472D-8E68-2C9EA641AEC0}">
      <dgm:prSet/>
      <dgm:spPr/>
      <dgm:t>
        <a:bodyPr/>
        <a:lstStyle/>
        <a:p>
          <a:endParaRPr lang="pt-BR"/>
        </a:p>
      </dgm:t>
    </dgm:pt>
    <dgm:pt modelId="{BEF249A7-4F3F-4138-9673-B70FE1D511C8}">
      <dgm:prSet phldrT="[Texto]"/>
      <dgm:spPr/>
      <dgm:t>
        <a:bodyPr/>
        <a:lstStyle/>
        <a:p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SIST TITULAÇÃO</a:t>
          </a:r>
        </a:p>
      </dgm:t>
    </dgm:pt>
    <dgm:pt modelId="{666A75DB-2334-4935-9711-EBC9630A82A2}" type="parTrans" cxnId="{9552939D-C7FA-4CE1-972E-C3C0CDE8DA54}">
      <dgm:prSet/>
      <dgm:spPr/>
      <dgm:t>
        <a:bodyPr/>
        <a:lstStyle/>
        <a:p>
          <a:endParaRPr lang="pt-BR"/>
        </a:p>
      </dgm:t>
    </dgm:pt>
    <dgm:pt modelId="{603C8F75-3A13-4250-9B95-F34697000B9B}" type="sibTrans" cxnId="{9552939D-C7FA-4CE1-972E-C3C0CDE8DA54}">
      <dgm:prSet/>
      <dgm:spPr/>
      <dgm:t>
        <a:bodyPr/>
        <a:lstStyle/>
        <a:p>
          <a:endParaRPr lang="pt-BR"/>
        </a:p>
      </dgm:t>
    </dgm:pt>
    <dgm:pt modelId="{B17597A1-5723-43CD-9763-CCEB725E95E8}">
      <dgm:prSet phldrT="[Texto]"/>
      <dgm:spPr/>
      <dgm:t>
        <a:bodyPr/>
        <a:lstStyle/>
        <a:p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SIST ACERVO</a:t>
          </a:r>
        </a:p>
      </dgm:t>
    </dgm:pt>
    <dgm:pt modelId="{57281230-557C-45C7-8AD3-57444B6BFABF}" type="parTrans" cxnId="{3E15799D-B10F-43B7-AFD0-8DA8D5388E89}">
      <dgm:prSet/>
      <dgm:spPr/>
      <dgm:t>
        <a:bodyPr/>
        <a:lstStyle/>
        <a:p>
          <a:endParaRPr lang="pt-BR"/>
        </a:p>
      </dgm:t>
    </dgm:pt>
    <dgm:pt modelId="{F527993F-EF4E-4206-BFFE-B4A197C3BA40}" type="sibTrans" cxnId="{3E15799D-B10F-43B7-AFD0-8DA8D5388E89}">
      <dgm:prSet/>
      <dgm:spPr/>
      <dgm:t>
        <a:bodyPr/>
        <a:lstStyle/>
        <a:p>
          <a:endParaRPr lang="pt-BR"/>
        </a:p>
      </dgm:t>
    </dgm:pt>
    <dgm:pt modelId="{EC78E54B-2EE2-44BF-B28A-C2F1B4EB902F}">
      <dgm:prSet phldrT="[Texto]"/>
      <dgm:spPr/>
      <dgm:t>
        <a:bodyPr/>
        <a:lstStyle/>
        <a:p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SIST FINANCEIRO</a:t>
          </a:r>
        </a:p>
      </dgm:t>
    </dgm:pt>
    <dgm:pt modelId="{8C14DC88-CB04-491E-948B-FF7BB2FDBDC6}" type="parTrans" cxnId="{C7C6A417-3968-4E9B-8C82-628D39360417}">
      <dgm:prSet/>
      <dgm:spPr/>
      <dgm:t>
        <a:bodyPr/>
        <a:lstStyle/>
        <a:p>
          <a:endParaRPr lang="pt-BR"/>
        </a:p>
      </dgm:t>
    </dgm:pt>
    <dgm:pt modelId="{CD9BBCD0-38CC-49FF-BBFE-A056457A945E}" type="sibTrans" cxnId="{C7C6A417-3968-4E9B-8C82-628D39360417}">
      <dgm:prSet/>
      <dgm:spPr/>
      <dgm:t>
        <a:bodyPr/>
        <a:lstStyle/>
        <a:p>
          <a:endParaRPr lang="pt-BR"/>
        </a:p>
      </dgm:t>
    </dgm:pt>
    <dgm:pt modelId="{427B6493-611C-4BAD-BDD6-AA55620E3207}" type="pres">
      <dgm:prSet presAssocID="{E0C13185-CDF9-4CEA-AAD1-7AF2DC4FD8E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524DBF2-78F0-4F59-A035-DE7B3740C44B}" type="pres">
      <dgm:prSet presAssocID="{B67AA5E3-A312-4C7B-BA50-DD1064BDA6DA}" presName="hierRoot1" presStyleCnt="0"/>
      <dgm:spPr/>
    </dgm:pt>
    <dgm:pt modelId="{A1386C29-2317-42DB-8AC3-6F9A230D3805}" type="pres">
      <dgm:prSet presAssocID="{B67AA5E3-A312-4C7B-BA50-DD1064BDA6DA}" presName="composite" presStyleCnt="0"/>
      <dgm:spPr/>
    </dgm:pt>
    <dgm:pt modelId="{7F9D9CC9-BEE7-4233-B0A7-C7BDF7C12A80}" type="pres">
      <dgm:prSet presAssocID="{B67AA5E3-A312-4C7B-BA50-DD1064BDA6DA}" presName="background" presStyleLbl="node0" presStyleIdx="0" presStyleCnt="1"/>
      <dgm:spPr/>
    </dgm:pt>
    <dgm:pt modelId="{A8ACDBA6-6EE8-43F1-B0D0-15AF92B449AC}" type="pres">
      <dgm:prSet presAssocID="{B67AA5E3-A312-4C7B-BA50-DD1064BDA6DA}" presName="text" presStyleLbl="fgAcc0" presStyleIdx="0" presStyleCnt="1">
        <dgm:presLayoutVars>
          <dgm:chPref val="3"/>
        </dgm:presLayoutVars>
      </dgm:prSet>
      <dgm:spPr/>
    </dgm:pt>
    <dgm:pt modelId="{3495ACB8-4749-4A4B-9031-C9961BC21631}" type="pres">
      <dgm:prSet presAssocID="{B67AA5E3-A312-4C7B-BA50-DD1064BDA6DA}" presName="hierChild2" presStyleCnt="0"/>
      <dgm:spPr/>
    </dgm:pt>
    <dgm:pt modelId="{76C35EF6-2240-4DD6-922E-01044AB8E21E}" type="pres">
      <dgm:prSet presAssocID="{9895190F-817A-495B-BF4D-DC4DFB214665}" presName="Name10" presStyleLbl="parChTrans1D2" presStyleIdx="0" presStyleCnt="4"/>
      <dgm:spPr/>
    </dgm:pt>
    <dgm:pt modelId="{E1894A9A-90A0-4F63-9CFC-B384A11D8705}" type="pres">
      <dgm:prSet presAssocID="{88E29D38-0110-4E8C-AF0B-AAD3B5C43A93}" presName="hierRoot2" presStyleCnt="0"/>
      <dgm:spPr/>
    </dgm:pt>
    <dgm:pt modelId="{75E21FF1-D909-48DD-9272-56E48D5EEBB5}" type="pres">
      <dgm:prSet presAssocID="{88E29D38-0110-4E8C-AF0B-AAD3B5C43A93}" presName="composite2" presStyleCnt="0"/>
      <dgm:spPr/>
    </dgm:pt>
    <dgm:pt modelId="{CF04A18C-B9A8-44AD-BC5F-994A96CFE74F}" type="pres">
      <dgm:prSet presAssocID="{88E29D38-0110-4E8C-AF0B-AAD3B5C43A93}" presName="background2" presStyleLbl="node2" presStyleIdx="0" presStyleCnt="4"/>
      <dgm:spPr/>
    </dgm:pt>
    <dgm:pt modelId="{F3FFA6C4-F890-435E-BC03-E6DEB2109C18}" type="pres">
      <dgm:prSet presAssocID="{88E29D38-0110-4E8C-AF0B-AAD3B5C43A93}" presName="text2" presStyleLbl="fgAcc2" presStyleIdx="0" presStyleCnt="4">
        <dgm:presLayoutVars>
          <dgm:chPref val="3"/>
        </dgm:presLayoutVars>
      </dgm:prSet>
      <dgm:spPr/>
    </dgm:pt>
    <dgm:pt modelId="{6FFE95A1-BDF2-431D-A828-A18854475795}" type="pres">
      <dgm:prSet presAssocID="{88E29D38-0110-4E8C-AF0B-AAD3B5C43A93}" presName="hierChild3" presStyleCnt="0"/>
      <dgm:spPr/>
    </dgm:pt>
    <dgm:pt modelId="{85260D23-E908-480B-B6F4-C1B7BBB0A427}" type="pres">
      <dgm:prSet presAssocID="{666A75DB-2334-4935-9711-EBC9630A82A2}" presName="Name10" presStyleLbl="parChTrans1D2" presStyleIdx="1" presStyleCnt="4"/>
      <dgm:spPr/>
    </dgm:pt>
    <dgm:pt modelId="{AC944BB5-4344-477F-BD5A-E76450AD87AD}" type="pres">
      <dgm:prSet presAssocID="{BEF249A7-4F3F-4138-9673-B70FE1D511C8}" presName="hierRoot2" presStyleCnt="0"/>
      <dgm:spPr/>
    </dgm:pt>
    <dgm:pt modelId="{CF8325BF-A029-4AFE-AE66-B2F7E886CE9A}" type="pres">
      <dgm:prSet presAssocID="{BEF249A7-4F3F-4138-9673-B70FE1D511C8}" presName="composite2" presStyleCnt="0"/>
      <dgm:spPr/>
    </dgm:pt>
    <dgm:pt modelId="{92DDEE73-FAB3-4CBC-BEB8-86013CEA46CD}" type="pres">
      <dgm:prSet presAssocID="{BEF249A7-4F3F-4138-9673-B70FE1D511C8}" presName="background2" presStyleLbl="node2" presStyleIdx="1" presStyleCnt="4"/>
      <dgm:spPr/>
    </dgm:pt>
    <dgm:pt modelId="{7A5B34D9-41E6-4C80-93E3-04AA4F1893FE}" type="pres">
      <dgm:prSet presAssocID="{BEF249A7-4F3F-4138-9673-B70FE1D511C8}" presName="text2" presStyleLbl="fgAcc2" presStyleIdx="1" presStyleCnt="4">
        <dgm:presLayoutVars>
          <dgm:chPref val="3"/>
        </dgm:presLayoutVars>
      </dgm:prSet>
      <dgm:spPr/>
    </dgm:pt>
    <dgm:pt modelId="{874C1583-228A-4852-87AD-D979CC7EE4B9}" type="pres">
      <dgm:prSet presAssocID="{BEF249A7-4F3F-4138-9673-B70FE1D511C8}" presName="hierChild3" presStyleCnt="0"/>
      <dgm:spPr/>
    </dgm:pt>
    <dgm:pt modelId="{A0DAEC39-FE5F-4B64-89C5-1D77BE3DD6BF}" type="pres">
      <dgm:prSet presAssocID="{57281230-557C-45C7-8AD3-57444B6BFABF}" presName="Name10" presStyleLbl="parChTrans1D2" presStyleIdx="2" presStyleCnt="4"/>
      <dgm:spPr/>
    </dgm:pt>
    <dgm:pt modelId="{944E5ED7-95FD-4017-BBB2-88D9A7356A42}" type="pres">
      <dgm:prSet presAssocID="{B17597A1-5723-43CD-9763-CCEB725E95E8}" presName="hierRoot2" presStyleCnt="0"/>
      <dgm:spPr/>
    </dgm:pt>
    <dgm:pt modelId="{C4F219E5-663C-48CE-BE1A-0D0BA574218D}" type="pres">
      <dgm:prSet presAssocID="{B17597A1-5723-43CD-9763-CCEB725E95E8}" presName="composite2" presStyleCnt="0"/>
      <dgm:spPr/>
    </dgm:pt>
    <dgm:pt modelId="{1B0A7F84-E676-4A49-93E0-69E9371877BC}" type="pres">
      <dgm:prSet presAssocID="{B17597A1-5723-43CD-9763-CCEB725E95E8}" presName="background2" presStyleLbl="node2" presStyleIdx="2" presStyleCnt="4"/>
      <dgm:spPr/>
    </dgm:pt>
    <dgm:pt modelId="{A802AA9D-ED6A-4403-AA9E-C13AC358CA58}" type="pres">
      <dgm:prSet presAssocID="{B17597A1-5723-43CD-9763-CCEB725E95E8}" presName="text2" presStyleLbl="fgAcc2" presStyleIdx="2" presStyleCnt="4">
        <dgm:presLayoutVars>
          <dgm:chPref val="3"/>
        </dgm:presLayoutVars>
      </dgm:prSet>
      <dgm:spPr/>
    </dgm:pt>
    <dgm:pt modelId="{8952B1C3-982D-47B3-9D8E-0661FC51ED87}" type="pres">
      <dgm:prSet presAssocID="{B17597A1-5723-43CD-9763-CCEB725E95E8}" presName="hierChild3" presStyleCnt="0"/>
      <dgm:spPr/>
    </dgm:pt>
    <dgm:pt modelId="{08AB0431-A34B-4BD3-81D3-F5716E71CAD2}" type="pres">
      <dgm:prSet presAssocID="{8C14DC88-CB04-491E-948B-FF7BB2FDBDC6}" presName="Name10" presStyleLbl="parChTrans1D2" presStyleIdx="3" presStyleCnt="4"/>
      <dgm:spPr/>
    </dgm:pt>
    <dgm:pt modelId="{0F5DD2A4-B9C6-490F-870C-D19569BC5A9C}" type="pres">
      <dgm:prSet presAssocID="{EC78E54B-2EE2-44BF-B28A-C2F1B4EB902F}" presName="hierRoot2" presStyleCnt="0"/>
      <dgm:spPr/>
    </dgm:pt>
    <dgm:pt modelId="{A39C14D9-7691-4574-A0F3-F96567B45D4A}" type="pres">
      <dgm:prSet presAssocID="{EC78E54B-2EE2-44BF-B28A-C2F1B4EB902F}" presName="composite2" presStyleCnt="0"/>
      <dgm:spPr/>
    </dgm:pt>
    <dgm:pt modelId="{7A5825D0-98EC-499F-9C7E-FAC006A7077B}" type="pres">
      <dgm:prSet presAssocID="{EC78E54B-2EE2-44BF-B28A-C2F1B4EB902F}" presName="background2" presStyleLbl="node2" presStyleIdx="3" presStyleCnt="4"/>
      <dgm:spPr/>
    </dgm:pt>
    <dgm:pt modelId="{AFBFAA2E-9A9E-45A8-B5F9-01252B0B145E}" type="pres">
      <dgm:prSet presAssocID="{EC78E54B-2EE2-44BF-B28A-C2F1B4EB902F}" presName="text2" presStyleLbl="fgAcc2" presStyleIdx="3" presStyleCnt="4">
        <dgm:presLayoutVars>
          <dgm:chPref val="3"/>
        </dgm:presLayoutVars>
      </dgm:prSet>
      <dgm:spPr/>
    </dgm:pt>
    <dgm:pt modelId="{8A58360E-AD33-4E07-AF71-7FAB4CD9C9B0}" type="pres">
      <dgm:prSet presAssocID="{EC78E54B-2EE2-44BF-B28A-C2F1B4EB902F}" presName="hierChild3" presStyleCnt="0"/>
      <dgm:spPr/>
    </dgm:pt>
  </dgm:ptLst>
  <dgm:cxnLst>
    <dgm:cxn modelId="{E1DEBC0D-F3A7-4EAE-9A63-E08E8EB4241D}" type="presOf" srcId="{B67AA5E3-A312-4C7B-BA50-DD1064BDA6DA}" destId="{A8ACDBA6-6EE8-43F1-B0D0-15AF92B449AC}" srcOrd="0" destOrd="0" presId="urn:microsoft.com/office/officeart/2005/8/layout/hierarchy1"/>
    <dgm:cxn modelId="{C7C6A417-3968-4E9B-8C82-628D39360417}" srcId="{B67AA5E3-A312-4C7B-BA50-DD1064BDA6DA}" destId="{EC78E54B-2EE2-44BF-B28A-C2F1B4EB902F}" srcOrd="3" destOrd="0" parTransId="{8C14DC88-CB04-491E-948B-FF7BB2FDBDC6}" sibTransId="{CD9BBCD0-38CC-49FF-BBFE-A056457A945E}"/>
    <dgm:cxn modelId="{9735CA1E-3AE4-41B3-AAF9-70CC9092529F}" type="presOf" srcId="{E0C13185-CDF9-4CEA-AAD1-7AF2DC4FD8E6}" destId="{427B6493-611C-4BAD-BDD6-AA55620E3207}" srcOrd="0" destOrd="0" presId="urn:microsoft.com/office/officeart/2005/8/layout/hierarchy1"/>
    <dgm:cxn modelId="{1D82C125-543E-457A-8C27-C30A31D42B2A}" type="presOf" srcId="{88E29D38-0110-4E8C-AF0B-AAD3B5C43A93}" destId="{F3FFA6C4-F890-435E-BC03-E6DEB2109C18}" srcOrd="0" destOrd="0" presId="urn:microsoft.com/office/officeart/2005/8/layout/hierarchy1"/>
    <dgm:cxn modelId="{08680C6E-A51B-490A-8070-52ECBC6A4E50}" type="presOf" srcId="{BEF249A7-4F3F-4138-9673-B70FE1D511C8}" destId="{7A5B34D9-41E6-4C80-93E3-04AA4F1893FE}" srcOrd="0" destOrd="0" presId="urn:microsoft.com/office/officeart/2005/8/layout/hierarchy1"/>
    <dgm:cxn modelId="{7CC0EA4F-445C-4037-BEC1-ACE62712A890}" type="presOf" srcId="{B17597A1-5723-43CD-9763-CCEB725E95E8}" destId="{A802AA9D-ED6A-4403-AA9E-C13AC358CA58}" srcOrd="0" destOrd="0" presId="urn:microsoft.com/office/officeart/2005/8/layout/hierarchy1"/>
    <dgm:cxn modelId="{1D06E774-0619-484F-87C4-73475071780D}" type="presOf" srcId="{9895190F-817A-495B-BF4D-DC4DFB214665}" destId="{76C35EF6-2240-4DD6-922E-01044AB8E21E}" srcOrd="0" destOrd="0" presId="urn:microsoft.com/office/officeart/2005/8/layout/hierarchy1"/>
    <dgm:cxn modelId="{1EE2D986-EE82-422C-850E-C37C6E39FA9B}" type="presOf" srcId="{EC78E54B-2EE2-44BF-B28A-C2F1B4EB902F}" destId="{AFBFAA2E-9A9E-45A8-B5F9-01252B0B145E}" srcOrd="0" destOrd="0" presId="urn:microsoft.com/office/officeart/2005/8/layout/hierarchy1"/>
    <dgm:cxn modelId="{D7D0CA8D-22BE-4472-A111-0834E046F295}" type="presOf" srcId="{666A75DB-2334-4935-9711-EBC9630A82A2}" destId="{85260D23-E908-480B-B6F4-C1B7BBB0A427}" srcOrd="0" destOrd="0" presId="urn:microsoft.com/office/officeart/2005/8/layout/hierarchy1"/>
    <dgm:cxn modelId="{E5AE358E-B5A7-472D-8E68-2C9EA641AEC0}" srcId="{B67AA5E3-A312-4C7B-BA50-DD1064BDA6DA}" destId="{88E29D38-0110-4E8C-AF0B-AAD3B5C43A93}" srcOrd="0" destOrd="0" parTransId="{9895190F-817A-495B-BF4D-DC4DFB214665}" sibTransId="{D49CADC0-97F2-48FC-A268-FC5675673C14}"/>
    <dgm:cxn modelId="{3E15799D-B10F-43B7-AFD0-8DA8D5388E89}" srcId="{B67AA5E3-A312-4C7B-BA50-DD1064BDA6DA}" destId="{B17597A1-5723-43CD-9763-CCEB725E95E8}" srcOrd="2" destOrd="0" parTransId="{57281230-557C-45C7-8AD3-57444B6BFABF}" sibTransId="{F527993F-EF4E-4206-BFFE-B4A197C3BA40}"/>
    <dgm:cxn modelId="{9552939D-C7FA-4CE1-972E-C3C0CDE8DA54}" srcId="{B67AA5E3-A312-4C7B-BA50-DD1064BDA6DA}" destId="{BEF249A7-4F3F-4138-9673-B70FE1D511C8}" srcOrd="1" destOrd="0" parTransId="{666A75DB-2334-4935-9711-EBC9630A82A2}" sibTransId="{603C8F75-3A13-4250-9B95-F34697000B9B}"/>
    <dgm:cxn modelId="{EF02C2AF-8DFA-49B4-836B-429EC65497F9}" type="presOf" srcId="{57281230-557C-45C7-8AD3-57444B6BFABF}" destId="{A0DAEC39-FE5F-4B64-89C5-1D77BE3DD6BF}" srcOrd="0" destOrd="0" presId="urn:microsoft.com/office/officeart/2005/8/layout/hierarchy1"/>
    <dgm:cxn modelId="{17759DF5-6301-4C99-A583-6CC7B9CA4195}" srcId="{E0C13185-CDF9-4CEA-AAD1-7AF2DC4FD8E6}" destId="{B67AA5E3-A312-4C7B-BA50-DD1064BDA6DA}" srcOrd="0" destOrd="0" parTransId="{7116D92D-7ED4-4037-A8A7-56E10F3E61D9}" sibTransId="{E8F1C76C-2AB5-4A93-85C3-546FB4B41995}"/>
    <dgm:cxn modelId="{228EF9F9-BB32-4163-BF64-D6E7A45FA4B8}" type="presOf" srcId="{8C14DC88-CB04-491E-948B-FF7BB2FDBDC6}" destId="{08AB0431-A34B-4BD3-81D3-F5716E71CAD2}" srcOrd="0" destOrd="0" presId="urn:microsoft.com/office/officeart/2005/8/layout/hierarchy1"/>
    <dgm:cxn modelId="{F42BE15C-0320-4EFD-A7EF-F5FF598DB019}" type="presParOf" srcId="{427B6493-611C-4BAD-BDD6-AA55620E3207}" destId="{F524DBF2-78F0-4F59-A035-DE7B3740C44B}" srcOrd="0" destOrd="0" presId="urn:microsoft.com/office/officeart/2005/8/layout/hierarchy1"/>
    <dgm:cxn modelId="{0D9A1FDB-A946-4536-87ED-005A62B4E824}" type="presParOf" srcId="{F524DBF2-78F0-4F59-A035-DE7B3740C44B}" destId="{A1386C29-2317-42DB-8AC3-6F9A230D3805}" srcOrd="0" destOrd="0" presId="urn:microsoft.com/office/officeart/2005/8/layout/hierarchy1"/>
    <dgm:cxn modelId="{13CAAA35-DF49-4DDA-8274-E4E1223CE924}" type="presParOf" srcId="{A1386C29-2317-42DB-8AC3-6F9A230D3805}" destId="{7F9D9CC9-BEE7-4233-B0A7-C7BDF7C12A80}" srcOrd="0" destOrd="0" presId="urn:microsoft.com/office/officeart/2005/8/layout/hierarchy1"/>
    <dgm:cxn modelId="{6CAFFDEA-B323-4CC0-9CA0-2DD8BE39333A}" type="presParOf" srcId="{A1386C29-2317-42DB-8AC3-6F9A230D3805}" destId="{A8ACDBA6-6EE8-43F1-B0D0-15AF92B449AC}" srcOrd="1" destOrd="0" presId="urn:microsoft.com/office/officeart/2005/8/layout/hierarchy1"/>
    <dgm:cxn modelId="{BBD49FBD-7D78-44F5-8FA3-AAA3E5927C2E}" type="presParOf" srcId="{F524DBF2-78F0-4F59-A035-DE7B3740C44B}" destId="{3495ACB8-4749-4A4B-9031-C9961BC21631}" srcOrd="1" destOrd="0" presId="urn:microsoft.com/office/officeart/2005/8/layout/hierarchy1"/>
    <dgm:cxn modelId="{BD74DB76-9ED5-48A4-89E4-E550DB56A993}" type="presParOf" srcId="{3495ACB8-4749-4A4B-9031-C9961BC21631}" destId="{76C35EF6-2240-4DD6-922E-01044AB8E21E}" srcOrd="0" destOrd="0" presId="urn:microsoft.com/office/officeart/2005/8/layout/hierarchy1"/>
    <dgm:cxn modelId="{D2A99360-9796-4D29-B100-D474E58841A8}" type="presParOf" srcId="{3495ACB8-4749-4A4B-9031-C9961BC21631}" destId="{E1894A9A-90A0-4F63-9CFC-B384A11D8705}" srcOrd="1" destOrd="0" presId="urn:microsoft.com/office/officeart/2005/8/layout/hierarchy1"/>
    <dgm:cxn modelId="{A20FECCF-FCDA-401B-848B-33939FEBA488}" type="presParOf" srcId="{E1894A9A-90A0-4F63-9CFC-B384A11D8705}" destId="{75E21FF1-D909-48DD-9272-56E48D5EEBB5}" srcOrd="0" destOrd="0" presId="urn:microsoft.com/office/officeart/2005/8/layout/hierarchy1"/>
    <dgm:cxn modelId="{52909621-3D06-4AF6-AF5B-0FD5B42AD741}" type="presParOf" srcId="{75E21FF1-D909-48DD-9272-56E48D5EEBB5}" destId="{CF04A18C-B9A8-44AD-BC5F-994A96CFE74F}" srcOrd="0" destOrd="0" presId="urn:microsoft.com/office/officeart/2005/8/layout/hierarchy1"/>
    <dgm:cxn modelId="{DB2E8AB8-2E5D-4D6F-9E91-51E30E183A2B}" type="presParOf" srcId="{75E21FF1-D909-48DD-9272-56E48D5EEBB5}" destId="{F3FFA6C4-F890-435E-BC03-E6DEB2109C18}" srcOrd="1" destOrd="0" presId="urn:microsoft.com/office/officeart/2005/8/layout/hierarchy1"/>
    <dgm:cxn modelId="{F5FFE3A7-69EE-4137-B98F-3D0E21CDEFC8}" type="presParOf" srcId="{E1894A9A-90A0-4F63-9CFC-B384A11D8705}" destId="{6FFE95A1-BDF2-431D-A828-A18854475795}" srcOrd="1" destOrd="0" presId="urn:microsoft.com/office/officeart/2005/8/layout/hierarchy1"/>
    <dgm:cxn modelId="{0EBF9DD7-75D6-49CB-8DDC-051B405A3F3F}" type="presParOf" srcId="{3495ACB8-4749-4A4B-9031-C9961BC21631}" destId="{85260D23-E908-480B-B6F4-C1B7BBB0A427}" srcOrd="2" destOrd="0" presId="urn:microsoft.com/office/officeart/2005/8/layout/hierarchy1"/>
    <dgm:cxn modelId="{D39DEA7E-AE3A-4C91-B4F4-FBB9C1981C5F}" type="presParOf" srcId="{3495ACB8-4749-4A4B-9031-C9961BC21631}" destId="{AC944BB5-4344-477F-BD5A-E76450AD87AD}" srcOrd="3" destOrd="0" presId="urn:microsoft.com/office/officeart/2005/8/layout/hierarchy1"/>
    <dgm:cxn modelId="{17C8C9F4-FEC8-4CCD-8008-D6FC5A1E35E5}" type="presParOf" srcId="{AC944BB5-4344-477F-BD5A-E76450AD87AD}" destId="{CF8325BF-A029-4AFE-AE66-B2F7E886CE9A}" srcOrd="0" destOrd="0" presId="urn:microsoft.com/office/officeart/2005/8/layout/hierarchy1"/>
    <dgm:cxn modelId="{14359159-5C08-4CFE-8557-04BFB181BB35}" type="presParOf" srcId="{CF8325BF-A029-4AFE-AE66-B2F7E886CE9A}" destId="{92DDEE73-FAB3-4CBC-BEB8-86013CEA46CD}" srcOrd="0" destOrd="0" presId="urn:microsoft.com/office/officeart/2005/8/layout/hierarchy1"/>
    <dgm:cxn modelId="{5114E055-B3A2-4A95-BBF4-10FE1BAACB7A}" type="presParOf" srcId="{CF8325BF-A029-4AFE-AE66-B2F7E886CE9A}" destId="{7A5B34D9-41E6-4C80-93E3-04AA4F1893FE}" srcOrd="1" destOrd="0" presId="urn:microsoft.com/office/officeart/2005/8/layout/hierarchy1"/>
    <dgm:cxn modelId="{87D1EFE0-A665-4F15-A60C-3F5071757170}" type="presParOf" srcId="{AC944BB5-4344-477F-BD5A-E76450AD87AD}" destId="{874C1583-228A-4852-87AD-D979CC7EE4B9}" srcOrd="1" destOrd="0" presId="urn:microsoft.com/office/officeart/2005/8/layout/hierarchy1"/>
    <dgm:cxn modelId="{8E3C9BEF-3C45-4803-AF89-2FB4AA83CAFB}" type="presParOf" srcId="{3495ACB8-4749-4A4B-9031-C9961BC21631}" destId="{A0DAEC39-FE5F-4B64-89C5-1D77BE3DD6BF}" srcOrd="4" destOrd="0" presId="urn:microsoft.com/office/officeart/2005/8/layout/hierarchy1"/>
    <dgm:cxn modelId="{7E9A3D12-CC17-4C3C-9D6B-E38B82B98E92}" type="presParOf" srcId="{3495ACB8-4749-4A4B-9031-C9961BC21631}" destId="{944E5ED7-95FD-4017-BBB2-88D9A7356A42}" srcOrd="5" destOrd="0" presId="urn:microsoft.com/office/officeart/2005/8/layout/hierarchy1"/>
    <dgm:cxn modelId="{85DDD3E9-4572-480C-A18F-96626BEFBC45}" type="presParOf" srcId="{944E5ED7-95FD-4017-BBB2-88D9A7356A42}" destId="{C4F219E5-663C-48CE-BE1A-0D0BA574218D}" srcOrd="0" destOrd="0" presId="urn:microsoft.com/office/officeart/2005/8/layout/hierarchy1"/>
    <dgm:cxn modelId="{B05D66F5-C9F5-4E74-936C-57BE37EC021F}" type="presParOf" srcId="{C4F219E5-663C-48CE-BE1A-0D0BA574218D}" destId="{1B0A7F84-E676-4A49-93E0-69E9371877BC}" srcOrd="0" destOrd="0" presId="urn:microsoft.com/office/officeart/2005/8/layout/hierarchy1"/>
    <dgm:cxn modelId="{4FF8E146-2508-4FDD-ACFE-84B851B43115}" type="presParOf" srcId="{C4F219E5-663C-48CE-BE1A-0D0BA574218D}" destId="{A802AA9D-ED6A-4403-AA9E-C13AC358CA58}" srcOrd="1" destOrd="0" presId="urn:microsoft.com/office/officeart/2005/8/layout/hierarchy1"/>
    <dgm:cxn modelId="{8F4833A7-5FD1-48E3-B551-88B994316123}" type="presParOf" srcId="{944E5ED7-95FD-4017-BBB2-88D9A7356A42}" destId="{8952B1C3-982D-47B3-9D8E-0661FC51ED87}" srcOrd="1" destOrd="0" presId="urn:microsoft.com/office/officeart/2005/8/layout/hierarchy1"/>
    <dgm:cxn modelId="{E8F5473B-53BF-4C95-BDBE-0EA7CC0541A6}" type="presParOf" srcId="{3495ACB8-4749-4A4B-9031-C9961BC21631}" destId="{08AB0431-A34B-4BD3-81D3-F5716E71CAD2}" srcOrd="6" destOrd="0" presId="urn:microsoft.com/office/officeart/2005/8/layout/hierarchy1"/>
    <dgm:cxn modelId="{A4576C8D-C9B3-480E-A10B-1BDBEDD79602}" type="presParOf" srcId="{3495ACB8-4749-4A4B-9031-C9961BC21631}" destId="{0F5DD2A4-B9C6-490F-870C-D19569BC5A9C}" srcOrd="7" destOrd="0" presId="urn:microsoft.com/office/officeart/2005/8/layout/hierarchy1"/>
    <dgm:cxn modelId="{0566C1B0-F81C-4C61-930F-735505CDD97B}" type="presParOf" srcId="{0F5DD2A4-B9C6-490F-870C-D19569BC5A9C}" destId="{A39C14D9-7691-4574-A0F3-F96567B45D4A}" srcOrd="0" destOrd="0" presId="urn:microsoft.com/office/officeart/2005/8/layout/hierarchy1"/>
    <dgm:cxn modelId="{D7BC4CBE-FAAF-42ED-A671-7E2420CBAC23}" type="presParOf" srcId="{A39C14D9-7691-4574-A0F3-F96567B45D4A}" destId="{7A5825D0-98EC-499F-9C7E-FAC006A7077B}" srcOrd="0" destOrd="0" presId="urn:microsoft.com/office/officeart/2005/8/layout/hierarchy1"/>
    <dgm:cxn modelId="{ADB904D3-027F-4DB0-9594-4386F8316647}" type="presParOf" srcId="{A39C14D9-7691-4574-A0F3-F96567B45D4A}" destId="{AFBFAA2E-9A9E-45A8-B5F9-01252B0B145E}" srcOrd="1" destOrd="0" presId="urn:microsoft.com/office/officeart/2005/8/layout/hierarchy1"/>
    <dgm:cxn modelId="{3D549EA4-92C4-4ABA-A284-9B894C16D221}" type="presParOf" srcId="{0F5DD2A4-B9C6-490F-870C-D19569BC5A9C}" destId="{8A58360E-AD33-4E07-AF71-7FAB4CD9C9B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A365D-8415-482D-AF89-1332624738D6}">
      <dsp:nvSpPr>
        <dsp:cNvPr id="0" name=""/>
        <dsp:cNvSpPr/>
      </dsp:nvSpPr>
      <dsp:spPr>
        <a:xfrm>
          <a:off x="1" y="0"/>
          <a:ext cx="7189877" cy="169322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B39BC0-6206-4EFB-8015-FD387EDE91E9}">
      <dsp:nvSpPr>
        <dsp:cNvPr id="0" name=""/>
        <dsp:cNvSpPr/>
      </dsp:nvSpPr>
      <dsp:spPr>
        <a:xfrm>
          <a:off x="248913" y="507967"/>
          <a:ext cx="2043486" cy="6772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>
              <a:latin typeface="Arial" panose="020B0604020202020204" pitchFamily="34" charset="0"/>
              <a:cs typeface="Arial" panose="020B0604020202020204" pitchFamily="34" charset="0"/>
            </a:rPr>
            <a:t>126.816</a:t>
          </a:r>
        </a:p>
      </dsp:txBody>
      <dsp:txXfrm>
        <a:off x="281976" y="541030"/>
        <a:ext cx="1977360" cy="611164"/>
      </dsp:txXfrm>
    </dsp:sp>
    <dsp:sp modelId="{6266ACA5-4683-48DC-A72E-84E203C7881B}">
      <dsp:nvSpPr>
        <dsp:cNvPr id="0" name=""/>
        <dsp:cNvSpPr/>
      </dsp:nvSpPr>
      <dsp:spPr>
        <a:xfrm>
          <a:off x="2539415" y="507967"/>
          <a:ext cx="1941246" cy="6772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>
              <a:latin typeface="Arial" panose="020B0604020202020204" pitchFamily="34" charset="0"/>
              <a:cs typeface="Arial" panose="020B0604020202020204" pitchFamily="34" charset="0"/>
            </a:rPr>
            <a:t>20.500</a:t>
          </a:r>
          <a:endParaRPr lang="pt-BR" sz="2200" kern="1200" dirty="0"/>
        </a:p>
      </dsp:txBody>
      <dsp:txXfrm>
        <a:off x="2572478" y="541030"/>
        <a:ext cx="1875120" cy="611164"/>
      </dsp:txXfrm>
    </dsp:sp>
    <dsp:sp modelId="{16696AA2-771F-4C69-9AB2-F3001228EF39}">
      <dsp:nvSpPr>
        <dsp:cNvPr id="0" name=""/>
        <dsp:cNvSpPr/>
      </dsp:nvSpPr>
      <dsp:spPr>
        <a:xfrm>
          <a:off x="4713617" y="507967"/>
          <a:ext cx="1988332" cy="6772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>
              <a:latin typeface="Arial" panose="020B0604020202020204" pitchFamily="34" charset="0"/>
              <a:cs typeface="Arial" panose="020B0604020202020204" pitchFamily="34" charset="0"/>
            </a:rPr>
            <a:t>147.316</a:t>
          </a:r>
        </a:p>
      </dsp:txBody>
      <dsp:txXfrm>
        <a:off x="4746680" y="541030"/>
        <a:ext cx="1922206" cy="6111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B0431-A34B-4BD3-81D3-F5716E71CAD2}">
      <dsp:nvSpPr>
        <dsp:cNvPr id="0" name=""/>
        <dsp:cNvSpPr/>
      </dsp:nvSpPr>
      <dsp:spPr>
        <a:xfrm>
          <a:off x="4389120" y="2623116"/>
          <a:ext cx="3446525" cy="546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590"/>
              </a:lnTo>
              <a:lnTo>
                <a:pt x="3446525" y="372590"/>
              </a:lnTo>
              <a:lnTo>
                <a:pt x="3446525" y="54674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AEC39-FE5F-4B64-89C5-1D77BE3DD6BF}">
      <dsp:nvSpPr>
        <dsp:cNvPr id="0" name=""/>
        <dsp:cNvSpPr/>
      </dsp:nvSpPr>
      <dsp:spPr>
        <a:xfrm>
          <a:off x="4389120" y="2623116"/>
          <a:ext cx="1148841" cy="546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590"/>
              </a:lnTo>
              <a:lnTo>
                <a:pt x="1148841" y="372590"/>
              </a:lnTo>
              <a:lnTo>
                <a:pt x="1148841" y="54674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260D23-E908-480B-B6F4-C1B7BBB0A427}">
      <dsp:nvSpPr>
        <dsp:cNvPr id="0" name=""/>
        <dsp:cNvSpPr/>
      </dsp:nvSpPr>
      <dsp:spPr>
        <a:xfrm>
          <a:off x="3240278" y="2623116"/>
          <a:ext cx="1148841" cy="546744"/>
        </a:xfrm>
        <a:custGeom>
          <a:avLst/>
          <a:gdLst/>
          <a:ahLst/>
          <a:cxnLst/>
          <a:rect l="0" t="0" r="0" b="0"/>
          <a:pathLst>
            <a:path>
              <a:moveTo>
                <a:pt x="1148841" y="0"/>
              </a:moveTo>
              <a:lnTo>
                <a:pt x="1148841" y="372590"/>
              </a:lnTo>
              <a:lnTo>
                <a:pt x="0" y="372590"/>
              </a:lnTo>
              <a:lnTo>
                <a:pt x="0" y="54674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35EF6-2240-4DD6-922E-01044AB8E21E}">
      <dsp:nvSpPr>
        <dsp:cNvPr id="0" name=""/>
        <dsp:cNvSpPr/>
      </dsp:nvSpPr>
      <dsp:spPr>
        <a:xfrm>
          <a:off x="942594" y="2623116"/>
          <a:ext cx="3446525" cy="546744"/>
        </a:xfrm>
        <a:custGeom>
          <a:avLst/>
          <a:gdLst/>
          <a:ahLst/>
          <a:cxnLst/>
          <a:rect l="0" t="0" r="0" b="0"/>
          <a:pathLst>
            <a:path>
              <a:moveTo>
                <a:pt x="3446525" y="0"/>
              </a:moveTo>
              <a:lnTo>
                <a:pt x="3446525" y="372590"/>
              </a:lnTo>
              <a:lnTo>
                <a:pt x="0" y="372590"/>
              </a:lnTo>
              <a:lnTo>
                <a:pt x="0" y="54674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9D9CC9-BEE7-4233-B0A7-C7BDF7C12A80}">
      <dsp:nvSpPr>
        <dsp:cNvPr id="0" name=""/>
        <dsp:cNvSpPr/>
      </dsp:nvSpPr>
      <dsp:spPr>
        <a:xfrm>
          <a:off x="3449158" y="1429365"/>
          <a:ext cx="1879923" cy="1193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CDBA6-6EE8-43F1-B0D0-15AF92B449AC}">
      <dsp:nvSpPr>
        <dsp:cNvPr id="0" name=""/>
        <dsp:cNvSpPr/>
      </dsp:nvSpPr>
      <dsp:spPr>
        <a:xfrm>
          <a:off x="3658039" y="1627801"/>
          <a:ext cx="1879923" cy="1193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SISTEMA</a:t>
          </a:r>
        </a:p>
      </dsp:txBody>
      <dsp:txXfrm>
        <a:off x="3693003" y="1662765"/>
        <a:ext cx="1809995" cy="1123823"/>
      </dsp:txXfrm>
    </dsp:sp>
    <dsp:sp modelId="{CF04A18C-B9A8-44AD-BC5F-994A96CFE74F}">
      <dsp:nvSpPr>
        <dsp:cNvPr id="0" name=""/>
        <dsp:cNvSpPr/>
      </dsp:nvSpPr>
      <dsp:spPr>
        <a:xfrm>
          <a:off x="2632" y="3169860"/>
          <a:ext cx="1879923" cy="1193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FA6C4-F890-435E-BC03-E6DEB2109C18}">
      <dsp:nvSpPr>
        <dsp:cNvPr id="0" name=""/>
        <dsp:cNvSpPr/>
      </dsp:nvSpPr>
      <dsp:spPr>
        <a:xfrm>
          <a:off x="211513" y="3368297"/>
          <a:ext cx="1879923" cy="1193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SIST GEO</a:t>
          </a:r>
        </a:p>
      </dsp:txBody>
      <dsp:txXfrm>
        <a:off x="246477" y="3403261"/>
        <a:ext cx="1809995" cy="1123823"/>
      </dsp:txXfrm>
    </dsp:sp>
    <dsp:sp modelId="{92DDEE73-FAB3-4CBC-BEB8-86013CEA46CD}">
      <dsp:nvSpPr>
        <dsp:cNvPr id="0" name=""/>
        <dsp:cNvSpPr/>
      </dsp:nvSpPr>
      <dsp:spPr>
        <a:xfrm>
          <a:off x="2300316" y="3169860"/>
          <a:ext cx="1879923" cy="1193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B34D9-41E6-4C80-93E3-04AA4F1893FE}">
      <dsp:nvSpPr>
        <dsp:cNvPr id="0" name=""/>
        <dsp:cNvSpPr/>
      </dsp:nvSpPr>
      <dsp:spPr>
        <a:xfrm>
          <a:off x="2509197" y="3368297"/>
          <a:ext cx="1879923" cy="1193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SIST TITULAÇÃO</a:t>
          </a:r>
        </a:p>
      </dsp:txBody>
      <dsp:txXfrm>
        <a:off x="2544161" y="3403261"/>
        <a:ext cx="1809995" cy="1123823"/>
      </dsp:txXfrm>
    </dsp:sp>
    <dsp:sp modelId="{1B0A7F84-E676-4A49-93E0-69E9371877BC}">
      <dsp:nvSpPr>
        <dsp:cNvPr id="0" name=""/>
        <dsp:cNvSpPr/>
      </dsp:nvSpPr>
      <dsp:spPr>
        <a:xfrm>
          <a:off x="4598000" y="3169860"/>
          <a:ext cx="1879923" cy="1193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02AA9D-ED6A-4403-AA9E-C13AC358CA58}">
      <dsp:nvSpPr>
        <dsp:cNvPr id="0" name=""/>
        <dsp:cNvSpPr/>
      </dsp:nvSpPr>
      <dsp:spPr>
        <a:xfrm>
          <a:off x="4806881" y="3368297"/>
          <a:ext cx="1879923" cy="1193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SIST ACERVO</a:t>
          </a:r>
        </a:p>
      </dsp:txBody>
      <dsp:txXfrm>
        <a:off x="4841845" y="3403261"/>
        <a:ext cx="1809995" cy="1123823"/>
      </dsp:txXfrm>
    </dsp:sp>
    <dsp:sp modelId="{7A5825D0-98EC-499F-9C7E-FAC006A7077B}">
      <dsp:nvSpPr>
        <dsp:cNvPr id="0" name=""/>
        <dsp:cNvSpPr/>
      </dsp:nvSpPr>
      <dsp:spPr>
        <a:xfrm>
          <a:off x="6895684" y="3169860"/>
          <a:ext cx="1879923" cy="1193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FAA2E-9A9E-45A8-B5F9-01252B0B145E}">
      <dsp:nvSpPr>
        <dsp:cNvPr id="0" name=""/>
        <dsp:cNvSpPr/>
      </dsp:nvSpPr>
      <dsp:spPr>
        <a:xfrm>
          <a:off x="7104564" y="3368297"/>
          <a:ext cx="1879923" cy="1193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SIST FINANCEIRO</a:t>
          </a:r>
        </a:p>
      </dsp:txBody>
      <dsp:txXfrm>
        <a:off x="7139528" y="3403261"/>
        <a:ext cx="1809995" cy="1123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273EC-7704-4A01-8D1F-6AE19779E777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36F97-655D-4144-9989-7A17CF96C7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530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3370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4608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2397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1330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F071-56F0-461C-B507-0EE2D03779D5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C80A95F-6A39-446B-84EB-18F965B0B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0050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F071-56F0-461C-B507-0EE2D03779D5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C80A95F-6A39-446B-84EB-18F965B0B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3233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F071-56F0-461C-B507-0EE2D03779D5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C80A95F-6A39-446B-84EB-18F965B0B21F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7323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F071-56F0-461C-B507-0EE2D03779D5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C80A95F-6A39-446B-84EB-18F965B0B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0114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F071-56F0-461C-B507-0EE2D03779D5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C80A95F-6A39-446B-84EB-18F965B0B21F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0852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F071-56F0-461C-B507-0EE2D03779D5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C80A95F-6A39-446B-84EB-18F965B0B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920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F071-56F0-461C-B507-0EE2D03779D5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A95F-6A39-446B-84EB-18F965B0B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767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F071-56F0-461C-B507-0EE2D03779D5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A95F-6A39-446B-84EB-18F965B0B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296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e Imagem Gra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Clique para editar </a:t>
            </a:r>
            <a:br>
              <a:rPr lang="pt-BR"/>
            </a:br>
            <a:r>
              <a:rPr lang="pt-BR"/>
              <a:t>Estilo do título Mestre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Clique para editar o estilo de subtítulo Mestre</a:t>
            </a:r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6" name="Caixa de texto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Espaço Reservado para Imagem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/>
              <a:t>Inserir ou arrastar e soltar a imagem aqui</a:t>
            </a:r>
            <a:endParaRPr lang="pt-BR" dirty="0"/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2777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F071-56F0-461C-B507-0EE2D03779D5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A95F-6A39-446B-84EB-18F965B0B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979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F071-56F0-461C-B507-0EE2D03779D5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C80A95F-6A39-446B-84EB-18F965B0B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719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F071-56F0-461C-B507-0EE2D03779D5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C80A95F-6A39-446B-84EB-18F965B0B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489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F071-56F0-461C-B507-0EE2D03779D5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C80A95F-6A39-446B-84EB-18F965B0B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122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F071-56F0-461C-B507-0EE2D03779D5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A95F-6A39-446B-84EB-18F965B0B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5847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F071-56F0-461C-B507-0EE2D03779D5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A95F-6A39-446B-84EB-18F965B0B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167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F071-56F0-461C-B507-0EE2D03779D5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A95F-6A39-446B-84EB-18F965B0B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053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F071-56F0-461C-B507-0EE2D03779D5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C80A95F-6A39-446B-84EB-18F965B0B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6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6F071-56F0-461C-B507-0EE2D03779D5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C80A95F-6A39-446B-84EB-18F965B0B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550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501900" y="5727840"/>
            <a:ext cx="9690100" cy="88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800" b="1" dirty="0"/>
              <a:t>Regularização Fundiária 2020-22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6048556"/>
            <a:ext cx="1876114" cy="31366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328" y="5727840"/>
            <a:ext cx="3895344" cy="88392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A46E71E-E000-4246-9FAC-DEE1F9BE3948}"/>
              </a:ext>
            </a:extLst>
          </p:cNvPr>
          <p:cNvSpPr txBox="1"/>
          <p:nvPr/>
        </p:nvSpPr>
        <p:spPr>
          <a:xfrm>
            <a:off x="6060798" y="604398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>
                <a:solidFill>
                  <a:srgbClr val="1D78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SEAF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6A742693-C588-4D45-A524-B71CB04EB6D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/>
          <a:stretch/>
        </p:blipFill>
        <p:spPr>
          <a:xfrm>
            <a:off x="3039036" y="1281953"/>
            <a:ext cx="7153834" cy="44573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16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D938038D-DCE4-4775-AA84-040B1815B17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r="4054" b="12661"/>
          <a:stretch/>
        </p:blipFill>
        <p:spPr bwMode="auto">
          <a:xfrm>
            <a:off x="6958942" y="995423"/>
            <a:ext cx="4862459" cy="5313739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D717A52F-88DF-442F-9DB9-374DF206E841}"/>
              </a:ext>
            </a:extLst>
          </p:cNvPr>
          <p:cNvSpPr txBox="1">
            <a:spLocks/>
          </p:cNvSpPr>
          <p:nvPr/>
        </p:nvSpPr>
        <p:spPr>
          <a:xfrm>
            <a:off x="165167" y="521473"/>
            <a:ext cx="6154610" cy="86360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288000" tIns="0" rIns="432000" bIns="14400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b="1" dirty="0"/>
              <a:t>Imóveis na região Centro-Oeste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466593"/>
              </p:ext>
            </p:extLst>
          </p:nvPr>
        </p:nvGraphicFramePr>
        <p:xfrm>
          <a:off x="1421505" y="4724927"/>
          <a:ext cx="4898272" cy="1584235"/>
        </p:xfrm>
        <a:graphic>
          <a:graphicData uri="http://schemas.openxmlformats.org/drawingml/2006/table">
            <a:tbl>
              <a:tblPr firstRow="1" firstCol="1" bandRow="1"/>
              <a:tblGrid>
                <a:gridCol w="1224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8818">
                  <a:extLst>
                    <a:ext uri="{9D8B030D-6E8A-4147-A177-3AD203B41FA5}">
                      <a16:colId xmlns:a16="http://schemas.microsoft.com/office/drawing/2014/main" val="3204488536"/>
                    </a:ext>
                  </a:extLst>
                </a:gridCol>
              </a:tblGrid>
              <a:tr h="6043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Estado</a:t>
                      </a:r>
                      <a:endParaRPr lang="pt-BR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Nº de imóveis</a:t>
                      </a:r>
                      <a:endParaRPr lang="pt-BR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Ocupações remanescentes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Revisão  titulação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Mato Grosso do Sul</a:t>
                      </a:r>
                      <a:endParaRPr lang="pt-BR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1.324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Distrito Federal</a:t>
                      </a:r>
                      <a:endParaRPr lang="pt-BR" sz="1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pt-BR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3.404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2.133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5523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AE6654-678B-4291-84A1-C5494C8DE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69020"/>
          </a:xfrm>
        </p:spPr>
        <p:txBody>
          <a:bodyPr>
            <a:no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br>
              <a:rPr lang="pt-BR" sz="3200" b="1" u="sng" dirty="0"/>
            </a:br>
            <a:br>
              <a:rPr lang="pt-BR" sz="3200" b="1" u="sng" dirty="0"/>
            </a:br>
            <a:br>
              <a:rPr lang="pt-BR" sz="3200" b="1" u="sng" dirty="0"/>
            </a:br>
            <a:br>
              <a:rPr lang="pt-BR" sz="3200" b="1" u="sng" dirty="0"/>
            </a:br>
            <a:br>
              <a:rPr lang="pt-BR" sz="3200" b="1" u="sng" dirty="0"/>
            </a:br>
            <a:br>
              <a:rPr lang="pt-BR" sz="3200" b="1" u="sng" dirty="0"/>
            </a:br>
            <a:br>
              <a:rPr lang="pt-BR" sz="3200" b="1" dirty="0"/>
            </a:br>
            <a:r>
              <a:rPr lang="pt-BR" sz="3200" b="1" dirty="0"/>
              <a:t>As informações levantadas fora da Amazônia Legal apontam aproximadamente:</a:t>
            </a:r>
            <a:br>
              <a:rPr lang="pt-BR" sz="3200" b="1" dirty="0"/>
            </a:br>
            <a:endParaRPr lang="pt-BR" sz="32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2546431" y="3750198"/>
            <a:ext cx="8206450" cy="194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pt-BR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36.000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áreas a serem regularizadas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pt-BR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pt-BR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150.000 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áreas já tituladas não registradas que deverão ser revisadas</a:t>
            </a:r>
          </a:p>
        </p:txBody>
      </p:sp>
    </p:spTree>
    <p:extLst>
      <p:ext uri="{BB962C8B-B14F-4D97-AF65-F5344CB8AC3E}">
        <p14:creationId xmlns:p14="http://schemas.microsoft.com/office/powerpoint/2010/main" val="633069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9007" y="2825348"/>
            <a:ext cx="8006693" cy="1191784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Regularização Fundiária </a:t>
            </a:r>
            <a:br>
              <a:rPr lang="pt-BR" b="1" dirty="0"/>
            </a:br>
            <a:r>
              <a:rPr lang="pt-BR" b="1" dirty="0"/>
              <a:t>na Amazônia Legal</a:t>
            </a:r>
            <a:endParaRPr lang="pt-BR" sz="36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523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4"/>
          <a:stretch/>
        </p:blipFill>
        <p:spPr>
          <a:xfrm>
            <a:off x="2326300" y="317279"/>
            <a:ext cx="9653501" cy="6338167"/>
          </a:xfrm>
        </p:spPr>
      </p:pic>
      <p:grpSp>
        <p:nvGrpSpPr>
          <p:cNvPr id="12" name="Agrupar 11"/>
          <p:cNvGrpSpPr/>
          <p:nvPr/>
        </p:nvGrpSpPr>
        <p:grpSpPr>
          <a:xfrm>
            <a:off x="-1" y="317281"/>
            <a:ext cx="4566483" cy="903748"/>
            <a:chOff x="-1" y="317281"/>
            <a:chExt cx="4566483" cy="903748"/>
          </a:xfrm>
        </p:grpSpPr>
        <p:sp>
          <p:nvSpPr>
            <p:cNvPr id="10" name="Retângulo 9"/>
            <p:cNvSpPr/>
            <p:nvPr/>
          </p:nvSpPr>
          <p:spPr>
            <a:xfrm flipH="1">
              <a:off x="-1" y="317281"/>
              <a:ext cx="4085863" cy="9037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Triângulo isósceles 10"/>
            <p:cNvSpPr/>
            <p:nvPr/>
          </p:nvSpPr>
          <p:spPr>
            <a:xfrm rot="5400000" flipH="1">
              <a:off x="3874298" y="528844"/>
              <a:ext cx="903748" cy="48062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Título 3">
            <a:extLst>
              <a:ext uri="{FF2B5EF4-FFF2-40B4-BE49-F238E27FC236}">
                <a16:creationId xmlns:a16="http://schemas.microsoft.com/office/drawing/2014/main" id="{C63BA7A0-198E-4369-833E-7556D32E4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529" y="508262"/>
            <a:ext cx="3497643" cy="521784"/>
          </a:xfrm>
        </p:spPr>
        <p:txBody>
          <a:bodyPr>
            <a:normAutofit fontScale="90000"/>
          </a:bodyPr>
          <a:lstStyle/>
          <a:p>
            <a:r>
              <a:rPr lang="pt-BR" sz="2200" b="1" dirty="0"/>
              <a:t>Situação das Glebas - </a:t>
            </a:r>
            <a:r>
              <a:rPr lang="pt-BR" sz="2000" b="1" dirty="0" err="1"/>
              <a:t>Geo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933566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76CF25C-A18C-4771-AC03-D4BFF2A0B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6523" y="609599"/>
            <a:ext cx="6909771" cy="6132285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B5D6DFC-991D-4DF4-B4B6-7DF88A5B4B82}"/>
              </a:ext>
            </a:extLst>
          </p:cNvPr>
          <p:cNvGraphicFramePr/>
          <p:nvPr/>
        </p:nvGraphicFramePr>
        <p:xfrm>
          <a:off x="149248" y="3778661"/>
          <a:ext cx="7189881" cy="1693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Agrupar 8">
            <a:extLst>
              <a:ext uri="{FF2B5EF4-FFF2-40B4-BE49-F238E27FC236}">
                <a16:creationId xmlns:a16="http://schemas.microsoft.com/office/drawing/2014/main" id="{39D6E453-C886-4415-B081-8D8B8D53F0B7}"/>
              </a:ext>
            </a:extLst>
          </p:cNvPr>
          <p:cNvGrpSpPr/>
          <p:nvPr/>
        </p:nvGrpSpPr>
        <p:grpSpPr>
          <a:xfrm flipH="1">
            <a:off x="-2" y="218988"/>
            <a:ext cx="6450240" cy="903748"/>
            <a:chOff x="4307521" y="671331"/>
            <a:chExt cx="7883395" cy="544011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EE9797B-95CB-4808-9B9C-FCEA94376E59}"/>
                </a:ext>
              </a:extLst>
            </p:cNvPr>
            <p:cNvSpPr/>
            <p:nvPr/>
          </p:nvSpPr>
          <p:spPr>
            <a:xfrm>
              <a:off x="4740467" y="671331"/>
              <a:ext cx="7450449" cy="5440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Triângulo isósceles 10">
              <a:extLst>
                <a:ext uri="{FF2B5EF4-FFF2-40B4-BE49-F238E27FC236}">
                  <a16:creationId xmlns:a16="http://schemas.microsoft.com/office/drawing/2014/main" id="{485B63B4-D941-439B-B848-617B8D112F9B}"/>
                </a:ext>
              </a:extLst>
            </p:cNvPr>
            <p:cNvSpPr/>
            <p:nvPr/>
          </p:nvSpPr>
          <p:spPr>
            <a:xfrm rot="16200000">
              <a:off x="4247851" y="731001"/>
              <a:ext cx="544011" cy="42467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Título 3">
            <a:extLst>
              <a:ext uri="{FF2B5EF4-FFF2-40B4-BE49-F238E27FC236}">
                <a16:creationId xmlns:a16="http://schemas.microsoft.com/office/drawing/2014/main" id="{0C735A2A-7F69-4791-827F-72045D3D9DAC}"/>
              </a:ext>
            </a:extLst>
          </p:cNvPr>
          <p:cNvSpPr txBox="1">
            <a:spLocks/>
          </p:cNvSpPr>
          <p:nvPr/>
        </p:nvSpPr>
        <p:spPr>
          <a:xfrm>
            <a:off x="545381" y="323160"/>
            <a:ext cx="5553075" cy="6638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200" b="1" dirty="0"/>
              <a:t>Regularização Fundiária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3B1811D-AAE2-4353-9634-9244BF56A487}"/>
              </a:ext>
            </a:extLst>
          </p:cNvPr>
          <p:cNvSpPr/>
          <p:nvPr/>
        </p:nvSpPr>
        <p:spPr>
          <a:xfrm>
            <a:off x="417229" y="3200974"/>
            <a:ext cx="58512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Imóveis georreferenciados em tramitação </a:t>
            </a:r>
            <a:endParaRPr lang="pt-BR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51296D0-9C4A-4905-A221-584454FE9DBA}"/>
              </a:ext>
            </a:extLst>
          </p:cNvPr>
          <p:cNvSpPr/>
          <p:nvPr/>
        </p:nvSpPr>
        <p:spPr>
          <a:xfrm>
            <a:off x="414803" y="3731889"/>
            <a:ext cx="2024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Amazônia Legal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CAE7A49-945A-45A9-BE90-0B2F6D441BB7}"/>
              </a:ext>
            </a:extLst>
          </p:cNvPr>
          <p:cNvSpPr/>
          <p:nvPr/>
        </p:nvSpPr>
        <p:spPr>
          <a:xfrm>
            <a:off x="2701409" y="3731889"/>
            <a:ext cx="20521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Demais Estados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F0F601B-11F4-48FD-8FDE-169C11FAD280}"/>
              </a:ext>
            </a:extLst>
          </p:cNvPr>
          <p:cNvSpPr/>
          <p:nvPr/>
        </p:nvSpPr>
        <p:spPr>
          <a:xfrm>
            <a:off x="5191042" y="3731889"/>
            <a:ext cx="777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endParaRPr lang="pt-BR" sz="20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D825D53-E9BE-44BB-860F-94C824E04204}"/>
              </a:ext>
            </a:extLst>
          </p:cNvPr>
          <p:cNvSpPr/>
          <p:nvPr/>
        </p:nvSpPr>
        <p:spPr>
          <a:xfrm>
            <a:off x="442845" y="5171805"/>
            <a:ext cx="1994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10,2 milhões ha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BB7FB5B-7123-43B3-B398-B12E9EA8B90B}"/>
              </a:ext>
            </a:extLst>
          </p:cNvPr>
          <p:cNvSpPr/>
          <p:nvPr/>
        </p:nvSpPr>
        <p:spPr>
          <a:xfrm>
            <a:off x="2891755" y="5171805"/>
            <a:ext cx="1367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mil ha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308F422-A648-4EBA-A330-EB9AE119790F}"/>
              </a:ext>
            </a:extLst>
          </p:cNvPr>
          <p:cNvSpPr/>
          <p:nvPr/>
        </p:nvSpPr>
        <p:spPr>
          <a:xfrm>
            <a:off x="4575722" y="5171805"/>
            <a:ext cx="1994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10,5 milhões ha</a:t>
            </a:r>
          </a:p>
        </p:txBody>
      </p:sp>
      <p:sp>
        <p:nvSpPr>
          <p:cNvPr id="23" name="Texto Explicativo: Linha Dobrada 22">
            <a:extLst>
              <a:ext uri="{FF2B5EF4-FFF2-40B4-BE49-F238E27FC236}">
                <a16:creationId xmlns:a16="http://schemas.microsoft.com/office/drawing/2014/main" id="{22934DA5-8088-42E0-9106-2031930BFD42}"/>
              </a:ext>
            </a:extLst>
          </p:cNvPr>
          <p:cNvSpPr/>
          <p:nvPr/>
        </p:nvSpPr>
        <p:spPr>
          <a:xfrm>
            <a:off x="3309257" y="5962526"/>
            <a:ext cx="3759200" cy="588292"/>
          </a:xfrm>
          <a:prstGeom prst="borderCallout2">
            <a:avLst>
              <a:gd name="adj1" fmla="val 26152"/>
              <a:gd name="adj2" fmla="val 161"/>
              <a:gd name="adj3" fmla="val 26151"/>
              <a:gd name="adj4" fmla="val -9718"/>
              <a:gd name="adj5" fmla="val -186031"/>
              <a:gd name="adj6" fmla="val -27785"/>
            </a:avLst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99% das áreas menores de 1.000 ha</a:t>
            </a:r>
          </a:p>
        </p:txBody>
      </p:sp>
    </p:spTree>
    <p:extLst>
      <p:ext uri="{BB962C8B-B14F-4D97-AF65-F5344CB8AC3E}">
        <p14:creationId xmlns:p14="http://schemas.microsoft.com/office/powerpoint/2010/main" val="1957264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1736202" y="519938"/>
            <a:ext cx="10257944" cy="903748"/>
            <a:chOff x="1932971" y="671331"/>
            <a:chExt cx="10257944" cy="544011"/>
          </a:xfrm>
        </p:grpSpPr>
        <p:sp>
          <p:nvSpPr>
            <p:cNvPr id="7" name="Retângulo 6"/>
            <p:cNvSpPr/>
            <p:nvPr/>
          </p:nvSpPr>
          <p:spPr>
            <a:xfrm>
              <a:off x="2357643" y="671331"/>
              <a:ext cx="9833272" cy="5440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Triângulo isósceles 7"/>
            <p:cNvSpPr/>
            <p:nvPr/>
          </p:nvSpPr>
          <p:spPr>
            <a:xfrm rot="16200000">
              <a:off x="1873301" y="731001"/>
              <a:ext cx="544011" cy="42467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Título 3">
            <a:extLst>
              <a:ext uri="{FF2B5EF4-FFF2-40B4-BE49-F238E27FC236}">
                <a16:creationId xmlns:a16="http://schemas.microsoft.com/office/drawing/2014/main" id="{C63BA7A0-198E-4369-833E-7556D32E4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970" y="624111"/>
            <a:ext cx="8564642" cy="799576"/>
          </a:xfrm>
        </p:spPr>
        <p:txBody>
          <a:bodyPr>
            <a:normAutofit/>
          </a:bodyPr>
          <a:lstStyle/>
          <a:p>
            <a:r>
              <a:rPr lang="pt-BR" sz="3000" b="1" dirty="0"/>
              <a:t>Regularização Fundiária</a:t>
            </a: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51453"/>
          </a:xfrm>
        </p:spPr>
        <p:txBody>
          <a:bodyPr>
            <a:normAutofit/>
          </a:bodyPr>
          <a:lstStyle/>
          <a:p>
            <a:r>
              <a:rPr lang="pt-BR" sz="2200" dirty="0"/>
              <a:t>Ações a serem desenvolvidas com parceiros e Estados:</a:t>
            </a:r>
          </a:p>
          <a:p>
            <a:pPr lvl="1"/>
            <a:r>
              <a:rPr lang="pt-BR" sz="2000" dirty="0"/>
              <a:t>Cadastro e Supervisão Ocupacional</a:t>
            </a:r>
          </a:p>
          <a:p>
            <a:pPr lvl="1"/>
            <a:r>
              <a:rPr lang="pt-BR" sz="2000" dirty="0"/>
              <a:t>Georreferenciamento</a:t>
            </a:r>
          </a:p>
          <a:p>
            <a:pPr lvl="1"/>
            <a:r>
              <a:rPr lang="pt-BR" sz="2000" dirty="0"/>
              <a:t>Vistorias remotas e in loco</a:t>
            </a:r>
          </a:p>
          <a:p>
            <a:pPr lvl="1"/>
            <a:r>
              <a:rPr lang="pt-BR" sz="2000" dirty="0"/>
              <a:t>Intercâmbio de informações fundiárias</a:t>
            </a:r>
          </a:p>
          <a:p>
            <a:r>
              <a:rPr lang="pt-BR" sz="2200" dirty="0"/>
              <a:t>Parceria com Institutos de Terra dos Estados</a:t>
            </a:r>
          </a:p>
          <a:p>
            <a:r>
              <a:rPr lang="pt-BR" sz="2200" dirty="0"/>
              <a:t>Assinatura de convênios com Estados da Amazônia Legal </a:t>
            </a:r>
            <a:r>
              <a:rPr lang="pt-BR" sz="1700" dirty="0"/>
              <a:t>(fundo Petrobrás)</a:t>
            </a:r>
          </a:p>
          <a:p>
            <a:pPr lvl="1"/>
            <a:r>
              <a:rPr lang="pt-BR" dirty="0"/>
              <a:t>R$ 140 milhões para ações de regularização fundiária na AL</a:t>
            </a:r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615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1736202" y="519938"/>
            <a:ext cx="10257944" cy="903748"/>
            <a:chOff x="1932971" y="671331"/>
            <a:chExt cx="10257944" cy="544011"/>
          </a:xfrm>
        </p:grpSpPr>
        <p:sp>
          <p:nvSpPr>
            <p:cNvPr id="7" name="Retângulo 6"/>
            <p:cNvSpPr/>
            <p:nvPr/>
          </p:nvSpPr>
          <p:spPr>
            <a:xfrm>
              <a:off x="2357643" y="671331"/>
              <a:ext cx="9833272" cy="5440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Triângulo isósceles 7"/>
            <p:cNvSpPr/>
            <p:nvPr/>
          </p:nvSpPr>
          <p:spPr>
            <a:xfrm rot="16200000">
              <a:off x="1873301" y="731001"/>
              <a:ext cx="544011" cy="42467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Título 3">
            <a:extLst>
              <a:ext uri="{FF2B5EF4-FFF2-40B4-BE49-F238E27FC236}">
                <a16:creationId xmlns:a16="http://schemas.microsoft.com/office/drawing/2014/main" id="{C63BA7A0-198E-4369-833E-7556D32E4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246" y="624110"/>
            <a:ext cx="8599366" cy="799576"/>
          </a:xfrm>
        </p:spPr>
        <p:txBody>
          <a:bodyPr>
            <a:normAutofit/>
          </a:bodyPr>
          <a:lstStyle/>
          <a:p>
            <a:r>
              <a:rPr lang="pt-BR" sz="3000" b="1" dirty="0"/>
              <a:t>Regularização Fundiária</a:t>
            </a: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589212" y="2314938"/>
            <a:ext cx="8915400" cy="3264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i="1" dirty="0"/>
              <a:t>Público geral de regularização fundiária </a:t>
            </a:r>
          </a:p>
          <a:p>
            <a:endParaRPr lang="pt-BR" sz="2200" dirty="0"/>
          </a:p>
          <a:p>
            <a:r>
              <a:rPr lang="pt-BR" sz="2200" dirty="0">
                <a:solidFill>
                  <a:schemeClr val="tx1"/>
                </a:solidFill>
              </a:rPr>
              <a:t>147.316 posses com georreferenciamento </a:t>
            </a:r>
          </a:p>
          <a:p>
            <a:r>
              <a:rPr lang="pt-BR" sz="2200" dirty="0">
                <a:solidFill>
                  <a:schemeClr val="tx1"/>
                </a:solidFill>
              </a:rPr>
              <a:t>Cerca de 160.000 posses sem georreferenciamento</a:t>
            </a:r>
            <a:endParaRPr lang="pt-BR" dirty="0">
              <a:solidFill>
                <a:schemeClr val="tx1"/>
              </a:solidFill>
            </a:endParaRPr>
          </a:p>
          <a:p>
            <a:pPr lvl="1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20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4363" y="2825348"/>
            <a:ext cx="8381337" cy="1191784"/>
          </a:xfrm>
        </p:spPr>
        <p:txBody>
          <a:bodyPr>
            <a:normAutofit/>
          </a:bodyPr>
          <a:lstStyle/>
          <a:p>
            <a:r>
              <a:rPr lang="pt-BR" b="1" dirty="0"/>
              <a:t>Plano de Ação MP</a:t>
            </a:r>
            <a:endParaRPr lang="pt-BR" sz="36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24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1736202" y="558038"/>
            <a:ext cx="10257944" cy="903748"/>
            <a:chOff x="1932971" y="671331"/>
            <a:chExt cx="10257944" cy="544011"/>
          </a:xfrm>
        </p:grpSpPr>
        <p:sp>
          <p:nvSpPr>
            <p:cNvPr id="5" name="Retângulo 4"/>
            <p:cNvSpPr/>
            <p:nvPr/>
          </p:nvSpPr>
          <p:spPr>
            <a:xfrm>
              <a:off x="2357643" y="671331"/>
              <a:ext cx="9833272" cy="5440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Triângulo isósceles 5"/>
            <p:cNvSpPr/>
            <p:nvPr/>
          </p:nvSpPr>
          <p:spPr>
            <a:xfrm rot="16200000">
              <a:off x="1873301" y="731001"/>
              <a:ext cx="544011" cy="42467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663D0B6-FC78-414E-BC55-DDA00B9C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015" y="627485"/>
            <a:ext cx="8402597" cy="1280890"/>
          </a:xfrm>
        </p:spPr>
        <p:txBody>
          <a:bodyPr/>
          <a:lstStyle/>
          <a:p>
            <a:r>
              <a:rPr lang="pt-BR" b="1" dirty="0"/>
              <a:t>Ações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0EEC6E-C14E-4C11-9725-881965450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0006" y="1905000"/>
            <a:ext cx="9425310" cy="4780343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pt-BR" sz="1800" dirty="0"/>
              <a:t>Força tarefa centralizada de apoio na análise documental</a:t>
            </a:r>
          </a:p>
          <a:p>
            <a:pPr lvl="1">
              <a:lnSpc>
                <a:spcPct val="150000"/>
              </a:lnSpc>
            </a:pPr>
            <a:r>
              <a:rPr lang="pt-BR" sz="1800" dirty="0"/>
              <a:t>Núcleo de Inteligência, para mapeamento das áreas prioritárias para titulação</a:t>
            </a:r>
          </a:p>
          <a:p>
            <a:pPr lvl="1">
              <a:lnSpc>
                <a:spcPct val="150000"/>
              </a:lnSpc>
            </a:pPr>
            <a:r>
              <a:rPr lang="pt-BR" sz="1800" dirty="0"/>
              <a:t>Disponibilização de equipe emergencial para auxílio às </a:t>
            </a:r>
            <a:r>
              <a:rPr lang="pt-BR" sz="1800" dirty="0" err="1"/>
              <a:t>SRs</a:t>
            </a:r>
            <a:endParaRPr lang="pt-BR" sz="1800" dirty="0"/>
          </a:p>
          <a:p>
            <a:pPr lvl="1">
              <a:lnSpc>
                <a:spcPct val="150000"/>
              </a:lnSpc>
            </a:pPr>
            <a:r>
              <a:rPr lang="pt-BR" sz="1800" dirty="0"/>
              <a:t>Alteração nas Instruções Normativas que regulam </a:t>
            </a:r>
            <a:r>
              <a:rPr lang="pt-BR" sz="1800"/>
              <a:t>o assunto, </a:t>
            </a:r>
            <a:r>
              <a:rPr lang="pt-BR" sz="1800" dirty="0"/>
              <a:t>com edição de novos normativos para as atividades de Regularização Fundiária.</a:t>
            </a:r>
          </a:p>
          <a:p>
            <a:pPr lvl="1">
              <a:lnSpc>
                <a:spcPct val="150000"/>
              </a:lnSpc>
            </a:pPr>
            <a:r>
              <a:rPr lang="pt-BR" sz="1800" dirty="0"/>
              <a:t>Tratamento prioritário da documentação dos processos já abertos pelo Terra Legal.</a:t>
            </a:r>
          </a:p>
        </p:txBody>
      </p:sp>
      <p:cxnSp>
        <p:nvCxnSpPr>
          <p:cNvPr id="13" name="Conector reto 12"/>
          <p:cNvCxnSpPr>
            <a:endCxn id="16" idx="2"/>
          </p:cNvCxnSpPr>
          <p:nvPr/>
        </p:nvCxnSpPr>
        <p:spPr>
          <a:xfrm>
            <a:off x="3102015" y="1461786"/>
            <a:ext cx="6864762" cy="3377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/>
          <p:cNvSpPr/>
          <p:nvPr/>
        </p:nvSpPr>
        <p:spPr>
          <a:xfrm>
            <a:off x="2937074" y="1317589"/>
            <a:ext cx="271997" cy="2719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9966777" y="1329164"/>
            <a:ext cx="271997" cy="27199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6315926" y="1329164"/>
            <a:ext cx="271997" cy="27199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579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131878" y="554663"/>
            <a:ext cx="4060122" cy="9037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63D0B6-FC78-414E-BC55-DDA00B9C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788" y="688369"/>
            <a:ext cx="2147454" cy="669376"/>
          </a:xfrm>
        </p:spPr>
        <p:txBody>
          <a:bodyPr>
            <a:normAutofit/>
          </a:bodyPr>
          <a:lstStyle/>
          <a:p>
            <a:r>
              <a:rPr lang="pt-BR" b="1" dirty="0" err="1"/>
              <a:t>Geo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0EEC6E-C14E-4C11-9725-881965450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3716" y="2494468"/>
            <a:ext cx="4227120" cy="3579759"/>
          </a:xfrm>
        </p:spPr>
        <p:txBody>
          <a:bodyPr>
            <a:normAutofit/>
          </a:bodyPr>
          <a:lstStyle/>
          <a:p>
            <a:pPr lvl="1"/>
            <a:r>
              <a:rPr lang="pt-BR" sz="1900" dirty="0"/>
              <a:t>Usar informação da base </a:t>
            </a:r>
            <a:r>
              <a:rPr lang="pt-BR" sz="1900" dirty="0" err="1"/>
              <a:t>Geo</a:t>
            </a:r>
            <a:r>
              <a:rPr lang="pt-BR" sz="1900" dirty="0"/>
              <a:t> já disponível;</a:t>
            </a:r>
          </a:p>
          <a:p>
            <a:pPr lvl="1"/>
            <a:r>
              <a:rPr lang="pt-BR" sz="1900" dirty="0"/>
              <a:t> Cerca de 798 milhões de hectares na base do Incra.</a:t>
            </a:r>
          </a:p>
          <a:p>
            <a:pPr lvl="1"/>
            <a:r>
              <a:rPr lang="pt-BR" sz="1900" dirty="0"/>
              <a:t>Trabalho de campo de Georreferenciamento e Supervisão Ocupacional;</a:t>
            </a:r>
          </a:p>
          <a:p>
            <a:pPr lvl="1"/>
            <a:r>
              <a:rPr lang="pt-BR" sz="1900" dirty="0"/>
              <a:t>Uso de imagens de satélite de alta resolução</a:t>
            </a:r>
          </a:p>
          <a:p>
            <a:pPr lvl="1"/>
            <a:r>
              <a:rPr lang="pt-BR" sz="1900" dirty="0"/>
              <a:t>Uso de VANTS</a:t>
            </a:r>
          </a:p>
        </p:txBody>
      </p:sp>
      <p:sp>
        <p:nvSpPr>
          <p:cNvPr id="6" name="Triângulo isósceles 5"/>
          <p:cNvSpPr/>
          <p:nvPr/>
        </p:nvSpPr>
        <p:spPr>
          <a:xfrm rot="16200000">
            <a:off x="7467668" y="796866"/>
            <a:ext cx="903748" cy="424671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/>
          <p:cNvCxnSpPr>
            <a:cxnSpLocks/>
          </p:cNvCxnSpPr>
          <p:nvPr/>
        </p:nvCxnSpPr>
        <p:spPr>
          <a:xfrm flipV="1">
            <a:off x="7919542" y="1724529"/>
            <a:ext cx="3856822" cy="11654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ipse 8"/>
          <p:cNvSpPr/>
          <p:nvPr/>
        </p:nvSpPr>
        <p:spPr>
          <a:xfrm>
            <a:off x="9574215" y="1614723"/>
            <a:ext cx="271997" cy="2719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11801912" y="1574675"/>
            <a:ext cx="271997" cy="27199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7647545" y="1588531"/>
            <a:ext cx="271997" cy="27199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48304B1C-ED83-473A-8B00-36AF308D4C8A}"/>
              </a:ext>
            </a:extLst>
          </p:cNvPr>
          <p:cNvGrpSpPr/>
          <p:nvPr/>
        </p:nvGrpSpPr>
        <p:grpSpPr>
          <a:xfrm>
            <a:off x="0" y="0"/>
            <a:ext cx="7272151" cy="6816436"/>
            <a:chOff x="0" y="0"/>
            <a:chExt cx="7272151" cy="6816436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BE191BEF-38CE-45D1-A195-94AF17F49952}"/>
                </a:ext>
              </a:extLst>
            </p:cNvPr>
            <p:cNvGrpSpPr/>
            <p:nvPr/>
          </p:nvGrpSpPr>
          <p:grpSpPr>
            <a:xfrm>
              <a:off x="0" y="0"/>
              <a:ext cx="7272151" cy="6816436"/>
              <a:chOff x="0" y="0"/>
              <a:chExt cx="7272151" cy="6816436"/>
            </a:xfrm>
          </p:grpSpPr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0A7AAF72-8468-490D-A82C-A8663D7AD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27" y="0"/>
                <a:ext cx="7267524" cy="6816436"/>
              </a:xfrm>
              <a:prstGeom prst="rect">
                <a:avLst/>
              </a:prstGeom>
            </p:spPr>
          </p:pic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A877D24A-841C-46D1-B362-1133B9EFCFA7}"/>
                  </a:ext>
                </a:extLst>
              </p:cNvPr>
              <p:cNvSpPr/>
              <p:nvPr/>
            </p:nvSpPr>
            <p:spPr>
              <a:xfrm>
                <a:off x="0" y="4869624"/>
                <a:ext cx="1330036" cy="903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18B5BF7-7F05-407E-84D7-C6EC955EB63E}"/>
                </a:ext>
              </a:extLst>
            </p:cNvPr>
            <p:cNvSpPr/>
            <p:nvPr/>
          </p:nvSpPr>
          <p:spPr>
            <a:xfrm>
              <a:off x="1662546" y="0"/>
              <a:ext cx="1884218" cy="235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C2443194-2309-475C-BE80-4E2CF2E73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29" y="3477326"/>
            <a:ext cx="442535" cy="282814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47A18DF-DE8B-49B2-8D5D-73F960DFF1A5}"/>
              </a:ext>
            </a:extLst>
          </p:cNvPr>
          <p:cNvSpPr txBox="1"/>
          <p:nvPr/>
        </p:nvSpPr>
        <p:spPr>
          <a:xfrm>
            <a:off x="651164" y="3484420"/>
            <a:ext cx="2147454" cy="282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Terras Indígenas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Assentamentos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Territórios Quilombolas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Imóveis Certificados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Imóveis em regularização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Imóveis Certificação SNCI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Unidades de Conservação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Regularização Estados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Glebas Públicas Federais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Glebas Estaduais</a:t>
            </a:r>
          </a:p>
        </p:txBody>
      </p:sp>
    </p:spTree>
    <p:extLst>
      <p:ext uri="{BB962C8B-B14F-4D97-AF65-F5344CB8AC3E}">
        <p14:creationId xmlns:p14="http://schemas.microsoft.com/office/powerpoint/2010/main" val="427589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800" b="1" dirty="0"/>
              <a:t>Assentamentos no País</a:t>
            </a:r>
            <a:endParaRPr lang="pt-BR" sz="38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C844824C-5FD6-4824-987E-C54C30CA51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/>
        </p:blipFill>
        <p:spPr>
          <a:xfrm>
            <a:off x="2193131" y="2583476"/>
            <a:ext cx="4312800" cy="2862621"/>
          </a:xfrm>
          <a:prstGeom prst="rect">
            <a:avLst/>
          </a:prstGeom>
          <a:ln>
            <a:noFill/>
          </a:ln>
        </p:spPr>
      </p:pic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B30D6131-ADAC-4232-B401-D80D718134CE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tretch/>
        </p:blipFill>
        <p:spPr>
          <a:xfrm>
            <a:off x="7191375" y="2638865"/>
            <a:ext cx="4313238" cy="275184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091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7" y="1978229"/>
            <a:ext cx="6096000" cy="4572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1"/>
          <a:stretch/>
        </p:blipFill>
        <p:spPr>
          <a:xfrm>
            <a:off x="6581186" y="1978229"/>
            <a:ext cx="5424196" cy="457200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942D0E51-D0BC-44F6-80E6-0E631F4378A5}"/>
              </a:ext>
            </a:extLst>
          </p:cNvPr>
          <p:cNvGrpSpPr/>
          <p:nvPr/>
        </p:nvGrpSpPr>
        <p:grpSpPr>
          <a:xfrm>
            <a:off x="1692018" y="492228"/>
            <a:ext cx="10257944" cy="903748"/>
            <a:chOff x="1932971" y="671331"/>
            <a:chExt cx="10257944" cy="544011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1A12A28-D995-46BB-9E26-B480E1656160}"/>
                </a:ext>
              </a:extLst>
            </p:cNvPr>
            <p:cNvSpPr/>
            <p:nvPr/>
          </p:nvSpPr>
          <p:spPr>
            <a:xfrm>
              <a:off x="2357643" y="671331"/>
              <a:ext cx="9833272" cy="5440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Triângulo isósceles 7">
              <a:extLst>
                <a:ext uri="{FF2B5EF4-FFF2-40B4-BE49-F238E27FC236}">
                  <a16:creationId xmlns:a16="http://schemas.microsoft.com/office/drawing/2014/main" id="{C5C48AD3-9327-4D43-A5CC-66F92879C9D4}"/>
                </a:ext>
              </a:extLst>
            </p:cNvPr>
            <p:cNvSpPr/>
            <p:nvPr/>
          </p:nvSpPr>
          <p:spPr>
            <a:xfrm rot="16200000">
              <a:off x="1873301" y="731001"/>
              <a:ext cx="544011" cy="42467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1FE3F204-EBF6-41FD-AD67-9CF323C97E49}"/>
              </a:ext>
            </a:extLst>
          </p:cNvPr>
          <p:cNvSpPr txBox="1">
            <a:spLocks/>
          </p:cNvSpPr>
          <p:nvPr/>
        </p:nvSpPr>
        <p:spPr>
          <a:xfrm>
            <a:off x="2382982" y="624110"/>
            <a:ext cx="8936181" cy="7995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400" b="1" dirty="0">
                <a:latin typeface="Arial" panose="020B0604020202020204" pitchFamily="34" charset="0"/>
                <a:cs typeface="Arial" panose="020B0604020202020204" pitchFamily="34" charset="0"/>
              </a:rPr>
              <a:t>Uso de Veículos Aéreos Não Tripulados</a:t>
            </a:r>
          </a:p>
        </p:txBody>
      </p:sp>
    </p:spTree>
    <p:extLst>
      <p:ext uri="{BB962C8B-B14F-4D97-AF65-F5344CB8AC3E}">
        <p14:creationId xmlns:p14="http://schemas.microsoft.com/office/powerpoint/2010/main" val="3053645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6" y="0"/>
            <a:ext cx="9697987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378663"/>
            <a:ext cx="7091265" cy="6904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07251" y="446896"/>
            <a:ext cx="65627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Imagens de satélite de alta resolução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863952" y="1447791"/>
            <a:ext cx="30011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>
                <a:solidFill>
                  <a:srgbClr val="A530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Detalhe de imóvel </a:t>
            </a:r>
            <a:br>
              <a:rPr lang="pt-BR" sz="2500" b="1">
                <a:solidFill>
                  <a:srgbClr val="A530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500" b="1">
                <a:solidFill>
                  <a:srgbClr val="A530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ser avaliado</a:t>
            </a:r>
          </a:p>
        </p:txBody>
      </p:sp>
    </p:spTree>
    <p:extLst>
      <p:ext uri="{BB962C8B-B14F-4D97-AF65-F5344CB8AC3E}">
        <p14:creationId xmlns:p14="http://schemas.microsoft.com/office/powerpoint/2010/main" val="1180572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6" y="0"/>
            <a:ext cx="9697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31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6" y="0"/>
            <a:ext cx="9697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00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1736202" y="519938"/>
            <a:ext cx="10257944" cy="903748"/>
            <a:chOff x="1932971" y="671331"/>
            <a:chExt cx="10257944" cy="544011"/>
          </a:xfrm>
        </p:grpSpPr>
        <p:sp>
          <p:nvSpPr>
            <p:cNvPr id="5" name="Retângulo 4"/>
            <p:cNvSpPr/>
            <p:nvPr/>
          </p:nvSpPr>
          <p:spPr>
            <a:xfrm>
              <a:off x="2357643" y="671331"/>
              <a:ext cx="9833272" cy="5440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Triângulo isósceles 5"/>
            <p:cNvSpPr/>
            <p:nvPr/>
          </p:nvSpPr>
          <p:spPr>
            <a:xfrm rot="16200000">
              <a:off x="1873301" y="731001"/>
              <a:ext cx="544011" cy="42467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663D0B6-FC78-414E-BC55-DDA00B9C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874" y="480670"/>
            <a:ext cx="9833271" cy="888788"/>
          </a:xfrm>
        </p:spPr>
        <p:txBody>
          <a:bodyPr>
            <a:noAutofit/>
          </a:bodyPr>
          <a:lstStyle/>
          <a:p>
            <a:r>
              <a:rPr lang="pt-BR" sz="3000" dirty="0"/>
              <a:t>Sistema Integrado de Cadastro e Gestão Territorial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0EEC6E-C14E-4C11-9725-881965450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979271"/>
            <a:ext cx="8915400" cy="4514125"/>
          </a:xfrm>
        </p:spPr>
        <p:txBody>
          <a:bodyPr>
            <a:normAutofit/>
          </a:bodyPr>
          <a:lstStyle/>
          <a:p>
            <a:pPr lvl="1"/>
            <a:r>
              <a:rPr lang="pt-BR" sz="2000" b="1" dirty="0"/>
              <a:t>Sistema Integrado de Cadastro e Gestão Territorial</a:t>
            </a:r>
          </a:p>
          <a:p>
            <a:pPr lvl="2"/>
            <a:r>
              <a:rPr lang="pt-BR" sz="1800" dirty="0"/>
              <a:t> </a:t>
            </a:r>
            <a:r>
              <a:rPr lang="pt-BR" sz="1800" b="1" dirty="0"/>
              <a:t>Plataforma Georreferenciamento</a:t>
            </a:r>
            <a:endParaRPr lang="pt-BR" sz="1800" dirty="0"/>
          </a:p>
          <a:p>
            <a:pPr lvl="2"/>
            <a:r>
              <a:rPr lang="pt-BR" sz="1800" dirty="0"/>
              <a:t> </a:t>
            </a:r>
            <a:r>
              <a:rPr lang="pt-BR" sz="1800" b="1" dirty="0"/>
              <a:t>Plataforma de Titulação</a:t>
            </a:r>
            <a:endParaRPr lang="pt-BR" sz="1800" dirty="0"/>
          </a:p>
          <a:p>
            <a:pPr lvl="2"/>
            <a:r>
              <a:rPr lang="pt-BR" sz="1800" dirty="0"/>
              <a:t> </a:t>
            </a:r>
            <a:r>
              <a:rPr lang="pt-BR" sz="1800" b="1" dirty="0"/>
              <a:t>Acervo documental</a:t>
            </a:r>
          </a:p>
          <a:p>
            <a:pPr lvl="2"/>
            <a:r>
              <a:rPr lang="pt-BR" sz="1800" dirty="0"/>
              <a:t> </a:t>
            </a:r>
            <a:r>
              <a:rPr lang="pt-BR" sz="1800" b="1" dirty="0"/>
              <a:t>Plataforma financeira</a:t>
            </a:r>
          </a:p>
          <a:p>
            <a:pPr lvl="2"/>
            <a:endParaRPr lang="pt-BR" sz="1800" b="1" dirty="0"/>
          </a:p>
          <a:p>
            <a:pPr lvl="2"/>
            <a:r>
              <a:rPr lang="pt-BR" sz="1800" b="1" dirty="0"/>
              <a:t>Interligação com as bases de dados do Governo</a:t>
            </a:r>
          </a:p>
          <a:p>
            <a:pPr lvl="2"/>
            <a:endParaRPr lang="pt-BR" dirty="0"/>
          </a:p>
        </p:txBody>
      </p:sp>
      <p:cxnSp>
        <p:nvCxnSpPr>
          <p:cNvPr id="8" name="Conector reto 7"/>
          <p:cNvCxnSpPr>
            <a:stCxn id="11" idx="6"/>
            <a:endCxn id="10" idx="2"/>
          </p:cNvCxnSpPr>
          <p:nvPr/>
        </p:nvCxnSpPr>
        <p:spPr>
          <a:xfrm>
            <a:off x="3209555" y="1419946"/>
            <a:ext cx="6947721" cy="748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ipse 8"/>
          <p:cNvSpPr/>
          <p:nvPr/>
        </p:nvSpPr>
        <p:spPr>
          <a:xfrm>
            <a:off x="10157276" y="1291426"/>
            <a:ext cx="271997" cy="2719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10157276" y="1291427"/>
            <a:ext cx="271997" cy="27199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2937558" y="1283947"/>
            <a:ext cx="271997" cy="27199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6443242" y="1293465"/>
            <a:ext cx="271997" cy="27199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21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/>
          <p:cNvGrpSpPr/>
          <p:nvPr/>
        </p:nvGrpSpPr>
        <p:grpSpPr>
          <a:xfrm>
            <a:off x="1736202" y="519938"/>
            <a:ext cx="10257944" cy="903748"/>
            <a:chOff x="1932971" y="671331"/>
            <a:chExt cx="10257944" cy="544011"/>
          </a:xfrm>
        </p:grpSpPr>
        <p:sp>
          <p:nvSpPr>
            <p:cNvPr id="14" name="Retângulo 13"/>
            <p:cNvSpPr/>
            <p:nvPr/>
          </p:nvSpPr>
          <p:spPr>
            <a:xfrm>
              <a:off x="2357643" y="671331"/>
              <a:ext cx="9833272" cy="5440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Triângulo isósceles 14"/>
            <p:cNvSpPr/>
            <p:nvPr/>
          </p:nvSpPr>
          <p:spPr>
            <a:xfrm rot="16200000">
              <a:off x="1873301" y="731001"/>
              <a:ext cx="544011" cy="42467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3" name="Diagrama 2"/>
          <p:cNvGraphicFramePr/>
          <p:nvPr/>
        </p:nvGraphicFramePr>
        <p:xfrm>
          <a:off x="174253" y="680158"/>
          <a:ext cx="8987121" cy="5991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374" y="1826645"/>
            <a:ext cx="2583826" cy="209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eta para a direita 17"/>
          <p:cNvSpPr/>
          <p:nvPr/>
        </p:nvSpPr>
        <p:spPr>
          <a:xfrm>
            <a:off x="6096000" y="2662656"/>
            <a:ext cx="2856372" cy="487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42"/>
          </a:p>
        </p:txBody>
      </p:sp>
      <p:sp>
        <p:nvSpPr>
          <p:cNvPr id="21" name="CaixaDeTexto 20"/>
          <p:cNvSpPr txBox="1"/>
          <p:nvPr/>
        </p:nvSpPr>
        <p:spPr>
          <a:xfrm>
            <a:off x="6235335" y="2345218"/>
            <a:ext cx="1550096" cy="387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35" dirty="0">
                <a:latin typeface="Calibri" panose="020F0502020204030204" pitchFamily="34" charset="0"/>
                <a:cs typeface="Calibri" panose="020F0502020204030204" pitchFamily="34" charset="0"/>
              </a:rPr>
              <a:t>Observatório 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83256" y="5928044"/>
            <a:ext cx="8987121" cy="35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1742" dirty="0">
                <a:latin typeface="Calibri" panose="020F0502020204030204" pitchFamily="34" charset="0"/>
                <a:cs typeface="Calibri" panose="020F0502020204030204" pitchFamily="34" charset="0"/>
              </a:rPr>
              <a:t>HUB PARA INTEGRAÇÃO DE DADOS COM OUTROS SISTEMAS</a:t>
            </a:r>
          </a:p>
        </p:txBody>
      </p:sp>
      <p:sp>
        <p:nvSpPr>
          <p:cNvPr id="22" name="Seta dobrada para cima 21"/>
          <p:cNvSpPr/>
          <p:nvPr/>
        </p:nvSpPr>
        <p:spPr>
          <a:xfrm rot="5400000" flipV="1">
            <a:off x="9155293" y="4828434"/>
            <a:ext cx="2159696" cy="61484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42"/>
          </a:p>
        </p:txBody>
      </p:sp>
      <p:sp>
        <p:nvSpPr>
          <p:cNvPr id="27" name="Seta para cima e para baixo 26"/>
          <p:cNvSpPr/>
          <p:nvPr/>
        </p:nvSpPr>
        <p:spPr>
          <a:xfrm>
            <a:off x="1149600" y="5336434"/>
            <a:ext cx="348338" cy="53093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42"/>
          </a:p>
        </p:txBody>
      </p:sp>
      <p:sp>
        <p:nvSpPr>
          <p:cNvPr id="30" name="Seta para cima e para baixo 29"/>
          <p:cNvSpPr/>
          <p:nvPr/>
        </p:nvSpPr>
        <p:spPr>
          <a:xfrm>
            <a:off x="3518299" y="5310025"/>
            <a:ext cx="348338" cy="53093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42"/>
          </a:p>
        </p:txBody>
      </p:sp>
      <p:sp>
        <p:nvSpPr>
          <p:cNvPr id="31" name="Seta para cima e para baixo 30"/>
          <p:cNvSpPr/>
          <p:nvPr/>
        </p:nvSpPr>
        <p:spPr>
          <a:xfrm>
            <a:off x="5817330" y="5310025"/>
            <a:ext cx="348338" cy="53093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42"/>
          </a:p>
        </p:txBody>
      </p:sp>
      <p:sp>
        <p:nvSpPr>
          <p:cNvPr id="32" name="Seta para cima e para baixo 31"/>
          <p:cNvSpPr/>
          <p:nvPr/>
        </p:nvSpPr>
        <p:spPr>
          <a:xfrm>
            <a:off x="8186028" y="5310025"/>
            <a:ext cx="348338" cy="53093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42"/>
          </a:p>
        </p:txBody>
      </p:sp>
      <p:sp>
        <p:nvSpPr>
          <p:cNvPr id="2" name="Retângulo 1"/>
          <p:cNvSpPr/>
          <p:nvPr/>
        </p:nvSpPr>
        <p:spPr>
          <a:xfrm>
            <a:off x="3119557" y="604107"/>
            <a:ext cx="4328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/>
              <a:t>Plano de Ação MP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345073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1195387"/>
            <a:ext cx="5962650" cy="44672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81159" y="1296518"/>
            <a:ext cx="1912775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CAR - Serviço Florestal Brasileiro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864648" y="3497174"/>
            <a:ext cx="1912775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MME - Áreas de interesse Energético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680997" y="5339446"/>
            <a:ext cx="1912775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Hidrografia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ANA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114774" y="3204258"/>
            <a:ext cx="1912775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Embrapa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5421086" y="2248288"/>
            <a:ext cx="1446245" cy="942392"/>
          </a:xfrm>
          <a:custGeom>
            <a:avLst/>
            <a:gdLst>
              <a:gd name="connsiteX0" fmla="*/ 1054359 w 1455575"/>
              <a:gd name="connsiteY0" fmla="*/ 0 h 979714"/>
              <a:gd name="connsiteX1" fmla="*/ 0 w 1455575"/>
              <a:gd name="connsiteY1" fmla="*/ 382555 h 979714"/>
              <a:gd name="connsiteX2" fmla="*/ 373224 w 1455575"/>
              <a:gd name="connsiteY2" fmla="*/ 979714 h 979714"/>
              <a:gd name="connsiteX3" fmla="*/ 1455575 w 1455575"/>
              <a:gd name="connsiteY3" fmla="*/ 522514 h 979714"/>
              <a:gd name="connsiteX4" fmla="*/ 1054359 w 1455575"/>
              <a:gd name="connsiteY4" fmla="*/ 0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5575" h="979714">
                <a:moveTo>
                  <a:pt x="1054359" y="0"/>
                </a:moveTo>
                <a:lnTo>
                  <a:pt x="0" y="382555"/>
                </a:lnTo>
                <a:lnTo>
                  <a:pt x="373224" y="979714"/>
                </a:lnTo>
                <a:lnTo>
                  <a:pt x="1455575" y="522514"/>
                </a:lnTo>
                <a:lnTo>
                  <a:pt x="105435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8"/>
          <a:stretch/>
        </p:blipFill>
        <p:spPr>
          <a:xfrm rot="20271576">
            <a:off x="5720668" y="2697759"/>
            <a:ext cx="1026207" cy="26652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6" r="65040"/>
          <a:stretch/>
        </p:blipFill>
        <p:spPr>
          <a:xfrm rot="20271576">
            <a:off x="5736640" y="2437437"/>
            <a:ext cx="592979" cy="266528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10147427" y="5744315"/>
            <a:ext cx="824206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INPE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4596637" y="6285739"/>
            <a:ext cx="1371600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MDR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690856" y="5222966"/>
            <a:ext cx="1271294" cy="584775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Forças Armadas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134714" y="2248288"/>
            <a:ext cx="1271294" cy="584775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Institutos de Terras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6357981" y="5985777"/>
            <a:ext cx="1371600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SPU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2142346" y="6247443"/>
            <a:ext cx="1371600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DNOCS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340570" y="4581567"/>
            <a:ext cx="1371600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Codevasf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0" y="132120"/>
            <a:ext cx="9013371" cy="8249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690856" y="237912"/>
            <a:ext cx="7337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de dados de órgãos de governo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DA33269C-7157-4B43-AAAA-5CA002536DCC}"/>
              </a:ext>
            </a:extLst>
          </p:cNvPr>
          <p:cNvSpPr txBox="1"/>
          <p:nvPr/>
        </p:nvSpPr>
        <p:spPr>
          <a:xfrm>
            <a:off x="9263380" y="2248288"/>
            <a:ext cx="1371600" cy="1077218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Secretaria de Trabalho – Ministério da Economia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8111213" y="5859730"/>
            <a:ext cx="1912775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ANM - Áreas de interesse Minerário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1872733" y="2444257"/>
            <a:ext cx="1371600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IBAMA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465947" y="6039868"/>
            <a:ext cx="1371600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FUNAI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A9F0075C-5640-484B-97F3-1A506E463AD7}"/>
              </a:ext>
            </a:extLst>
          </p:cNvPr>
          <p:cNvSpPr txBox="1"/>
          <p:nvPr/>
        </p:nvSpPr>
        <p:spPr>
          <a:xfrm>
            <a:off x="9088270" y="1014257"/>
            <a:ext cx="1883363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Receita Federal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4596637" y="6277249"/>
            <a:ext cx="1371600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MDR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aixaDeTexto 62"/>
          <p:cNvSpPr txBox="1"/>
          <p:nvPr/>
        </p:nvSpPr>
        <p:spPr>
          <a:xfrm>
            <a:off x="10821036" y="4911631"/>
            <a:ext cx="800687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CPRM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690856" y="5214476"/>
            <a:ext cx="1271294" cy="584775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Forças Armadas</a:t>
            </a:r>
          </a:p>
        </p:txBody>
      </p:sp>
      <p:sp>
        <p:nvSpPr>
          <p:cNvPr id="67" name="CaixaDeTexto 66"/>
          <p:cNvSpPr txBox="1"/>
          <p:nvPr/>
        </p:nvSpPr>
        <p:spPr>
          <a:xfrm>
            <a:off x="6357981" y="5977287"/>
            <a:ext cx="1371600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SPU</a:t>
            </a:r>
          </a:p>
        </p:txBody>
      </p:sp>
      <p:sp>
        <p:nvSpPr>
          <p:cNvPr id="69" name="CaixaDeTexto 68"/>
          <p:cNvSpPr txBox="1"/>
          <p:nvPr/>
        </p:nvSpPr>
        <p:spPr>
          <a:xfrm>
            <a:off x="340570" y="4573077"/>
            <a:ext cx="1371600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Codevasf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CaixaDeTexto 69"/>
          <p:cNvSpPr txBox="1"/>
          <p:nvPr/>
        </p:nvSpPr>
        <p:spPr>
          <a:xfrm>
            <a:off x="7726910" y="5185252"/>
            <a:ext cx="3020016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Análise e Mercado de Terras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86843948-7124-4632-8710-07C1636C9EFD}"/>
              </a:ext>
            </a:extLst>
          </p:cNvPr>
          <p:cNvSpPr txBox="1"/>
          <p:nvPr/>
        </p:nvSpPr>
        <p:spPr>
          <a:xfrm>
            <a:off x="10702505" y="6324331"/>
            <a:ext cx="1209686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Censipam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291B7823-F9D9-4FA3-9D3B-CB04E7A8B2C0}"/>
              </a:ext>
            </a:extLst>
          </p:cNvPr>
          <p:cNvSpPr txBox="1"/>
          <p:nvPr/>
        </p:nvSpPr>
        <p:spPr>
          <a:xfrm>
            <a:off x="340570" y="3779591"/>
            <a:ext cx="1030394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CONAB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DA33269C-7157-4B43-AAAA-5CA002536DCC}"/>
              </a:ext>
            </a:extLst>
          </p:cNvPr>
          <p:cNvSpPr txBox="1"/>
          <p:nvPr/>
        </p:nvSpPr>
        <p:spPr>
          <a:xfrm>
            <a:off x="9794030" y="1561841"/>
            <a:ext cx="1371600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MJSP - PF</a:t>
            </a:r>
          </a:p>
        </p:txBody>
      </p:sp>
      <p:sp>
        <p:nvSpPr>
          <p:cNvPr id="76" name="CaixaDeTexto 75"/>
          <p:cNvSpPr txBox="1"/>
          <p:nvPr/>
        </p:nvSpPr>
        <p:spPr>
          <a:xfrm>
            <a:off x="1582705" y="4050772"/>
            <a:ext cx="1371600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FUNAI</a:t>
            </a:r>
          </a:p>
        </p:txBody>
      </p:sp>
      <p:sp>
        <p:nvSpPr>
          <p:cNvPr id="77" name="CaixaDeTexto 76"/>
          <p:cNvSpPr txBox="1"/>
          <p:nvPr/>
        </p:nvSpPr>
        <p:spPr>
          <a:xfrm>
            <a:off x="8226929" y="4465340"/>
            <a:ext cx="1371600" cy="3385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IBGE</a:t>
            </a:r>
          </a:p>
        </p:txBody>
      </p:sp>
    </p:spTree>
    <p:extLst>
      <p:ext uri="{BB962C8B-B14F-4D97-AF65-F5344CB8AC3E}">
        <p14:creationId xmlns:p14="http://schemas.microsoft.com/office/powerpoint/2010/main" val="1833500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5799" y="2812648"/>
            <a:ext cx="6985663" cy="1191784"/>
          </a:xfrm>
        </p:spPr>
        <p:txBody>
          <a:bodyPr>
            <a:normAutofit fontScale="90000"/>
          </a:bodyPr>
          <a:lstStyle/>
          <a:p>
            <a:r>
              <a:rPr lang="pt-BR" sz="4600" b="1" dirty="0"/>
              <a:t>Obrigado!</a:t>
            </a:r>
            <a:br>
              <a:rPr lang="pt-BR" sz="4600" b="1" dirty="0"/>
            </a:br>
            <a:br>
              <a:rPr lang="pt-BR" sz="4600" b="1" dirty="0"/>
            </a:br>
            <a:r>
              <a:rPr lang="pt-BR" sz="2400" b="1" dirty="0"/>
              <a:t>Geraldo Melo Filho</a:t>
            </a:r>
            <a:br>
              <a:rPr lang="pt-BR" sz="2200" dirty="0"/>
            </a:br>
            <a:r>
              <a:rPr lang="pt-BR" sz="2200" i="1" dirty="0"/>
              <a:t>Presidente do INCRA</a:t>
            </a:r>
          </a:p>
        </p:txBody>
      </p:sp>
      <p:sp>
        <p:nvSpPr>
          <p:cNvPr id="3" name="Retângulo 2"/>
          <p:cNvSpPr/>
          <p:nvPr/>
        </p:nvSpPr>
        <p:spPr>
          <a:xfrm>
            <a:off x="4495799" y="4957387"/>
            <a:ext cx="4304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Lançamento MP Regularização Fundiária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Brasília, 10 de dezembro de 2019</a:t>
            </a:r>
          </a:p>
        </p:txBody>
      </p:sp>
      <p:sp>
        <p:nvSpPr>
          <p:cNvPr id="6" name="Retângulo 5"/>
          <p:cNvSpPr/>
          <p:nvPr/>
        </p:nvSpPr>
        <p:spPr>
          <a:xfrm>
            <a:off x="4178456" y="5855434"/>
            <a:ext cx="8013543" cy="756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28" y="6139284"/>
            <a:ext cx="1605297" cy="26838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622" y="5855434"/>
            <a:ext cx="3333050" cy="756326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 flipH="1">
            <a:off x="4178456" y="2199190"/>
            <a:ext cx="1" cy="465881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130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874080" y="2675964"/>
          <a:ext cx="4630249" cy="3209216"/>
        </p:xfrm>
        <a:graphic>
          <a:graphicData uri="http://schemas.openxmlformats.org/drawingml/2006/table">
            <a:tbl>
              <a:tblPr/>
              <a:tblGrid>
                <a:gridCol w="1215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8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18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6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REGIÃO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Nº de Assentamentos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ÁREA (ha)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FAMÍLIAS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Centro-Oeste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1.301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8.408.072,54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       138.255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Nordeste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4.372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10.916.209,75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       326.227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Norte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2.170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67.170.032,08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       431.359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Sudeste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790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1.464.222,89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         42.013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836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829.055,03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         36.219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Total Geral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9.469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88.787.592,28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974.073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6" name="Agrupar 5"/>
          <p:cNvGrpSpPr/>
          <p:nvPr/>
        </p:nvGrpSpPr>
        <p:grpSpPr>
          <a:xfrm>
            <a:off x="1736202" y="218988"/>
            <a:ext cx="10257944" cy="903748"/>
            <a:chOff x="1932971" y="671331"/>
            <a:chExt cx="10257944" cy="544011"/>
          </a:xfrm>
        </p:grpSpPr>
        <p:sp>
          <p:nvSpPr>
            <p:cNvPr id="7" name="Retângulo 6"/>
            <p:cNvSpPr/>
            <p:nvPr/>
          </p:nvSpPr>
          <p:spPr>
            <a:xfrm>
              <a:off x="2357643" y="671331"/>
              <a:ext cx="9833272" cy="5440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Triângulo isósceles 7"/>
            <p:cNvSpPr/>
            <p:nvPr/>
          </p:nvSpPr>
          <p:spPr>
            <a:xfrm rot="16200000">
              <a:off x="1873301" y="731001"/>
              <a:ext cx="544011" cy="42467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Título 3">
            <a:extLst>
              <a:ext uri="{FF2B5EF4-FFF2-40B4-BE49-F238E27FC236}">
                <a16:creationId xmlns:a16="http://schemas.microsoft.com/office/drawing/2014/main" id="{C63BA7A0-198E-4369-833E-7556D32E426C}"/>
              </a:ext>
            </a:extLst>
          </p:cNvPr>
          <p:cNvSpPr txBox="1">
            <a:spLocks/>
          </p:cNvSpPr>
          <p:nvPr/>
        </p:nvSpPr>
        <p:spPr>
          <a:xfrm>
            <a:off x="2880954" y="398396"/>
            <a:ext cx="8393112" cy="7995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200" b="1" dirty="0"/>
              <a:t>Assentamentos no Brasil</a:t>
            </a:r>
          </a:p>
        </p:txBody>
      </p:sp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A61540A1-05C8-492E-96A3-CC92FAD74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6292" y="1223701"/>
            <a:ext cx="5865708" cy="5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86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1736202" y="404188"/>
            <a:ext cx="10257944" cy="903748"/>
            <a:chOff x="1932971" y="671331"/>
            <a:chExt cx="10257944" cy="544011"/>
          </a:xfrm>
        </p:grpSpPr>
        <p:sp>
          <p:nvSpPr>
            <p:cNvPr id="5" name="Retângulo 4"/>
            <p:cNvSpPr/>
            <p:nvPr/>
          </p:nvSpPr>
          <p:spPr>
            <a:xfrm>
              <a:off x="2357643" y="671331"/>
              <a:ext cx="9833272" cy="5440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Triângulo isósceles 5"/>
            <p:cNvSpPr/>
            <p:nvPr/>
          </p:nvSpPr>
          <p:spPr>
            <a:xfrm rot="16200000">
              <a:off x="1873301" y="731001"/>
              <a:ext cx="544011" cy="42467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Título 3">
            <a:extLst>
              <a:ext uri="{FF2B5EF4-FFF2-40B4-BE49-F238E27FC236}">
                <a16:creationId xmlns:a16="http://schemas.microsoft.com/office/drawing/2014/main" id="{C63BA7A0-198E-4369-833E-7556D32E426C}"/>
              </a:ext>
            </a:extLst>
          </p:cNvPr>
          <p:cNvSpPr txBox="1">
            <a:spLocks/>
          </p:cNvSpPr>
          <p:nvPr/>
        </p:nvSpPr>
        <p:spPr>
          <a:xfrm>
            <a:off x="2880954" y="583596"/>
            <a:ext cx="8393112" cy="7995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200" b="1" dirty="0"/>
              <a:t>Assentamentos na Amazônia Legal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b="11398"/>
          <a:stretch/>
        </p:blipFill>
        <p:spPr>
          <a:xfrm>
            <a:off x="2554267" y="5631653"/>
            <a:ext cx="7156892" cy="115292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b="3397"/>
          <a:stretch/>
        </p:blipFill>
        <p:spPr>
          <a:xfrm>
            <a:off x="2554267" y="1615230"/>
            <a:ext cx="7156892" cy="380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50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1736202" y="404188"/>
            <a:ext cx="10257944" cy="903748"/>
            <a:chOff x="1932971" y="671331"/>
            <a:chExt cx="10257944" cy="544011"/>
          </a:xfrm>
        </p:grpSpPr>
        <p:sp>
          <p:nvSpPr>
            <p:cNvPr id="5" name="Retângulo 4"/>
            <p:cNvSpPr/>
            <p:nvPr/>
          </p:nvSpPr>
          <p:spPr>
            <a:xfrm>
              <a:off x="2357643" y="671331"/>
              <a:ext cx="9833272" cy="5440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Triângulo isósceles 5"/>
            <p:cNvSpPr/>
            <p:nvPr/>
          </p:nvSpPr>
          <p:spPr>
            <a:xfrm rot="16200000">
              <a:off x="1873301" y="731001"/>
              <a:ext cx="544011" cy="42467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Título 3">
            <a:extLst>
              <a:ext uri="{FF2B5EF4-FFF2-40B4-BE49-F238E27FC236}">
                <a16:creationId xmlns:a16="http://schemas.microsoft.com/office/drawing/2014/main" id="{C63BA7A0-198E-4369-833E-7556D32E426C}"/>
              </a:ext>
            </a:extLst>
          </p:cNvPr>
          <p:cNvSpPr txBox="1">
            <a:spLocks/>
          </p:cNvSpPr>
          <p:nvPr/>
        </p:nvSpPr>
        <p:spPr>
          <a:xfrm>
            <a:off x="2685327" y="583596"/>
            <a:ext cx="8866207" cy="608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000" b="1" dirty="0"/>
              <a:t>Assentamentos na Amazônia Legal com </a:t>
            </a:r>
            <a:r>
              <a:rPr lang="pt-BR" sz="3000" b="1" dirty="0" err="1"/>
              <a:t>Geo</a:t>
            </a:r>
            <a:endParaRPr lang="pt-BR" sz="30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9" y="3054482"/>
            <a:ext cx="4110878" cy="267498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665" y="1964741"/>
            <a:ext cx="7119434" cy="376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35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5CE2B2-9E20-4929-B014-6B0B6081AA9F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1872000" y="0"/>
            <a:ext cx="10285200" cy="6857640"/>
          </a:xfrm>
          <a:prstGeom prst="rect">
            <a:avLst/>
          </a:prstGeom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6607" y="5654273"/>
            <a:ext cx="8980092" cy="1191784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Regularização Fundiária no Brasil</a:t>
            </a:r>
            <a:endParaRPr lang="pt-BR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652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7BE8BA54-E285-43AB-B54B-C327F17404F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903" y="703940"/>
            <a:ext cx="4816423" cy="5608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2878F8B6-D057-4DEC-8909-A16E17356945}"/>
              </a:ext>
            </a:extLst>
          </p:cNvPr>
          <p:cNvSpPr txBox="1">
            <a:spLocks/>
          </p:cNvSpPr>
          <p:nvPr/>
        </p:nvSpPr>
        <p:spPr>
          <a:xfrm>
            <a:off x="196770" y="512548"/>
            <a:ext cx="5910802" cy="86360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288000" tIns="0" rIns="432000" bIns="14400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latin typeface="+mn-lt"/>
              </a:rPr>
              <a:t>Imóveis na região Nordeste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865535"/>
              </p:ext>
            </p:extLst>
          </p:nvPr>
        </p:nvGraphicFramePr>
        <p:xfrm>
          <a:off x="1174712" y="3193101"/>
          <a:ext cx="4932860" cy="3119468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233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5863">
                  <a:extLst>
                    <a:ext uri="{9D8B030D-6E8A-4147-A177-3AD203B41FA5}">
                      <a16:colId xmlns:a16="http://schemas.microsoft.com/office/drawing/2014/main" val="2197206001"/>
                    </a:ext>
                  </a:extLst>
                </a:gridCol>
              </a:tblGrid>
              <a:tr h="5801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+mj-lt"/>
                        </a:rPr>
                        <a:t>Estado</a:t>
                      </a:r>
                      <a:endParaRPr lang="pt-BR" sz="12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Nº de Imóveis</a:t>
                      </a:r>
                      <a:endParaRPr lang="pt-BR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Ocupações remanescentes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Revisão  titulação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1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</a:rPr>
                        <a:t>Sergipe</a:t>
                      </a:r>
                      <a:endParaRPr lang="pt-BR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</a:rPr>
                        <a:t>Pernambuco</a:t>
                      </a:r>
                      <a:endParaRPr lang="pt-BR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2.862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</a:rPr>
                        <a:t>Paraíba</a:t>
                      </a:r>
                      <a:endParaRPr lang="pt-BR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</a:rPr>
                        <a:t>5</a:t>
                      </a:r>
                      <a:endParaRPr lang="pt-BR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1.442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</a:rPr>
                        <a:t>Bahia</a:t>
                      </a:r>
                      <a:endParaRPr lang="pt-BR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</a:rPr>
                        <a:t>9</a:t>
                      </a:r>
                      <a:endParaRPr lang="pt-BR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4.012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13.076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</a:rPr>
                        <a:t>Ceará</a:t>
                      </a:r>
                      <a:endParaRPr lang="pt-BR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</a:rPr>
                        <a:t>195</a:t>
                      </a:r>
                      <a:endParaRPr lang="pt-BR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1.868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3.494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</a:rPr>
                        <a:t>Piauí</a:t>
                      </a:r>
                      <a:endParaRPr lang="pt-BR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</a:rPr>
                        <a:t>2</a:t>
                      </a:r>
                      <a:endParaRPr lang="pt-BR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1.064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</a:rPr>
                        <a:t>Rio Grande do Norte</a:t>
                      </a:r>
                      <a:endParaRPr lang="pt-BR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</a:rPr>
                        <a:t>17</a:t>
                      </a:r>
                      <a:endParaRPr lang="pt-BR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1.026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  <a:endParaRPr lang="pt-BR" sz="12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306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8.049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23.284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6888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ECD59984-B463-45F9-8101-9D52A19AD2E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" t="977" r="4240" b="7117"/>
          <a:stretch/>
        </p:blipFill>
        <p:spPr bwMode="auto">
          <a:xfrm>
            <a:off x="7071439" y="740780"/>
            <a:ext cx="4791359" cy="5580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3D7BC032-7A71-454A-9EA1-E3E57DADD3FF}"/>
              </a:ext>
            </a:extLst>
          </p:cNvPr>
          <p:cNvSpPr txBox="1">
            <a:spLocks/>
          </p:cNvSpPr>
          <p:nvPr/>
        </p:nvSpPr>
        <p:spPr>
          <a:xfrm>
            <a:off x="-1" y="467533"/>
            <a:ext cx="6127747" cy="86360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288000" tIns="0" rIns="432000" bIns="14400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 b="1" dirty="0"/>
              <a:t>Imóveis na região Sul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401253"/>
              </p:ext>
            </p:extLst>
          </p:nvPr>
        </p:nvGraphicFramePr>
        <p:xfrm>
          <a:off x="682706" y="4742878"/>
          <a:ext cx="5445040" cy="1578714"/>
        </p:xfrm>
        <a:graphic>
          <a:graphicData uri="http://schemas.openxmlformats.org/drawingml/2006/table">
            <a:tbl>
              <a:tblPr firstRow="1" firstCol="1" bandRow="1"/>
              <a:tblGrid>
                <a:gridCol w="1278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7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6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2444">
                  <a:extLst>
                    <a:ext uri="{9D8B030D-6E8A-4147-A177-3AD203B41FA5}">
                      <a16:colId xmlns:a16="http://schemas.microsoft.com/office/drawing/2014/main" val="577549027"/>
                    </a:ext>
                  </a:extLst>
                </a:gridCol>
              </a:tblGrid>
              <a:tr h="6016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Estado</a:t>
                      </a:r>
                      <a:endParaRPr lang="pt-BR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Nº de imóveis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Ocupações remanescentes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Revisão  titulação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pt-BR" sz="1200" b="1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8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Grande do Sul</a:t>
                      </a:r>
                      <a:endParaRPr lang="pt-BR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+ Convênio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24.558.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Paraná</a:t>
                      </a:r>
                      <a:endParaRPr lang="pt-BR" sz="1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21.213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81.430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pt-BR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  <a:endParaRPr lang="pt-BR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21.923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105.998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8650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56A3FBA5-8289-4106-A3CA-A8C825354C3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" t="1316" r="3571" b="6569"/>
          <a:stretch/>
        </p:blipFill>
        <p:spPr bwMode="auto">
          <a:xfrm>
            <a:off x="6910087" y="955631"/>
            <a:ext cx="4900528" cy="5317849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37DA93C6-CF95-4A05-9173-328F86997160}"/>
              </a:ext>
            </a:extLst>
          </p:cNvPr>
          <p:cNvSpPr txBox="1">
            <a:spLocks/>
          </p:cNvSpPr>
          <p:nvPr/>
        </p:nvSpPr>
        <p:spPr>
          <a:xfrm>
            <a:off x="164211" y="587434"/>
            <a:ext cx="6012000" cy="86360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288000" tIns="0" rIns="432000" bIns="14400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 b="1" dirty="0"/>
              <a:t>Imóveis na região Sudeste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231563"/>
              </p:ext>
            </p:extLst>
          </p:nvPr>
        </p:nvGraphicFramePr>
        <p:xfrm>
          <a:off x="1296647" y="4844652"/>
          <a:ext cx="4879564" cy="140861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219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891">
                  <a:extLst>
                    <a:ext uri="{9D8B030D-6E8A-4147-A177-3AD203B41FA5}">
                      <a16:colId xmlns:a16="http://schemas.microsoft.com/office/drawing/2014/main" val="59973767"/>
                    </a:ext>
                  </a:extLst>
                </a:gridCol>
              </a:tblGrid>
              <a:tr h="711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Estado</a:t>
                      </a:r>
                      <a:endParaRPr lang="pt-BR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Nº de imóveis</a:t>
                      </a:r>
                      <a:endParaRPr lang="pt-BR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Ocupações remanescentes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Revisão  titulação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8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</a:rPr>
                        <a:t>Rio de Janeiro</a:t>
                      </a:r>
                      <a:endParaRPr lang="pt-BR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17.143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4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  <a:endParaRPr lang="pt-BR" sz="12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3.300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17.143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7459319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788</TotalTime>
  <Words>612</Words>
  <Application>Microsoft Office PowerPoint</Application>
  <PresentationFormat>Widescreen</PresentationFormat>
  <Paragraphs>230</Paragraphs>
  <Slides>27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Times New Roman</vt:lpstr>
      <vt:lpstr>Wingdings 3</vt:lpstr>
      <vt:lpstr>Cacho</vt:lpstr>
      <vt:lpstr>Regularização Fundiária 2020-22</vt:lpstr>
      <vt:lpstr>Assentamentos no País</vt:lpstr>
      <vt:lpstr>Apresentação do PowerPoint</vt:lpstr>
      <vt:lpstr>Apresentação do PowerPoint</vt:lpstr>
      <vt:lpstr>Apresentação do PowerPoint</vt:lpstr>
      <vt:lpstr>Regularização Fundiária no Brasil</vt:lpstr>
      <vt:lpstr>Apresentação do PowerPoint</vt:lpstr>
      <vt:lpstr>Apresentação do PowerPoint</vt:lpstr>
      <vt:lpstr>Apresentação do PowerPoint</vt:lpstr>
      <vt:lpstr>Apresentação do PowerPoint</vt:lpstr>
      <vt:lpstr>       As informações levantadas fora da Amazônia Legal apontam aproximadamente: </vt:lpstr>
      <vt:lpstr>Regularização Fundiária  na Amazônia Legal</vt:lpstr>
      <vt:lpstr>Situação das Glebas - Geo</vt:lpstr>
      <vt:lpstr>Apresentação do PowerPoint</vt:lpstr>
      <vt:lpstr>Regularização Fundiária</vt:lpstr>
      <vt:lpstr>Regularização Fundiária</vt:lpstr>
      <vt:lpstr>Plano de Ação MP</vt:lpstr>
      <vt:lpstr>Ações</vt:lpstr>
      <vt:lpstr>Geo</vt:lpstr>
      <vt:lpstr>Apresentação do PowerPoint</vt:lpstr>
      <vt:lpstr>Apresentação do PowerPoint</vt:lpstr>
      <vt:lpstr>Apresentação do PowerPoint</vt:lpstr>
      <vt:lpstr>Apresentação do PowerPoint</vt:lpstr>
      <vt:lpstr>Sistema Integrado de Cadastro e Gestão Territorial</vt:lpstr>
      <vt:lpstr>Apresentação do PowerPoint</vt:lpstr>
      <vt:lpstr>Apresentação do PowerPoint</vt:lpstr>
      <vt:lpstr>Obrigado!  Geraldo Melo Filho Presidente do INCRA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Geraldo Melo Filho</dc:creator>
  <cp:lastModifiedBy>Carolina Moraes Pimentel Ricardi</cp:lastModifiedBy>
  <cp:revision>49</cp:revision>
  <cp:lastPrinted>2019-11-25T18:18:28Z</cp:lastPrinted>
  <dcterms:created xsi:type="dcterms:W3CDTF">2019-11-24T18:04:39Z</dcterms:created>
  <dcterms:modified xsi:type="dcterms:W3CDTF">2019-12-10T22:45:00Z</dcterms:modified>
</cp:coreProperties>
</file>