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63" r:id="rId3"/>
    <p:sldId id="267" r:id="rId4"/>
    <p:sldId id="270" r:id="rId5"/>
    <p:sldId id="268" r:id="rId6"/>
    <p:sldId id="278" r:id="rId7"/>
    <p:sldId id="271" r:id="rId8"/>
    <p:sldId id="282" r:id="rId9"/>
    <p:sldId id="283" r:id="rId10"/>
    <p:sldId id="413" r:id="rId11"/>
    <p:sldId id="264" r:id="rId12"/>
    <p:sldId id="414" r:id="rId13"/>
    <p:sldId id="286" r:id="rId14"/>
    <p:sldId id="378" r:id="rId15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ldo Melo Filho" initials="GMF" lastIdx="1" clrIdx="0">
    <p:extLst>
      <p:ext uri="{19B8F6BF-5375-455C-9EA6-DF929625EA0E}">
        <p15:presenceInfo xmlns:p15="http://schemas.microsoft.com/office/powerpoint/2012/main" userId="f4291a8b5875415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3010"/>
    <a:srgbClr val="E6593A"/>
    <a:srgbClr val="B001EB"/>
    <a:srgbClr val="1D7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1EA95C-9EA3-4C8D-A50A-8066EED935D0}" v="15" dt="2019-12-10T14:57:11.393"/>
    <p1510:client id="{8CE6C4C1-4AC1-4A56-BF05-50B8C5824DFC}" v="84" dt="2019-12-10T13:26:37.717"/>
    <p1510:client id="{92A1F100-7BFC-4D94-BE9D-C24F9818CAFB}" v="481" dt="2019-12-10T00:21:56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22A834-00CB-441F-B5BB-35300D614BB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9AA09A1-935E-407B-9A4B-FBC524A96E0E}">
      <dgm:prSet phldrT="[Texto]" custT="1"/>
      <dgm:spPr/>
      <dgm:t>
        <a:bodyPr/>
        <a:lstStyle/>
        <a:p>
          <a:r>
            <a:rPr lang="pt-BR" sz="2600" dirty="0">
              <a:latin typeface="Arial" panose="020B0604020202020204" pitchFamily="34" charset="0"/>
              <a:cs typeface="Arial" panose="020B0604020202020204" pitchFamily="34" charset="0"/>
            </a:rPr>
            <a:t>126.816</a:t>
          </a:r>
        </a:p>
      </dgm:t>
    </dgm:pt>
    <dgm:pt modelId="{C075AD7B-C6BD-45C6-BA9E-F4B06BF2B983}" type="parTrans" cxnId="{FB1FBB91-D601-4DDB-86C0-BFC09B7EB212}">
      <dgm:prSet/>
      <dgm:spPr/>
      <dgm:t>
        <a:bodyPr/>
        <a:lstStyle/>
        <a:p>
          <a:endParaRPr lang="pt-BR"/>
        </a:p>
      </dgm:t>
    </dgm:pt>
    <dgm:pt modelId="{DDE2C63E-6EE4-4D06-B976-A0FE3006EB28}" type="sibTrans" cxnId="{FB1FBB91-D601-4DDB-86C0-BFC09B7EB212}">
      <dgm:prSet/>
      <dgm:spPr/>
      <dgm:t>
        <a:bodyPr/>
        <a:lstStyle/>
        <a:p>
          <a:endParaRPr lang="pt-BR"/>
        </a:p>
      </dgm:t>
    </dgm:pt>
    <dgm:pt modelId="{E321B76B-431F-4078-93A3-63089973CBAE}">
      <dgm:prSet phldrT="[Texto]" custT="1"/>
      <dgm:spPr/>
      <dgm:t>
        <a:bodyPr/>
        <a:lstStyle/>
        <a:p>
          <a:r>
            <a:rPr lang="pt-BR" sz="2600" dirty="0">
              <a:latin typeface="Arial" panose="020B0604020202020204" pitchFamily="34" charset="0"/>
              <a:cs typeface="Arial" panose="020B0604020202020204" pitchFamily="34" charset="0"/>
            </a:rPr>
            <a:t>20.500</a:t>
          </a:r>
          <a:endParaRPr lang="pt-BR" sz="2200" dirty="0"/>
        </a:p>
      </dgm:t>
    </dgm:pt>
    <dgm:pt modelId="{4E9D7853-CE2B-462E-B5A0-4F3AA8448B16}" type="parTrans" cxnId="{93F6D411-9A0E-4F96-B8C3-1FB40E260B3E}">
      <dgm:prSet/>
      <dgm:spPr/>
      <dgm:t>
        <a:bodyPr/>
        <a:lstStyle/>
        <a:p>
          <a:endParaRPr lang="pt-BR"/>
        </a:p>
      </dgm:t>
    </dgm:pt>
    <dgm:pt modelId="{CF7DB766-B30A-4E06-98B0-E1C26F5D7B71}" type="sibTrans" cxnId="{93F6D411-9A0E-4F96-B8C3-1FB40E260B3E}">
      <dgm:prSet/>
      <dgm:spPr/>
      <dgm:t>
        <a:bodyPr/>
        <a:lstStyle/>
        <a:p>
          <a:endParaRPr lang="pt-BR"/>
        </a:p>
      </dgm:t>
    </dgm:pt>
    <dgm:pt modelId="{CE977B17-4188-4FB1-BEC3-627DEEF63ED4}">
      <dgm:prSet phldrT="[Texto]" custT="1"/>
      <dgm:spPr/>
      <dgm:t>
        <a:bodyPr/>
        <a:lstStyle/>
        <a:p>
          <a:r>
            <a:rPr lang="pt-BR" sz="2600" b="1" dirty="0">
              <a:latin typeface="Arial" panose="020B0604020202020204" pitchFamily="34" charset="0"/>
              <a:cs typeface="Arial" panose="020B0604020202020204" pitchFamily="34" charset="0"/>
            </a:rPr>
            <a:t>147.316</a:t>
          </a:r>
        </a:p>
      </dgm:t>
    </dgm:pt>
    <dgm:pt modelId="{5F30AA61-D1A1-41B9-91B9-9879C50B5538}" type="parTrans" cxnId="{B892870C-F4B7-4F67-9B08-3BB0A0CD1C8C}">
      <dgm:prSet/>
      <dgm:spPr/>
      <dgm:t>
        <a:bodyPr/>
        <a:lstStyle/>
        <a:p>
          <a:endParaRPr lang="pt-BR"/>
        </a:p>
      </dgm:t>
    </dgm:pt>
    <dgm:pt modelId="{E526C2D6-C34C-4F11-932A-920E79BABD98}" type="sibTrans" cxnId="{B892870C-F4B7-4F67-9B08-3BB0A0CD1C8C}">
      <dgm:prSet/>
      <dgm:spPr/>
      <dgm:t>
        <a:bodyPr/>
        <a:lstStyle/>
        <a:p>
          <a:endParaRPr lang="pt-BR"/>
        </a:p>
      </dgm:t>
    </dgm:pt>
    <dgm:pt modelId="{561B58DB-EA70-4E49-B0C2-0EC10E744264}" type="pres">
      <dgm:prSet presAssocID="{A522A834-00CB-441F-B5BB-35300D614BB9}" presName="CompostProcess" presStyleCnt="0">
        <dgm:presLayoutVars>
          <dgm:dir/>
          <dgm:resizeHandles val="exact"/>
        </dgm:presLayoutVars>
      </dgm:prSet>
      <dgm:spPr/>
    </dgm:pt>
    <dgm:pt modelId="{4E1A365D-8415-482D-AF89-1332624738D6}" type="pres">
      <dgm:prSet presAssocID="{A522A834-00CB-441F-B5BB-35300D614BB9}" presName="arrow" presStyleLbl="bgShp" presStyleIdx="0" presStyleCnt="1" custScaleX="117647"/>
      <dgm:spPr/>
    </dgm:pt>
    <dgm:pt modelId="{BFAF8E07-4BA0-4245-81CA-F756FB84A581}" type="pres">
      <dgm:prSet presAssocID="{A522A834-00CB-441F-B5BB-35300D614BB9}" presName="linearProcess" presStyleCnt="0"/>
      <dgm:spPr/>
    </dgm:pt>
    <dgm:pt modelId="{1BB39BC0-6206-4EFB-8015-FD387EDE91E9}" type="pres">
      <dgm:prSet presAssocID="{C9AA09A1-935E-407B-9A4B-FBC524A96E0E}" presName="textNode" presStyleLbl="node1" presStyleIdx="0" presStyleCnt="3" custScaleX="94739">
        <dgm:presLayoutVars>
          <dgm:bulletEnabled val="1"/>
        </dgm:presLayoutVars>
      </dgm:prSet>
      <dgm:spPr/>
    </dgm:pt>
    <dgm:pt modelId="{1409FBAD-389B-49CF-AFC5-43CF9918F010}" type="pres">
      <dgm:prSet presAssocID="{DDE2C63E-6EE4-4D06-B976-A0FE3006EB28}" presName="sibTrans" presStyleCnt="0"/>
      <dgm:spPr/>
    </dgm:pt>
    <dgm:pt modelId="{6266ACA5-4683-48DC-A72E-84E203C7881B}" type="pres">
      <dgm:prSet presAssocID="{E321B76B-431F-4078-93A3-63089973CBAE}" presName="textNode" presStyleLbl="node1" presStyleIdx="1" presStyleCnt="3" custScaleX="89999" custLinFactNeighborX="-31288">
        <dgm:presLayoutVars>
          <dgm:bulletEnabled val="1"/>
        </dgm:presLayoutVars>
      </dgm:prSet>
      <dgm:spPr/>
    </dgm:pt>
    <dgm:pt modelId="{BEA83BB2-A167-40A9-870B-7B96D486D692}" type="pres">
      <dgm:prSet presAssocID="{CF7DB766-B30A-4E06-98B0-E1C26F5D7B71}" presName="sibTrans" presStyleCnt="0"/>
      <dgm:spPr/>
    </dgm:pt>
    <dgm:pt modelId="{16696AA2-771F-4C69-9AB2-F3001228EF39}" type="pres">
      <dgm:prSet presAssocID="{CE977B17-4188-4FB1-BEC3-627DEEF63ED4}" presName="textNode" presStyleLbl="node1" presStyleIdx="2" presStyleCnt="3" custScaleX="92182" custLinFactNeighborX="-66487">
        <dgm:presLayoutVars>
          <dgm:bulletEnabled val="1"/>
        </dgm:presLayoutVars>
      </dgm:prSet>
      <dgm:spPr/>
    </dgm:pt>
  </dgm:ptLst>
  <dgm:cxnLst>
    <dgm:cxn modelId="{B3E32909-CB5A-41EF-B464-EEDB456E5667}" type="presOf" srcId="{A522A834-00CB-441F-B5BB-35300D614BB9}" destId="{561B58DB-EA70-4E49-B0C2-0EC10E744264}" srcOrd="0" destOrd="0" presId="urn:microsoft.com/office/officeart/2005/8/layout/hProcess9"/>
    <dgm:cxn modelId="{B892870C-F4B7-4F67-9B08-3BB0A0CD1C8C}" srcId="{A522A834-00CB-441F-B5BB-35300D614BB9}" destId="{CE977B17-4188-4FB1-BEC3-627DEEF63ED4}" srcOrd="2" destOrd="0" parTransId="{5F30AA61-D1A1-41B9-91B9-9879C50B5538}" sibTransId="{E526C2D6-C34C-4F11-932A-920E79BABD98}"/>
    <dgm:cxn modelId="{93F6D411-9A0E-4F96-B8C3-1FB40E260B3E}" srcId="{A522A834-00CB-441F-B5BB-35300D614BB9}" destId="{E321B76B-431F-4078-93A3-63089973CBAE}" srcOrd="1" destOrd="0" parTransId="{4E9D7853-CE2B-462E-B5A0-4F3AA8448B16}" sibTransId="{CF7DB766-B30A-4E06-98B0-E1C26F5D7B71}"/>
    <dgm:cxn modelId="{1B305862-E754-492E-A98E-725CF6484A1B}" type="presOf" srcId="{C9AA09A1-935E-407B-9A4B-FBC524A96E0E}" destId="{1BB39BC0-6206-4EFB-8015-FD387EDE91E9}" srcOrd="0" destOrd="0" presId="urn:microsoft.com/office/officeart/2005/8/layout/hProcess9"/>
    <dgm:cxn modelId="{D5F0AA58-DC79-4F8F-BABA-543F68FD57E2}" type="presOf" srcId="{E321B76B-431F-4078-93A3-63089973CBAE}" destId="{6266ACA5-4683-48DC-A72E-84E203C7881B}" srcOrd="0" destOrd="0" presId="urn:microsoft.com/office/officeart/2005/8/layout/hProcess9"/>
    <dgm:cxn modelId="{FB1FBB91-D601-4DDB-86C0-BFC09B7EB212}" srcId="{A522A834-00CB-441F-B5BB-35300D614BB9}" destId="{C9AA09A1-935E-407B-9A4B-FBC524A96E0E}" srcOrd="0" destOrd="0" parTransId="{C075AD7B-C6BD-45C6-BA9E-F4B06BF2B983}" sibTransId="{DDE2C63E-6EE4-4D06-B976-A0FE3006EB28}"/>
    <dgm:cxn modelId="{73763FE4-89FF-4D35-BD19-DA5F4091389A}" type="presOf" srcId="{CE977B17-4188-4FB1-BEC3-627DEEF63ED4}" destId="{16696AA2-771F-4C69-9AB2-F3001228EF39}" srcOrd="0" destOrd="0" presId="urn:microsoft.com/office/officeart/2005/8/layout/hProcess9"/>
    <dgm:cxn modelId="{5BA78444-0254-44FC-A2E8-589BAD736A9A}" type="presParOf" srcId="{561B58DB-EA70-4E49-B0C2-0EC10E744264}" destId="{4E1A365D-8415-482D-AF89-1332624738D6}" srcOrd="0" destOrd="0" presId="urn:microsoft.com/office/officeart/2005/8/layout/hProcess9"/>
    <dgm:cxn modelId="{F234DB44-05BA-4A80-8EFD-697B3E862CF1}" type="presParOf" srcId="{561B58DB-EA70-4E49-B0C2-0EC10E744264}" destId="{BFAF8E07-4BA0-4245-81CA-F756FB84A581}" srcOrd="1" destOrd="0" presId="urn:microsoft.com/office/officeart/2005/8/layout/hProcess9"/>
    <dgm:cxn modelId="{AC2FF3C4-06A0-4D3F-ABB2-B9E9D98AA6D1}" type="presParOf" srcId="{BFAF8E07-4BA0-4245-81CA-F756FB84A581}" destId="{1BB39BC0-6206-4EFB-8015-FD387EDE91E9}" srcOrd="0" destOrd="0" presId="urn:microsoft.com/office/officeart/2005/8/layout/hProcess9"/>
    <dgm:cxn modelId="{41D78E27-3771-44A1-A07E-24491781079B}" type="presParOf" srcId="{BFAF8E07-4BA0-4245-81CA-F756FB84A581}" destId="{1409FBAD-389B-49CF-AFC5-43CF9918F010}" srcOrd="1" destOrd="0" presId="urn:microsoft.com/office/officeart/2005/8/layout/hProcess9"/>
    <dgm:cxn modelId="{9B499EC2-6B4D-4C41-B32E-29016D36A63E}" type="presParOf" srcId="{BFAF8E07-4BA0-4245-81CA-F756FB84A581}" destId="{6266ACA5-4683-48DC-A72E-84E203C7881B}" srcOrd="2" destOrd="0" presId="urn:microsoft.com/office/officeart/2005/8/layout/hProcess9"/>
    <dgm:cxn modelId="{644B42F1-3E66-4F0C-92A9-2FE4F78D3CC8}" type="presParOf" srcId="{BFAF8E07-4BA0-4245-81CA-F756FB84A581}" destId="{BEA83BB2-A167-40A9-870B-7B96D486D692}" srcOrd="3" destOrd="0" presId="urn:microsoft.com/office/officeart/2005/8/layout/hProcess9"/>
    <dgm:cxn modelId="{898E1A90-5923-4632-9565-BB8A87772406}" type="presParOf" srcId="{BFAF8E07-4BA0-4245-81CA-F756FB84A581}" destId="{16696AA2-771F-4C69-9AB2-F3001228EF3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A365D-8415-482D-AF89-1332624738D6}">
      <dsp:nvSpPr>
        <dsp:cNvPr id="0" name=""/>
        <dsp:cNvSpPr/>
      </dsp:nvSpPr>
      <dsp:spPr>
        <a:xfrm>
          <a:off x="1" y="0"/>
          <a:ext cx="7189877" cy="169322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B39BC0-6206-4EFB-8015-FD387EDE91E9}">
      <dsp:nvSpPr>
        <dsp:cNvPr id="0" name=""/>
        <dsp:cNvSpPr/>
      </dsp:nvSpPr>
      <dsp:spPr>
        <a:xfrm>
          <a:off x="248913" y="507967"/>
          <a:ext cx="2043486" cy="6772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latin typeface="Arial" panose="020B0604020202020204" pitchFamily="34" charset="0"/>
              <a:cs typeface="Arial" panose="020B0604020202020204" pitchFamily="34" charset="0"/>
            </a:rPr>
            <a:t>126.816</a:t>
          </a:r>
        </a:p>
      </dsp:txBody>
      <dsp:txXfrm>
        <a:off x="281976" y="541030"/>
        <a:ext cx="1977360" cy="611164"/>
      </dsp:txXfrm>
    </dsp:sp>
    <dsp:sp modelId="{6266ACA5-4683-48DC-A72E-84E203C7881B}">
      <dsp:nvSpPr>
        <dsp:cNvPr id="0" name=""/>
        <dsp:cNvSpPr/>
      </dsp:nvSpPr>
      <dsp:spPr>
        <a:xfrm>
          <a:off x="2539415" y="507967"/>
          <a:ext cx="1941246" cy="6772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latin typeface="Arial" panose="020B0604020202020204" pitchFamily="34" charset="0"/>
              <a:cs typeface="Arial" panose="020B0604020202020204" pitchFamily="34" charset="0"/>
            </a:rPr>
            <a:t>20.500</a:t>
          </a:r>
          <a:endParaRPr lang="pt-BR" sz="2200" kern="1200" dirty="0"/>
        </a:p>
      </dsp:txBody>
      <dsp:txXfrm>
        <a:off x="2572478" y="541030"/>
        <a:ext cx="1875120" cy="611164"/>
      </dsp:txXfrm>
    </dsp:sp>
    <dsp:sp modelId="{16696AA2-771F-4C69-9AB2-F3001228EF39}">
      <dsp:nvSpPr>
        <dsp:cNvPr id="0" name=""/>
        <dsp:cNvSpPr/>
      </dsp:nvSpPr>
      <dsp:spPr>
        <a:xfrm>
          <a:off x="4713617" y="507967"/>
          <a:ext cx="1988332" cy="6772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latin typeface="Arial" panose="020B0604020202020204" pitchFamily="34" charset="0"/>
              <a:cs typeface="Arial" panose="020B0604020202020204" pitchFamily="34" charset="0"/>
            </a:rPr>
            <a:t>147.316</a:t>
          </a:r>
        </a:p>
      </dsp:txBody>
      <dsp:txXfrm>
        <a:off x="4746680" y="541030"/>
        <a:ext cx="1922206" cy="611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89213" y="3237722"/>
            <a:ext cx="8915399" cy="1539659"/>
          </a:xfrm>
        </p:spPr>
        <p:txBody>
          <a:bodyPr>
            <a:normAutofit/>
          </a:bodyPr>
          <a:lstStyle/>
          <a:p>
            <a:r>
              <a:rPr lang="pt-BR" sz="3400">
                <a:latin typeface="Arial" panose="020B0604020202020204" pitchFamily="34" charset="0"/>
                <a:cs typeface="Arial" panose="020B0604020202020204" pitchFamily="34" charset="0"/>
              </a:rPr>
              <a:t>Regularização Fundiária em Terras da União e Assentamentos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2589213" y="4861358"/>
            <a:ext cx="8915399" cy="1126283"/>
          </a:xfrm>
        </p:spPr>
        <p:txBody>
          <a:bodyPr>
            <a:normAutofit/>
          </a:bodyPr>
          <a:lstStyle/>
          <a:p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Principais efeitos das mudanças propostas pela MP e pelos Decretos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2705878" y="5855434"/>
            <a:ext cx="9486122" cy="75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28" y="6139284"/>
            <a:ext cx="1605297" cy="26838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22" y="5855434"/>
            <a:ext cx="3333050" cy="75632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046912" y="608881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1D7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SEAF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28CA56E-826F-4E47-85B6-8D9BA71A9FA7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6408000" y="216000"/>
            <a:ext cx="4870800" cy="3238560"/>
          </a:xfrm>
          <a:prstGeom prst="rect">
            <a:avLst/>
          </a:prstGeom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167A8FE-513D-4732-A80E-A18FB7A7CF2E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2520000" y="216000"/>
            <a:ext cx="3672000" cy="3231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757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76CF25C-A18C-4771-AC03-D4BFF2A0B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6523" y="609599"/>
            <a:ext cx="6909771" cy="6132285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B5D6DFC-991D-4DF4-B4B6-7DF88A5B4B82}"/>
              </a:ext>
            </a:extLst>
          </p:cNvPr>
          <p:cNvGraphicFramePr/>
          <p:nvPr/>
        </p:nvGraphicFramePr>
        <p:xfrm>
          <a:off x="149248" y="3778661"/>
          <a:ext cx="7189881" cy="1693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Agrupar 8">
            <a:extLst>
              <a:ext uri="{FF2B5EF4-FFF2-40B4-BE49-F238E27FC236}">
                <a16:creationId xmlns:a16="http://schemas.microsoft.com/office/drawing/2014/main" id="{39D6E453-C886-4415-B081-8D8B8D53F0B7}"/>
              </a:ext>
            </a:extLst>
          </p:cNvPr>
          <p:cNvGrpSpPr/>
          <p:nvPr/>
        </p:nvGrpSpPr>
        <p:grpSpPr>
          <a:xfrm flipH="1">
            <a:off x="-2" y="218988"/>
            <a:ext cx="6450240" cy="903748"/>
            <a:chOff x="4307521" y="671331"/>
            <a:chExt cx="7883395" cy="544011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EE9797B-95CB-4808-9B9C-FCEA94376E59}"/>
                </a:ext>
              </a:extLst>
            </p:cNvPr>
            <p:cNvSpPr/>
            <p:nvPr/>
          </p:nvSpPr>
          <p:spPr>
            <a:xfrm>
              <a:off x="4740467" y="671331"/>
              <a:ext cx="7450449" cy="5440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Triângulo isósceles 10">
              <a:extLst>
                <a:ext uri="{FF2B5EF4-FFF2-40B4-BE49-F238E27FC236}">
                  <a16:creationId xmlns:a16="http://schemas.microsoft.com/office/drawing/2014/main" id="{485B63B4-D941-439B-B848-617B8D112F9B}"/>
                </a:ext>
              </a:extLst>
            </p:cNvPr>
            <p:cNvSpPr/>
            <p:nvPr/>
          </p:nvSpPr>
          <p:spPr>
            <a:xfrm rot="16200000">
              <a:off x="4247851" y="731001"/>
              <a:ext cx="544011" cy="42467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Título 3">
            <a:extLst>
              <a:ext uri="{FF2B5EF4-FFF2-40B4-BE49-F238E27FC236}">
                <a16:creationId xmlns:a16="http://schemas.microsoft.com/office/drawing/2014/main" id="{0C735A2A-7F69-4791-827F-72045D3D9DAC}"/>
              </a:ext>
            </a:extLst>
          </p:cNvPr>
          <p:cNvSpPr txBox="1">
            <a:spLocks/>
          </p:cNvSpPr>
          <p:nvPr/>
        </p:nvSpPr>
        <p:spPr>
          <a:xfrm>
            <a:off x="545381" y="323160"/>
            <a:ext cx="5553075" cy="663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200" b="1" dirty="0"/>
              <a:t>Regularização Fundiária</a:t>
            </a:r>
            <a:r>
              <a:rPr lang="pt-BR" sz="4400" b="1" dirty="0"/>
              <a:t>.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3B1811D-AAE2-4353-9634-9244BF56A487}"/>
              </a:ext>
            </a:extLst>
          </p:cNvPr>
          <p:cNvSpPr/>
          <p:nvPr/>
        </p:nvSpPr>
        <p:spPr>
          <a:xfrm>
            <a:off x="417229" y="3200974"/>
            <a:ext cx="58512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Imóveis georreferenciados em tramitação </a:t>
            </a:r>
            <a:endParaRPr lang="pt-BR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51296D0-9C4A-4905-A221-584454FE9DBA}"/>
              </a:ext>
            </a:extLst>
          </p:cNvPr>
          <p:cNvSpPr/>
          <p:nvPr/>
        </p:nvSpPr>
        <p:spPr>
          <a:xfrm>
            <a:off x="414803" y="3731889"/>
            <a:ext cx="2024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Amazônia Legal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CAE7A49-945A-45A9-BE90-0B2F6D441BB7}"/>
              </a:ext>
            </a:extLst>
          </p:cNvPr>
          <p:cNvSpPr/>
          <p:nvPr/>
        </p:nvSpPr>
        <p:spPr>
          <a:xfrm>
            <a:off x="2701409" y="3731889"/>
            <a:ext cx="20521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Demais Estados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F0F601B-11F4-48FD-8FDE-169C11FAD280}"/>
              </a:ext>
            </a:extLst>
          </p:cNvPr>
          <p:cNvSpPr/>
          <p:nvPr/>
        </p:nvSpPr>
        <p:spPr>
          <a:xfrm>
            <a:off x="5191042" y="3731889"/>
            <a:ext cx="777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endParaRPr lang="pt-BR" sz="20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D825D53-E9BE-44BB-860F-94C824E04204}"/>
              </a:ext>
            </a:extLst>
          </p:cNvPr>
          <p:cNvSpPr/>
          <p:nvPr/>
        </p:nvSpPr>
        <p:spPr>
          <a:xfrm>
            <a:off x="442845" y="5171805"/>
            <a:ext cx="1994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10,2 milhões ha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BB7FB5B-7123-43B3-B398-B12E9EA8B90B}"/>
              </a:ext>
            </a:extLst>
          </p:cNvPr>
          <p:cNvSpPr/>
          <p:nvPr/>
        </p:nvSpPr>
        <p:spPr>
          <a:xfrm>
            <a:off x="2891755" y="5171805"/>
            <a:ext cx="1367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mil ha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308F422-A648-4EBA-A330-EB9AE119790F}"/>
              </a:ext>
            </a:extLst>
          </p:cNvPr>
          <p:cNvSpPr/>
          <p:nvPr/>
        </p:nvSpPr>
        <p:spPr>
          <a:xfrm>
            <a:off x="4575722" y="5171805"/>
            <a:ext cx="1994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10,5 milhões ha</a:t>
            </a:r>
          </a:p>
        </p:txBody>
      </p:sp>
      <p:sp>
        <p:nvSpPr>
          <p:cNvPr id="23" name="Texto Explicativo: Linha Dobrada 22">
            <a:extLst>
              <a:ext uri="{FF2B5EF4-FFF2-40B4-BE49-F238E27FC236}">
                <a16:creationId xmlns:a16="http://schemas.microsoft.com/office/drawing/2014/main" id="{22934DA5-8088-42E0-9106-2031930BFD42}"/>
              </a:ext>
            </a:extLst>
          </p:cNvPr>
          <p:cNvSpPr/>
          <p:nvPr/>
        </p:nvSpPr>
        <p:spPr>
          <a:xfrm>
            <a:off x="3309257" y="5962526"/>
            <a:ext cx="3759200" cy="588292"/>
          </a:xfrm>
          <a:prstGeom prst="borderCallout2">
            <a:avLst>
              <a:gd name="adj1" fmla="val 26152"/>
              <a:gd name="adj2" fmla="val 161"/>
              <a:gd name="adj3" fmla="val 26151"/>
              <a:gd name="adj4" fmla="val -9718"/>
              <a:gd name="adj5" fmla="val -186031"/>
              <a:gd name="adj6" fmla="val -27785"/>
            </a:avLst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99% das áreas menores de 1.000 ha</a:t>
            </a:r>
          </a:p>
        </p:txBody>
      </p:sp>
    </p:spTree>
    <p:extLst>
      <p:ext uri="{BB962C8B-B14F-4D97-AF65-F5344CB8AC3E}">
        <p14:creationId xmlns:p14="http://schemas.microsoft.com/office/powerpoint/2010/main" val="1957264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34A1E8-EE03-4D60-B42C-B25D8D950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Assentamentos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673157" y="2133600"/>
            <a:ext cx="5229919" cy="377762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Ajusta as regras do Edital de seleção de famílias e as pontuações do processo classificatório para reforma agrária, em sintonia com as recomendações do TCU.</a:t>
            </a:r>
          </a:p>
          <a:p>
            <a:pPr>
              <a:lnSpc>
                <a:spcPct val="120000"/>
              </a:lnSpc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 e desburocratiza o procedimento de supervisão ocupacional.</a:t>
            </a:r>
          </a:p>
          <a:p>
            <a:pPr>
              <a:lnSpc>
                <a:spcPct val="120000"/>
              </a:lnSpc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 os procedimentos visando a otimização do processo de titulação para as famílias assentadas</a:t>
            </a:r>
            <a: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2000" dirty="0">
                <a:solidFill>
                  <a:schemeClr val="tx1"/>
                </a:solidFill>
                <a:latin typeface="Arial"/>
                <a:cs typeface="Arial"/>
              </a:rPr>
              <a:t>Simplifica o processo de consolidação dos assentamentos para cumprimento do comando legal de prazo de titulação dos assentados.</a:t>
            </a:r>
            <a:endParaRPr lang="pt-BR" sz="2000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2119973-5281-43B8-A572-9EC292740D1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/>
        </p:blipFill>
        <p:spPr>
          <a:xfrm>
            <a:off x="7415112" y="2212498"/>
            <a:ext cx="4313238" cy="32349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0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AEA20167-6DA3-488E-9C81-7E4AB4BCA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58" y="600689"/>
            <a:ext cx="6433786" cy="6179966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 flipH="1">
            <a:off x="-2" y="218988"/>
            <a:ext cx="6450240" cy="903748"/>
            <a:chOff x="4307521" y="671331"/>
            <a:chExt cx="7883395" cy="544011"/>
          </a:xfrm>
        </p:grpSpPr>
        <p:sp>
          <p:nvSpPr>
            <p:cNvPr id="7" name="Retângulo 6"/>
            <p:cNvSpPr/>
            <p:nvPr/>
          </p:nvSpPr>
          <p:spPr>
            <a:xfrm>
              <a:off x="4740467" y="671331"/>
              <a:ext cx="7450449" cy="5440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Triângulo isósceles 7"/>
            <p:cNvSpPr/>
            <p:nvPr/>
          </p:nvSpPr>
          <p:spPr>
            <a:xfrm rot="16200000">
              <a:off x="4247851" y="731001"/>
              <a:ext cx="544011" cy="42467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Título 3">
            <a:extLst>
              <a:ext uri="{FF2B5EF4-FFF2-40B4-BE49-F238E27FC236}">
                <a16:creationId xmlns:a16="http://schemas.microsoft.com/office/drawing/2014/main" id="{C63BA7A0-198E-4369-833E-7556D32E426C}"/>
              </a:ext>
            </a:extLst>
          </p:cNvPr>
          <p:cNvSpPr txBox="1">
            <a:spLocks/>
          </p:cNvSpPr>
          <p:nvPr/>
        </p:nvSpPr>
        <p:spPr>
          <a:xfrm>
            <a:off x="545381" y="323160"/>
            <a:ext cx="5553075" cy="7995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200" b="1" dirty="0"/>
              <a:t>Assentamentos no País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70534FB5-4991-4467-B730-38F63F7DB7B5}"/>
              </a:ext>
            </a:extLst>
          </p:cNvPr>
          <p:cNvGraphicFramePr>
            <a:graphicFrameLocks noGrp="1"/>
          </p:cNvGraphicFramePr>
          <p:nvPr/>
        </p:nvGraphicFramePr>
        <p:xfrm>
          <a:off x="729892" y="3600617"/>
          <a:ext cx="4738255" cy="2930349"/>
        </p:xfrm>
        <a:graphic>
          <a:graphicData uri="http://schemas.openxmlformats.org/drawingml/2006/table">
            <a:tbl>
              <a:tblPr/>
              <a:tblGrid>
                <a:gridCol w="1244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6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5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1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01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REGIÃO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Nº de Assentamentos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ÁREA (ha)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FAMÍLIAS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6"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Centro-Oeste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1.301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8.408.072,54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      138.255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6"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Nordeste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4.372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10.916.209,75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      326.227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6"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Norte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2.170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67.170.032,08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      431.359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6"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Sudeste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790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1.464.222,89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        42.013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6"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836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829.055,03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            36.219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6"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Total Geral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    9.469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88.787.592,28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974.073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69A6A13D-8EC2-4261-8257-E8B6380A7B0A}"/>
              </a:ext>
            </a:extLst>
          </p:cNvPr>
          <p:cNvSpPr txBox="1"/>
          <p:nvPr/>
        </p:nvSpPr>
        <p:spPr>
          <a:xfrm>
            <a:off x="5685908" y="4306591"/>
            <a:ext cx="2355273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Assentamentos Consolidados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A6A13D-8EC2-4261-8257-E8B6380A7B0A}"/>
              </a:ext>
            </a:extLst>
          </p:cNvPr>
          <p:cNvSpPr txBox="1"/>
          <p:nvPr/>
        </p:nvSpPr>
        <p:spPr>
          <a:xfrm>
            <a:off x="5672051" y="5714208"/>
            <a:ext cx="2355273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57.970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Títulos emitidos</a:t>
            </a:r>
          </a:p>
        </p:txBody>
      </p:sp>
    </p:spTree>
    <p:extLst>
      <p:ext uri="{BB962C8B-B14F-4D97-AF65-F5344CB8AC3E}">
        <p14:creationId xmlns:p14="http://schemas.microsoft.com/office/powerpoint/2010/main" val="391755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 txBox="1">
            <a:spLocks/>
          </p:cNvSpPr>
          <p:nvPr/>
        </p:nvSpPr>
        <p:spPr>
          <a:xfrm>
            <a:off x="1637484" y="1781666"/>
            <a:ext cx="10091090" cy="46564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 3" charset="2"/>
              <a:buChar char=""/>
            </a:pPr>
            <a:endParaRPr lang="pt-BR" sz="26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E616908-F034-4F7A-AD40-781B72FE4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A53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 esperados com as alterações legais</a:t>
            </a:r>
            <a:br>
              <a:rPr lang="pt-BR" b="1" dirty="0">
                <a:solidFill>
                  <a:srgbClr val="A5301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EEC8DC34-D2CA-4839-9B1F-F3BB04CEF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812" y="2133600"/>
            <a:ext cx="5140264" cy="3777622"/>
          </a:xfrm>
        </p:spPr>
        <p:txBody>
          <a:bodyPr>
            <a:normAutofit fontScale="92500" lnSpcReduction="10000"/>
          </a:bodyPr>
          <a:lstStyle/>
          <a:p>
            <a:r>
              <a:rPr lang="pt-BR" dirty="0">
                <a:solidFill>
                  <a:schemeClr val="tx1"/>
                </a:solidFill>
                <a:latin typeface="Arial"/>
                <a:cs typeface="Arial"/>
              </a:rPr>
              <a:t>Ampliação do conhecimento e controle sobre o uso da terra, para a produção e proteção ambiental.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chemeClr val="tx1"/>
                </a:solidFill>
                <a:latin typeface="Arial"/>
                <a:cs typeface="Arial"/>
              </a:rPr>
              <a:t>Regularização da situação legal, com a inserção de novos produtores nos mecanismos de financiamento de produção rural</a:t>
            </a:r>
            <a:r>
              <a:rPr lang="pt-BR" sz="2400" b="1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endParaRPr lang="pt-BR" b="1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pt-BR" dirty="0">
                <a:solidFill>
                  <a:schemeClr val="tx1"/>
                </a:solidFill>
                <a:latin typeface="Arial"/>
                <a:cs typeface="Arial"/>
              </a:rPr>
              <a:t>Modernização do sistema, otimização dos recursos humanos e financeiros com redução do tempo para titulação em áreas federais e nos assentamentos.</a:t>
            </a:r>
          </a:p>
          <a:p>
            <a:r>
              <a:rPr lang="pt-BR" dirty="0">
                <a:solidFill>
                  <a:schemeClr val="tx1"/>
                </a:solidFill>
                <a:latin typeface="Arial"/>
                <a:cs typeface="Arial"/>
              </a:rPr>
              <a:t>Ampliação da capacidade de atendimento em Regularização Fundiária para produtores e trabalhadores rurais</a:t>
            </a:r>
            <a:r>
              <a:rPr lang="pt-BR" sz="2400" b="1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endParaRPr lang="pt-BR" b="1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pt-BR" dirty="0"/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983585E5-F3F0-4735-BC36-05C885E43180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/>
        </p:blipFill>
        <p:spPr>
          <a:xfrm>
            <a:off x="7191374" y="2133600"/>
            <a:ext cx="4537199" cy="34598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75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5799" y="2812648"/>
            <a:ext cx="6985663" cy="1191784"/>
          </a:xfrm>
        </p:spPr>
        <p:txBody>
          <a:bodyPr>
            <a:normAutofit fontScale="90000"/>
          </a:bodyPr>
          <a:lstStyle/>
          <a:p>
            <a:r>
              <a:rPr lang="pt-BR" sz="4600" b="1" dirty="0"/>
              <a:t>Obrigado!</a:t>
            </a:r>
            <a:br>
              <a:rPr lang="pt-BR" sz="4600" b="1" dirty="0"/>
            </a:br>
            <a:br>
              <a:rPr lang="pt-BR" sz="4600" b="1" dirty="0"/>
            </a:br>
            <a:r>
              <a:rPr lang="pt-BR" sz="2400" b="1" dirty="0"/>
              <a:t>Geraldo Melo Filho</a:t>
            </a:r>
            <a:br>
              <a:rPr lang="pt-BR" sz="2200" dirty="0"/>
            </a:br>
            <a:r>
              <a:rPr lang="pt-BR" sz="2200" i="1" dirty="0"/>
              <a:t>Presidente do INCRA</a:t>
            </a:r>
          </a:p>
        </p:txBody>
      </p:sp>
      <p:sp>
        <p:nvSpPr>
          <p:cNvPr id="3" name="Retângulo 2"/>
          <p:cNvSpPr/>
          <p:nvPr/>
        </p:nvSpPr>
        <p:spPr>
          <a:xfrm>
            <a:off x="4495799" y="4957387"/>
            <a:ext cx="4304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Lançamento MP Regularização Fundiária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Brasília, 10 de dezembro de 2019</a:t>
            </a:r>
          </a:p>
        </p:txBody>
      </p:sp>
      <p:sp>
        <p:nvSpPr>
          <p:cNvPr id="6" name="Retângulo 5"/>
          <p:cNvSpPr/>
          <p:nvPr/>
        </p:nvSpPr>
        <p:spPr>
          <a:xfrm>
            <a:off x="4178456" y="5855434"/>
            <a:ext cx="8013543" cy="75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28" y="6139284"/>
            <a:ext cx="1605297" cy="26838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22" y="5855434"/>
            <a:ext cx="3333050" cy="756326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 flipH="1">
            <a:off x="4178456" y="2199190"/>
            <a:ext cx="1" cy="465881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130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7EE2577-7128-438B-8DF3-04C0F5CD7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Regularização Fundiária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89212" y="1741251"/>
            <a:ext cx="5241554" cy="416997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pt-BR" sz="2800" dirty="0">
                <a:solidFill>
                  <a:schemeClr val="tx1"/>
                </a:solidFill>
                <a:latin typeface="Arial"/>
                <a:cs typeface="Arial"/>
              </a:rPr>
              <a:t>Unificação da legislação de Regularização Fundiária para todo o País.</a:t>
            </a:r>
          </a:p>
          <a:p>
            <a:r>
              <a:rPr lang="pt-BR" sz="2800" dirty="0">
                <a:solidFill>
                  <a:schemeClr val="tx1"/>
                </a:solidFill>
                <a:latin typeface="Arial"/>
                <a:cs typeface="Arial"/>
              </a:rPr>
              <a:t>Conhecimento da malha fundiária, permitindo a identificação e atribuição de responsabilidades aos ocupantes de terras públicas</a:t>
            </a:r>
            <a:r>
              <a:rPr lang="pt-BR" sz="3600" b="1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endParaRPr lang="pt-BR" sz="2800" b="1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pt-BR" sz="2800" dirty="0">
                <a:solidFill>
                  <a:schemeClr val="tx1"/>
                </a:solidFill>
                <a:latin typeface="Arial"/>
                <a:cs typeface="Arial"/>
              </a:rPr>
              <a:t>Simplifica, otimiza e agiliza o processo de titulação de terras em áreas da união.</a:t>
            </a:r>
          </a:p>
          <a:p>
            <a:r>
              <a:rPr lang="pt-BR" sz="2800" dirty="0">
                <a:solidFill>
                  <a:schemeClr val="tx1"/>
                </a:solidFill>
                <a:latin typeface="Arial"/>
                <a:cs typeface="Arial"/>
              </a:rPr>
              <a:t>Atende às exigências do STF quanto aos territórios Quilombolas e aos critérios de vistoria das áreas.</a:t>
            </a: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0B6EC16-B76C-4DA3-8535-C95B5C0A3A1F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/>
        </p:blipFill>
        <p:spPr>
          <a:xfrm>
            <a:off x="8235279" y="1741251"/>
            <a:ext cx="2517259" cy="39741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10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1BD6C-7CDC-49E5-ABE6-9BB56F02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Regularização Fundiária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45D9D3-1A83-429F-91A1-6123B5FFE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796" y="2126222"/>
            <a:ext cx="5505855" cy="3777622"/>
          </a:xfrm>
        </p:spPr>
        <p:txBody>
          <a:bodyPr>
            <a:normAutofit fontScale="92500" lnSpcReduction="10000"/>
          </a:bodyPr>
          <a:lstStyle/>
          <a:p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Inclui a permissão da utilização da terra como garantia para empréstimos relacionados à atividade a que se destina.</a:t>
            </a:r>
          </a:p>
          <a:p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Possibilita a renegociação dos títulos antigos firmados até a data da MP.</a:t>
            </a:r>
          </a:p>
          <a:p>
            <a:r>
              <a:rPr lang="pt-BR" dirty="0">
                <a:solidFill>
                  <a:schemeClr val="tx1"/>
                </a:solidFill>
                <a:latin typeface="Arial"/>
                <a:cs typeface="Arial"/>
              </a:rPr>
              <a:t>Coloca o imóvel como garantia do pagamento do Título, em substituição à cláusula resolutiva.</a:t>
            </a:r>
          </a:p>
          <a:p>
            <a:r>
              <a:rPr lang="pt-BR" dirty="0">
                <a:solidFill>
                  <a:schemeClr val="tx1"/>
                </a:solidFill>
                <a:latin typeface="Arial"/>
                <a:cs typeface="Arial"/>
              </a:rPr>
              <a:t>Amplia a segurança ambiental ao inserir o CAR como obrigatório nos processos de Regularização Fundiária .</a:t>
            </a:r>
          </a:p>
          <a:p>
            <a:r>
              <a:rPr lang="pt-BR" dirty="0">
                <a:solidFill>
                  <a:schemeClr val="tx1"/>
                </a:solidFill>
                <a:latin typeface="Arial"/>
                <a:cs typeface="Arial"/>
              </a:rPr>
              <a:t>Altera a data limite para Regularização Fundiária para 05/05/2014 (iguala ao Decreto 8.235/2014, que regulamenta o PRA).</a:t>
            </a:r>
          </a:p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0F41C8A-8F6C-4CFA-8B27-AEEFCF29A3D6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/>
          <a:stretch/>
        </p:blipFill>
        <p:spPr>
          <a:xfrm>
            <a:off x="1449421" y="2198451"/>
            <a:ext cx="4523908" cy="34825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45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AE03E-8B81-4EEB-A5FB-12A7B60F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Regularização Fundiária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D88A42-675C-4CE3-AA80-750367791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1468878"/>
            <a:ext cx="5582022" cy="538912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 o limite para verificação documental do processo de regularização de 4 Módulos Fiscais para até 15 MF (</a:t>
            </a:r>
            <a:r>
              <a:rPr lang="pt-BR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propriedade).</a:t>
            </a:r>
            <a:endParaRPr lang="pt-BR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solidFill>
                  <a:schemeClr val="tx1"/>
                </a:solidFill>
                <a:latin typeface="Arial"/>
                <a:cs typeface="Arial"/>
              </a:rPr>
              <a:t>Estende a gratuidade na alienação de áreas até 1 MF para as áreas fora da Amazônia Legal.</a:t>
            </a:r>
          </a:p>
          <a:p>
            <a:r>
              <a:rPr lang="pt-BR" sz="2200" dirty="0">
                <a:solidFill>
                  <a:schemeClr val="tx1"/>
                </a:solidFill>
                <a:latin typeface="Arial"/>
                <a:cs typeface="Arial"/>
              </a:rPr>
              <a:t>Garante a gratuidade das custas ou emolumentos para registro de títulos translativos de domínio concedidos pelo Incra, para a pequena propriedade (imóveis de até 4 MF).</a:t>
            </a:r>
          </a:p>
          <a:p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Garante e reforça o poder fiscalizatório do Estado</a:t>
            </a:r>
            <a: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 a utilização de tecnologias remotas para checagem das informações prestadas e nas vistorias de parcelas, mantendo a obrigatoriedade de vistoria em caso de infrações ambientais ou conflitos fundiários.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BC894F0-5955-4AF7-9B98-7944D24484BD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/>
          <a:stretch/>
        </p:blipFill>
        <p:spPr>
          <a:xfrm>
            <a:off x="8351229" y="1468878"/>
            <a:ext cx="3827806" cy="53891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11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131878" y="554663"/>
            <a:ext cx="4060122" cy="9037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63D0B6-FC78-414E-BC55-DDA00B9C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788" y="688369"/>
            <a:ext cx="2147454" cy="669376"/>
          </a:xfrm>
        </p:spPr>
        <p:txBody>
          <a:bodyPr>
            <a:normAutofit/>
          </a:bodyPr>
          <a:lstStyle/>
          <a:p>
            <a:r>
              <a:rPr lang="pt-BR" b="1" dirty="0" err="1"/>
              <a:t>Geo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0EEC6E-C14E-4C11-9725-881965450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3716" y="2494468"/>
            <a:ext cx="4227120" cy="357975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1"/>
            <a:r>
              <a:rPr lang="pt-BR" sz="1900" dirty="0"/>
              <a:t>Usar informações da base </a:t>
            </a:r>
            <a:r>
              <a:rPr lang="pt-BR" sz="1900" dirty="0" err="1"/>
              <a:t>Geo</a:t>
            </a:r>
            <a:r>
              <a:rPr lang="pt-BR" sz="1900" dirty="0"/>
              <a:t> já disponíveis:</a:t>
            </a:r>
          </a:p>
          <a:p>
            <a:pPr lvl="2"/>
            <a:r>
              <a:rPr lang="pt-BR" sz="1700" dirty="0"/>
              <a:t>Cerca de 798 milhões de hectares na base de dados.</a:t>
            </a:r>
          </a:p>
          <a:p>
            <a:pPr lvl="1"/>
            <a:r>
              <a:rPr lang="pt-BR" sz="1900" dirty="0"/>
              <a:t>Trabalho de campo de Georreferenciamento e Supervisão Ocupacional;</a:t>
            </a:r>
          </a:p>
          <a:p>
            <a:pPr lvl="1"/>
            <a:r>
              <a:rPr lang="pt-BR" sz="1900" dirty="0"/>
              <a:t>Uso de imagens de satélite de alta resolução</a:t>
            </a:r>
          </a:p>
          <a:p>
            <a:pPr lvl="1"/>
            <a:r>
              <a:rPr lang="pt-BR" sz="1900" dirty="0"/>
              <a:t>Uso de VANTS</a:t>
            </a:r>
          </a:p>
        </p:txBody>
      </p:sp>
      <p:sp>
        <p:nvSpPr>
          <p:cNvPr id="6" name="Triângulo isósceles 5"/>
          <p:cNvSpPr/>
          <p:nvPr/>
        </p:nvSpPr>
        <p:spPr>
          <a:xfrm rot="16200000">
            <a:off x="7467668" y="796866"/>
            <a:ext cx="903748" cy="424671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/>
          <p:cNvCxnSpPr>
            <a:cxnSpLocks/>
          </p:cNvCxnSpPr>
          <p:nvPr/>
        </p:nvCxnSpPr>
        <p:spPr>
          <a:xfrm flipV="1">
            <a:off x="7919542" y="1724529"/>
            <a:ext cx="3856822" cy="11654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e 8"/>
          <p:cNvSpPr/>
          <p:nvPr/>
        </p:nvSpPr>
        <p:spPr>
          <a:xfrm>
            <a:off x="9574215" y="1614723"/>
            <a:ext cx="271997" cy="2719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11801912" y="1574675"/>
            <a:ext cx="271997" cy="27199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7647545" y="1588531"/>
            <a:ext cx="271997" cy="27199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48304B1C-ED83-473A-8B00-36AF308D4C8A}"/>
              </a:ext>
            </a:extLst>
          </p:cNvPr>
          <p:cNvGrpSpPr/>
          <p:nvPr/>
        </p:nvGrpSpPr>
        <p:grpSpPr>
          <a:xfrm>
            <a:off x="0" y="0"/>
            <a:ext cx="7272151" cy="6816436"/>
            <a:chOff x="0" y="0"/>
            <a:chExt cx="7272151" cy="6816436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BE191BEF-38CE-45D1-A195-94AF17F49952}"/>
                </a:ext>
              </a:extLst>
            </p:cNvPr>
            <p:cNvGrpSpPr/>
            <p:nvPr/>
          </p:nvGrpSpPr>
          <p:grpSpPr>
            <a:xfrm>
              <a:off x="0" y="0"/>
              <a:ext cx="7272151" cy="6816436"/>
              <a:chOff x="0" y="0"/>
              <a:chExt cx="7272151" cy="6816436"/>
            </a:xfrm>
          </p:grpSpPr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0A7AAF72-8468-490D-A82C-A8663D7AD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27" y="0"/>
                <a:ext cx="7267524" cy="6816436"/>
              </a:xfrm>
              <a:prstGeom prst="rect">
                <a:avLst/>
              </a:prstGeom>
            </p:spPr>
          </p:pic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A877D24A-841C-46D1-B362-1133B9EFCFA7}"/>
                  </a:ext>
                </a:extLst>
              </p:cNvPr>
              <p:cNvSpPr/>
              <p:nvPr/>
            </p:nvSpPr>
            <p:spPr>
              <a:xfrm>
                <a:off x="0" y="4869624"/>
                <a:ext cx="1330036" cy="903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18B5BF7-7F05-407E-84D7-C6EC955EB63E}"/>
                </a:ext>
              </a:extLst>
            </p:cNvPr>
            <p:cNvSpPr/>
            <p:nvPr/>
          </p:nvSpPr>
          <p:spPr>
            <a:xfrm>
              <a:off x="1662546" y="0"/>
              <a:ext cx="1884218" cy="235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C2443194-2309-475C-BE80-4E2CF2E73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29" y="3477326"/>
            <a:ext cx="442535" cy="282814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47A18DF-DE8B-49B2-8D5D-73F960DFF1A5}"/>
              </a:ext>
            </a:extLst>
          </p:cNvPr>
          <p:cNvSpPr txBox="1"/>
          <p:nvPr/>
        </p:nvSpPr>
        <p:spPr>
          <a:xfrm>
            <a:off x="651164" y="3484420"/>
            <a:ext cx="2147454" cy="282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Terras Indígenas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Assentamentos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Territórios Quilombolas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Imóveis Certificados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Imóveis em regularização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Imóveis Certificação SNCI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Unidades de Conservação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Regularização Estados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Glebas Públicas Federais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Glebas Estaduais</a:t>
            </a:r>
          </a:p>
        </p:txBody>
      </p:sp>
    </p:spTree>
    <p:extLst>
      <p:ext uri="{BB962C8B-B14F-4D97-AF65-F5344CB8AC3E}">
        <p14:creationId xmlns:p14="http://schemas.microsoft.com/office/powerpoint/2010/main" val="427589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7" y="1978229"/>
            <a:ext cx="6096000" cy="4572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1"/>
          <a:stretch/>
        </p:blipFill>
        <p:spPr>
          <a:xfrm>
            <a:off x="6581186" y="1978229"/>
            <a:ext cx="5424196" cy="457200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942D0E51-D0BC-44F6-80E6-0E631F4378A5}"/>
              </a:ext>
            </a:extLst>
          </p:cNvPr>
          <p:cNvGrpSpPr/>
          <p:nvPr/>
        </p:nvGrpSpPr>
        <p:grpSpPr>
          <a:xfrm>
            <a:off x="1692018" y="492228"/>
            <a:ext cx="10257944" cy="903748"/>
            <a:chOff x="1932971" y="671331"/>
            <a:chExt cx="10257944" cy="544011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1A12A28-D995-46BB-9E26-B480E1656160}"/>
                </a:ext>
              </a:extLst>
            </p:cNvPr>
            <p:cNvSpPr/>
            <p:nvPr/>
          </p:nvSpPr>
          <p:spPr>
            <a:xfrm>
              <a:off x="2357643" y="671331"/>
              <a:ext cx="9833272" cy="5440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Triângulo isósceles 7">
              <a:extLst>
                <a:ext uri="{FF2B5EF4-FFF2-40B4-BE49-F238E27FC236}">
                  <a16:creationId xmlns:a16="http://schemas.microsoft.com/office/drawing/2014/main" id="{C5C48AD3-9327-4D43-A5CC-66F92879C9D4}"/>
                </a:ext>
              </a:extLst>
            </p:cNvPr>
            <p:cNvSpPr/>
            <p:nvPr/>
          </p:nvSpPr>
          <p:spPr>
            <a:xfrm rot="16200000">
              <a:off x="1873301" y="731001"/>
              <a:ext cx="544011" cy="42467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1FE3F204-EBF6-41FD-AD67-9CF323C97E49}"/>
              </a:ext>
            </a:extLst>
          </p:cNvPr>
          <p:cNvSpPr txBox="1">
            <a:spLocks/>
          </p:cNvSpPr>
          <p:nvPr/>
        </p:nvSpPr>
        <p:spPr>
          <a:xfrm>
            <a:off x="2382982" y="624110"/>
            <a:ext cx="8936181" cy="7995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400" b="1" dirty="0">
                <a:latin typeface="Arial" panose="020B0604020202020204" pitchFamily="34" charset="0"/>
                <a:cs typeface="Arial" panose="020B0604020202020204" pitchFamily="34" charset="0"/>
              </a:rPr>
              <a:t>Uso de Veículos Aéreos Não Tripulados</a:t>
            </a:r>
          </a:p>
        </p:txBody>
      </p:sp>
    </p:spTree>
    <p:extLst>
      <p:ext uri="{BB962C8B-B14F-4D97-AF65-F5344CB8AC3E}">
        <p14:creationId xmlns:p14="http://schemas.microsoft.com/office/powerpoint/2010/main" val="305364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6" y="0"/>
            <a:ext cx="9697987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378663"/>
            <a:ext cx="7091265" cy="6904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07251" y="446896"/>
            <a:ext cx="6562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Imagens de satélite de alta resolução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863952" y="1447791"/>
            <a:ext cx="30011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>
                <a:solidFill>
                  <a:srgbClr val="A530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Detalhe de imóvel </a:t>
            </a:r>
            <a:br>
              <a:rPr lang="pt-BR" sz="2500" b="1">
                <a:solidFill>
                  <a:srgbClr val="A530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500" b="1">
                <a:solidFill>
                  <a:srgbClr val="A530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ser avaliado</a:t>
            </a:r>
          </a:p>
        </p:txBody>
      </p:sp>
    </p:spTree>
    <p:extLst>
      <p:ext uri="{BB962C8B-B14F-4D97-AF65-F5344CB8AC3E}">
        <p14:creationId xmlns:p14="http://schemas.microsoft.com/office/powerpoint/2010/main" val="118057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6" y="0"/>
            <a:ext cx="9697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1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6" y="0"/>
            <a:ext cx="9697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00023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244</TotalTime>
  <Words>508</Words>
  <Application>Microsoft Office PowerPoint</Application>
  <PresentationFormat>Widescreen</PresentationFormat>
  <Paragraphs>95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Cacho</vt:lpstr>
      <vt:lpstr>Regularização Fundiária em Terras da União e Assentamentos</vt:lpstr>
      <vt:lpstr>Regularização Fundiária</vt:lpstr>
      <vt:lpstr>Regularização Fundiária</vt:lpstr>
      <vt:lpstr>Regularização Fundiária</vt:lpstr>
      <vt:lpstr>Geo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Assentamentos</vt:lpstr>
      <vt:lpstr>Apresentação do PowerPoint</vt:lpstr>
      <vt:lpstr>Produtos esperados com as alterações legais </vt:lpstr>
      <vt:lpstr>Obrigado!  Geraldo Melo Filho Presidente do INCRA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Claudio Roberto Siqueira da Silva</dc:creator>
  <cp:lastModifiedBy>Carolina Moraes Pimentel Ricardi</cp:lastModifiedBy>
  <cp:revision>44</cp:revision>
  <cp:lastPrinted>2019-12-03T16:54:37Z</cp:lastPrinted>
  <dcterms:created xsi:type="dcterms:W3CDTF">2019-12-03T15:05:13Z</dcterms:created>
  <dcterms:modified xsi:type="dcterms:W3CDTF">2019-12-10T22:41:53Z</dcterms:modified>
</cp:coreProperties>
</file>