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7"/>
  </p:notesMasterIdLst>
  <p:handoutMasterIdLst>
    <p:handoutMasterId r:id="rId18"/>
  </p:handoutMasterIdLst>
  <p:sldIdLst>
    <p:sldId id="387" r:id="rId2"/>
    <p:sldId id="399" r:id="rId3"/>
    <p:sldId id="400" r:id="rId4"/>
    <p:sldId id="401" r:id="rId5"/>
    <p:sldId id="402" r:id="rId6"/>
    <p:sldId id="403" r:id="rId7"/>
    <p:sldId id="388" r:id="rId8"/>
    <p:sldId id="390" r:id="rId9"/>
    <p:sldId id="389" r:id="rId10"/>
    <p:sldId id="396" r:id="rId11"/>
    <p:sldId id="397" r:id="rId12"/>
    <p:sldId id="398" r:id="rId13"/>
    <p:sldId id="406" r:id="rId14"/>
    <p:sldId id="407" r:id="rId15"/>
    <p:sldId id="408" r:id="rId16"/>
  </p:sldIdLst>
  <p:sldSz cx="9144000" cy="6858000" type="screen4x3"/>
  <p:notesSz cx="6797675" cy="9928225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é Nassar" initials="AN" lastIdx="6" clrIdx="0">
    <p:extLst>
      <p:ext uri="{19B8F6BF-5375-455C-9EA6-DF929625EA0E}">
        <p15:presenceInfo xmlns:p15="http://schemas.microsoft.com/office/powerpoint/2012/main" userId="S-1-5-21-2057736870-2745126281-2073104195-11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284"/>
    <a:srgbClr val="006600"/>
    <a:srgbClr val="005500"/>
    <a:srgbClr val="FFFF99"/>
    <a:srgbClr val="EAEAEA"/>
    <a:srgbClr val="DDDDDD"/>
    <a:srgbClr val="2C842C"/>
    <a:srgbClr val="134F21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95" autoAdjust="0"/>
  </p:normalViewPr>
  <p:slideViewPr>
    <p:cSldViewPr>
      <p:cViewPr varScale="1">
        <p:scale>
          <a:sx n="100" d="100"/>
          <a:sy n="100" d="100"/>
        </p:scale>
        <p:origin x="18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rodrigo.monte\Documents\CGCR\Sistematiza&#231;&#227;o%20das%20Informa&#231;&#245;es\Relat&#243;rios\07%202016\Slide%2005%20-%20Gr&#225;fico%20Custeio,%20Comercializa&#231;&#227;o%20e%20Investimento%20-%20Valores%20Contratado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rodrigo.monte\Documents\CGCR\Sistematiza&#231;&#227;o%20das%20Informa&#231;&#245;es\Relat&#243;rios\07%202016\Slide%2006%20-%20Gr&#225;fico%20Custeio,%20Comercializa&#231;&#227;o%20e%20Investimento%20por%20Regi&#227;o%20-%20Sicor%203.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rodrigo.monte\Documents\CGCR\Sistematiza&#231;&#227;o%20das%20Informa&#231;&#245;es\Relat&#243;rios\07%202016\Slide%2006%20-%20Gr&#225;fico%20Custeio,%20Comercializa&#231;&#227;o%20e%20Investimento%20por%20Regi&#227;o%20-%20Sicor%203.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rodrigo.monte\Documents\CGCR\Sistematiza&#231;&#227;o%20das%20Informa&#231;&#245;es\Relat&#243;rios\07%202016\Slide%2006%20-%20Gr&#225;fico%20Custeio,%20Comercializa&#231;&#227;o%20e%20Investimento%20por%20Regi&#227;o%20-%20Sicor%203.2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rodrigo.monte\Documents\CGCR\Sistematiza&#231;&#227;o%20das%20Informa&#231;&#245;es\Relat&#243;rios\07%202016\Slide%2013%20-%20Produtos%20-%20Sicor%204.1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rodrigo.monte\Documents\CGCR\Sistematiza&#231;&#227;o%20das%20Informa&#231;&#245;es\Relat&#243;rios\07%202016\Slide%2013%20-%20Produtos%20-%20Sicor%204.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BR" sz="1800" b="1" i="0" u="none" strike="noStrike" kern="1200" spc="0" baseline="0">
                <a:solidFill>
                  <a:srgbClr val="0F7338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r>
              <a:rPr lang="pt-BR" sz="1800" b="1" i="0" u="none" strike="noStrike" kern="1200" spc="0" baseline="0" dirty="0">
                <a:solidFill>
                  <a:srgbClr val="0F7338"/>
                </a:solidFill>
                <a:latin typeface="Calibri" panose="020F0502020204030204" pitchFamily="34" charset="0"/>
                <a:ea typeface="+mn-ea"/>
                <a:cs typeface="+mn-cs"/>
              </a:rPr>
              <a:t>Valores Contratados - R$ bilhões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pt-BR" sz="1800" b="1" i="0" u="none" strike="noStrike" kern="1200" spc="0" baseline="0">
              <a:solidFill>
                <a:srgbClr val="0F7338"/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Comparações!$B$2</c:f>
              <c:strCache>
                <c:ptCount val="1"/>
                <c:pt idx="0">
                  <c:v>Julho 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Comparações!$A$4:$A$8</c:f>
              <c:strCache>
                <c:ptCount val="5"/>
                <c:pt idx="0">
                  <c:v>Custeio</c:v>
                </c:pt>
                <c:pt idx="1">
                  <c:v>Comercialização</c:v>
                </c:pt>
                <c:pt idx="2">
                  <c:v>Investimento</c:v>
                </c:pt>
                <c:pt idx="3">
                  <c:v>Custeio - Juros Controlados</c:v>
                </c:pt>
                <c:pt idx="4">
                  <c:v>Custeio - Livres</c:v>
                </c:pt>
              </c:strCache>
            </c:strRef>
          </c:cat>
          <c:val>
            <c:numRef>
              <c:f>Comparações!$B$4:$B$8</c:f>
              <c:numCache>
                <c:formatCode>[$-10416]#,##0.00;\(#,##0.00\)</c:formatCode>
                <c:ptCount val="5"/>
                <c:pt idx="0">
                  <c:v>10.19</c:v>
                </c:pt>
                <c:pt idx="1">
                  <c:v>1.3240000000000001</c:v>
                </c:pt>
                <c:pt idx="2">
                  <c:v>1.109</c:v>
                </c:pt>
                <c:pt idx="3">
                  <c:v>9.1370142041199998</c:v>
                </c:pt>
                <c:pt idx="4">
                  <c:v>1.05324609288</c:v>
                </c:pt>
              </c:numCache>
            </c:numRef>
          </c:val>
        </c:ser>
        <c:ser>
          <c:idx val="1"/>
          <c:order val="1"/>
          <c:tx>
            <c:strRef>
              <c:f>Comparações!$C$2</c:f>
              <c:strCache>
                <c:ptCount val="1"/>
                <c:pt idx="0">
                  <c:v>Julho 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Comparações!$A$4:$A$8</c:f>
              <c:strCache>
                <c:ptCount val="5"/>
                <c:pt idx="0">
                  <c:v>Custeio</c:v>
                </c:pt>
                <c:pt idx="1">
                  <c:v>Comercialização</c:v>
                </c:pt>
                <c:pt idx="2">
                  <c:v>Investimento</c:v>
                </c:pt>
                <c:pt idx="3">
                  <c:v>Custeio - Juros Controlados</c:v>
                </c:pt>
                <c:pt idx="4">
                  <c:v>Custeio - Livres</c:v>
                </c:pt>
              </c:strCache>
            </c:strRef>
          </c:cat>
          <c:val>
            <c:numRef>
              <c:f>Comparações!$C$4:$C$8</c:f>
              <c:numCache>
                <c:formatCode>[$-10416]#,##0.00;\(#,##0.00\)</c:formatCode>
                <c:ptCount val="5"/>
                <c:pt idx="0">
                  <c:v>4.7539999999999996</c:v>
                </c:pt>
                <c:pt idx="1">
                  <c:v>1.2909999999999999</c:v>
                </c:pt>
                <c:pt idx="2">
                  <c:v>1.3939999999999999</c:v>
                </c:pt>
                <c:pt idx="3">
                  <c:v>4.0144776202800001</c:v>
                </c:pt>
                <c:pt idx="4">
                  <c:v>0.73975970549000003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840632"/>
        <c:axId val="394838672"/>
      </c:barChart>
      <c:catAx>
        <c:axId val="39484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4838672"/>
        <c:crosses val="autoZero"/>
        <c:auto val="1"/>
        <c:lblAlgn val="ctr"/>
        <c:lblOffset val="100"/>
        <c:noMultiLvlLbl val="0"/>
      </c:catAx>
      <c:valAx>
        <c:axId val="394838672"/>
        <c:scaling>
          <c:orientation val="minMax"/>
          <c:max val="1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4840632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600"/>
              <a:t>Custeio - R$ 4,8 bi</a:t>
            </a:r>
          </a:p>
        </c:rich>
      </c:tx>
      <c:layout>
        <c:manualLayout>
          <c:xMode val="edge"/>
          <c:yMode val="edge"/>
          <c:x val="0.2629942976621778"/>
          <c:y val="8.1919685879916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8.7104423777412024E-2"/>
          <c:y val="0.18309133501035371"/>
          <c:w val="0.58259772533406606"/>
          <c:h val="0.75334933471205634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70439570451144"/>
                  <c:y val="0.11038527401491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6726570665636268E-2"/>
                  <c:y val="-0.179143212268277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6210641446648694"/>
                  <c:y val="-8.5683715275546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5633903575180596E-2"/>
                  <c:y val="0.127872990603958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26204594056048E-2"/>
                  <c:y val="0.115217106596225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Gráfico!$A$4:$A$8</c:f>
              <c:strCache>
                <c:ptCount val="5"/>
                <c:pt idx="0">
                  <c:v>SUL                 </c:v>
                </c:pt>
                <c:pt idx="1">
                  <c:v>SUDESTE             </c:v>
                </c:pt>
                <c:pt idx="2">
                  <c:v>CENTRO OESTE        </c:v>
                </c:pt>
                <c:pt idx="3">
                  <c:v>NORDESTE            </c:v>
                </c:pt>
                <c:pt idx="4">
                  <c:v>NORTE               </c:v>
                </c:pt>
              </c:strCache>
            </c:strRef>
          </c:cat>
          <c:val>
            <c:numRef>
              <c:f>Gráfico!$C$4:$C$8</c:f>
              <c:numCache>
                <c:formatCode>0%</c:formatCode>
                <c:ptCount val="5"/>
                <c:pt idx="0">
                  <c:v>0.34341353945673542</c:v>
                </c:pt>
                <c:pt idx="1">
                  <c:v>0.25039511093131972</c:v>
                </c:pt>
                <c:pt idx="2">
                  <c:v>0.30561083313498233</c:v>
                </c:pt>
                <c:pt idx="3">
                  <c:v>7.0567238303709034E-2</c:v>
                </c:pt>
                <c:pt idx="4">
                  <c:v>3.0013278173253534E-2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657555567724204"/>
          <c:y val="0.28777651067741411"/>
          <c:w val="0.2949217989821728"/>
          <c:h val="0.390627734033245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600"/>
              <a:t>Investimento - R$ 1,4 bi</a:t>
            </a:r>
          </a:p>
        </c:rich>
      </c:tx>
      <c:layout>
        <c:manualLayout>
          <c:xMode val="edge"/>
          <c:yMode val="edge"/>
          <c:x val="0.2235203298675589"/>
          <c:y val="7.79739336602040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6.8882715218278739E-2"/>
          <c:y val="0.20498922628546828"/>
          <c:w val="0.58259772533406606"/>
          <c:h val="0.75334933471205634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855939306818016"/>
                  <c:y val="0.135745732353110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2026187839013579"/>
                  <c:y val="-0.1396049018411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7675306112053477"/>
                  <c:y val="-0.134147101660444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9040893140999866E-2"/>
                  <c:y val="0.124137695963534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7731502882777874E-2"/>
                  <c:y val="0.133570415444381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Gráfico!$A$13:$A$17</c:f>
              <c:strCache>
                <c:ptCount val="5"/>
                <c:pt idx="0">
                  <c:v>SUL                 </c:v>
                </c:pt>
                <c:pt idx="1">
                  <c:v>SUDESTE             </c:v>
                </c:pt>
                <c:pt idx="2">
                  <c:v>CENTRO OESTE        </c:v>
                </c:pt>
                <c:pt idx="3">
                  <c:v>NORDESTE            </c:v>
                </c:pt>
                <c:pt idx="4">
                  <c:v>NORTE               </c:v>
                </c:pt>
              </c:strCache>
            </c:strRef>
          </c:cat>
          <c:val>
            <c:numRef>
              <c:f>Gráfico!$C$13:$C$17</c:f>
              <c:numCache>
                <c:formatCode>0%</c:formatCode>
                <c:ptCount val="5"/>
                <c:pt idx="0">
                  <c:v>0.26454735257459677</c:v>
                </c:pt>
                <c:pt idx="1">
                  <c:v>0.18969444528259163</c:v>
                </c:pt>
                <c:pt idx="2">
                  <c:v>0.40886953912280294</c:v>
                </c:pt>
                <c:pt idx="3">
                  <c:v>5.4910980701720846E-2</c:v>
                </c:pt>
                <c:pt idx="4">
                  <c:v>8.1977682318287837E-2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31403733107074"/>
          <c:y val="0.33510259518009478"/>
          <c:w val="0.2949217989821728"/>
          <c:h val="0.390627734033245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600"/>
              <a:t>Comercialização - R$ 1,3 bi</a:t>
            </a:r>
          </a:p>
        </c:rich>
      </c:tx>
      <c:layout>
        <c:manualLayout>
          <c:xMode val="edge"/>
          <c:yMode val="edge"/>
          <c:x val="0.40762613110496715"/>
          <c:y val="0.875100005786787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6.5271582128465261E-2"/>
          <c:y val="0.17984661033581431"/>
          <c:w val="0.58259772533406606"/>
          <c:h val="0.75334933471205634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6200819367913277"/>
                  <c:y val="0.12395022628175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623355137725598"/>
                  <c:y val="-0.212138720005535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4258831999072645E-2"/>
                  <c:y val="0.136888441458992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9982988303314587E-2"/>
                  <c:y val="0.108375501866009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302319012740291E-2"/>
                  <c:y val="2.1453254089665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Gráfico!$A$22:$A$26</c:f>
              <c:strCache>
                <c:ptCount val="5"/>
                <c:pt idx="0">
                  <c:v>SUL                 </c:v>
                </c:pt>
                <c:pt idx="1">
                  <c:v>SUDESTE             </c:v>
                </c:pt>
                <c:pt idx="2">
                  <c:v>CENTRO OESTE        </c:v>
                </c:pt>
                <c:pt idx="3">
                  <c:v>NORDESTE            </c:v>
                </c:pt>
                <c:pt idx="4">
                  <c:v>NORTE               </c:v>
                </c:pt>
              </c:strCache>
            </c:strRef>
          </c:cat>
          <c:val>
            <c:numRef>
              <c:f>Gráfico!$C$22:$C$26</c:f>
              <c:numCache>
                <c:formatCode>0%</c:formatCode>
                <c:ptCount val="5"/>
                <c:pt idx="0">
                  <c:v>0.33191746895978036</c:v>
                </c:pt>
                <c:pt idx="1">
                  <c:v>0.48717744209781733</c:v>
                </c:pt>
                <c:pt idx="2">
                  <c:v>0.13972590645369354</c:v>
                </c:pt>
                <c:pt idx="3">
                  <c:v>2.9059492427999843E-2</c:v>
                </c:pt>
                <c:pt idx="4">
                  <c:v>1.211969006070897E-2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33295032442206"/>
          <c:y val="0.37800090889362908"/>
          <c:w val="0.34334876215248294"/>
          <c:h val="0.390627734033245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800"/>
              <a:t>Produtos Agrícolas</a:t>
            </a:r>
          </a:p>
        </c:rich>
      </c:tx>
      <c:layout>
        <c:manualLayout>
          <c:xMode val="edge"/>
          <c:yMode val="edge"/>
          <c:x val="0.25570956256958771"/>
          <c:y val="7.76018544818489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495372310198112E-2"/>
          <c:y val="0.25077644384487746"/>
          <c:w val="0.61045612728993059"/>
          <c:h val="0.56082908340676629"/>
        </c:manualLayout>
      </c:layout>
      <c:pieChart>
        <c:varyColors val="1"/>
        <c:ser>
          <c:idx val="1"/>
          <c:order val="0"/>
          <c:tx>
            <c:strRef>
              <c:f>Gráficos!$B$4</c:f>
              <c:strCache>
                <c:ptCount val="1"/>
                <c:pt idx="0">
                  <c:v>Produtos Agrícolas - Valor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7850841619306435"/>
                  <c:y val="5.5644653989108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323574079646377E-2"/>
                  <c:y val="-0.152448589143000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2027664162117014E-2"/>
                  <c:y val="-6.7139660174057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4730026628170678E-2"/>
                  <c:y val="3.7986455929040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6729090367139952E-2"/>
                  <c:y val="8.9987850739642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3568259900771449E-2"/>
                  <c:y val="6.2894501065528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5923410031411976E-2"/>
                  <c:y val="1.7738361652161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Gráficos!$A$5:$A$11</c:f>
              <c:strCache>
                <c:ptCount val="7"/>
                <c:pt idx="0">
                  <c:v>SOJA</c:v>
                </c:pt>
                <c:pt idx="1">
                  <c:v>RECURSOS PARA COOPERADOS</c:v>
                </c:pt>
                <c:pt idx="2">
                  <c:v>OUTROS PRODUTOS</c:v>
                </c:pt>
                <c:pt idx="3">
                  <c:v>CANA-DE-AÇÚCAR</c:v>
                </c:pt>
                <c:pt idx="4">
                  <c:v>MILHO</c:v>
                </c:pt>
                <c:pt idx="5">
                  <c:v>ALGODÃO</c:v>
                </c:pt>
                <c:pt idx="6">
                  <c:v>FUMO</c:v>
                </c:pt>
              </c:strCache>
            </c:strRef>
          </c:cat>
          <c:val>
            <c:numRef>
              <c:f>Gráficos!$C$5:$C$11</c:f>
              <c:numCache>
                <c:formatCode>#,##0.0</c:formatCode>
                <c:ptCount val="7"/>
                <c:pt idx="0">
                  <c:v>41.398094300231456</c:v>
                </c:pt>
                <c:pt idx="1">
                  <c:v>19.290611722244805</c:v>
                </c:pt>
                <c:pt idx="2">
                  <c:v>14.026727903913097</c:v>
                </c:pt>
                <c:pt idx="3">
                  <c:v>10.560964448446288</c:v>
                </c:pt>
                <c:pt idx="4">
                  <c:v>6.9139246453809697</c:v>
                </c:pt>
                <c:pt idx="5">
                  <c:v>4.5036368404671743</c:v>
                </c:pt>
                <c:pt idx="6">
                  <c:v>3.306040139316206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723055687691275"/>
          <c:y val="0.25248111591791794"/>
          <c:w val="0.37024588897795913"/>
          <c:h val="0.5936453227517521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800" dirty="0"/>
              <a:t>Produtos Pecuários</a:t>
            </a:r>
          </a:p>
        </c:rich>
      </c:tx>
      <c:layout>
        <c:manualLayout>
          <c:xMode val="edge"/>
          <c:yMode val="edge"/>
          <c:x val="0.33052427821522312"/>
          <c:y val="7.80466836251448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4.7367672790901136E-2"/>
          <c:y val="0.26547707057659181"/>
          <c:w val="0.55107895888014002"/>
          <c:h val="0.54671302726629056"/>
        </c:manualLayout>
      </c:layout>
      <c:pieChart>
        <c:varyColors val="1"/>
        <c:ser>
          <c:idx val="1"/>
          <c:order val="0"/>
          <c:tx>
            <c:strRef>
              <c:f>Gráficos!$B$17</c:f>
              <c:strCache>
                <c:ptCount val="1"/>
                <c:pt idx="0">
                  <c:v>Produtos Pecuários - Valor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848053368328958"/>
                  <c:y val="-0.164240684247037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3407957406546172E-2"/>
                  <c:y val="2.4245749769083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8966316710411188E-2"/>
                  <c:y val="6.1963831701822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0406167979002626E-2"/>
                  <c:y val="5.8764533707308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842738407699011E-2"/>
                  <c:y val="3.1142596817063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1697287839020121E-3"/>
                  <c:y val="1.5716356107211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8814514275328568E-2"/>
                  <c:y val="1.442431584163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Gráficos!$A$18:$A$24</c:f>
              <c:strCache>
                <c:ptCount val="7"/>
                <c:pt idx="0">
                  <c:v>BOVINOS</c:v>
                </c:pt>
                <c:pt idx="1">
                  <c:v>AVICULTURA</c:v>
                </c:pt>
                <c:pt idx="2">
                  <c:v>RECURSOS PARA COOPERADOS</c:v>
                </c:pt>
                <c:pt idx="3">
                  <c:v>SUÍNOS</c:v>
                </c:pt>
                <c:pt idx="4">
                  <c:v>SUINOCULTURA</c:v>
                </c:pt>
                <c:pt idx="5">
                  <c:v>OUTROS PRODUTOS</c:v>
                </c:pt>
                <c:pt idx="6">
                  <c:v>CAPITAL DE GIRO</c:v>
                </c:pt>
              </c:strCache>
            </c:strRef>
          </c:cat>
          <c:val>
            <c:numRef>
              <c:f>Gráficos!$C$18:$C$24</c:f>
              <c:numCache>
                <c:formatCode>#,##0.0</c:formatCode>
                <c:ptCount val="7"/>
                <c:pt idx="0">
                  <c:v>71.345087868510063</c:v>
                </c:pt>
                <c:pt idx="1">
                  <c:v>12.916788319259201</c:v>
                </c:pt>
                <c:pt idx="2">
                  <c:v>4.4475631787021204</c:v>
                </c:pt>
                <c:pt idx="3">
                  <c:v>3.8928958238523261</c:v>
                </c:pt>
                <c:pt idx="4">
                  <c:v>3.729372826294207</c:v>
                </c:pt>
                <c:pt idx="5">
                  <c:v>2.4833869799518604</c:v>
                </c:pt>
                <c:pt idx="6">
                  <c:v>1.1849050034302213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74048556430446"/>
          <c:y val="0.25158364599759009"/>
          <c:w val="0.35396937882764656"/>
          <c:h val="0.577185342510845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 b="1">
          <a:solidFill>
            <a:sysClr val="windowText" lastClr="000000"/>
          </a:solidFill>
        </a:defRPr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0.84623</cdr:x>
      <cdr:y>0.58613</cdr:y>
    </cdr:from>
    <cdr:to>
      <cdr:x>0.95093</cdr:x>
      <cdr:y>0.65392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7391373" y="2919862"/>
          <a:ext cx="914427" cy="3376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BR" sz="1600" b="1">
              <a:solidFill>
                <a:srgbClr val="C00000"/>
              </a:solidFill>
            </a:rPr>
            <a:t>-29,76%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412"/>
          </a:xfrm>
          <a:prstGeom prst="rect">
            <a:avLst/>
          </a:prstGeom>
        </p:spPr>
        <p:txBody>
          <a:bodyPr vert="horz" lIns="85701" tIns="42851" rIns="85701" bIns="42851" rtlCol="0"/>
          <a:lstStyle>
            <a:lvl1pPr algn="l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412"/>
          </a:xfrm>
          <a:prstGeom prst="rect">
            <a:avLst/>
          </a:prstGeom>
        </p:spPr>
        <p:txBody>
          <a:bodyPr vert="horz" lIns="85701" tIns="42851" rIns="85701" bIns="42851" rtlCol="0"/>
          <a:lstStyle>
            <a:lvl1pPr algn="r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F58CD98-FAE6-4AB4-9749-D5B9EBEDECD5}" type="datetimeFigureOut">
              <a:rPr lang="pt-BR"/>
              <a:pPr>
                <a:defRPr/>
              </a:pPr>
              <a:t>05/08/2016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30219"/>
            <a:ext cx="2946400" cy="496412"/>
          </a:xfrm>
          <a:prstGeom prst="rect">
            <a:avLst/>
          </a:prstGeom>
        </p:spPr>
        <p:txBody>
          <a:bodyPr vert="horz" lIns="85701" tIns="42851" rIns="85701" bIns="42851" rtlCol="0" anchor="b"/>
          <a:lstStyle>
            <a:lvl1pPr algn="l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30219"/>
            <a:ext cx="2946400" cy="496412"/>
          </a:xfrm>
          <a:prstGeom prst="rect">
            <a:avLst/>
          </a:prstGeom>
        </p:spPr>
        <p:txBody>
          <a:bodyPr vert="horz" wrap="square" lIns="85701" tIns="42851" rIns="85701" bIns="428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105D841B-47E9-481B-A209-64C3DE58BFA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8986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701" tIns="42851" rIns="85701" bIns="4285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+mn-ea"/>
                <a:cs typeface="DejaVu Sans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701" tIns="42851" rIns="85701" bIns="4285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  <a:ea typeface="+mn-ea"/>
                <a:cs typeface="DejaVu Sans" pitchFamily="34" charset="0"/>
              </a:defRPr>
            </a:lvl1pPr>
          </a:lstStyle>
          <a:p>
            <a:pPr>
              <a:defRPr/>
            </a:pPr>
            <a:fld id="{11E5F789-2A99-467A-AE46-2F638B06E4E5}" type="datetimeFigureOut">
              <a:rPr lang="pt-BR"/>
              <a:pPr>
                <a:defRPr/>
              </a:pPr>
              <a:t>05/08/2016</a:t>
            </a:fld>
            <a:endParaRPr lang="pt-BR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706"/>
            <a:ext cx="5435600" cy="446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701" tIns="42851" rIns="85701" bIns="428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219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701" tIns="42851" rIns="85701" bIns="4285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+mn-ea"/>
                <a:cs typeface="DejaVu Sans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0219"/>
            <a:ext cx="2946400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701" tIns="42851" rIns="85701" bIns="428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24CF2187-4876-4FCB-8D76-D32D6D465E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2028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F2187-4876-4FCB-8D76-D32D6D465E32}" type="slidenum">
              <a:rPr lang="pt-BR" altLang="pt-BR" smtClean="0"/>
              <a:pPr>
                <a:defRPr/>
              </a:pPr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47123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CF2187-4876-4FCB-8D76-D32D6D465E32}" type="slidenum">
              <a:rPr lang="pt-BR" altLang="pt-BR" smtClean="0"/>
              <a:pPr>
                <a:defRPr/>
              </a:pPr>
              <a:t>13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29658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675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54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87313"/>
            <a:ext cx="2057400" cy="6149975"/>
          </a:xfrm>
        </p:spPr>
        <p:txBody>
          <a:bodyPr vert="eaVert"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87313"/>
            <a:ext cx="6019800" cy="6149975"/>
          </a:xfrm>
        </p:spPr>
        <p:txBody>
          <a:bodyPr vert="eaVert"/>
          <a:lstStyle/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2350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pt-PT" smtClean="0"/>
              <a:t>12-01-2015</a:t>
            </a:r>
            <a:endParaRPr lang="pt-PT">
              <a:latin typeface="+mn-lt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3B4FA1-D92F-489D-9460-63C501B7956D}" type="slidenum">
              <a:rPr lang="pt-PT" altLang="pt-BR" smtClean="0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0367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32325"/>
          </a:xfrm>
        </p:spPr>
        <p:txBody>
          <a:bodyPr/>
          <a:lstStyle>
            <a:lvl1pPr>
              <a:buSzPct val="90000"/>
              <a:defRPr/>
            </a:lvl1pPr>
          </a:lstStyle>
          <a:p>
            <a:pPr lvl="0"/>
            <a:r>
              <a:rPr lang="en-US" dirty="0"/>
              <a:t>Clique para </a:t>
            </a:r>
            <a:r>
              <a:rPr lang="en-US" dirty="0" err="1"/>
              <a:t>editar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estilos</a:t>
            </a:r>
            <a:r>
              <a:rPr lang="en-US" dirty="0"/>
              <a:t> do </a:t>
            </a:r>
            <a:r>
              <a:rPr lang="en-US" dirty="0" err="1"/>
              <a:t>texto</a:t>
            </a:r>
            <a:r>
              <a:rPr lang="en-US" dirty="0"/>
              <a:t> </a:t>
            </a:r>
            <a:r>
              <a:rPr lang="en-US" dirty="0" err="1"/>
              <a:t>mestre</a:t>
            </a:r>
            <a:endParaRPr lang="en-US" dirty="0"/>
          </a:p>
          <a:p>
            <a:pPr lvl="1"/>
            <a:r>
              <a:rPr lang="en-US" dirty="0"/>
              <a:t>Segundo </a:t>
            </a:r>
            <a:r>
              <a:rPr lang="en-US" dirty="0" err="1"/>
              <a:t>nível</a:t>
            </a:r>
            <a:endParaRPr lang="en-US" dirty="0"/>
          </a:p>
          <a:p>
            <a:pPr lvl="2"/>
            <a:r>
              <a:rPr lang="en-US" dirty="0" err="1"/>
              <a:t>Terceiro</a:t>
            </a:r>
            <a:r>
              <a:rPr lang="en-US" dirty="0"/>
              <a:t> </a:t>
            </a:r>
            <a:r>
              <a:rPr lang="en-US" dirty="0" err="1"/>
              <a:t>nível</a:t>
            </a:r>
            <a:endParaRPr lang="en-US" dirty="0"/>
          </a:p>
          <a:p>
            <a:pPr lvl="3"/>
            <a:r>
              <a:rPr lang="en-US" dirty="0"/>
              <a:t>Quarto </a:t>
            </a:r>
            <a:r>
              <a:rPr lang="en-US" dirty="0" err="1"/>
              <a:t>nível</a:t>
            </a:r>
            <a:endParaRPr lang="en-US" dirty="0"/>
          </a:p>
          <a:p>
            <a:pPr lvl="4"/>
            <a:r>
              <a:rPr lang="en-US" dirty="0"/>
              <a:t>Quinto </a:t>
            </a:r>
            <a:r>
              <a:rPr lang="en-US" dirty="0" err="1"/>
              <a:t>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771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7815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41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27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19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614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Clique para editar os estilos do texto mestre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8567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24394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02" name="Picture 25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44450"/>
            <a:ext cx="914400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03" name="Picture 27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4" name="PlaceHolder 1"/>
          <p:cNvSpPr>
            <a:spLocks noGrp="1"/>
          </p:cNvSpPr>
          <p:nvPr>
            <p:ph type="title"/>
          </p:nvPr>
        </p:nvSpPr>
        <p:spPr bwMode="auto">
          <a:xfrm>
            <a:off x="468313" y="87313"/>
            <a:ext cx="8218487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Click to edit the title text formatClick to edit Master title style</a:t>
            </a:r>
          </a:p>
        </p:txBody>
      </p:sp>
      <p:sp>
        <p:nvSpPr>
          <p:cNvPr id="128005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963"/>
            <a:ext cx="8229600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the outline text format</a:t>
            </a:r>
          </a:p>
          <a:p>
            <a:pPr lvl="1"/>
            <a:r>
              <a:rPr lang="pt-BR" smtClean="0"/>
              <a:t>Second Outline Level</a:t>
            </a:r>
          </a:p>
          <a:p>
            <a:pPr lvl="2"/>
            <a:r>
              <a:rPr lang="pt-BR" smtClean="0"/>
              <a:t>Third Outline Level</a:t>
            </a:r>
          </a:p>
          <a:p>
            <a:pPr lvl="3"/>
            <a:r>
              <a:rPr lang="pt-BR" smtClean="0"/>
              <a:t>Fourth Outline Level</a:t>
            </a:r>
          </a:p>
          <a:p>
            <a:pPr lvl="4"/>
            <a:r>
              <a:rPr lang="pt-BR" smtClean="0"/>
              <a:t>Fifth Outline Level</a:t>
            </a:r>
          </a:p>
          <a:p>
            <a:pPr lvl="4"/>
            <a:r>
              <a:rPr lang="pt-BR" smtClean="0"/>
              <a:t>Sixth Outline Level</a:t>
            </a:r>
          </a:p>
          <a:p>
            <a:pPr lvl="4"/>
            <a:r>
              <a:rPr lang="pt-BR" smtClean="0"/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196178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6600"/>
          </a:solidFill>
          <a:latin typeface="Arial Black" pitchFamily="34" charset="0"/>
          <a:cs typeface="Arial" charset="0"/>
        </a:defRPr>
      </a:lvl9pPr>
    </p:titleStyle>
    <p:bodyStyle>
      <a:lvl1pPr marL="450850" indent="-45085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rgbClr val="006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66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6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66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0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0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0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0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2204864"/>
            <a:ext cx="8782744" cy="1470025"/>
          </a:xfrm>
        </p:spPr>
        <p:txBody>
          <a:bodyPr/>
          <a:lstStyle/>
          <a:p>
            <a:r>
              <a:rPr lang="pt-BR" dirty="0" smtClean="0"/>
              <a:t>Financiamento Agropecuário na Safra </a:t>
            </a:r>
            <a:r>
              <a:rPr lang="pt-BR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Relatório Julho </a:t>
            </a:r>
            <a:r>
              <a:rPr lang="pt-BR" dirty="0" smtClean="0"/>
              <a:t>2016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(</a:t>
            </a:r>
            <a:r>
              <a:rPr lang="pt-BR" dirty="0" smtClean="0"/>
              <a:t>05/08/2016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23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489975"/>
              </p:ext>
            </p:extLst>
          </p:nvPr>
        </p:nvGraphicFramePr>
        <p:xfrm>
          <a:off x="59877" y="1628800"/>
          <a:ext cx="9036498" cy="4608510"/>
        </p:xfrm>
        <a:graphic>
          <a:graphicData uri="http://schemas.openxmlformats.org/drawingml/2006/table">
            <a:tbl>
              <a:tblPr/>
              <a:tblGrid>
                <a:gridCol w="918423"/>
                <a:gridCol w="653353"/>
                <a:gridCol w="619089"/>
                <a:gridCol w="691453"/>
                <a:gridCol w="155537"/>
                <a:gridCol w="565182"/>
                <a:gridCol w="301600"/>
                <a:gridCol w="404878"/>
                <a:gridCol w="706478"/>
                <a:gridCol w="99913"/>
                <a:gridCol w="606564"/>
                <a:gridCol w="105946"/>
                <a:gridCol w="712510"/>
                <a:gridCol w="453203"/>
                <a:gridCol w="180932"/>
                <a:gridCol w="384250"/>
                <a:gridCol w="706478"/>
                <a:gridCol w="770709"/>
              </a:tblGrid>
              <a:tr h="455429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 (R$ milhões)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14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Instituição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Pronamp Var. (%)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Grandes Var. (%)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4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Pronamp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Grandes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Pronamp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Grandes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723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públicos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1.869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4.242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6.042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6.112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624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1.269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1.876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1.893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23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privados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3.477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2.601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3.487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2.235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1.669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2.290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402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-36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23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Cooperativas de crédito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409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2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2.062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8.128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9.137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1.053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10.190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881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3.874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4.014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740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4.754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-57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-52</a:t>
                      </a:r>
                    </a:p>
                  </a:txBody>
                  <a:tcPr marL="5148" marR="5148" marT="51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14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48" marR="5148" marT="514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8" marR="5148" marT="51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015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545545"/>
              </p:ext>
            </p:extLst>
          </p:nvPr>
        </p:nvGraphicFramePr>
        <p:xfrm>
          <a:off x="107504" y="1484784"/>
          <a:ext cx="8928993" cy="4752529"/>
        </p:xfrm>
        <a:graphic>
          <a:graphicData uri="http://schemas.openxmlformats.org/drawingml/2006/table">
            <a:tbl>
              <a:tblPr/>
              <a:tblGrid>
                <a:gridCol w="1008112"/>
                <a:gridCol w="1008112"/>
                <a:gridCol w="792088"/>
                <a:gridCol w="864096"/>
                <a:gridCol w="986842"/>
                <a:gridCol w="741350"/>
                <a:gridCol w="113869"/>
                <a:gridCol w="678219"/>
                <a:gridCol w="1152128"/>
                <a:gridCol w="822101"/>
                <a:gridCol w="762076"/>
              </a:tblGrid>
              <a:tr h="650183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 (R$ milhões)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89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Atividade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Controlados (%)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Livres (%)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Geral (%)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69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6339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Agrícola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8.121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907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9.028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3.010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3.582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-37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-60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6339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Pecuário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1.016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1.163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1.004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1.173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18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9.137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1.053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10.190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4.014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740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4.754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-56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-30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-53</a:t>
                      </a:r>
                    </a:p>
                  </a:txBody>
                  <a:tcPr marL="6075" marR="6075" marT="6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89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5" marR="6075" marT="6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34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487627"/>
              </p:ext>
            </p:extLst>
          </p:nvPr>
        </p:nvGraphicFramePr>
        <p:xfrm>
          <a:off x="107503" y="1556792"/>
          <a:ext cx="8928993" cy="4680520"/>
        </p:xfrm>
        <a:graphic>
          <a:graphicData uri="http://schemas.openxmlformats.org/drawingml/2006/table">
            <a:tbl>
              <a:tblPr/>
              <a:tblGrid>
                <a:gridCol w="915083"/>
                <a:gridCol w="1029134"/>
                <a:gridCol w="671627"/>
                <a:gridCol w="915083"/>
                <a:gridCol w="915083"/>
                <a:gridCol w="90495"/>
                <a:gridCol w="713669"/>
                <a:gridCol w="785678"/>
                <a:gridCol w="1127678"/>
                <a:gridCol w="896596"/>
                <a:gridCol w="868867"/>
              </a:tblGrid>
              <a:tr h="677003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Comercialização (R$ milhões)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9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Atividade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Controlados (%)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Livres (%)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Geral (%)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10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4805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Agrícola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880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1.033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530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1.013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805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Pecuário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172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291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278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-16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00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1.051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273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1.324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707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583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1.291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-33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 Black" panose="020B0A04020102020204" pitchFamily="34" charset="0"/>
                        </a:rPr>
                        <a:t>114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-3</a:t>
                      </a:r>
                    </a:p>
                  </a:txBody>
                  <a:tcPr marL="6673" marR="6673" marT="66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693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73" marR="6673" marT="667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162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387839"/>
              </p:ext>
            </p:extLst>
          </p:nvPr>
        </p:nvGraphicFramePr>
        <p:xfrm>
          <a:off x="0" y="1700808"/>
          <a:ext cx="4233862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6093296"/>
            <a:ext cx="2160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SICOR/Banco Central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774841" y="1469975"/>
            <a:ext cx="3594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Julho/2016 </a:t>
            </a:r>
            <a:r>
              <a:rPr lang="pt-BR" sz="24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- Custeio</a:t>
            </a:r>
            <a:endParaRPr lang="pt-BR" sz="2400" b="1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62755" y="244897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862012"/>
              </p:ext>
            </p:extLst>
          </p:nvPr>
        </p:nvGraphicFramePr>
        <p:xfrm>
          <a:off x="4572000" y="1700808"/>
          <a:ext cx="4572000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4684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68222"/>
              </p:ext>
            </p:extLst>
          </p:nvPr>
        </p:nvGraphicFramePr>
        <p:xfrm>
          <a:off x="107505" y="1556792"/>
          <a:ext cx="8928991" cy="4680520"/>
        </p:xfrm>
        <a:graphic>
          <a:graphicData uri="http://schemas.openxmlformats.org/drawingml/2006/table">
            <a:tbl>
              <a:tblPr/>
              <a:tblGrid>
                <a:gridCol w="1004144"/>
                <a:gridCol w="815557"/>
                <a:gridCol w="726932"/>
                <a:gridCol w="918699"/>
                <a:gridCol w="1388036"/>
                <a:gridCol w="815557"/>
                <a:gridCol w="726932"/>
                <a:gridCol w="886839"/>
                <a:gridCol w="882796"/>
                <a:gridCol w="763499"/>
              </a:tblGrid>
              <a:tr h="598582">
                <a:tc gridSpan="10"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Letra de Crédito do Agronegócio LCA (R$ milhões)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1346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Atividade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203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LCA - Taxas Controladas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- LCA Controladas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LCA - Taxas Livres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- LCA Livres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- LCA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77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Invest.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Comerc.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Invest.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Comerc.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203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Agrícola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312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1.008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203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Pecuário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58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746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0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746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240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19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198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457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1.204</a:t>
                      </a:r>
                    </a:p>
                  </a:txBody>
                  <a:tcPr marL="7211" marR="7211" marT="72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12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11" marR="7211" marT="72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2755" y="244897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769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811492"/>
              </p:ext>
            </p:extLst>
          </p:nvPr>
        </p:nvGraphicFramePr>
        <p:xfrm>
          <a:off x="107506" y="1268773"/>
          <a:ext cx="8928989" cy="5040551"/>
        </p:xfrm>
        <a:graphic>
          <a:graphicData uri="http://schemas.openxmlformats.org/drawingml/2006/table">
            <a:tbl>
              <a:tblPr/>
              <a:tblGrid>
                <a:gridCol w="2308711"/>
                <a:gridCol w="957030"/>
                <a:gridCol w="957030"/>
                <a:gridCol w="957030"/>
                <a:gridCol w="976762"/>
                <a:gridCol w="976762"/>
                <a:gridCol w="897832"/>
                <a:gridCol w="897832"/>
              </a:tblGrid>
              <a:tr h="20347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FINANCIAMENTO RURAL - PROGRAMAÇÃO E APLICAÇÃO DE RECURSOS</a:t>
                      </a: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47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SAFRAS 2015/2016 e 2016/2017</a:t>
                      </a: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49365"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(Em R$ milhões)</a:t>
                      </a: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Fontes de Recursos ou Programas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2015/2016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2016/2017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Comparativo Aplic. Var. (%)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0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Programação jul/15 a jun/16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Aplicação jul/15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Desemb. relativo (%)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Programação jul/16 a jun/17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Aplicação jul/16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Desemb. relativo (%)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8670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(b)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(b)/(a)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(c)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(d)/(c)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(d)/(b) 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Custeio e Comercialização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149.500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149.855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1.1  Juros controlados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96.500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10.188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115.655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4.973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pt-BR" sz="11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Pronamp (1)</a:t>
                      </a:r>
                      <a:endParaRPr lang="pt-BR" sz="11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1.2   Juros livres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53.000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34.200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Investimento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38.200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34.045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 Moderfrota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5.050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2.2 PSI Rural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6.350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2.3 Moderinfra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-58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2.4 Programa ABC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1.919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2.5 Inovagro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2.6 PCA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2.7 Moderagro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2.8 Prodecoop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2.9 Procap-Agro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2.10 Prorenova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2.11 Pronamp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5.290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2.12 Outros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10.730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628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11.730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1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AGRICULTURA EMPRESARIAL (1+2)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187.700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12.623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183.900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7.439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</a:t>
                      </a:r>
                    </a:p>
                  </a:txBody>
                  <a:tcPr marL="6968" marR="6968" marT="69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70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(1) Inserido a título de informação, por estar contido em Juros Controlados.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936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</a:t>
                      </a:r>
                      <a:r>
                        <a:rPr lang="pt-BR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Sicor</a:t>
                      </a:r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 Banco Central</a:t>
                      </a:r>
                    </a:p>
                  </a:txBody>
                  <a:tcPr marL="6968" marR="6968" marT="69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68" marR="6968" marT="69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2755" y="116632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99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749210"/>
              </p:ext>
            </p:extLst>
          </p:nvPr>
        </p:nvGraphicFramePr>
        <p:xfrm>
          <a:off x="107504" y="1628800"/>
          <a:ext cx="8928993" cy="4320478"/>
        </p:xfrm>
        <a:graphic>
          <a:graphicData uri="http://schemas.openxmlformats.org/drawingml/2006/table">
            <a:tbl>
              <a:tblPr/>
              <a:tblGrid>
                <a:gridCol w="1467216"/>
                <a:gridCol w="1272273"/>
                <a:gridCol w="1272273"/>
                <a:gridCol w="1272273"/>
                <a:gridCol w="1272273"/>
                <a:gridCol w="1272273"/>
                <a:gridCol w="1100412"/>
              </a:tblGrid>
              <a:tr h="452295"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(R$ milhões)</a:t>
                      </a: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9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Finalidade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0459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. operações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. operações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Qtd. operações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9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68.037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6.864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53.422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10.190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36.644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4.754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0211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Comercialização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2.889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1.773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1.856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1.324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1.904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1.291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229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Investimento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17.930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2.908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6.252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1.109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7.119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1.394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9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88.856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11.546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61.530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12.623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45.667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7.439</a:t>
                      </a:r>
                    </a:p>
                  </a:txBody>
                  <a:tcPr marL="8026" marR="8026" marT="80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295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8026" marR="8026" marT="80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026" marR="8026" marT="802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3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315636"/>
              </p:ext>
            </p:extLst>
          </p:nvPr>
        </p:nvGraphicFramePr>
        <p:xfrm>
          <a:off x="107504" y="1700808"/>
          <a:ext cx="8928994" cy="4392487"/>
        </p:xfrm>
        <a:graphic>
          <a:graphicData uri="http://schemas.openxmlformats.org/drawingml/2006/table">
            <a:tbl>
              <a:tblPr/>
              <a:tblGrid>
                <a:gridCol w="1467638"/>
                <a:gridCol w="1344481"/>
                <a:gridCol w="1344481"/>
                <a:gridCol w="1344481"/>
                <a:gridCol w="1344481"/>
                <a:gridCol w="1344481"/>
                <a:gridCol w="738951"/>
              </a:tblGrid>
              <a:tr h="351266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(participação percentual)</a:t>
                      </a: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80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Finalidade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609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. operações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Qtd. operações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Qtd. operações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Valor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8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66093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Comercialização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18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Investimento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80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</a:txBody>
                  <a:tcPr marL="8208" marR="8208" marT="82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807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8208" marR="8208" marT="820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8208" marR="8208" marT="82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3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33137"/>
              </p:ext>
            </p:extLst>
          </p:nvPr>
        </p:nvGraphicFramePr>
        <p:xfrm>
          <a:off x="653120" y="1412776"/>
          <a:ext cx="7848872" cy="4884392"/>
        </p:xfrm>
        <a:graphic>
          <a:graphicData uri="http://schemas.openxmlformats.org/drawingml/2006/table">
            <a:tbl>
              <a:tblPr/>
              <a:tblGrid>
                <a:gridCol w="3283942"/>
                <a:gridCol w="1736594"/>
                <a:gridCol w="1380369"/>
                <a:gridCol w="151823"/>
                <a:gridCol w="1296144"/>
              </a:tblGrid>
              <a:tr h="30928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(R$ Milhões)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374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Fontes de recursos ou programas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2015/2016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3123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Programação jul/16 a jun/17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Aplicação </a:t>
                      </a:r>
                      <a:r>
                        <a:rPr lang="pt-BR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</a:t>
                      </a:r>
                      <a:r>
                        <a:rPr lang="pt-BR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/16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Desemb. relativo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48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 Custeio e Comercialização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149.855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374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    1.1  Juros controlados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115.655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4.973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2932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    1.2   Juros livres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374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2. Investimento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34.045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374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3. Total Agricultura Empresarial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183.900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7.439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988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795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107504" y="1412776"/>
            <a:ext cx="9001000" cy="4939109"/>
            <a:chOff x="0" y="0"/>
            <a:chExt cx="10620375" cy="4876800"/>
          </a:xfrm>
        </p:grpSpPr>
        <p:graphicFrame>
          <p:nvGraphicFramePr>
            <p:cNvPr id="11" name="Gráfico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2364422"/>
                </p:ext>
              </p:extLst>
            </p:nvPr>
          </p:nvGraphicFramePr>
          <p:xfrm>
            <a:off x="0" y="0"/>
            <a:ext cx="10620375" cy="487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2" name="Retângulo 11"/>
            <p:cNvSpPr/>
            <p:nvPr/>
          </p:nvSpPr>
          <p:spPr>
            <a:xfrm>
              <a:off x="1010258" y="343702"/>
              <a:ext cx="1086021" cy="3143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-53,35%</a:t>
              </a:r>
            </a:p>
          </p:txBody>
        </p:sp>
        <p:sp>
          <p:nvSpPr>
            <p:cNvPr id="13" name="Retângulo 12"/>
            <p:cNvSpPr/>
            <p:nvPr/>
          </p:nvSpPr>
          <p:spPr>
            <a:xfrm>
              <a:off x="3090357" y="2751632"/>
              <a:ext cx="963221" cy="3143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-2,49%</a:t>
              </a:r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4922806" y="2763271"/>
              <a:ext cx="1180724" cy="3143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+</a:t>
              </a: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25,70</a:t>
              </a: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%</a:t>
              </a: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6972155" y="657826"/>
              <a:ext cx="1101615" cy="3143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600" b="1" i="0" u="none" strike="noStrike" kern="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-56,06%</a:t>
              </a:r>
            </a:p>
          </p:txBody>
        </p:sp>
      </p:grpSp>
      <p:sp>
        <p:nvSpPr>
          <p:cNvPr id="6" name="Retângulo 5"/>
          <p:cNvSpPr/>
          <p:nvPr/>
        </p:nvSpPr>
        <p:spPr>
          <a:xfrm>
            <a:off x="107504" y="6070401"/>
            <a:ext cx="2160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SICOR/Banco Central</a:t>
            </a: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97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07504" y="6070401"/>
            <a:ext cx="2160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SICOR/Banco Central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419872" y="1340768"/>
            <a:ext cx="2005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Julho/2016</a:t>
            </a:r>
            <a:endParaRPr lang="pt-BR" sz="2400" b="1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68313" y="87090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8152377"/>
              </p:ext>
            </p:extLst>
          </p:nvPr>
        </p:nvGraphicFramePr>
        <p:xfrm>
          <a:off x="85478" y="1390795"/>
          <a:ext cx="4181969" cy="323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985210"/>
              </p:ext>
            </p:extLst>
          </p:nvPr>
        </p:nvGraphicFramePr>
        <p:xfrm>
          <a:off x="5148064" y="1398434"/>
          <a:ext cx="4181557" cy="3256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342921"/>
              </p:ext>
            </p:extLst>
          </p:nvPr>
        </p:nvGraphicFramePr>
        <p:xfrm>
          <a:off x="2610674" y="3196934"/>
          <a:ext cx="3933764" cy="3266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1633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479840"/>
              </p:ext>
            </p:extLst>
          </p:nvPr>
        </p:nvGraphicFramePr>
        <p:xfrm>
          <a:off x="107504" y="1556791"/>
          <a:ext cx="8928992" cy="4608511"/>
        </p:xfrm>
        <a:graphic>
          <a:graphicData uri="http://schemas.openxmlformats.org/drawingml/2006/table">
            <a:tbl>
              <a:tblPr/>
              <a:tblGrid>
                <a:gridCol w="1152128"/>
                <a:gridCol w="1015478"/>
                <a:gridCol w="695953"/>
                <a:gridCol w="976270"/>
                <a:gridCol w="978684"/>
                <a:gridCol w="715287"/>
                <a:gridCol w="717702"/>
                <a:gridCol w="1063263"/>
                <a:gridCol w="821613"/>
                <a:gridCol w="792614"/>
              </a:tblGrid>
              <a:tr h="359859">
                <a:tc gridSpan="10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 e Comercialização (R$ milhões)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985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Instituição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Variação no Total Controlados (%)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Variação no Total Livres (%)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Geral (%)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957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1971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públicos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6.258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116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6.374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2.094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2.230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-67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-65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1971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privados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3.433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1.070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4.503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2.392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792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3.185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1971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Cooperativas de crédito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498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638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487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631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859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10.188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1.326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11.515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4.973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1.072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6.045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-51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-19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-48</a:t>
                      </a:r>
                    </a:p>
                  </a:txBody>
                  <a:tcPr marL="7014" marR="7014" marT="70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09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7014" marR="7014" marT="70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7014" marR="7014" marT="701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675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8984"/>
              </p:ext>
            </p:extLst>
          </p:nvPr>
        </p:nvGraphicFramePr>
        <p:xfrm>
          <a:off x="107504" y="1556792"/>
          <a:ext cx="8928994" cy="4680519"/>
        </p:xfrm>
        <a:graphic>
          <a:graphicData uri="http://schemas.openxmlformats.org/drawingml/2006/table">
            <a:tbl>
              <a:tblPr/>
              <a:tblGrid>
                <a:gridCol w="1152128"/>
                <a:gridCol w="1074879"/>
                <a:gridCol w="725321"/>
                <a:gridCol w="720080"/>
                <a:gridCol w="1080120"/>
                <a:gridCol w="130115"/>
                <a:gridCol w="445949"/>
                <a:gridCol w="141087"/>
                <a:gridCol w="578993"/>
                <a:gridCol w="1080120"/>
                <a:gridCol w="942944"/>
                <a:gridCol w="857258"/>
              </a:tblGrid>
              <a:tr h="412988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Custeio (R$ milhões)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5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Instituição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Controlados (%)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Livres (%)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Geral (%)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591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759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públicos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6.042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6.112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1.876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1.893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-69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-69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759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privados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2.601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887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3.487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1.669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2.290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-36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5915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Cooperativas de crédito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571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5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9.137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1.053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10.190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4.014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740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4.754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-56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-30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-53</a:t>
                      </a:r>
                    </a:p>
                  </a:txBody>
                  <a:tcPr marL="6594" marR="6594" marT="6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5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t-BR"/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4" marR="6594" marT="659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172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835542"/>
              </p:ext>
            </p:extLst>
          </p:nvPr>
        </p:nvGraphicFramePr>
        <p:xfrm>
          <a:off x="179512" y="1628800"/>
          <a:ext cx="8856983" cy="4608512"/>
        </p:xfrm>
        <a:graphic>
          <a:graphicData uri="http://schemas.openxmlformats.org/drawingml/2006/table">
            <a:tbl>
              <a:tblPr/>
              <a:tblGrid>
                <a:gridCol w="1185722"/>
                <a:gridCol w="934205"/>
                <a:gridCol w="763533"/>
                <a:gridCol w="788948"/>
                <a:gridCol w="953704"/>
                <a:gridCol w="736585"/>
                <a:gridCol w="736585"/>
                <a:gridCol w="1059963"/>
                <a:gridCol w="808446"/>
                <a:gridCol w="889292"/>
              </a:tblGrid>
              <a:tr h="375508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Comercialização (R$ milhões)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5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Instituição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2015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Julho 2016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Controlados (%)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Livres (%)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Var. no Total Geral (%)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82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Controlado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Livres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 Geral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055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públicos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336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055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Bancos privados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1.015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894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5501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Cooperativas de crédito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358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50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Total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1.051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273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1.324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959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332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1.291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-9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110284"/>
                          </a:solidFill>
                          <a:effectLst/>
                          <a:latin typeface="Arial Black" panose="020B0A04020102020204" pitchFamily="34" charset="0"/>
                        </a:rPr>
                        <a:t>22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</a:rPr>
                        <a:t>-3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5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Fonte: SICOR/Banco Central</a:t>
                      </a: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50" marR="6450" marT="64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8313" y="260648"/>
            <a:ext cx="8218487" cy="1109662"/>
          </a:xfrm>
        </p:spPr>
        <p:txBody>
          <a:bodyPr/>
          <a:lstStyle/>
          <a:p>
            <a:r>
              <a:rPr lang="pt-BR" sz="2800" dirty="0" smtClean="0"/>
              <a:t>Balanço dos Financiamentos no Plano Agrícola e Pecuário </a:t>
            </a:r>
            <a:r>
              <a:rPr lang="pt-BR" sz="2800" dirty="0" smtClean="0"/>
              <a:t>2016/17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2400" dirty="0" smtClean="0"/>
              <a:t>(grandes produtores e </a:t>
            </a:r>
            <a:r>
              <a:rPr lang="pt-BR" sz="2400" dirty="0" err="1" smtClean="0"/>
              <a:t>Pronamp</a:t>
            </a:r>
            <a:r>
              <a:rPr lang="pt-BR" sz="2400" dirty="0" smtClean="0"/>
              <a:t> – Sem Pronaf)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510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Office Theme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18822</TotalTime>
  <Words>1332</Words>
  <Application>Microsoft Office PowerPoint</Application>
  <PresentationFormat>Apresentação na tela (4:3)</PresentationFormat>
  <Paragraphs>729</Paragraphs>
  <Slides>15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DejaVu Sans</vt:lpstr>
      <vt:lpstr>3_Office Theme</vt:lpstr>
      <vt:lpstr>Financiamento Agropecuário na Safra 2016/17  Relatório Julho 2016 (05/08/2016)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  <vt:lpstr>Balanço dos Financiamentos no Plano Agrícola e Pecuário 2016/17 (grandes produtores e Pronamp – Sem Pronaf)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Alexander David Payao</dc:creator>
  <cp:lastModifiedBy>Rodrigo Resende do Monte</cp:lastModifiedBy>
  <cp:revision>693</cp:revision>
  <cp:lastPrinted>2016-02-10T19:15:44Z</cp:lastPrinted>
  <dcterms:modified xsi:type="dcterms:W3CDTF">2016-08-05T20:18:09Z</dcterms:modified>
</cp:coreProperties>
</file>