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306" r:id="rId3"/>
    <p:sldId id="321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7" r:id="rId14"/>
    <p:sldId id="318" r:id="rId15"/>
    <p:sldId id="322" r:id="rId16"/>
    <p:sldId id="319" r:id="rId17"/>
    <p:sldId id="320" r:id="rId18"/>
    <p:sldId id="323" r:id="rId19"/>
    <p:sldId id="324" r:id="rId20"/>
    <p:sldId id="274" r:id="rId21"/>
    <p:sldId id="283" r:id="rId22"/>
  </p:sldIdLst>
  <p:sldSz cx="12192000" cy="6858000"/>
  <p:notesSz cx="67691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 Candida Rezende Domingues" initials="RCRD" lastIdx="1" clrIdx="0">
    <p:extLst>
      <p:ext uri="{19B8F6BF-5375-455C-9EA6-DF929625EA0E}">
        <p15:presenceInfo xmlns:p15="http://schemas.microsoft.com/office/powerpoint/2012/main" userId="S-1-5-21-676464802-715619980-3728511770-1972981" providerId="AD"/>
      </p:ext>
    </p:extLst>
  </p:cmAuthor>
  <p:cmAuthor id="2" name="Lincoln Jose Lima Campos" initials="LJLC" lastIdx="1" clrIdx="1">
    <p:extLst>
      <p:ext uri="{19B8F6BF-5375-455C-9EA6-DF929625EA0E}">
        <p15:presenceInfo xmlns:p15="http://schemas.microsoft.com/office/powerpoint/2012/main" userId="Lincoln Jose Lima Camp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09E"/>
    <a:srgbClr val="75BB37"/>
    <a:srgbClr val="ED7D31"/>
    <a:srgbClr val="23BB2A"/>
    <a:srgbClr val="548235"/>
    <a:srgbClr val="0070C0"/>
    <a:srgbClr val="20B6CA"/>
    <a:srgbClr val="006600"/>
    <a:srgbClr val="F5F9FD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incoln.campos\Documents\2019\Desempenho%20do%20Cr&#233;dito%20Rural\safra%202018-2019\6.junho\Jul%2018%20a%20Jun%2019\Desempenho\9.1\Quantidade%20e%20Valor%20dos%20Contratos%20por%20Fonte%20de%20Recursos%2003-06-2019_2018-19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ncoln.campos\Documents\2019\Desempenho%20do%20Cr&#233;dito%20Rural\safra%202018-2019\6.junho\Jul%2018%20a%20Jun%2019\Desempenho\8.1\Quantidade%20e%20Valor%20dos%20Contratos%20por%20Programa%20e%20Subprograma%2003-06-2019_2018-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>
          <a:bevelT w="6350" h="63500"/>
          <a:bevelB w="6350" h="63500"/>
        </a:sp3d>
      </c:spPr>
    </c:backWall>
    <c:plotArea>
      <c:layout>
        <c:manualLayout>
          <c:layoutTarget val="inner"/>
          <c:xMode val="edge"/>
          <c:yMode val="edge"/>
          <c:x val="2.9962543603329381E-2"/>
          <c:y val="0.13132263014963033"/>
          <c:w val="0.94007491279334121"/>
          <c:h val="0.629591889637956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total!$BY$12</c:f>
              <c:strCache>
                <c:ptCount val="1"/>
                <c:pt idx="0">
                  <c:v>Safra 2017/18</c:v>
                </c:pt>
              </c:strCache>
            </c:strRef>
          </c:tx>
          <c:spPr>
            <a:solidFill>
              <a:srgbClr val="23BB2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 h="63500"/>
              <a:bevelB w="6350" h="63500"/>
            </a:sp3d>
          </c:spPr>
          <c:invertIfNegative val="0"/>
          <c:dLbls>
            <c:dLbl>
              <c:idx val="0"/>
              <c:layout>
                <c:manualLayout>
                  <c:x val="7.8816270744189402E-3"/>
                  <c:y val="-3.40343485034180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F0-4F49-8FA1-B173E7085C62}"/>
                </c:ext>
              </c:extLst>
            </c:dLbl>
            <c:dLbl>
              <c:idx val="1"/>
              <c:layout>
                <c:manualLayout>
                  <c:x val="1.5894980236233314E-2"/>
                  <c:y val="-2.96400343604528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F0-4F49-8FA1-B173E7085C62}"/>
                </c:ext>
              </c:extLst>
            </c:dLbl>
            <c:dLbl>
              <c:idx val="2"/>
              <c:layout>
                <c:manualLayout>
                  <c:x val="8.2910748538102524E-3"/>
                  <c:y val="-2.02124959261046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F0-4F49-8FA1-B173E7085C62}"/>
                </c:ext>
              </c:extLst>
            </c:dLbl>
            <c:dLbl>
              <c:idx val="3"/>
              <c:layout>
                <c:manualLayout>
                  <c:x val="1.5753644065822272E-2"/>
                  <c:y val="-3.707548371665693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F0-4F49-8FA1-B173E7085C62}"/>
                </c:ext>
              </c:extLst>
            </c:dLbl>
            <c:dLbl>
              <c:idx val="4"/>
              <c:layout>
                <c:manualLayout>
                  <c:x val="5.0607279589348535E-3"/>
                  <c:y val="-4.01021639491624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F0-4F49-8FA1-B173E7085C6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total!$BX$13:$BX$17</c:f>
              <c:strCache>
                <c:ptCount val="5"/>
                <c:pt idx="0">
                  <c:v>Custeio</c:v>
                </c:pt>
                <c:pt idx="1">
                  <c:v>Industrialização</c:v>
                </c:pt>
                <c:pt idx="2">
                  <c:v>Comercialização</c:v>
                </c:pt>
                <c:pt idx="3">
                  <c:v>Investimento</c:v>
                </c:pt>
                <c:pt idx="4">
                  <c:v>Total</c:v>
                </c:pt>
              </c:strCache>
            </c:strRef>
          </c:cat>
          <c:val>
            <c:numRef>
              <c:f>total!$BY$13:$BY$17</c:f>
              <c:numCache>
                <c:formatCode>#,##0</c:formatCode>
                <c:ptCount val="5"/>
                <c:pt idx="0">
                  <c:v>92409.49863341001</c:v>
                </c:pt>
                <c:pt idx="1">
                  <c:v>7265.7221601499996</c:v>
                </c:pt>
                <c:pt idx="2">
                  <c:v>29776.956351209999</c:v>
                </c:pt>
                <c:pt idx="3">
                  <c:v>40069.590004170001</c:v>
                </c:pt>
                <c:pt idx="4">
                  <c:v>169521.76714894001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F0-4F49-8FA1-B173E7085C62}"/>
            </c:ext>
          </c:extLst>
        </c:ser>
        <c:ser>
          <c:idx val="1"/>
          <c:order val="1"/>
          <c:tx>
            <c:strRef>
              <c:f>total!$BZ$12</c:f>
              <c:strCache>
                <c:ptCount val="1"/>
                <c:pt idx="0">
                  <c:v>Safra 2018/19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 h="63500"/>
              <a:bevelB w="6350" h="63500"/>
            </a:sp3d>
          </c:spPr>
          <c:invertIfNegative val="0"/>
          <c:dLbls>
            <c:dLbl>
              <c:idx val="0"/>
              <c:layout>
                <c:manualLayout>
                  <c:x val="2.8195012852272616E-2"/>
                  <c:y val="-2.39056471369597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F0-4F49-8FA1-B173E7085C62}"/>
                </c:ext>
              </c:extLst>
            </c:dLbl>
            <c:dLbl>
              <c:idx val="1"/>
              <c:layout>
                <c:manualLayout>
                  <c:x val="3.0622966351119385E-2"/>
                  <c:y val="-2.96400343604528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F0-4F49-8FA1-B173E7085C62}"/>
                </c:ext>
              </c:extLst>
            </c:dLbl>
            <c:dLbl>
              <c:idx val="2"/>
              <c:layout>
                <c:manualLayout>
                  <c:x val="2.1613756202871766E-2"/>
                  <c:y val="-3.53597738701360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F0-4F49-8FA1-B173E7085C62}"/>
                </c:ext>
              </c:extLst>
            </c:dLbl>
            <c:dLbl>
              <c:idx val="3"/>
              <c:layout>
                <c:manualLayout>
                  <c:x val="2.459026100597184E-2"/>
                  <c:y val="-2.58921469558870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F0-4F49-8FA1-B173E7085C62}"/>
                </c:ext>
              </c:extLst>
            </c:dLbl>
            <c:dLbl>
              <c:idx val="4"/>
              <c:layout>
                <c:manualLayout>
                  <c:x val="3.2185429949289822E-2"/>
                  <c:y val="-3.66350886369782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F0-4F49-8FA1-B173E7085C6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total!$BX$13:$BX$17</c:f>
              <c:strCache>
                <c:ptCount val="5"/>
                <c:pt idx="0">
                  <c:v>Custeio</c:v>
                </c:pt>
                <c:pt idx="1">
                  <c:v>Industrialização</c:v>
                </c:pt>
                <c:pt idx="2">
                  <c:v>Comercialização</c:v>
                </c:pt>
                <c:pt idx="3">
                  <c:v>Investimento</c:v>
                </c:pt>
                <c:pt idx="4">
                  <c:v>Total</c:v>
                </c:pt>
              </c:strCache>
            </c:strRef>
          </c:cat>
          <c:val>
            <c:numRef>
              <c:f>total!$BZ$13:$BZ$17</c:f>
              <c:numCache>
                <c:formatCode>#,##0</c:formatCode>
                <c:ptCount val="5"/>
                <c:pt idx="0">
                  <c:v>99095.210783429997</c:v>
                </c:pt>
                <c:pt idx="1">
                  <c:v>7313.2968124499994</c:v>
                </c:pt>
                <c:pt idx="2">
                  <c:v>25962.602093419999</c:v>
                </c:pt>
                <c:pt idx="3">
                  <c:v>43629.918577370001</c:v>
                </c:pt>
                <c:pt idx="4">
                  <c:v>176001.02826667001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0F0-4F49-8FA1-B173E708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1"/>
        <c:shape val="box"/>
        <c:axId val="346960064"/>
        <c:axId val="1"/>
        <c:axId val="0"/>
      </c:bar3DChart>
      <c:catAx>
        <c:axId val="3469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469600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773913948488779"/>
          <c:y val="0.11056998891181383"/>
          <c:w val="0.50981250020327384"/>
          <c:h val="7.953289261302229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dirty="0"/>
              <a:t>Valor Contratado (R$ milhões)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3188407721590382E-2"/>
          <c:y val="0.16263708336497143"/>
          <c:w val="0.95362318455681927"/>
          <c:h val="0.7248315949166226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5506265263186556E-3"/>
                  <c:y val="8.909134796740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5D-4645-957F-0F503E22B53B}"/>
                </c:ext>
              </c:extLst>
            </c:dLbl>
            <c:dLbl>
              <c:idx val="1"/>
              <c:layout>
                <c:manualLayout>
                  <c:x val="0"/>
                  <c:y val="9.7190561418982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5D-4645-957F-0F503E22B53B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Investimento!$J$41:$K$41</c:f>
              <c:strCache>
                <c:ptCount val="2"/>
                <c:pt idx="0">
                  <c:v>Safra 2017/18</c:v>
                </c:pt>
                <c:pt idx="1">
                  <c:v>Safra 2018/19</c:v>
                </c:pt>
              </c:strCache>
            </c:strRef>
          </c:cat>
          <c:val>
            <c:numRef>
              <c:f>Investimento!$J$53:$K$53</c:f>
              <c:numCache>
                <c:formatCode>_(* #,##0_);_(* \(#,##0\);_(* "-"??_);_(@_)</c:formatCode>
                <c:ptCount val="2"/>
                <c:pt idx="0">
                  <c:v>9162.0999999999985</c:v>
                </c:pt>
                <c:pt idx="1">
                  <c:v>10757.538888000001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5D-4645-957F-0F503E22B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876264"/>
        <c:axId val="1"/>
        <c:axId val="0"/>
      </c:bar3DChart>
      <c:catAx>
        <c:axId val="33787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337876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Participação das Fontes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16666666666669"/>
          <c:y val="0.11893583066772592"/>
          <c:w val="0.81388888888888888"/>
          <c:h val="0.682692303201577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FD-404E-8F87-2E393332CB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FD-404E-8F87-2E393332CB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6FD-404E-8F87-2E393332CB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6FD-404E-8F87-2E393332CB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6FD-404E-8F87-2E393332CB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6FD-404E-8F87-2E393332CB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Investimento!$I$82:$I$87</c:f>
              <c:strCache>
                <c:ptCount val="6"/>
                <c:pt idx="0">
                  <c:v>Poup. Rural - Controlados</c:v>
                </c:pt>
                <c:pt idx="1">
                  <c:v>BNDES/FINAME - Equalizável</c:v>
                </c:pt>
                <c:pt idx="2">
                  <c:v>FNE</c:v>
                </c:pt>
                <c:pt idx="3">
                  <c:v>FCO</c:v>
                </c:pt>
                <c:pt idx="4">
                  <c:v>FNO</c:v>
                </c:pt>
                <c:pt idx="5">
                  <c:v>IHCD</c:v>
                </c:pt>
              </c:strCache>
            </c:strRef>
          </c:cat>
          <c:val>
            <c:numRef>
              <c:f>Investimento!$J$82:$J$87</c:f>
              <c:numCache>
                <c:formatCode>0%</c:formatCode>
                <c:ptCount val="6"/>
                <c:pt idx="0">
                  <c:v>0.3690899973811928</c:v>
                </c:pt>
                <c:pt idx="1">
                  <c:v>0.2208032919731891</c:v>
                </c:pt>
                <c:pt idx="2">
                  <c:v>0.24525126308797407</c:v>
                </c:pt>
                <c:pt idx="3">
                  <c:v>5.8693722288498958E-2</c:v>
                </c:pt>
                <c:pt idx="4">
                  <c:v>2.9858130502163235E-2</c:v>
                </c:pt>
                <c:pt idx="5">
                  <c:v>7.4533776577317815E-2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FD-404E-8F87-2E393332C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5555555555555554"/>
          <c:y val="0.745322051614006"/>
          <c:w val="0.48888888888888887"/>
          <c:h val="0.22205549040404676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Custeio!$AP$13</c:f>
              <c:strCache>
                <c:ptCount val="1"/>
                <c:pt idx="0">
                  <c:v>Safra 2017/18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9665686427687802E-3"/>
                  <c:y val="-1.457194899817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4F-40E5-A3BB-2C681609FDDD}"/>
                </c:ext>
              </c:extLst>
            </c:dLbl>
            <c:dLbl>
              <c:idx val="1"/>
              <c:layout>
                <c:manualLayout>
                  <c:x val="-5.8997059283063397E-3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4F-40E5-A3BB-2C681609FDDD}"/>
                </c:ext>
              </c:extLst>
            </c:dLbl>
            <c:dLbl>
              <c:idx val="2"/>
              <c:layout>
                <c:manualLayout>
                  <c:x val="-3.9205489085028133E-2"/>
                  <c:y val="-1.2269151389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4F-40E5-A3BB-2C681609FDDD}"/>
                </c:ext>
              </c:extLst>
            </c:dLbl>
            <c:dLbl>
              <c:idx val="3"/>
              <c:layout>
                <c:manualLayout>
                  <c:x val="-2.0945093698759902E-2"/>
                  <c:y val="-1.2637858637418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4F-40E5-A3BB-2C681609FDDD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Custeio!$AO$14:$AO$17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Custeio!$AP$14:$AP$17</c:f>
              <c:numCache>
                <c:formatCode>_(* #,##0_);_(* \(#,##0\);_(* "-"??_);_(@_)</c:formatCode>
                <c:ptCount val="4"/>
                <c:pt idx="0">
                  <c:v>16090</c:v>
                </c:pt>
                <c:pt idx="1">
                  <c:v>11763</c:v>
                </c:pt>
                <c:pt idx="2">
                  <c:v>64556</c:v>
                </c:pt>
                <c:pt idx="3">
                  <c:v>92409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4F-40E5-A3BB-2C681609FDDD}"/>
            </c:ext>
          </c:extLst>
        </c:ser>
        <c:ser>
          <c:idx val="1"/>
          <c:order val="1"/>
          <c:tx>
            <c:strRef>
              <c:f>Custeio!$AQ$13</c:f>
              <c:strCache>
                <c:ptCount val="1"/>
                <c:pt idx="0">
                  <c:v>Safra 2018/19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1632255070456581E-2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4F-40E5-A3BB-2C681609FDDD}"/>
                </c:ext>
              </c:extLst>
            </c:dLbl>
            <c:dLbl>
              <c:idx val="1"/>
              <c:layout>
                <c:manualLayout>
                  <c:x val="2.3598823713225359E-2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4F-40E5-A3BB-2C681609FDDD}"/>
                </c:ext>
              </c:extLst>
            </c:dLbl>
            <c:dLbl>
              <c:idx val="2"/>
              <c:layout>
                <c:manualLayout>
                  <c:x val="3.3336574266164244E-2"/>
                  <c:y val="-8.5248234660887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4F-40E5-A3BB-2C681609FDDD}"/>
                </c:ext>
              </c:extLst>
            </c:dLbl>
            <c:dLbl>
              <c:idx val="3"/>
              <c:layout>
                <c:manualLayout>
                  <c:x val="2.1371502477617779E-2"/>
                  <c:y val="-7.8664972321336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4F-40E5-A3BB-2C681609FDDD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Custeio!$AO$14:$AO$17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Custeio!$AQ$14:$AQ$17</c:f>
              <c:numCache>
                <c:formatCode>_(* #,##0_);_(* \(#,##0\);_(* "-"??_);_(@_)</c:formatCode>
                <c:ptCount val="4"/>
                <c:pt idx="0">
                  <c:v>19907</c:v>
                </c:pt>
                <c:pt idx="1">
                  <c:v>12068</c:v>
                </c:pt>
                <c:pt idx="2">
                  <c:v>67120</c:v>
                </c:pt>
                <c:pt idx="3">
                  <c:v>99095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4F-40E5-A3BB-2C681609F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984008"/>
        <c:axId val="1"/>
        <c:axId val="0"/>
      </c:bar3DChart>
      <c:catAx>
        <c:axId val="33998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3399840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Investimento!$AP$13</c:f>
              <c:strCache>
                <c:ptCount val="1"/>
                <c:pt idx="0">
                  <c:v>Safra 2017/18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9665686427687802E-3"/>
                  <c:y val="-1.457194899817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A-4721-B98D-EA29F57ECDE7}"/>
                </c:ext>
              </c:extLst>
            </c:dLbl>
            <c:dLbl>
              <c:idx val="1"/>
              <c:layout>
                <c:manualLayout>
                  <c:x val="-5.8997059283063397E-3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A-4721-B98D-EA29F57ECDE7}"/>
                </c:ext>
              </c:extLst>
            </c:dLbl>
            <c:dLbl>
              <c:idx val="2"/>
              <c:layout>
                <c:manualLayout>
                  <c:x val="-1.7699117784919092E-2"/>
                  <c:y val="-7.2859744990892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DA-4721-B98D-EA29F57ECDE7}"/>
                </c:ext>
              </c:extLst>
            </c:dLbl>
            <c:dLbl>
              <c:idx val="3"/>
              <c:layout>
                <c:manualLayout>
                  <c:x val="-1.376598049938146E-2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DA-4721-B98D-EA29F57ECDE7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Investimento!$AO$14:$AO$17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Investimento!$AP$14:$AP$17</c:f>
              <c:numCache>
                <c:formatCode>_(* #,##0_);_(* \(#,##0\);_(* "-"??_);_(@_)</c:formatCode>
                <c:ptCount val="4"/>
                <c:pt idx="0">
                  <c:v>3734.1600000000003</c:v>
                </c:pt>
                <c:pt idx="1">
                  <c:v>9162.0999999999985</c:v>
                </c:pt>
                <c:pt idx="2">
                  <c:v>27172.6</c:v>
                </c:pt>
                <c:pt idx="3">
                  <c:v>40068.86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DA-4721-B98D-EA29F57ECDE7}"/>
            </c:ext>
          </c:extLst>
        </c:ser>
        <c:ser>
          <c:idx val="1"/>
          <c:order val="1"/>
          <c:tx>
            <c:strRef>
              <c:f>Investimento!$AQ$13</c:f>
              <c:strCache>
                <c:ptCount val="1"/>
                <c:pt idx="0">
                  <c:v>Safra 2018/19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1632255070456581E-2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DA-4721-B98D-EA29F57ECDE7}"/>
                </c:ext>
              </c:extLst>
            </c:dLbl>
            <c:dLbl>
              <c:idx val="1"/>
              <c:layout>
                <c:manualLayout>
                  <c:x val="2.3598823713225359E-2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DA-4721-B98D-EA29F57ECDE7}"/>
                </c:ext>
              </c:extLst>
            </c:dLbl>
            <c:dLbl>
              <c:idx val="2"/>
              <c:layout>
                <c:manualLayout>
                  <c:x val="1.1799411856612752E-2"/>
                  <c:y val="-2.5500910746812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DA-4721-B98D-EA29F57ECDE7}"/>
                </c:ext>
              </c:extLst>
            </c:dLbl>
            <c:dLbl>
              <c:idx val="3"/>
              <c:layout>
                <c:manualLayout>
                  <c:x val="1.1799411856612679E-2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DA-4721-B98D-EA29F57ECDE7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Investimento!$AO$14:$AO$17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Investimento!$AQ$14:$AQ$17</c:f>
              <c:numCache>
                <c:formatCode>_(* #,##0_);_(* \(#,##0\);_(* "-"??_);_(@_)</c:formatCode>
                <c:ptCount val="4"/>
                <c:pt idx="0">
                  <c:v>1235.576</c:v>
                </c:pt>
                <c:pt idx="1">
                  <c:v>10757.538888000001</c:v>
                </c:pt>
                <c:pt idx="2">
                  <c:v>31636.700000000004</c:v>
                </c:pt>
                <c:pt idx="3">
                  <c:v>43629.814888000008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DA-4721-B98D-EA29F57EC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2578496"/>
        <c:axId val="1"/>
        <c:axId val="0"/>
      </c:bar3DChart>
      <c:catAx>
        <c:axId val="42257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4225784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Comercialização!$AP$13</c:f>
              <c:strCache>
                <c:ptCount val="1"/>
                <c:pt idx="0">
                  <c:v>Safra 2017/18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3.9316305706287745E-3"/>
                  <c:y val="0.23448309480279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02-4C5F-8AB4-BFBCE5962D8E}"/>
                </c:ext>
              </c:extLst>
            </c:dLbl>
            <c:dLbl>
              <c:idx val="1"/>
              <c:layout>
                <c:manualLayout>
                  <c:x val="-5.8997059283063397E-3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02-4C5F-8AB4-BFBCE5962D8E}"/>
                </c:ext>
              </c:extLst>
            </c:dLbl>
            <c:dLbl>
              <c:idx val="2"/>
              <c:layout>
                <c:manualLayout>
                  <c:x val="-1.299763938118636E-5"/>
                  <c:y val="-2.1517615662051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02-4C5F-8AB4-BFBCE5962D8E}"/>
                </c:ext>
              </c:extLst>
            </c:dLbl>
            <c:dLbl>
              <c:idx val="3"/>
              <c:layout>
                <c:manualLayout>
                  <c:x val="1.3745622580737003E-2"/>
                  <c:y val="-1.804485453680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02-4C5F-8AB4-BFBCE5962D8E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Comercialização!$AO$17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Comercialização!$AP$17</c:f>
              <c:numCache>
                <c:formatCode>_(* #,##0_);_(* \(#,##0\);_(* "-"??_);_(@_)</c:formatCode>
                <c:ptCount val="1"/>
                <c:pt idx="0">
                  <c:v>29776.86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02-4C5F-8AB4-BFBCE5962D8E}"/>
            </c:ext>
          </c:extLst>
        </c:ser>
        <c:ser>
          <c:idx val="1"/>
          <c:order val="1"/>
          <c:tx>
            <c:strRef>
              <c:f>Comercialização!$AQ$13</c:f>
              <c:strCache>
                <c:ptCount val="1"/>
                <c:pt idx="0">
                  <c:v>Safra 2018/19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5.9112945290933491E-3"/>
                  <c:y val="0.12071430852664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02-4C5F-8AB4-BFBCE5962D8E}"/>
                </c:ext>
              </c:extLst>
            </c:dLbl>
            <c:dLbl>
              <c:idx val="1"/>
              <c:layout>
                <c:manualLayout>
                  <c:x val="2.3598823713225359E-2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02-4C5F-8AB4-BFBCE5962D8E}"/>
                </c:ext>
              </c:extLst>
            </c:dLbl>
            <c:dLbl>
              <c:idx val="2"/>
              <c:layout>
                <c:manualLayout>
                  <c:x val="3.7345931553193074E-2"/>
                  <c:y val="-2.19428860225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02-4C5F-8AB4-BFBCE5962D8E}"/>
                </c:ext>
              </c:extLst>
            </c:dLbl>
            <c:dLbl>
              <c:idx val="3"/>
              <c:layout>
                <c:manualLayout>
                  <c:x val="3.9311050840575908E-2"/>
                  <c:y val="-2.516070905287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02-4C5F-8AB4-BFBCE5962D8E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Comercialização!$AO$17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Comercialização!$AQ$17</c:f>
              <c:numCache>
                <c:formatCode>_(* #,##0_);_(* \(#,##0\);_(* "-"??_);_(@_)</c:formatCode>
                <c:ptCount val="1"/>
                <c:pt idx="0">
                  <c:v>25963.200000000001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02-4C5F-8AB4-BFBCE5962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369560"/>
        <c:axId val="1"/>
        <c:axId val="0"/>
      </c:bar3DChart>
      <c:catAx>
        <c:axId val="339369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3393695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315262583327527"/>
          <c:y val="0.91007020122484683"/>
          <c:w val="0.6169273531074102"/>
          <c:h val="6.8582187226596703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Industrialização!$AP$13</c:f>
              <c:strCache>
                <c:ptCount val="1"/>
                <c:pt idx="0">
                  <c:v>Safra 2017/18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9665686427687802E-3"/>
                  <c:y val="-1.457194899817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5-4D64-8275-0BCD69974650}"/>
                </c:ext>
              </c:extLst>
            </c:dLbl>
            <c:dLbl>
              <c:idx val="1"/>
              <c:layout>
                <c:manualLayout>
                  <c:x val="-5.8997059283063397E-3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75-4D64-8275-0BCD69974650}"/>
                </c:ext>
              </c:extLst>
            </c:dLbl>
            <c:dLbl>
              <c:idx val="2"/>
              <c:layout>
                <c:manualLayout>
                  <c:x val="-1.7699117784919092E-2"/>
                  <c:y val="-7.2859744990892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75-4D64-8275-0BCD69974650}"/>
                </c:ext>
              </c:extLst>
            </c:dLbl>
            <c:dLbl>
              <c:idx val="3"/>
              <c:layout>
                <c:manualLayout>
                  <c:x val="-1.376598049938146E-2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75-4D64-8275-0BCD69974650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Industrialização!$AO$14:$AO$17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Industrialização!$AP$14:$AP$17</c:f>
              <c:numCache>
                <c:formatCode>_(* #,##0_);_(* \(#,##0\);_(* "-"??_);_(@_)</c:formatCode>
                <c:ptCount val="4"/>
                <c:pt idx="0">
                  <c:v>0</c:v>
                </c:pt>
                <c:pt idx="1">
                  <c:v>509.803</c:v>
                </c:pt>
                <c:pt idx="2">
                  <c:v>6755.5494251800001</c:v>
                </c:pt>
                <c:pt idx="3">
                  <c:v>7265.35242518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75-4D64-8275-0BCD69974650}"/>
            </c:ext>
          </c:extLst>
        </c:ser>
        <c:ser>
          <c:idx val="1"/>
          <c:order val="1"/>
          <c:tx>
            <c:strRef>
              <c:f>Industrialização!$AQ$13</c:f>
              <c:strCache>
                <c:ptCount val="1"/>
                <c:pt idx="0">
                  <c:v>Safra 2018/19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1632255070456581E-2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75-4D64-8275-0BCD69974650}"/>
                </c:ext>
              </c:extLst>
            </c:dLbl>
            <c:dLbl>
              <c:idx val="1"/>
              <c:layout>
                <c:manualLayout>
                  <c:x val="2.3598823713225359E-2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75-4D64-8275-0BCD69974650}"/>
                </c:ext>
              </c:extLst>
            </c:dLbl>
            <c:dLbl>
              <c:idx val="2"/>
              <c:layout>
                <c:manualLayout>
                  <c:x val="1.1799411856612752E-2"/>
                  <c:y val="-2.5500910746812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75-4D64-8275-0BCD69974650}"/>
                </c:ext>
              </c:extLst>
            </c:dLbl>
            <c:dLbl>
              <c:idx val="3"/>
              <c:layout>
                <c:manualLayout>
                  <c:x val="1.1799411856612679E-2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75-4D64-8275-0BCD69974650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Industrialização!$AO$14:$AO$17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Industrialização!$AQ$14:$AQ$17</c:f>
              <c:numCache>
                <c:formatCode>_(* #,##0_);_(* \(#,##0\);_(* "-"??_);_(@_)</c:formatCode>
                <c:ptCount val="4"/>
                <c:pt idx="0">
                  <c:v>0</c:v>
                </c:pt>
                <c:pt idx="1">
                  <c:v>684.80400000000009</c:v>
                </c:pt>
                <c:pt idx="2">
                  <c:v>6628.1794694100008</c:v>
                </c:pt>
                <c:pt idx="3">
                  <c:v>7312.9834694100009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A75-4D64-8275-0BCD69974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877904"/>
        <c:axId val="1"/>
        <c:axId val="0"/>
      </c:bar3DChart>
      <c:catAx>
        <c:axId val="33787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337877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20"/>
      <c:depthPercent val="9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900547481914409E-2"/>
          <c:y val="8.0160341722905579E-2"/>
          <c:w val="0.96819890503617123"/>
          <c:h val="0.82906361755697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total!$BS$2</c:f>
              <c:strCache>
                <c:ptCount val="1"/>
                <c:pt idx="0">
                  <c:v>Safra 2017/18</c:v>
                </c:pt>
              </c:strCache>
            </c:strRef>
          </c:tx>
          <c:spPr>
            <a:solidFill>
              <a:srgbClr val="B597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4.8691710892966571E-3"/>
                  <c:y val="-9.337075439827447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23-46BE-9AFA-1C9B3F0B13C0}"/>
                </c:ext>
              </c:extLst>
            </c:dLbl>
            <c:dLbl>
              <c:idx val="1"/>
              <c:layout>
                <c:manualLayout>
                  <c:x val="-1.465295362308789E-2"/>
                  <c:y val="-2.902471349497154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23-46BE-9AFA-1C9B3F0B13C0}"/>
                </c:ext>
              </c:extLst>
            </c:dLbl>
            <c:dLbl>
              <c:idx val="2"/>
              <c:layout>
                <c:manualLayout>
                  <c:x val="-1.1457612384439207E-2"/>
                  <c:y val="-1.54623645567725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23-46BE-9AFA-1C9B3F0B13C0}"/>
                </c:ext>
              </c:extLst>
            </c:dLbl>
            <c:dLbl>
              <c:idx val="3"/>
              <c:layout>
                <c:manualLayout>
                  <c:x val="-1.3215859030837005E-2"/>
                  <c:y val="-6.05053516420752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23-46BE-9AFA-1C9B3F0B13C0}"/>
                </c:ext>
              </c:extLst>
            </c:dLbl>
            <c:dLbl>
              <c:idx val="4"/>
              <c:layout>
                <c:manualLayout>
                  <c:x val="-1.3215859030837005E-2"/>
                  <c:y val="3.02526758210376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23-46BE-9AFA-1C9B3F0B13C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total!$BR$3:$BR$7</c:f>
              <c:strCache>
                <c:ptCount val="5"/>
                <c:pt idx="0">
                  <c:v>Industrialização</c:v>
                </c:pt>
                <c:pt idx="1">
                  <c:v>Investimento</c:v>
                </c:pt>
                <c:pt idx="2">
                  <c:v>Comercialização</c:v>
                </c:pt>
                <c:pt idx="3">
                  <c:v>Custeio</c:v>
                </c:pt>
                <c:pt idx="4">
                  <c:v>Total</c:v>
                </c:pt>
              </c:strCache>
            </c:strRef>
          </c:cat>
          <c:val>
            <c:numRef>
              <c:f>total!$BS$3:$BS$7</c:f>
              <c:numCache>
                <c:formatCode>_(* #,##0_);_(* \(#,##0\);_(* "-"??_);_(@_)</c:formatCode>
                <c:ptCount val="5"/>
                <c:pt idx="0">
                  <c:v>471</c:v>
                </c:pt>
                <c:pt idx="1">
                  <c:v>2784.6</c:v>
                </c:pt>
                <c:pt idx="2">
                  <c:v>10796.599999999999</c:v>
                </c:pt>
                <c:pt idx="3">
                  <c:v>9857.7999999999993</c:v>
                </c:pt>
                <c:pt idx="4">
                  <c:v>23910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8623-46BE-9AFA-1C9B3F0B13C0}"/>
            </c:ext>
          </c:extLst>
        </c:ser>
        <c:ser>
          <c:idx val="1"/>
          <c:order val="1"/>
          <c:tx>
            <c:strRef>
              <c:f>total!$BT$2</c:f>
              <c:strCache>
                <c:ptCount val="1"/>
                <c:pt idx="0">
                  <c:v>Safra 2018/19</c:v>
                </c:pt>
              </c:strCache>
            </c:strRef>
          </c:tx>
          <c:spPr>
            <a:solidFill>
              <a:srgbClr val="866A1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6187288262975937E-2"/>
                  <c:y val="-4.5684883448986917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23-46BE-9AFA-1C9B3F0B13C0}"/>
                </c:ext>
              </c:extLst>
            </c:dLbl>
            <c:dLbl>
              <c:idx val="1"/>
              <c:layout>
                <c:manualLayout>
                  <c:x val="2.059257460658822E-2"/>
                  <c:y val="-7.413009017437176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23-46BE-9AFA-1C9B3F0B13C0}"/>
                </c:ext>
              </c:extLst>
            </c:dLbl>
            <c:dLbl>
              <c:idx val="2"/>
              <c:layout>
                <c:manualLayout>
                  <c:x val="2.0592574606588275E-2"/>
                  <c:y val="-3.994178945453600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23-46BE-9AFA-1C9B3F0B13C0}"/>
                </c:ext>
              </c:extLst>
            </c:dLbl>
            <c:dLbl>
              <c:idx val="4"/>
              <c:layout>
                <c:manualLayout>
                  <c:x val="-1.7793748544784994E-16"/>
                  <c:y val="-5.4310930074677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23-46BE-9AFA-1C9B3F0B13C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total!$BR$3:$BR$7</c:f>
              <c:strCache>
                <c:ptCount val="5"/>
                <c:pt idx="0">
                  <c:v>Industrialização</c:v>
                </c:pt>
                <c:pt idx="1">
                  <c:v>Investimento</c:v>
                </c:pt>
                <c:pt idx="2">
                  <c:v>Comercialização</c:v>
                </c:pt>
                <c:pt idx="3">
                  <c:v>Custeio</c:v>
                </c:pt>
                <c:pt idx="4">
                  <c:v>Total</c:v>
                </c:pt>
              </c:strCache>
            </c:strRef>
          </c:cat>
          <c:val>
            <c:numRef>
              <c:f>total!$BT$3:$BT$7</c:f>
              <c:numCache>
                <c:formatCode>_(* #,##0_);_(* \(#,##0\);_(* "-"??_);_(@_)</c:formatCode>
                <c:ptCount val="5"/>
                <c:pt idx="0">
                  <c:v>1448.1</c:v>
                </c:pt>
                <c:pt idx="1">
                  <c:v>1674.6000000000001</c:v>
                </c:pt>
                <c:pt idx="2">
                  <c:v>10173.700000000001</c:v>
                </c:pt>
                <c:pt idx="3">
                  <c:v>15754</c:v>
                </c:pt>
                <c:pt idx="4">
                  <c:v>29050.400000000001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9-8623-46BE-9AFA-1C9B3F0B1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62"/>
        <c:shape val="box"/>
        <c:axId val="331975984"/>
        <c:axId val="1"/>
        <c:axId val="0"/>
      </c:bar3DChart>
      <c:catAx>
        <c:axId val="33197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3319759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559494882863926"/>
          <c:y val="2.0725552870247653E-2"/>
          <c:w val="0.42658027237581514"/>
          <c:h val="7.451625477508380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dirty="0"/>
              <a:t>Valor Contratado (R$ milhões)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strRef>
              <c:f>Custeio!$B$34:$C$34</c:f>
              <c:strCache>
                <c:ptCount val="2"/>
                <c:pt idx="0">
                  <c:v>Safra 2017/18</c:v>
                </c:pt>
                <c:pt idx="1">
                  <c:v>Safra 2018/19</c:v>
                </c:pt>
              </c:strCache>
            </c:strRef>
          </c:cat>
          <c:val>
            <c:numRef>
              <c:f>Custeio!$B$35:$C$35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6616-4119-A6AB-4985ACD19C87}"/>
            </c:ext>
          </c:extLst>
        </c:ser>
        <c:ser>
          <c:idx val="1"/>
          <c:order val="1"/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16-4119-A6AB-4985ACD19C87}"/>
                </c:ext>
              </c:extLst>
            </c:dLbl>
            <c:dLbl>
              <c:idx val="1"/>
              <c:layout>
                <c:manualLayout>
                  <c:x val="0"/>
                  <c:y val="0.171296296296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16-4119-A6AB-4985ACD19C87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Custeio!$B$34:$C$34</c:f>
              <c:strCache>
                <c:ptCount val="2"/>
                <c:pt idx="0">
                  <c:v>Safra 2017/18</c:v>
                </c:pt>
                <c:pt idx="1">
                  <c:v>Safra 2018/19</c:v>
                </c:pt>
              </c:strCache>
            </c:strRef>
          </c:cat>
          <c:val>
            <c:numRef>
              <c:f>Custeio!$B$42:$C$42</c:f>
              <c:numCache>
                <c:formatCode>_(* #,##0_);_(* \(#,##0\);_(* "-"??_);_(@_)</c:formatCode>
                <c:ptCount val="2"/>
                <c:pt idx="0">
                  <c:v>16089.849668860001</c:v>
                </c:pt>
                <c:pt idx="1">
                  <c:v>19906.532762989998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16-4119-A6AB-4985ACD19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366280"/>
        <c:axId val="1"/>
        <c:axId val="0"/>
      </c:bar3DChart>
      <c:catAx>
        <c:axId val="33936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9366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Participação das Fontes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5E-48F7-8B27-EB31AF48BB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45E-48F7-8B27-EB31AF48BB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45E-48F7-8B27-EB31AF48BB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45E-48F7-8B27-EB31AF48BB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45E-48F7-8B27-EB31AF48BB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45E-48F7-8B27-EB31AF48BB24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5E-48F7-8B27-EB31AF48BB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5E-48F7-8B27-EB31AF48BB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5E-48F7-8B27-EB31AF48BB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5E-48F7-8B27-EB31AF48BB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Custeio!$A$71:$A$76</c:f>
              <c:strCache>
                <c:ptCount val="6"/>
                <c:pt idx="0">
                  <c:v>Poup. Rural - Controlados</c:v>
                </c:pt>
                <c:pt idx="1">
                  <c:v>Obrigatórios</c:v>
                </c:pt>
                <c:pt idx="2">
                  <c:v>BNDES/FINAME - Equalizável</c:v>
                </c:pt>
                <c:pt idx="3">
                  <c:v>Tesouro Nacional</c:v>
                </c:pt>
                <c:pt idx="4">
                  <c:v>Recursos Livres</c:v>
                </c:pt>
                <c:pt idx="5">
                  <c:v>LCA Taxa Livre</c:v>
                </c:pt>
              </c:strCache>
            </c:strRef>
          </c:cat>
          <c:val>
            <c:numRef>
              <c:f>Custeio!$B$71:$B$76</c:f>
              <c:numCache>
                <c:formatCode>0%</c:formatCode>
                <c:ptCount val="6"/>
                <c:pt idx="0">
                  <c:v>0.56519134366371082</c:v>
                </c:pt>
                <c:pt idx="1">
                  <c:v>0.43011005994566637</c:v>
                </c:pt>
                <c:pt idx="2">
                  <c:v>4.4416431657242298E-3</c:v>
                </c:pt>
                <c:pt idx="3">
                  <c:v>1.2608926074090428E-4</c:v>
                </c:pt>
                <c:pt idx="4">
                  <c:v>1.1564283029136754E-4</c:v>
                </c:pt>
                <c:pt idx="5">
                  <c:v>1.5221133866332272E-5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5E-48F7-8B27-EB31AF48B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097167504552789"/>
          <c:y val="0.80847172206125295"/>
          <c:w val="0.79085940938146104"/>
          <c:h val="0.10441281163969568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dirty="0"/>
              <a:t>Valor Contratado (R$ milhões)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3188407721590382E-2"/>
          <c:y val="0.16263708336497143"/>
          <c:w val="0.95362318455681927"/>
          <c:h val="0.7248315949166226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strRef>
              <c:f>Custeio!$J$38:$K$38</c:f>
              <c:strCache>
                <c:ptCount val="2"/>
                <c:pt idx="0">
                  <c:v>Safra 2017/18</c:v>
                </c:pt>
                <c:pt idx="1">
                  <c:v>Safra 2018/19</c:v>
                </c:pt>
              </c:strCache>
            </c:strRef>
          </c:cat>
          <c:val>
            <c:numRef>
              <c:f>Custeio!$J$39:$K$39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9D24-45D8-AC18-9D51511BB4A4}"/>
            </c:ext>
          </c:extLst>
        </c:ser>
        <c:ser>
          <c:idx val="1"/>
          <c:order val="1"/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2160741311982131E-3"/>
                  <c:y val="0.10233698372432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24-45D8-AC18-9D51511BB4A4}"/>
                </c:ext>
              </c:extLst>
            </c:dLbl>
            <c:dLbl>
              <c:idx val="1"/>
              <c:layout>
                <c:manualLayout>
                  <c:x val="2.1080370655991256E-3"/>
                  <c:y val="0.1574415134220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24-45D8-AC18-9D51511BB4A4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Custeio!$J$38:$K$38</c:f>
              <c:strCache>
                <c:ptCount val="2"/>
                <c:pt idx="0">
                  <c:v>Safra 2017/18</c:v>
                </c:pt>
                <c:pt idx="1">
                  <c:v>Safra 2018/19</c:v>
                </c:pt>
              </c:strCache>
            </c:strRef>
          </c:cat>
          <c:val>
            <c:numRef>
              <c:f>Custeio!$J$50:$K$50</c:f>
              <c:numCache>
                <c:formatCode>_(* #,##0_);_(* \(#,##0\);_(* "-"??_);_(@_)</c:formatCode>
                <c:ptCount val="2"/>
                <c:pt idx="0">
                  <c:v>11763.359402</c:v>
                </c:pt>
                <c:pt idx="1">
                  <c:v>12066.808556759999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24-45D8-AC18-9D51511BB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368248"/>
        <c:axId val="1"/>
        <c:axId val="0"/>
      </c:bar3DChart>
      <c:catAx>
        <c:axId val="33936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9368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Participação</a:t>
            </a:r>
            <a:r>
              <a:rPr lang="pt-BR" baseline="0" dirty="0"/>
              <a:t> das Fontes</a:t>
            </a:r>
            <a:endParaRPr lang="pt-BR" dirty="0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422871162910016E-2"/>
          <c:y val="1.0534560550247913E-2"/>
          <c:w val="0.94557712883709"/>
          <c:h val="0.8172160553330617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78-4D63-83C9-77E1FE33EE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78-4D63-83C9-77E1FE33EE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778-4D63-83C9-77E1FE33EE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778-4D63-83C9-77E1FE33EE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778-4D63-83C9-77E1FE33EE9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Custeio!$I$79:$I$83</c:f>
              <c:strCache>
                <c:ptCount val="5"/>
                <c:pt idx="0">
                  <c:v>Poup. Rural - Controlados</c:v>
                </c:pt>
                <c:pt idx="1">
                  <c:v>Obrigatórios</c:v>
                </c:pt>
                <c:pt idx="2">
                  <c:v>BNDES/FINAME - Equalizável</c:v>
                </c:pt>
                <c:pt idx="3">
                  <c:v>FNE</c:v>
                </c:pt>
                <c:pt idx="4">
                  <c:v>FCO</c:v>
                </c:pt>
              </c:strCache>
            </c:strRef>
          </c:cat>
          <c:val>
            <c:numRef>
              <c:f>Custeio!$J$79:$J$83</c:f>
              <c:numCache>
                <c:formatCode>0%</c:formatCode>
                <c:ptCount val="5"/>
                <c:pt idx="0">
                  <c:v>0.59019722526686602</c:v>
                </c:pt>
                <c:pt idx="1">
                  <c:v>0.28152417661769352</c:v>
                </c:pt>
                <c:pt idx="2">
                  <c:v>7.4366905281805368E-2</c:v>
                </c:pt>
                <c:pt idx="3">
                  <c:v>2.1310683000973638E-2</c:v>
                </c:pt>
                <c:pt idx="4">
                  <c:v>2.8125562767608421E-2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78-4D63-83C9-77E1FE33E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0179955826704646"/>
          <c:y val="0.72560068776931907"/>
          <c:w val="0.35329734619354486"/>
          <c:h val="0.23774357250414999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dirty="0"/>
              <a:t>Valor Contratado (R$ milhões)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3188407721590382E-2"/>
          <c:y val="0.16263708336497143"/>
          <c:w val="0.95362318455681927"/>
          <c:h val="0.7248315949166226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strRef>
              <c:f>Custeio!$AH$41:$AI$41</c:f>
              <c:strCache>
                <c:ptCount val="2"/>
                <c:pt idx="0">
                  <c:v>Safra 2017/18</c:v>
                </c:pt>
                <c:pt idx="1">
                  <c:v>Safra 2018/19</c:v>
                </c:pt>
              </c:strCache>
            </c:strRef>
          </c:cat>
          <c:val>
            <c:numRef>
              <c:f>Custeio!$AH$42:$AI$42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2810-400F-8F8F-128EC3D9BA4C}"/>
            </c:ext>
          </c:extLst>
        </c:ser>
        <c:ser>
          <c:idx val="1"/>
          <c:order val="1"/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9.8400976385625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10-400F-8F8F-128EC3D9BA4C}"/>
                </c:ext>
              </c:extLst>
            </c:dLbl>
            <c:dLbl>
              <c:idx val="1"/>
              <c:layout>
                <c:manualLayout>
                  <c:x val="-2.1080370655992028E-3"/>
                  <c:y val="9.8400976385625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10-400F-8F8F-128EC3D9BA4C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Custeio!$AH$41:$AI$41</c:f>
              <c:strCache>
                <c:ptCount val="2"/>
                <c:pt idx="0">
                  <c:v>Safra 2017/18</c:v>
                </c:pt>
                <c:pt idx="1">
                  <c:v>Safra 2018/19</c:v>
                </c:pt>
              </c:strCache>
            </c:strRef>
          </c:cat>
          <c:val>
            <c:numRef>
              <c:f>Custeio!$AH$55:$AI$55</c:f>
              <c:numCache>
                <c:formatCode>_(* #,##0_);_(* \(#,##0\);_(* "-"??_);_(@_)</c:formatCode>
                <c:ptCount val="2"/>
                <c:pt idx="0">
                  <c:v>64556.45</c:v>
                </c:pt>
                <c:pt idx="1">
                  <c:v>67119.8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0-400F-8F8F-128EC3D9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981056"/>
        <c:axId val="1"/>
        <c:axId val="0"/>
      </c:bar3DChart>
      <c:catAx>
        <c:axId val="33998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9981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Participação das Fontes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B8-48C8-B88A-72C8F15FEA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B8-48C8-B88A-72C8F15FEA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DB8-48C8-B88A-72C8F15FEA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DB8-48C8-B88A-72C8F15FEA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DB8-48C8-B88A-72C8F15FEA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DB8-48C8-B88A-72C8F15FEA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DB8-48C8-B88A-72C8F15FEA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DB8-48C8-B88A-72C8F15FEA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DB8-48C8-B88A-72C8F15FEA0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DB8-48C8-B88A-72C8F15FEA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Custeio!$AG$84:$AG$93</c:f>
              <c:strCache>
                <c:ptCount val="10"/>
                <c:pt idx="0">
                  <c:v>Poup. Rural - Controlados</c:v>
                </c:pt>
                <c:pt idx="1">
                  <c:v>Obrigatórios</c:v>
                </c:pt>
                <c:pt idx="2">
                  <c:v>LCA Taxa Livre</c:v>
                </c:pt>
                <c:pt idx="3">
                  <c:v>LCA Taxa Favorecida</c:v>
                </c:pt>
                <c:pt idx="4">
                  <c:v>Poupança Rural - Livre</c:v>
                </c:pt>
                <c:pt idx="5">
                  <c:v>Recursos Livres</c:v>
                </c:pt>
                <c:pt idx="6">
                  <c:v>FNE</c:v>
                </c:pt>
                <c:pt idx="7">
                  <c:v>FNO</c:v>
                </c:pt>
                <c:pt idx="8">
                  <c:v>Funcafé</c:v>
                </c:pt>
                <c:pt idx="9">
                  <c:v>Outras</c:v>
                </c:pt>
              </c:strCache>
            </c:strRef>
          </c:cat>
          <c:val>
            <c:numRef>
              <c:f>Custeio!$AH$84:$AH$93</c:f>
              <c:numCache>
                <c:formatCode>0%</c:formatCode>
                <c:ptCount val="10"/>
                <c:pt idx="0">
                  <c:v>0.28440192014874893</c:v>
                </c:pt>
                <c:pt idx="1">
                  <c:v>0.2225870756468285</c:v>
                </c:pt>
                <c:pt idx="2">
                  <c:v>0.14056060953697716</c:v>
                </c:pt>
                <c:pt idx="3">
                  <c:v>9.414509578395644E-2</c:v>
                </c:pt>
                <c:pt idx="4">
                  <c:v>9.7258931045682492E-2</c:v>
                </c:pt>
                <c:pt idx="5">
                  <c:v>6.9040730157122032E-2</c:v>
                </c:pt>
                <c:pt idx="6">
                  <c:v>4.474089612901111E-2</c:v>
                </c:pt>
                <c:pt idx="7">
                  <c:v>2.2824859430451223E-2</c:v>
                </c:pt>
                <c:pt idx="8">
                  <c:v>9.3325665451923275E-3</c:v>
                </c:pt>
                <c:pt idx="9">
                  <c:v>1.5107315576029725E-2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DB8-48C8-B88A-72C8F15FE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983558268234222"/>
          <c:y val="0.69172681539807523"/>
          <c:w val="0.76558832512799802"/>
          <c:h val="0.3082731846019248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dirty="0"/>
              <a:t>Valor Contratado (R$ milhões)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strRef>
              <c:f>Investimento!$B$36:$C$36</c:f>
              <c:strCache>
                <c:ptCount val="2"/>
                <c:pt idx="0">
                  <c:v>Safra 2017/18</c:v>
                </c:pt>
                <c:pt idx="1">
                  <c:v>Safra 2018/19</c:v>
                </c:pt>
              </c:strCache>
            </c:strRef>
          </c:cat>
          <c:val>
            <c:numRef>
              <c:f>Investimento!$B$37:$C$37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E38A-4B57-BB9A-D5BAF88D444B}"/>
            </c:ext>
          </c:extLst>
        </c:ser>
        <c:ser>
          <c:idx val="1"/>
          <c:order val="1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3.8646899750366853E-17"/>
                  <c:y val="8.6592859219350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8A-4B57-BB9A-D5BAF88D444B}"/>
                </c:ext>
              </c:extLst>
            </c:dLbl>
            <c:dLbl>
              <c:idx val="1"/>
              <c:layout>
                <c:manualLayout>
                  <c:x val="0"/>
                  <c:y val="8.6592859219350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8A-4B57-BB9A-D5BAF88D444B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Investimento!$B$36:$C$36</c:f>
              <c:strCache>
                <c:ptCount val="2"/>
                <c:pt idx="0">
                  <c:v>Safra 2017/18</c:v>
                </c:pt>
                <c:pt idx="1">
                  <c:v>Safra 2018/19</c:v>
                </c:pt>
              </c:strCache>
            </c:strRef>
          </c:cat>
          <c:val>
            <c:numRef>
              <c:f>Investimento!$B$43:$C$43</c:f>
              <c:numCache>
                <c:formatCode>_(* #,##0_);_(* \(#,##0\);_(* "-"??_);_(@_)</c:formatCode>
                <c:ptCount val="2"/>
                <c:pt idx="0">
                  <c:v>3734.1600000000003</c:v>
                </c:pt>
                <c:pt idx="1">
                  <c:v>1235.576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8A-4B57-BB9A-D5BAF88D4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875936"/>
        <c:axId val="1"/>
        <c:axId val="0"/>
      </c:bar3DChart>
      <c:catAx>
        <c:axId val="3378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7875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Participação</a:t>
            </a:r>
            <a:r>
              <a:rPr lang="pt-BR" baseline="0" dirty="0"/>
              <a:t> das Fontes</a:t>
            </a:r>
            <a:endParaRPr lang="pt-BR" dirty="0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A4-46CE-928B-A1E4916011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A4-46CE-928B-A1E4916011DA}"/>
              </c:ext>
            </c:extLst>
          </c:dPt>
          <c:dLbls>
            <c:dLbl>
              <c:idx val="0"/>
              <c:layout>
                <c:manualLayout>
                  <c:x val="-0.24441819772528434"/>
                  <c:y val="-0.11216865970948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A4-46CE-928B-A1E4916011DA}"/>
                </c:ext>
              </c:extLst>
            </c:dLbl>
            <c:dLbl>
              <c:idx val="1"/>
              <c:layout>
                <c:manualLayout>
                  <c:x val="0.29222769028871393"/>
                  <c:y val="1.8162135983880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A4-46CE-928B-A1E491601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Investimento!$A$71:$A$72</c:f>
              <c:strCache>
                <c:ptCount val="2"/>
                <c:pt idx="0">
                  <c:v>Poupança Rural - Controlados</c:v>
                </c:pt>
                <c:pt idx="1">
                  <c:v>BNDES/FINAME - Equalizável</c:v>
                </c:pt>
              </c:strCache>
            </c:strRef>
          </c:cat>
          <c:val>
            <c:numRef>
              <c:f>Investimento!$B$71:$B$72</c:f>
              <c:numCache>
                <c:formatCode>0%</c:formatCode>
                <c:ptCount val="2"/>
                <c:pt idx="0">
                  <c:v>0.56386656911432409</c:v>
                </c:pt>
                <c:pt idx="1">
                  <c:v>0.43550538372386643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A4-46CE-928B-A1E491601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609842519685038"/>
          <c:y val="0.82481990160547713"/>
          <c:w val="0.562247375328084"/>
          <c:h val="0.13885773311260266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9D00-2FBD-0147-838C-23636EDAFD31}" type="datetimeFigureOut">
              <a:rPr lang="pt-BR" smtClean="0"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9B5A-8810-B946-818F-4B83E9999292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Picture 9" descr="Sem título-1-0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9D00-2FBD-0147-838C-23636EDAFD31}" type="datetimeFigureOut">
              <a:rPr lang="pt-BR" smtClean="0"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9B5A-8810-B946-818F-4B83E9999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57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9D00-2FBD-0147-838C-23636EDAFD31}" type="datetimeFigureOut">
              <a:rPr lang="pt-BR" smtClean="0"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9B5A-8810-B946-818F-4B83E9999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9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9D00-2FBD-0147-838C-23636EDAFD31}" type="datetimeFigureOut">
              <a:rPr lang="pt-BR" smtClean="0"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9B5A-8810-B946-818F-4B83E9999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5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9D00-2FBD-0147-838C-23636EDAFD31}" type="datetimeFigureOut">
              <a:rPr lang="pt-BR" smtClean="0"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9B5A-8810-B946-818F-4B83E9999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0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9D00-2FBD-0147-838C-23636EDAFD31}" type="datetimeFigureOut">
              <a:rPr lang="pt-BR" smtClean="0"/>
              <a:t>12/07/2019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9B5A-8810-B946-818F-4B83E9999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64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9D00-2FBD-0147-838C-23636EDAFD31}" type="datetimeFigureOut">
              <a:rPr lang="pt-BR" smtClean="0"/>
              <a:t>12/07/2019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9B5A-8810-B946-818F-4B83E9999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1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9D00-2FBD-0147-838C-23636EDAFD31}" type="datetimeFigureOut">
              <a:rPr lang="pt-BR" smtClean="0"/>
              <a:t>12/07/2019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9B5A-8810-B946-818F-4B83E9999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52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9D00-2FBD-0147-838C-23636EDAFD31}" type="datetimeFigureOut">
              <a:rPr lang="pt-BR" smtClean="0"/>
              <a:t>12/07/2019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9B5A-8810-B946-818F-4B83E9999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9D00-2FBD-0147-838C-23636EDAFD31}" type="datetimeFigureOut">
              <a:rPr lang="pt-BR" smtClean="0"/>
              <a:t>12/07/2019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9B5A-8810-B946-818F-4B83E9999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15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9D00-2FBD-0147-838C-23636EDAFD31}" type="datetimeFigureOut">
              <a:rPr lang="pt-BR" smtClean="0"/>
              <a:t>12/07/2019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9B5A-8810-B946-818F-4B83E99992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83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59D00-2FBD-0147-838C-23636EDAFD31}" type="datetimeFigureOut">
              <a:rPr lang="pt-BR" smtClean="0"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9B5A-8810-B946-818F-4B83E999929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9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1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chart" Target="../charts/chart13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chart" Target="../charts/chart14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chart" Target="../charts/chart15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9637" y="4580078"/>
            <a:ext cx="4610911" cy="11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DESEMPENHO DO CRÉDITO RURAL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956672"/>
            <a:ext cx="541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Safra</a:t>
            </a:r>
            <a:r>
              <a:rPr kumimoji="0" lang="pt-BR" sz="20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2018/19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Julho de 2018 a Junho de 2019</a:t>
            </a: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255279" y="5611218"/>
            <a:ext cx="4455269" cy="2918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9331512" y="6355789"/>
            <a:ext cx="1681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10/07/2019</a:t>
            </a:r>
          </a:p>
        </p:txBody>
      </p:sp>
      <p:sp>
        <p:nvSpPr>
          <p:cNvPr id="9" name="CaixaDeTexto 2"/>
          <p:cNvSpPr txBox="1"/>
          <p:nvPr/>
        </p:nvSpPr>
        <p:spPr>
          <a:xfrm>
            <a:off x="7394909" y="4343699"/>
            <a:ext cx="4610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Ministério da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Agricultura,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Pecuária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e Abastecimento</a:t>
            </a:r>
          </a:p>
        </p:txBody>
      </p:sp>
    </p:spTree>
    <p:extLst>
      <p:ext uri="{BB962C8B-B14F-4D97-AF65-F5344CB8AC3E}">
        <p14:creationId xmlns:p14="http://schemas.microsoft.com/office/powerpoint/2010/main" val="31553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altLang="pt-BR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</a:t>
            </a: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- PRONAMP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5964971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96DD18-B5B6-44F3-9D2B-DB5630994A87}"/>
              </a:ext>
            </a:extLst>
          </p:cNvPr>
          <p:cNvSpPr txBox="1"/>
          <p:nvPr/>
        </p:nvSpPr>
        <p:spPr>
          <a:xfrm>
            <a:off x="9889580" y="1167363"/>
            <a:ext cx="102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milhões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2ABC90F-8E4F-4555-AD3E-A30B3AFC5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18596"/>
              </p:ext>
            </p:extLst>
          </p:nvPr>
        </p:nvGraphicFramePr>
        <p:xfrm>
          <a:off x="776288" y="1541462"/>
          <a:ext cx="10284376" cy="336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Worksheet" r:id="rId3" imgW="6829371" imgH="1886066" progId="Excel.Sheet.8">
                  <p:embed/>
                </p:oleObj>
              </mc:Choice>
              <mc:Fallback>
                <p:oleObj name="Worksheet" r:id="rId3" imgW="6829371" imgH="188606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288" y="1541462"/>
                        <a:ext cx="10284376" cy="336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2A6521F-4AE4-4C28-A518-FC44A0564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855419"/>
              </p:ext>
            </p:extLst>
          </p:nvPr>
        </p:nvGraphicFramePr>
        <p:xfrm>
          <a:off x="562252" y="1623174"/>
          <a:ext cx="5581650" cy="428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altLang="pt-BR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PRONAF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479" y="6116281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CEE5B93B-A08F-4E80-AC9B-E07E1C147344}"/>
              </a:ext>
            </a:extLst>
          </p:cNvPr>
          <p:cNvCxnSpPr>
            <a:cxnSpLocks/>
          </p:cNvCxnSpPr>
          <p:nvPr/>
        </p:nvCxnSpPr>
        <p:spPr>
          <a:xfrm flipV="1">
            <a:off x="2913838" y="3032407"/>
            <a:ext cx="853009" cy="5618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B3478B-6E25-49DA-A557-A062046D8B13}"/>
              </a:ext>
            </a:extLst>
          </p:cNvPr>
          <p:cNvSpPr txBox="1"/>
          <p:nvPr/>
        </p:nvSpPr>
        <p:spPr>
          <a:xfrm rot="19690496">
            <a:off x="2914153" y="2881720"/>
            <a:ext cx="6607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4C3F401-46CD-41FD-9961-486891720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24168"/>
              </p:ext>
            </p:extLst>
          </p:nvPr>
        </p:nvGraphicFramePr>
        <p:xfrm>
          <a:off x="6867525" y="1623174"/>
          <a:ext cx="4572000" cy="428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94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INVESTIMENTO - PRONAF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28" y="6157213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D57667-0C46-4DC4-8307-7158D3CD957A}"/>
              </a:ext>
            </a:extLst>
          </p:cNvPr>
          <p:cNvSpPr txBox="1"/>
          <p:nvPr/>
        </p:nvSpPr>
        <p:spPr>
          <a:xfrm>
            <a:off x="10084890" y="1002680"/>
            <a:ext cx="102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milhões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0B74DF1-E2A3-4267-B0E8-368062FA0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91782"/>
              </p:ext>
            </p:extLst>
          </p:nvPr>
        </p:nvGraphicFramePr>
        <p:xfrm>
          <a:off x="1209674" y="1272208"/>
          <a:ext cx="10094449" cy="458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Worksheet" r:id="rId3" imgW="6629487" imgH="3009990" progId="Excel.Sheet.8">
                  <p:embed/>
                </p:oleObj>
              </mc:Choice>
              <mc:Fallback>
                <p:oleObj name="Worksheet" r:id="rId3" imgW="6629487" imgH="30099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9674" y="1272208"/>
                        <a:ext cx="10094449" cy="458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7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INVESTIMENTO - DEMAIS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574" y="6098137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4838727-2D91-48AC-BC98-F92945AF6DC0}"/>
              </a:ext>
            </a:extLst>
          </p:cNvPr>
          <p:cNvSpPr txBox="1"/>
          <p:nvPr/>
        </p:nvSpPr>
        <p:spPr>
          <a:xfrm>
            <a:off x="10206657" y="1010143"/>
            <a:ext cx="102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milhões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98515D0-D957-4641-8022-E18C7F258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586539"/>
              </p:ext>
            </p:extLst>
          </p:nvPr>
        </p:nvGraphicFramePr>
        <p:xfrm>
          <a:off x="1296988" y="1287463"/>
          <a:ext cx="9939337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Worksheet" r:id="rId3" imgW="7038971" imgH="3181324" progId="Excel.Sheet.8">
                  <p:embed/>
                </p:oleObj>
              </mc:Choice>
              <mc:Fallback>
                <p:oleObj name="Worksheet" r:id="rId3" imgW="7038971" imgH="318132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6988" y="1287463"/>
                        <a:ext cx="9939337" cy="449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0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altLang="pt-BR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CUSTEIO TOTAL</a:t>
            </a:r>
            <a:endParaRPr kumimoji="0" lang="pt-BR" altLang="pt-B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11" y="6065382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141F37E-6C43-48BA-AA0A-107A97FF3ABF}"/>
              </a:ext>
            </a:extLst>
          </p:cNvPr>
          <p:cNvSpPr txBox="1"/>
          <p:nvPr/>
        </p:nvSpPr>
        <p:spPr>
          <a:xfrm>
            <a:off x="10821737" y="1182252"/>
            <a:ext cx="102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milhões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13BDBA1-3FFF-442A-9342-A2DA4E4B99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962383"/>
              </p:ext>
            </p:extLst>
          </p:nvPr>
        </p:nvGraphicFramePr>
        <p:xfrm>
          <a:off x="681038" y="1576726"/>
          <a:ext cx="4467225" cy="425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Worksheet" r:id="rId3" imgW="4467200" imgH="3038488" progId="Excel.Sheet.8">
                  <p:embed/>
                </p:oleObj>
              </mc:Choice>
              <mc:Fallback>
                <p:oleObj name="Worksheet" r:id="rId3" imgW="4467200" imgH="303848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8" y="1576726"/>
                        <a:ext cx="4467225" cy="4252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ABB8F19-01D7-4AD9-B5F1-88E5C8D59F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212263"/>
              </p:ext>
            </p:extLst>
          </p:nvPr>
        </p:nvGraphicFramePr>
        <p:xfrm>
          <a:off x="6362700" y="1576726"/>
          <a:ext cx="5307114" cy="448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197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INVESTIMENTO TOTAL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11" y="6065382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141F37E-6C43-48BA-AA0A-107A97FF3ABF}"/>
              </a:ext>
            </a:extLst>
          </p:cNvPr>
          <p:cNvSpPr txBox="1"/>
          <p:nvPr/>
        </p:nvSpPr>
        <p:spPr>
          <a:xfrm>
            <a:off x="10821737" y="1182252"/>
            <a:ext cx="102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milhões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51AE691-75F1-422A-A3D6-6E0495607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061980"/>
              </p:ext>
            </p:extLst>
          </p:nvPr>
        </p:nvGraphicFramePr>
        <p:xfrm>
          <a:off x="590549" y="1647100"/>
          <a:ext cx="4973931" cy="36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Worksheet" r:id="rId3" imgW="4533828" imgH="3047871" progId="Excel.Sheet.8">
                  <p:embed/>
                </p:oleObj>
              </mc:Choice>
              <mc:Fallback>
                <p:oleObj name="Worksheet" r:id="rId3" imgW="4533828" imgH="304787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49" y="1647100"/>
                        <a:ext cx="4973931" cy="36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C262DD3-4C64-43FD-B4A9-21A9BB843E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417103"/>
              </p:ext>
            </p:extLst>
          </p:nvPr>
        </p:nvGraphicFramePr>
        <p:xfrm>
          <a:off x="6362700" y="1800458"/>
          <a:ext cx="5238751" cy="426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932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altLang="pt-BR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</a:t>
            </a:r>
            <a:endParaRPr kumimoji="0" lang="pt-BR" altLang="pt-B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" y="5989672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141F37E-6C43-48BA-AA0A-107A97FF3ABF}"/>
              </a:ext>
            </a:extLst>
          </p:cNvPr>
          <p:cNvSpPr txBox="1"/>
          <p:nvPr/>
        </p:nvSpPr>
        <p:spPr>
          <a:xfrm>
            <a:off x="10883881" y="1260360"/>
            <a:ext cx="102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milhões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7DD52F1-B799-441A-9F7F-FF0B341FC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803447"/>
              </p:ext>
            </p:extLst>
          </p:nvPr>
        </p:nvGraphicFramePr>
        <p:xfrm>
          <a:off x="619125" y="2019300"/>
          <a:ext cx="45339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Worksheet" r:id="rId3" imgW="4533828" imgH="2819542" progId="Excel.Sheet.8">
                  <p:embed/>
                </p:oleObj>
              </mc:Choice>
              <mc:Fallback>
                <p:oleObj name="Worksheet" r:id="rId3" imgW="4533828" imgH="281954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2019300"/>
                        <a:ext cx="453390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E6A8E80-52E8-45C2-A1C5-CDD2EE054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575360"/>
              </p:ext>
            </p:extLst>
          </p:nvPr>
        </p:nvGraphicFramePr>
        <p:xfrm>
          <a:off x="6406753" y="1760880"/>
          <a:ext cx="5341144" cy="356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ixaDeTexto 1">
            <a:extLst>
              <a:ext uri="{FF2B5EF4-FFF2-40B4-BE49-F238E27FC236}">
                <a16:creationId xmlns:a16="http://schemas.microsoft.com/office/drawing/2014/main" id="{4267A530-064B-4B0B-BA48-EA88BC7176F2}"/>
              </a:ext>
            </a:extLst>
          </p:cNvPr>
          <p:cNvSpPr txBox="1"/>
          <p:nvPr/>
        </p:nvSpPr>
        <p:spPr>
          <a:xfrm>
            <a:off x="9532339" y="3050385"/>
            <a:ext cx="935636" cy="2958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13 %</a:t>
            </a:r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372CDDE3-C7A4-4FDD-9185-33847DAF50B3}"/>
              </a:ext>
            </a:extLst>
          </p:cNvPr>
          <p:cNvSpPr/>
          <p:nvPr/>
        </p:nvSpPr>
        <p:spPr>
          <a:xfrm rot="10800000">
            <a:off x="9324127" y="3127738"/>
            <a:ext cx="253651" cy="154706"/>
          </a:xfrm>
          <a:prstGeom prst="triangle">
            <a:avLst/>
          </a:prstGeom>
          <a:solidFill>
            <a:srgbClr val="C00000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2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altLang="pt-BR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INDUSTRIALIZAÇÃO TOTAL</a:t>
            </a:r>
            <a:endParaRPr kumimoji="0" lang="pt-BR" altLang="pt-B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72" y="5974595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141F37E-6C43-48BA-AA0A-107A97FF3ABF}"/>
              </a:ext>
            </a:extLst>
          </p:cNvPr>
          <p:cNvSpPr txBox="1"/>
          <p:nvPr/>
        </p:nvSpPr>
        <p:spPr>
          <a:xfrm>
            <a:off x="10883881" y="1260360"/>
            <a:ext cx="102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milhões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1E7AC96-B504-422B-BDFB-1B1A18795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837589"/>
              </p:ext>
            </p:extLst>
          </p:nvPr>
        </p:nvGraphicFramePr>
        <p:xfrm>
          <a:off x="599796" y="1810149"/>
          <a:ext cx="4962803" cy="333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Worksheet" r:id="rId3" imgW="4533828" imgH="2819542" progId="Excel.Sheet.8">
                  <p:embed/>
                </p:oleObj>
              </mc:Choice>
              <mc:Fallback>
                <p:oleObj name="Worksheet" r:id="rId3" imgW="4533828" imgH="281954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96" y="1810149"/>
                        <a:ext cx="4962803" cy="333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EC61989-CA70-4AF0-871E-BE09327D0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965917"/>
              </p:ext>
            </p:extLst>
          </p:nvPr>
        </p:nvGraphicFramePr>
        <p:xfrm>
          <a:off x="6836108" y="1537359"/>
          <a:ext cx="5076825" cy="427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277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altLang="pt-BR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CONTRATAÇÕES POR FONTES DE RECURSOS - TOTAL</a:t>
            </a:r>
            <a:endParaRPr kumimoji="0" lang="pt-BR" altLang="pt-B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877" y="6010825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D22CA7F-8F8F-452B-88F7-A9B1BAB08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372925"/>
              </p:ext>
            </p:extLst>
          </p:nvPr>
        </p:nvGraphicFramePr>
        <p:xfrm>
          <a:off x="2838451" y="846138"/>
          <a:ext cx="6324600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Worksheet" r:id="rId3" imgW="5048113" imgH="5162614" progId="Excel.Sheet.8">
                  <p:embed/>
                </p:oleObj>
              </mc:Choice>
              <mc:Fallback>
                <p:oleObj name="Worksheet" r:id="rId3" imgW="5048113" imgH="51626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8451" y="846138"/>
                        <a:ext cx="6324600" cy="516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53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F112A87-ED26-4F6E-9E5D-2FA6B316E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988479"/>
              </p:ext>
            </p:extLst>
          </p:nvPr>
        </p:nvGraphicFramePr>
        <p:xfrm>
          <a:off x="952500" y="1133475"/>
          <a:ext cx="10467975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altLang="pt-BR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CONTRATAÇÕES COM A FONTE LCA</a:t>
            </a:r>
            <a:endParaRPr kumimoji="0" lang="pt-BR" altLang="pt-B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96" y="6076457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sp>
        <p:nvSpPr>
          <p:cNvPr id="8" name="CaixaDeTexto 1">
            <a:extLst>
              <a:ext uri="{FF2B5EF4-FFF2-40B4-BE49-F238E27FC236}">
                <a16:creationId xmlns:a16="http://schemas.microsoft.com/office/drawing/2014/main" id="{E1505A33-12E0-497B-B53C-A7AA1253FB45}"/>
              </a:ext>
            </a:extLst>
          </p:cNvPr>
          <p:cNvSpPr txBox="1"/>
          <p:nvPr/>
        </p:nvSpPr>
        <p:spPr>
          <a:xfrm>
            <a:off x="9952029" y="1195865"/>
            <a:ext cx="738691" cy="364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21 %</a:t>
            </a:r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AEFBE466-08C6-4DC7-A7D6-B4EBD46DB6BF}"/>
              </a:ext>
            </a:extLst>
          </p:cNvPr>
          <p:cNvSpPr/>
          <p:nvPr/>
        </p:nvSpPr>
        <p:spPr>
          <a:xfrm>
            <a:off x="9698378" y="1300545"/>
            <a:ext cx="253651" cy="154706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0B4D60E8-CC74-4EC0-828A-966830987882}"/>
              </a:ext>
            </a:extLst>
          </p:cNvPr>
          <p:cNvSpPr txBox="1"/>
          <p:nvPr/>
        </p:nvSpPr>
        <p:spPr>
          <a:xfrm>
            <a:off x="4267050" y="4124469"/>
            <a:ext cx="764884" cy="400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F9A218C8-6097-4AF1-A89D-4F0439F61158}"/>
              </a:ext>
            </a:extLst>
          </p:cNvPr>
          <p:cNvSpPr/>
          <p:nvPr/>
        </p:nvSpPr>
        <p:spPr>
          <a:xfrm rot="10800000">
            <a:off x="5919508" y="3356520"/>
            <a:ext cx="253651" cy="144959"/>
          </a:xfrm>
          <a:prstGeom prst="triangle">
            <a:avLst/>
          </a:prstGeom>
          <a:solidFill>
            <a:srgbClr val="ED7D31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FC2D9AB6-2919-430D-88F1-9B8368AF2813}"/>
              </a:ext>
            </a:extLst>
          </p:cNvPr>
          <p:cNvSpPr txBox="1"/>
          <p:nvPr/>
        </p:nvSpPr>
        <p:spPr>
          <a:xfrm>
            <a:off x="2211717" y="4221799"/>
            <a:ext cx="878237" cy="364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207 %</a:t>
            </a:r>
          </a:p>
        </p:txBody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ADBCA7CE-30F6-4E14-9274-5F78A7047E0D}"/>
              </a:ext>
            </a:extLst>
          </p:cNvPr>
          <p:cNvSpPr/>
          <p:nvPr/>
        </p:nvSpPr>
        <p:spPr>
          <a:xfrm>
            <a:off x="1968351" y="4324524"/>
            <a:ext cx="253651" cy="154706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4AFBB1FF-DA36-491F-AFAC-FAF1FE5E6B8E}"/>
              </a:ext>
            </a:extLst>
          </p:cNvPr>
          <p:cNvSpPr txBox="1"/>
          <p:nvPr/>
        </p:nvSpPr>
        <p:spPr>
          <a:xfrm>
            <a:off x="7837227" y="2717835"/>
            <a:ext cx="878237" cy="364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60 %</a:t>
            </a:r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B9BE6C2C-F8AF-434D-BFAA-89362F0F2DD2}"/>
              </a:ext>
            </a:extLst>
          </p:cNvPr>
          <p:cNvSpPr/>
          <p:nvPr/>
        </p:nvSpPr>
        <p:spPr>
          <a:xfrm>
            <a:off x="7593861" y="2844932"/>
            <a:ext cx="253651" cy="154706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9" name="CaixaDeTexto 1">
            <a:extLst>
              <a:ext uri="{FF2B5EF4-FFF2-40B4-BE49-F238E27FC236}">
                <a16:creationId xmlns:a16="http://schemas.microsoft.com/office/drawing/2014/main" id="{1FFF0397-29D7-435C-A43B-417BE8CA47C9}"/>
              </a:ext>
            </a:extLst>
          </p:cNvPr>
          <p:cNvSpPr txBox="1"/>
          <p:nvPr/>
        </p:nvSpPr>
        <p:spPr>
          <a:xfrm>
            <a:off x="6145667" y="3213006"/>
            <a:ext cx="584285" cy="2593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6 %</a:t>
            </a:r>
          </a:p>
        </p:txBody>
      </p:sp>
      <p:sp>
        <p:nvSpPr>
          <p:cNvPr id="21" name="Triângulo isósceles 20">
            <a:extLst>
              <a:ext uri="{FF2B5EF4-FFF2-40B4-BE49-F238E27FC236}">
                <a16:creationId xmlns:a16="http://schemas.microsoft.com/office/drawing/2014/main" id="{5C1D1B1B-BA7C-4A5C-97C7-6D1606877A6E}"/>
              </a:ext>
            </a:extLst>
          </p:cNvPr>
          <p:cNvSpPr/>
          <p:nvPr/>
        </p:nvSpPr>
        <p:spPr>
          <a:xfrm rot="10800000">
            <a:off x="4063981" y="4274471"/>
            <a:ext cx="253651" cy="144959"/>
          </a:xfrm>
          <a:prstGeom prst="triangle">
            <a:avLst/>
          </a:prstGeom>
          <a:solidFill>
            <a:srgbClr val="ED7D31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37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E8206331-EF7E-4562-A6F5-D8C6FECA9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486280"/>
              </p:ext>
            </p:extLst>
          </p:nvPr>
        </p:nvGraphicFramePr>
        <p:xfrm>
          <a:off x="1132514" y="910771"/>
          <a:ext cx="10301680" cy="518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altLang="pt-BR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DAS CONTRATAÇÕES – R$ milhões</a:t>
            </a:r>
            <a:endParaRPr kumimoji="0" lang="pt-BR" altLang="pt-BR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434" y="6116281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A9B799E-6771-4407-8FBC-8C8763309125}"/>
              </a:ext>
            </a:extLst>
          </p:cNvPr>
          <p:cNvSpPr/>
          <p:nvPr/>
        </p:nvSpPr>
        <p:spPr>
          <a:xfrm>
            <a:off x="9690765" y="1027793"/>
            <a:ext cx="253651" cy="154706"/>
          </a:xfrm>
          <a:prstGeom prst="triangle">
            <a:avLst/>
          </a:prstGeom>
          <a:solidFill>
            <a:srgbClr val="20B6CA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3" name="CaixaDeTexto 1">
            <a:extLst>
              <a:ext uri="{FF2B5EF4-FFF2-40B4-BE49-F238E27FC236}">
                <a16:creationId xmlns:a16="http://schemas.microsoft.com/office/drawing/2014/main" id="{86AB9D75-66DA-4C75-8916-844BF5BB3F06}"/>
              </a:ext>
            </a:extLst>
          </p:cNvPr>
          <p:cNvSpPr txBox="1"/>
          <p:nvPr/>
        </p:nvSpPr>
        <p:spPr>
          <a:xfrm>
            <a:off x="9944416" y="923113"/>
            <a:ext cx="779384" cy="364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8B1C9446-2973-42B8-9007-38D16AF62D8C}"/>
              </a:ext>
            </a:extLst>
          </p:cNvPr>
          <p:cNvSpPr/>
          <p:nvPr/>
        </p:nvSpPr>
        <p:spPr>
          <a:xfrm>
            <a:off x="7683569" y="2790013"/>
            <a:ext cx="253651" cy="154706"/>
          </a:xfrm>
          <a:prstGeom prst="triangle">
            <a:avLst/>
          </a:prstGeom>
          <a:solidFill>
            <a:srgbClr val="20B6CA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5" name="CaixaDeTexto 1">
            <a:extLst>
              <a:ext uri="{FF2B5EF4-FFF2-40B4-BE49-F238E27FC236}">
                <a16:creationId xmlns:a16="http://schemas.microsoft.com/office/drawing/2014/main" id="{B0FC6104-EDA5-4616-861C-4F3B47B0FC09}"/>
              </a:ext>
            </a:extLst>
          </p:cNvPr>
          <p:cNvSpPr txBox="1"/>
          <p:nvPr/>
        </p:nvSpPr>
        <p:spPr>
          <a:xfrm>
            <a:off x="2734945" y="1976563"/>
            <a:ext cx="624928" cy="364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7 %</a:t>
            </a:r>
          </a:p>
        </p:txBody>
      </p:sp>
      <p:sp>
        <p:nvSpPr>
          <p:cNvPr id="16" name="CaixaDeTexto 1">
            <a:extLst>
              <a:ext uri="{FF2B5EF4-FFF2-40B4-BE49-F238E27FC236}">
                <a16:creationId xmlns:a16="http://schemas.microsoft.com/office/drawing/2014/main" id="{9647C684-C857-44A9-9DEE-65E7A8E424F0}"/>
              </a:ext>
            </a:extLst>
          </p:cNvPr>
          <p:cNvSpPr txBox="1"/>
          <p:nvPr/>
        </p:nvSpPr>
        <p:spPr>
          <a:xfrm>
            <a:off x="4415087" y="3112363"/>
            <a:ext cx="827392" cy="2958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1 %</a:t>
            </a:r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DCBC38EB-DAED-4D53-825A-6E7F13BED1FD}"/>
              </a:ext>
            </a:extLst>
          </p:cNvPr>
          <p:cNvSpPr txBox="1"/>
          <p:nvPr/>
        </p:nvSpPr>
        <p:spPr>
          <a:xfrm>
            <a:off x="6141439" y="3050385"/>
            <a:ext cx="935636" cy="2958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13 %</a:t>
            </a:r>
          </a:p>
        </p:txBody>
      </p:sp>
      <p:sp>
        <p:nvSpPr>
          <p:cNvPr id="18" name="CaixaDeTexto 1">
            <a:extLst>
              <a:ext uri="{FF2B5EF4-FFF2-40B4-BE49-F238E27FC236}">
                <a16:creationId xmlns:a16="http://schemas.microsoft.com/office/drawing/2014/main" id="{53025F99-B4AA-4026-9B75-5DF0ABBB562D}"/>
              </a:ext>
            </a:extLst>
          </p:cNvPr>
          <p:cNvSpPr txBox="1"/>
          <p:nvPr/>
        </p:nvSpPr>
        <p:spPr>
          <a:xfrm>
            <a:off x="7889143" y="2694300"/>
            <a:ext cx="720494" cy="3461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</a:p>
        </p:txBody>
      </p:sp>
      <p:sp>
        <p:nvSpPr>
          <p:cNvPr id="19" name="Triângulo isósceles 18">
            <a:extLst>
              <a:ext uri="{FF2B5EF4-FFF2-40B4-BE49-F238E27FC236}">
                <a16:creationId xmlns:a16="http://schemas.microsoft.com/office/drawing/2014/main" id="{8CDF3FE3-245F-42D7-B52F-181B44B3F7AD}"/>
              </a:ext>
            </a:extLst>
          </p:cNvPr>
          <p:cNvSpPr/>
          <p:nvPr/>
        </p:nvSpPr>
        <p:spPr>
          <a:xfrm rot="10800000">
            <a:off x="5933227" y="3127738"/>
            <a:ext cx="253651" cy="154706"/>
          </a:xfrm>
          <a:prstGeom prst="triangle">
            <a:avLst/>
          </a:prstGeom>
          <a:solidFill>
            <a:srgbClr val="C00000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7D89D424-6DC6-4F9E-987F-8EE30CD15D6C}"/>
              </a:ext>
            </a:extLst>
          </p:cNvPr>
          <p:cNvSpPr/>
          <p:nvPr/>
        </p:nvSpPr>
        <p:spPr>
          <a:xfrm>
            <a:off x="4202887" y="3233365"/>
            <a:ext cx="253651" cy="154706"/>
          </a:xfrm>
          <a:prstGeom prst="triangle">
            <a:avLst/>
          </a:prstGeom>
          <a:solidFill>
            <a:srgbClr val="20B6CA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1" name="Triângulo isósceles 20">
            <a:extLst>
              <a:ext uri="{FF2B5EF4-FFF2-40B4-BE49-F238E27FC236}">
                <a16:creationId xmlns:a16="http://schemas.microsoft.com/office/drawing/2014/main" id="{96510B28-A331-4F50-9675-28C9FD5480BF}"/>
              </a:ext>
            </a:extLst>
          </p:cNvPr>
          <p:cNvSpPr/>
          <p:nvPr/>
        </p:nvSpPr>
        <p:spPr>
          <a:xfrm>
            <a:off x="2481294" y="2093985"/>
            <a:ext cx="253651" cy="154706"/>
          </a:xfrm>
          <a:prstGeom prst="triangle">
            <a:avLst/>
          </a:prstGeom>
          <a:solidFill>
            <a:srgbClr val="20B6CA"/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6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3435" y="26908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Financiamento Agropecuário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86" y="6117276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E32E43-FD51-44C5-A24B-2925B9A001B2}"/>
              </a:ext>
            </a:extLst>
          </p:cNvPr>
          <p:cNvSpPr txBox="1"/>
          <p:nvPr/>
        </p:nvSpPr>
        <p:spPr>
          <a:xfrm>
            <a:off x="9196691" y="910740"/>
            <a:ext cx="102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milhões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3FB8E8B-D3B3-4A15-BCB2-91DE3858A705}"/>
              </a:ext>
            </a:extLst>
          </p:cNvPr>
          <p:cNvSpPr txBox="1"/>
          <p:nvPr/>
        </p:nvSpPr>
        <p:spPr>
          <a:xfrm>
            <a:off x="4354722" y="6089356"/>
            <a:ext cx="730112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Limites ajustados em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/2019 em função da divergência entre valores divulgados e efetivamente disponibilizados – adequação ao teto de gastos.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A3EC81A-649D-4B84-BDE3-59C1BD3C0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255"/>
              </p:ext>
            </p:extLst>
          </p:nvPr>
        </p:nvGraphicFramePr>
        <p:xfrm>
          <a:off x="1797211" y="1183820"/>
          <a:ext cx="8366983" cy="4767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Worksheet" r:id="rId3" imgW="7439086" imgH="4238522" progId="Excel.Sheet.8">
                  <p:embed/>
                </p:oleObj>
              </mc:Choice>
              <mc:Fallback>
                <p:oleObj name="Worksheet" r:id="rId3" imgW="7439086" imgH="42385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7211" y="1183820"/>
                        <a:ext cx="8366983" cy="4767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8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7091" y="242305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MINISTÉRIO DA AGRICULTURA, PECUÁRIA E ABASTECIMENTO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36E868-E175-450D-99C1-41C08D8F0A2D}"/>
              </a:ext>
            </a:extLst>
          </p:cNvPr>
          <p:cNvSpPr txBox="1"/>
          <p:nvPr/>
        </p:nvSpPr>
        <p:spPr>
          <a:xfrm>
            <a:off x="-350982" y="30078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GOVERNO FEDERAL</a:t>
            </a:r>
          </a:p>
        </p:txBody>
      </p:sp>
    </p:spTree>
    <p:extLst>
      <p:ext uri="{BB962C8B-B14F-4D97-AF65-F5344CB8AC3E}">
        <p14:creationId xmlns:p14="http://schemas.microsoft.com/office/powerpoint/2010/main" val="183713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EA214E7-18AF-46D6-AF37-6E899A9E6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995906"/>
              </p:ext>
            </p:extLst>
          </p:nvPr>
        </p:nvGraphicFramePr>
        <p:xfrm>
          <a:off x="418036" y="1310932"/>
          <a:ext cx="6029325" cy="480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CUSTEIO - PRONAMP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300" y="6116281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CEE5B93B-A08F-4E80-AC9B-E07E1C147344}"/>
              </a:ext>
            </a:extLst>
          </p:cNvPr>
          <p:cNvCxnSpPr/>
          <p:nvPr/>
        </p:nvCxnSpPr>
        <p:spPr>
          <a:xfrm flipV="1">
            <a:off x="3240114" y="2214195"/>
            <a:ext cx="1038387" cy="7439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B3478B-6E25-49DA-A557-A062046D8B13}"/>
              </a:ext>
            </a:extLst>
          </p:cNvPr>
          <p:cNvSpPr txBox="1"/>
          <p:nvPr/>
        </p:nvSpPr>
        <p:spPr>
          <a:xfrm rot="19444321">
            <a:off x="3273218" y="2191964"/>
            <a:ext cx="71292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AF99342-238C-434F-8084-3C4A83960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474739"/>
              </p:ext>
            </p:extLst>
          </p:nvPr>
        </p:nvGraphicFramePr>
        <p:xfrm>
          <a:off x="7097086" y="1310932"/>
          <a:ext cx="4935436" cy="480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32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CUSTEIO - PRONAMP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723" y="6165026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03/06/2019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9D7E2A-F9CE-4423-969B-60EFCD96F004}"/>
              </a:ext>
            </a:extLst>
          </p:cNvPr>
          <p:cNvSpPr txBox="1"/>
          <p:nvPr/>
        </p:nvSpPr>
        <p:spPr>
          <a:xfrm>
            <a:off x="9739720" y="1042422"/>
            <a:ext cx="102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milhões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7B3398FF-43BA-47FC-83B3-3E95EFF8C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47524"/>
              </p:ext>
            </p:extLst>
          </p:nvPr>
        </p:nvGraphicFramePr>
        <p:xfrm>
          <a:off x="1438723" y="1319421"/>
          <a:ext cx="9550933" cy="353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Worksheet" r:id="rId3" imgW="6324455" imgH="2038286" progId="Excel.Sheet.8">
                  <p:embed/>
                </p:oleObj>
              </mc:Choice>
              <mc:Fallback>
                <p:oleObj name="Worksheet" r:id="rId3" imgW="6324455" imgH="20382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8723" y="1319421"/>
                        <a:ext cx="9550933" cy="3530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8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7398688-7C2D-4E9D-939F-E1F77CC00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192129"/>
              </p:ext>
            </p:extLst>
          </p:nvPr>
        </p:nvGraphicFramePr>
        <p:xfrm>
          <a:off x="801667" y="1243614"/>
          <a:ext cx="5294333" cy="474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CUSTEIO - PRONAF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300" y="6088612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CEE5B93B-A08F-4E80-AC9B-E07E1C147344}"/>
              </a:ext>
            </a:extLst>
          </p:cNvPr>
          <p:cNvCxnSpPr/>
          <p:nvPr/>
        </p:nvCxnSpPr>
        <p:spPr>
          <a:xfrm flipV="1">
            <a:off x="3135606" y="3103046"/>
            <a:ext cx="1038387" cy="7439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B3478B-6E25-49DA-A557-A062046D8B13}"/>
              </a:ext>
            </a:extLst>
          </p:cNvPr>
          <p:cNvSpPr txBox="1"/>
          <p:nvPr/>
        </p:nvSpPr>
        <p:spPr>
          <a:xfrm rot="19444321">
            <a:off x="3154227" y="3062800"/>
            <a:ext cx="59934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82C3DF0C-BF8C-4657-911C-78FDEC4A4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075048"/>
              </p:ext>
            </p:extLst>
          </p:nvPr>
        </p:nvGraphicFramePr>
        <p:xfrm>
          <a:off x="6629400" y="1243614"/>
          <a:ext cx="5133871" cy="4930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54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CUSTEIO - PRONAF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027" y="6138393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6B0398-5C07-46DC-B510-A665B8671704}"/>
              </a:ext>
            </a:extLst>
          </p:cNvPr>
          <p:cNvSpPr txBox="1"/>
          <p:nvPr/>
        </p:nvSpPr>
        <p:spPr>
          <a:xfrm>
            <a:off x="10022745" y="983630"/>
            <a:ext cx="102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milhões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A32CB0C-F235-49A1-BA22-439BED455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401153"/>
              </p:ext>
            </p:extLst>
          </p:nvPr>
        </p:nvGraphicFramePr>
        <p:xfrm>
          <a:off x="1390650" y="1260475"/>
          <a:ext cx="9971088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Worksheet" r:id="rId3" imgW="6629487" imgH="2809811" progId="Excel.Sheet.8">
                  <p:embed/>
                </p:oleObj>
              </mc:Choice>
              <mc:Fallback>
                <p:oleObj name="Worksheet" r:id="rId3" imgW="6629487" imgH="28098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0650" y="1260475"/>
                        <a:ext cx="9971088" cy="452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6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C25E2A9-B1DE-4856-9347-1FF33D6C4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316873"/>
              </p:ext>
            </p:extLst>
          </p:nvPr>
        </p:nvGraphicFramePr>
        <p:xfrm>
          <a:off x="267519" y="1285875"/>
          <a:ext cx="552368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CUSTEIO - DEMAIS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52" y="6115847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CEE5B93B-A08F-4E80-AC9B-E07E1C147344}"/>
              </a:ext>
            </a:extLst>
          </p:cNvPr>
          <p:cNvCxnSpPr/>
          <p:nvPr/>
        </p:nvCxnSpPr>
        <p:spPr>
          <a:xfrm flipV="1">
            <a:off x="2758226" y="2962877"/>
            <a:ext cx="1038387" cy="7439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B3478B-6E25-49DA-A557-A062046D8B13}"/>
              </a:ext>
            </a:extLst>
          </p:cNvPr>
          <p:cNvSpPr txBox="1"/>
          <p:nvPr/>
        </p:nvSpPr>
        <p:spPr>
          <a:xfrm rot="19444321">
            <a:off x="2818601" y="2891113"/>
            <a:ext cx="59934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8833F4A-2642-406D-9AED-22E4B9803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370349"/>
              </p:ext>
            </p:extLst>
          </p:nvPr>
        </p:nvGraphicFramePr>
        <p:xfrm>
          <a:off x="6748462" y="1285875"/>
          <a:ext cx="48291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68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CUSTEIO - DEMAIS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966" y="6124359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DD05BC-D415-4798-996C-7429B5921221}"/>
              </a:ext>
            </a:extLst>
          </p:cNvPr>
          <p:cNvSpPr txBox="1"/>
          <p:nvPr/>
        </p:nvSpPr>
        <p:spPr>
          <a:xfrm>
            <a:off x="10102645" y="912255"/>
            <a:ext cx="102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milhões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9E984F0-3925-4E24-942D-59FBE84A3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6051"/>
              </p:ext>
            </p:extLst>
          </p:nvPr>
        </p:nvGraphicFramePr>
        <p:xfrm>
          <a:off x="1228725" y="1265238"/>
          <a:ext cx="9780588" cy="478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Worksheet" r:id="rId3" imgW="6543773" imgH="3200439" progId="Excel.Sheet.8">
                  <p:embed/>
                </p:oleObj>
              </mc:Choice>
              <mc:Fallback>
                <p:oleObj name="Worksheet" r:id="rId3" imgW="6543773" imgH="320043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8725" y="1265238"/>
                        <a:ext cx="9780588" cy="478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1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B73FDD8-1C03-47E7-BFAF-08E1AA38F7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287649"/>
              </p:ext>
            </p:extLst>
          </p:nvPr>
        </p:nvGraphicFramePr>
        <p:xfrm>
          <a:off x="536359" y="1471612"/>
          <a:ext cx="5816816" cy="419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94044F3-FC69-4792-8110-D9A65E17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55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altLang="pt-BR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PRONAMP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29366428-BBDE-4799-A958-29AD62BD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59" y="5992456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03/07/2019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CEE5B93B-A08F-4E80-AC9B-E07E1C147344}"/>
              </a:ext>
            </a:extLst>
          </p:cNvPr>
          <p:cNvCxnSpPr>
            <a:cxnSpLocks/>
          </p:cNvCxnSpPr>
          <p:nvPr/>
        </p:nvCxnSpPr>
        <p:spPr>
          <a:xfrm>
            <a:off x="3355759" y="2654423"/>
            <a:ext cx="986106" cy="1008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B3478B-6E25-49DA-A557-A062046D8B13}"/>
              </a:ext>
            </a:extLst>
          </p:cNvPr>
          <p:cNvSpPr txBox="1"/>
          <p:nvPr/>
        </p:nvSpPr>
        <p:spPr>
          <a:xfrm rot="2724081">
            <a:off x="3528386" y="2757677"/>
            <a:ext cx="91028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- 67%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12D2DE2-29C3-494B-85D9-C772DF95E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086936"/>
              </p:ext>
            </p:extLst>
          </p:nvPr>
        </p:nvGraphicFramePr>
        <p:xfrm>
          <a:off x="6886575" y="1471612"/>
          <a:ext cx="457200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95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10157</TotalTime>
  <Words>625</Words>
  <Application>Microsoft Office PowerPoint</Application>
  <PresentationFormat>Widescreen</PresentationFormat>
  <Paragraphs>155</Paragraphs>
  <Slides>21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Lincoln Jose Lima Campos</cp:lastModifiedBy>
  <cp:revision>451</cp:revision>
  <cp:lastPrinted>2019-05-23T12:59:21Z</cp:lastPrinted>
  <dcterms:created xsi:type="dcterms:W3CDTF">2018-07-05T13:49:05Z</dcterms:created>
  <dcterms:modified xsi:type="dcterms:W3CDTF">2019-07-12T13:52:11Z</dcterms:modified>
</cp:coreProperties>
</file>