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77" r:id="rId3"/>
    <p:sldId id="259" r:id="rId4"/>
    <p:sldId id="271" r:id="rId5"/>
    <p:sldId id="286" r:id="rId6"/>
    <p:sldId id="292" r:id="rId7"/>
    <p:sldId id="293" r:id="rId8"/>
    <p:sldId id="294" r:id="rId9"/>
    <p:sldId id="295" r:id="rId10"/>
    <p:sldId id="290" r:id="rId11"/>
    <p:sldId id="269" r:id="rId12"/>
    <p:sldId id="291" r:id="rId13"/>
    <p:sldId id="274" r:id="rId14"/>
    <p:sldId id="283" r:id="rId15"/>
  </p:sldIdLst>
  <p:sldSz cx="12192000" cy="6858000"/>
  <p:notesSz cx="6769100" cy="9906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ata Candida Rezende Domingues" initials="RCRD" lastIdx="1" clrIdx="0">
    <p:extLst>
      <p:ext uri="{19B8F6BF-5375-455C-9EA6-DF929625EA0E}">
        <p15:presenceInfo xmlns:p15="http://schemas.microsoft.com/office/powerpoint/2012/main" userId="S-1-5-21-676464802-715619980-3728511770-19729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6CA"/>
    <a:srgbClr val="0000FF"/>
    <a:srgbClr val="0FD75B"/>
    <a:srgbClr val="2A4021"/>
    <a:srgbClr val="263A1D"/>
    <a:srgbClr val="0033CC"/>
    <a:srgbClr val="78AF50"/>
    <a:srgbClr val="005B59"/>
    <a:srgbClr val="3B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6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'jul a nov 2018'!$BN$3</c:f>
              <c:strCache>
                <c:ptCount val="1"/>
                <c:pt idx="0">
                  <c:v>Jul a Nov/17</c:v>
                </c:pt>
              </c:strCache>
            </c:strRef>
          </c:tx>
          <c:spPr>
            <a:solidFill>
              <a:srgbClr val="23BB2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5.2338888948416694E-3"/>
                  <c:y val="6.9830866342622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AE-4FE5-9B66-59E24C00872E}"/>
                </c:ext>
              </c:extLst>
            </c:dLbl>
            <c:dLbl>
              <c:idx val="1"/>
              <c:layout>
                <c:manualLayout>
                  <c:x val="1.1483924826437366E-2"/>
                  <c:y val="1.74577615141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AE-4FE5-9B66-59E24C00872E}"/>
                </c:ext>
              </c:extLst>
            </c:dLbl>
            <c:dLbl>
              <c:idx val="2"/>
              <c:layout>
                <c:manualLayout>
                  <c:x val="-4.7976760637749283E-17"/>
                  <c:y val="6.1102008049794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AE-4FE5-9B66-59E24C00872E}"/>
                </c:ext>
              </c:extLst>
            </c:dLbl>
            <c:dLbl>
              <c:idx val="3"/>
              <c:layout>
                <c:manualLayout>
                  <c:x val="7.2916672647365642E-3"/>
                  <c:y val="7.0714057568053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AE-4FE5-9B66-59E24C00872E}"/>
                </c:ext>
              </c:extLst>
            </c:dLbl>
            <c:dLbl>
              <c:idx val="4"/>
              <c:layout>
                <c:manualLayout>
                  <c:x val="2.1089240574903374E-3"/>
                  <c:y val="7.1571450589163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AE-4FE5-9B66-59E24C0087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'jul a nov 2018'!$BM$4:$BM$8</c:f>
              <c:strCache>
                <c:ptCount val="5"/>
                <c:pt idx="0">
                  <c:v>Custeio</c:v>
                </c:pt>
                <c:pt idx="1">
                  <c:v>Industrialização</c:v>
                </c:pt>
                <c:pt idx="2">
                  <c:v>Comercialização</c:v>
                </c:pt>
                <c:pt idx="3">
                  <c:v>Investimento</c:v>
                </c:pt>
                <c:pt idx="4">
                  <c:v>Total</c:v>
                </c:pt>
              </c:strCache>
            </c:strRef>
          </c:cat>
          <c:val>
            <c:numRef>
              <c:f>'jul a nov 2018'!$BN$4:$BN$8</c:f>
              <c:numCache>
                <c:formatCode>#,##0.0</c:formatCode>
                <c:ptCount val="5"/>
                <c:pt idx="0">
                  <c:v>37.892888199909997</c:v>
                </c:pt>
                <c:pt idx="1">
                  <c:v>2.8849079895999998</c:v>
                </c:pt>
                <c:pt idx="2">
                  <c:v>10.923265693819999</c:v>
                </c:pt>
                <c:pt idx="3">
                  <c:v>11.39450691333</c:v>
                </c:pt>
                <c:pt idx="4">
                  <c:v>63.095568796659997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AE-4FE5-9B66-59E24C00872E}"/>
            </c:ext>
          </c:extLst>
        </c:ser>
        <c:ser>
          <c:idx val="1"/>
          <c:order val="1"/>
          <c:tx>
            <c:strRef>
              <c:f>'jul a nov 2018'!$BO$3</c:f>
              <c:strCache>
                <c:ptCount val="1"/>
                <c:pt idx="0">
                  <c:v>Jul a Nov/18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dLbl>
              <c:idx val="0"/>
              <c:layout>
                <c:manualLayout>
                  <c:x val="6.3010995981872646E-3"/>
                  <c:y val="7.5935890967705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AE-4FE5-9B66-59E24C00872E}"/>
                </c:ext>
              </c:extLst>
            </c:dLbl>
            <c:dLbl>
              <c:idx val="1"/>
              <c:layout>
                <c:manualLayout>
                  <c:x val="1.1483924826437404E-2"/>
                  <c:y val="2.2705420004817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AE-4FE5-9B66-59E24C00872E}"/>
                </c:ext>
              </c:extLst>
            </c:dLbl>
            <c:dLbl>
              <c:idx val="2"/>
              <c:layout>
                <c:manualLayout>
                  <c:x val="7.8508333422624439E-3"/>
                  <c:y val="6.983086634262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AE-4FE5-9B66-59E24C00872E}"/>
                </c:ext>
              </c:extLst>
            </c:dLbl>
            <c:dLbl>
              <c:idx val="3"/>
              <c:layout>
                <c:manualLayout>
                  <c:x val="7.8508333422625393E-3"/>
                  <c:y val="7.8559724635449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AE-4FE5-9B66-59E24C00872E}"/>
                </c:ext>
              </c:extLst>
            </c:dLbl>
            <c:dLbl>
              <c:idx val="4"/>
              <c:layout>
                <c:manualLayout>
                  <c:x val="7.8763950029851551E-3"/>
                  <c:y val="7.767650210092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AE-4FE5-9B66-59E24C0087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'jul a nov 2018'!$BM$4:$BM$8</c:f>
              <c:strCache>
                <c:ptCount val="5"/>
                <c:pt idx="0">
                  <c:v>Custeio</c:v>
                </c:pt>
                <c:pt idx="1">
                  <c:v>Industrialização</c:v>
                </c:pt>
                <c:pt idx="2">
                  <c:v>Comercialização</c:v>
                </c:pt>
                <c:pt idx="3">
                  <c:v>Investimento</c:v>
                </c:pt>
                <c:pt idx="4">
                  <c:v>Total</c:v>
                </c:pt>
              </c:strCache>
            </c:strRef>
          </c:cat>
          <c:val>
            <c:numRef>
              <c:f>'jul a nov 2018'!$BO$4:$BO$8</c:f>
              <c:numCache>
                <c:formatCode>#,##0.0</c:formatCode>
                <c:ptCount val="5"/>
                <c:pt idx="0">
                  <c:v>43.406188216659999</c:v>
                </c:pt>
                <c:pt idx="1">
                  <c:v>3.4328481944399996</c:v>
                </c:pt>
                <c:pt idx="2">
                  <c:v>12.95127364355</c:v>
                </c:pt>
                <c:pt idx="3">
                  <c:v>15.569417533729998</c:v>
                </c:pt>
                <c:pt idx="4">
                  <c:v>75.359727588379997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BAE-4FE5-9B66-59E24C0087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gapDepth val="210"/>
        <c:shape val="box"/>
        <c:axId val="259140592"/>
        <c:axId val="1"/>
        <c:axId val="0"/>
      </c:bar3DChart>
      <c:catAx>
        <c:axId val="25914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5914059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4699551730606276"/>
          <c:y val="7.1296878221680127E-2"/>
          <c:w val="0.22788387695897941"/>
          <c:h val="5.496798308518519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cene3d>
          <a:camera prst="orthographicFront"/>
          <a:lightRig rig="threePt" dir="t"/>
        </a:scene3d>
        <a:sp3d>
          <a:bevelT w="6350" h="63500"/>
          <a:bevelB w="6350" h="63500"/>
        </a:sp3d>
      </c:spPr>
    </c:backWall>
    <c:plotArea>
      <c:layout>
        <c:manualLayout>
          <c:layoutTarget val="inner"/>
          <c:xMode val="edge"/>
          <c:yMode val="edge"/>
          <c:x val="2.9962543603329381E-2"/>
          <c:y val="0.13132263014963033"/>
          <c:w val="0.9454749581263463"/>
          <c:h val="0.751929948022147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'jul a nov 2018'!$BS$3</c:f>
              <c:strCache>
                <c:ptCount val="1"/>
                <c:pt idx="0">
                  <c:v>Jul a Nov/17</c:v>
                </c:pt>
              </c:strCache>
            </c:strRef>
          </c:tx>
          <c:spPr>
            <a:solidFill>
              <a:srgbClr val="23BB2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" h="63500"/>
              <a:bevelB w="6350" h="63500"/>
            </a:sp3d>
          </c:spPr>
          <c:invertIfNegative val="0"/>
          <c:dLbls>
            <c:dLbl>
              <c:idx val="0"/>
              <c:layout>
                <c:manualLayout>
                  <c:x val="-1.0843439476752909E-3"/>
                  <c:y val="5.9655443915986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05-432A-82BF-2CF2ADFC6AFC}"/>
                </c:ext>
              </c:extLst>
            </c:dLbl>
            <c:dLbl>
              <c:idx val="1"/>
              <c:layout>
                <c:manualLayout>
                  <c:x val="6.4800414722653828E-3"/>
                  <c:y val="1.2236203824709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F05-432A-82BF-2CF2ADFC6AFC}"/>
                </c:ext>
              </c:extLst>
            </c:dLbl>
            <c:dLbl>
              <c:idx val="2"/>
              <c:layout>
                <c:manualLayout>
                  <c:x val="7.5600483843096594E-3"/>
                  <c:y val="1.3910416150854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F05-432A-82BF-2CF2ADFC6AFC}"/>
                </c:ext>
              </c:extLst>
            </c:dLbl>
            <c:dLbl>
              <c:idx val="3"/>
              <c:layout>
                <c:manualLayout>
                  <c:x val="1.080006912044158E-3"/>
                  <c:y val="5.628653759366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F05-432A-82BF-2CF2ADFC6AFC}"/>
                </c:ext>
              </c:extLst>
            </c:dLbl>
            <c:dLbl>
              <c:idx val="4"/>
              <c:layout>
                <c:manualLayout>
                  <c:x val="-9.2880594435804391E-4"/>
                  <c:y val="6.5096061421267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05-432A-82BF-2CF2ADFC6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'jul a nov 2018'!$BR$4:$BR$8</c:f>
              <c:strCache>
                <c:ptCount val="5"/>
                <c:pt idx="0">
                  <c:v>Custeio</c:v>
                </c:pt>
                <c:pt idx="1">
                  <c:v>Industrialização</c:v>
                </c:pt>
                <c:pt idx="2">
                  <c:v>Comercialização</c:v>
                </c:pt>
                <c:pt idx="3">
                  <c:v>Investimento</c:v>
                </c:pt>
                <c:pt idx="4">
                  <c:v>Total</c:v>
                </c:pt>
              </c:strCache>
            </c:strRef>
          </c:cat>
          <c:val>
            <c:numRef>
              <c:f>'jul a nov 2018'!$BS$4:$BS$8</c:f>
              <c:numCache>
                <c:formatCode>#,##0</c:formatCode>
                <c:ptCount val="5"/>
                <c:pt idx="0">
                  <c:v>209790</c:v>
                </c:pt>
                <c:pt idx="1">
                  <c:v>185</c:v>
                </c:pt>
                <c:pt idx="2">
                  <c:v>13509</c:v>
                </c:pt>
                <c:pt idx="3">
                  <c:v>67810</c:v>
                </c:pt>
                <c:pt idx="4">
                  <c:v>291294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05-432A-82BF-2CF2ADFC6AFC}"/>
            </c:ext>
          </c:extLst>
        </c:ser>
        <c:ser>
          <c:idx val="1"/>
          <c:order val="1"/>
          <c:tx>
            <c:strRef>
              <c:f>'jul a nov 2018'!$BT$3</c:f>
              <c:strCache>
                <c:ptCount val="1"/>
                <c:pt idx="0">
                  <c:v>Jul a Nov/18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" h="63500"/>
              <a:bevelB w="6350" h="63500"/>
            </a:sp3d>
          </c:spPr>
          <c:invertIfNegative val="0"/>
          <c:dLbls>
            <c:dLbl>
              <c:idx val="0"/>
              <c:layout>
                <c:manualLayout>
                  <c:x val="4.1731637161217987E-3"/>
                  <c:y val="5.9390679442676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05-432A-82BF-2CF2ADFC6AFC}"/>
                </c:ext>
              </c:extLst>
            </c:dLbl>
            <c:dLbl>
              <c:idx val="1"/>
              <c:layout>
                <c:manualLayout>
                  <c:x val="8.6400552963538969E-3"/>
                  <c:y val="1.2236203824709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F05-432A-82BF-2CF2ADFC6AFC}"/>
                </c:ext>
              </c:extLst>
            </c:dLbl>
            <c:dLbl>
              <c:idx val="2"/>
              <c:layout>
                <c:manualLayout>
                  <c:x val="1.0497667185069984E-2"/>
                  <c:y val="1.193861917121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F05-432A-82BF-2CF2ADFC6AFC}"/>
                </c:ext>
              </c:extLst>
            </c:dLbl>
            <c:dLbl>
              <c:idx val="3"/>
              <c:layout>
                <c:manualLayout>
                  <c:x val="-1.468639320552286E-4"/>
                  <c:y val="5.7737924793786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05-432A-82BF-2CF2ADFC6AFC}"/>
                </c:ext>
              </c:extLst>
            </c:dLbl>
            <c:dLbl>
              <c:idx val="4"/>
              <c:layout>
                <c:manualLayout>
                  <c:x val="8.6400552963537391E-3"/>
                  <c:y val="5.8733778358606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F05-432A-82BF-2CF2ADFC6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'jul a nov 2018'!$BR$4:$BR$8</c:f>
              <c:strCache>
                <c:ptCount val="5"/>
                <c:pt idx="0">
                  <c:v>Custeio</c:v>
                </c:pt>
                <c:pt idx="1">
                  <c:v>Industrialização</c:v>
                </c:pt>
                <c:pt idx="2">
                  <c:v>Comercialização</c:v>
                </c:pt>
                <c:pt idx="3">
                  <c:v>Investimento</c:v>
                </c:pt>
                <c:pt idx="4">
                  <c:v>Total</c:v>
                </c:pt>
              </c:strCache>
            </c:strRef>
          </c:cat>
          <c:val>
            <c:numRef>
              <c:f>'jul a nov 2018'!$BT$4:$BT$8</c:f>
              <c:numCache>
                <c:formatCode>#,##0</c:formatCode>
                <c:ptCount val="5"/>
                <c:pt idx="0">
                  <c:v>217743</c:v>
                </c:pt>
                <c:pt idx="1">
                  <c:v>228</c:v>
                </c:pt>
                <c:pt idx="2">
                  <c:v>12433</c:v>
                </c:pt>
                <c:pt idx="3">
                  <c:v>69076</c:v>
                </c:pt>
                <c:pt idx="4">
                  <c:v>299480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05-432A-82BF-2CF2ADFC6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gapDepth val="1"/>
        <c:shape val="box"/>
        <c:axId val="259139608"/>
        <c:axId val="1"/>
        <c:axId val="0"/>
      </c:bar3DChart>
      <c:catAx>
        <c:axId val="25913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5913960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5648408937218773"/>
          <c:y val="7.7513749831872633E-2"/>
          <c:w val="0.27731175904722638"/>
          <c:h val="7.5740945498213905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0"/>
      <c:rotY val="20"/>
      <c:depthPercent val="9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5900547481914409E-2"/>
          <c:y val="8.0160341722905579E-2"/>
          <c:w val="0.96819890503617123"/>
          <c:h val="0.725872933760679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'JUL A NOV 2018'!$BL$2</c:f>
              <c:strCache>
                <c:ptCount val="1"/>
                <c:pt idx="0">
                  <c:v>Jul a Nov/17</c:v>
                </c:pt>
              </c:strCache>
            </c:strRef>
          </c:tx>
          <c:spPr>
            <a:solidFill>
              <a:srgbClr val="8EAD5B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9.8183603338242512E-3"/>
                  <c:y val="6.495726495726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F5-469F-AE22-D7F94CE544F7}"/>
                </c:ext>
              </c:extLst>
            </c:dLbl>
            <c:dLbl>
              <c:idx val="1"/>
              <c:layout>
                <c:manualLayout>
                  <c:x val="1.178203240058903E-2"/>
                  <c:y val="7.179487179487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F5-469F-AE22-D7F94CE544F7}"/>
                </c:ext>
              </c:extLst>
            </c:dLbl>
            <c:dLbl>
              <c:idx val="2"/>
              <c:layout>
                <c:manualLayout>
                  <c:x val="1.1782032400589101E-2"/>
                  <c:y val="8.5470085470085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F5-469F-AE22-D7F94CE544F7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'JUL A NOV 2018'!$BK$3:$BK$5</c:f>
              <c:strCache>
                <c:ptCount val="3"/>
                <c:pt idx="0">
                  <c:v>LCA Taxa Favorecida</c:v>
                </c:pt>
                <c:pt idx="1">
                  <c:v>LCA Taxa Livre</c:v>
                </c:pt>
                <c:pt idx="2">
                  <c:v>TOTAL</c:v>
                </c:pt>
              </c:strCache>
            </c:strRef>
          </c:cat>
          <c:val>
            <c:numRef>
              <c:f>'JUL A NOV 2018'!$BL$3:$BL$5</c:f>
              <c:numCache>
                <c:formatCode>[$-10416]#,##0;\(#,##0\)</c:formatCode>
                <c:ptCount val="3"/>
                <c:pt idx="0">
                  <c:v>6323.0460310100007</c:v>
                </c:pt>
                <c:pt idx="1">
                  <c:v>3020.77810873</c:v>
                </c:pt>
                <c:pt idx="2">
                  <c:v>9343.8241397400016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A8F5-469F-AE22-D7F94CE544F7}"/>
            </c:ext>
          </c:extLst>
        </c:ser>
        <c:ser>
          <c:idx val="1"/>
          <c:order val="1"/>
          <c:tx>
            <c:strRef>
              <c:f>'JUL A NOV 2018'!$BM$2</c:f>
              <c:strCache>
                <c:ptCount val="1"/>
                <c:pt idx="0">
                  <c:v>Jul a Nov/18</c:v>
                </c:pt>
              </c:strCache>
            </c:strRef>
          </c:tx>
          <c:spPr>
            <a:solidFill>
              <a:srgbClr val="57C75C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1.1782032400589065E-2"/>
                  <c:y val="8.2051282051282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F5-469F-AE22-D7F94CE544F7}"/>
                </c:ext>
              </c:extLst>
            </c:dLbl>
            <c:dLbl>
              <c:idx val="1"/>
              <c:layout>
                <c:manualLayout>
                  <c:x val="1.178203240058903E-2"/>
                  <c:y val="7.179487179487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F5-469F-AE22-D7F94CE544F7}"/>
                </c:ext>
              </c:extLst>
            </c:dLbl>
            <c:dLbl>
              <c:idx val="2"/>
              <c:layout>
                <c:manualLayout>
                  <c:x val="1.1782032400589101E-2"/>
                  <c:y val="7.521367521367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F5-469F-AE22-D7F94CE544F7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'JUL A NOV 2018'!$BK$3:$BK$5</c:f>
              <c:strCache>
                <c:ptCount val="3"/>
                <c:pt idx="0">
                  <c:v>LCA Taxa Favorecida</c:v>
                </c:pt>
                <c:pt idx="1">
                  <c:v>LCA Taxa Livre</c:v>
                </c:pt>
                <c:pt idx="2">
                  <c:v>TOTAL</c:v>
                </c:pt>
              </c:strCache>
            </c:strRef>
          </c:cat>
          <c:val>
            <c:numRef>
              <c:f>'JUL A NOV 2018'!$BM$3:$BM$5</c:f>
              <c:numCache>
                <c:formatCode>[$-10416]#,##0;\(#,##0\)</c:formatCode>
                <c:ptCount val="3"/>
                <c:pt idx="0">
                  <c:v>8034.2641762799994</c:v>
                </c:pt>
                <c:pt idx="1">
                  <c:v>2995.3049106900003</c:v>
                </c:pt>
                <c:pt idx="2">
                  <c:v>11029.569086969999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7-A8F5-469F-AE22-D7F94CE54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62"/>
        <c:shape val="box"/>
        <c:axId val="285658224"/>
        <c:axId val="1"/>
        <c:axId val="0"/>
      </c:bar3DChart>
      <c:catAx>
        <c:axId val="28565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b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[$-10416]#,##0;\(#,##0\)" sourceLinked="1"/>
        <c:majorTickMark val="out"/>
        <c:minorTickMark val="none"/>
        <c:tickLblPos val="nextTo"/>
        <c:crossAx val="285658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36536336309916567"/>
          <c:y val="2.072538860103627E-2"/>
          <c:w val="0.27821240780656603"/>
          <c:h val="4.1450777202072533E-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57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9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5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04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64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1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526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4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155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83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59D00-2FBD-0147-838C-23636EDAFD31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9B5A-8810-B946-818F-4B83E999929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584541" y="4326392"/>
            <a:ext cx="59792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Financiamento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Agropecuário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9639" y="5809734"/>
            <a:ext cx="4610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Safra 2018/19 – Julho a Novembro</a:t>
            </a: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177459" y="5736550"/>
            <a:ext cx="4455269" cy="2918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7393020" y="6118857"/>
            <a:ext cx="4610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prstClr val="white"/>
                </a:solidFill>
                <a:latin typeface="Calibri" panose="020F0502020204030204"/>
              </a:rPr>
              <a:t>03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/12/2018</a:t>
            </a:r>
          </a:p>
        </p:txBody>
      </p:sp>
    </p:spTree>
    <p:extLst>
      <p:ext uri="{BB962C8B-B14F-4D97-AF65-F5344CB8AC3E}">
        <p14:creationId xmlns:p14="http://schemas.microsoft.com/office/powerpoint/2010/main" val="31553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CB9B06E-18BE-4190-A922-67283F07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01" y="302509"/>
            <a:ext cx="1219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Fontes de Recursos – Todas as Finalidades</a:t>
            </a:r>
          </a:p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Julho a Novembro</a:t>
            </a:r>
          </a:p>
        </p:txBody>
      </p:sp>
      <p:sp>
        <p:nvSpPr>
          <p:cNvPr id="45" name="Retângulo 9">
            <a:extLst>
              <a:ext uri="{FF2B5EF4-FFF2-40B4-BE49-F238E27FC236}">
                <a16:creationId xmlns:a16="http://schemas.microsoft.com/office/drawing/2014/main" id="{C39E57F7-3C88-4519-837F-AC41E0F82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692" y="6115773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48D98C-A424-4786-AE1D-A022E311D4C8}"/>
              </a:ext>
            </a:extLst>
          </p:cNvPr>
          <p:cNvSpPr txBox="1"/>
          <p:nvPr/>
        </p:nvSpPr>
        <p:spPr>
          <a:xfrm>
            <a:off x="9813491" y="1118116"/>
            <a:ext cx="131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R$ milhões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68251FFC-944C-46D8-A81D-962C3786B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102750"/>
              </p:ext>
            </p:extLst>
          </p:nvPr>
        </p:nvGraphicFramePr>
        <p:xfrm>
          <a:off x="1078302" y="1338285"/>
          <a:ext cx="9989390" cy="4777480"/>
        </p:xfrm>
        <a:graphic>
          <a:graphicData uri="http://schemas.openxmlformats.org/drawingml/2006/table">
            <a:tbl>
              <a:tblPr/>
              <a:tblGrid>
                <a:gridCol w="2578506">
                  <a:extLst>
                    <a:ext uri="{9D8B030D-6E8A-4147-A177-3AD203B41FA5}">
                      <a16:colId xmlns:a16="http://schemas.microsoft.com/office/drawing/2014/main" val="915321338"/>
                    </a:ext>
                  </a:extLst>
                </a:gridCol>
                <a:gridCol w="1261427">
                  <a:extLst>
                    <a:ext uri="{9D8B030D-6E8A-4147-A177-3AD203B41FA5}">
                      <a16:colId xmlns:a16="http://schemas.microsoft.com/office/drawing/2014/main" val="3305988053"/>
                    </a:ext>
                  </a:extLst>
                </a:gridCol>
                <a:gridCol w="992446">
                  <a:extLst>
                    <a:ext uri="{9D8B030D-6E8A-4147-A177-3AD203B41FA5}">
                      <a16:colId xmlns:a16="http://schemas.microsoft.com/office/drawing/2014/main" val="3574811005"/>
                    </a:ext>
                  </a:extLst>
                </a:gridCol>
                <a:gridCol w="1044223">
                  <a:extLst>
                    <a:ext uri="{9D8B030D-6E8A-4147-A177-3AD203B41FA5}">
                      <a16:colId xmlns:a16="http://schemas.microsoft.com/office/drawing/2014/main" val="3313348162"/>
                    </a:ext>
                  </a:extLst>
                </a:gridCol>
                <a:gridCol w="802496">
                  <a:extLst>
                    <a:ext uri="{9D8B030D-6E8A-4147-A177-3AD203B41FA5}">
                      <a16:colId xmlns:a16="http://schemas.microsoft.com/office/drawing/2014/main" val="1349278304"/>
                    </a:ext>
                  </a:extLst>
                </a:gridCol>
                <a:gridCol w="802496">
                  <a:extLst>
                    <a:ext uri="{9D8B030D-6E8A-4147-A177-3AD203B41FA5}">
                      <a16:colId xmlns:a16="http://schemas.microsoft.com/office/drawing/2014/main" val="1185885746"/>
                    </a:ext>
                  </a:extLst>
                </a:gridCol>
                <a:gridCol w="852650">
                  <a:extLst>
                    <a:ext uri="{9D8B030D-6E8A-4147-A177-3AD203B41FA5}">
                      <a16:colId xmlns:a16="http://schemas.microsoft.com/office/drawing/2014/main" val="4120360206"/>
                    </a:ext>
                  </a:extLst>
                </a:gridCol>
                <a:gridCol w="852650">
                  <a:extLst>
                    <a:ext uri="{9D8B030D-6E8A-4147-A177-3AD203B41FA5}">
                      <a16:colId xmlns:a16="http://schemas.microsoft.com/office/drawing/2014/main" val="4024216888"/>
                    </a:ext>
                  </a:extLst>
                </a:gridCol>
                <a:gridCol w="802496">
                  <a:extLst>
                    <a:ext uri="{9D8B030D-6E8A-4147-A177-3AD203B41FA5}">
                      <a16:colId xmlns:a16="http://schemas.microsoft.com/office/drawing/2014/main" val="3088169735"/>
                    </a:ext>
                  </a:extLst>
                </a:gridCol>
              </a:tblGrid>
              <a:tr h="23887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Fontes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8572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2017/18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2018/19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423668"/>
                  </a:ext>
                </a:extLst>
              </a:tr>
              <a:tr h="2388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Partic.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Partic.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572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Variação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57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357954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Controladas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R$ milhões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R$ milhões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Custeio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Investim.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Comerc.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1434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Controlada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14.172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26.005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114%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34%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-50%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346300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Obrigatórios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22.475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36%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15.661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-30%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-42%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29%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03414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BNDES/FINAME Equalizável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4.354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6.190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94%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639626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Fundos Constitucionais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4.110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6.078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48%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256732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FCO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2.236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2.964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-100%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41%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864393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FNE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1.074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2.006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153%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20539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FNO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799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1.108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932672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1.922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2.968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54%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2290%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403181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Controladas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47.032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56.902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21%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498797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Não controladas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491128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Livres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1.889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5.030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166%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543%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456086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Favorecida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6.323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8.034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11%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32%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-43%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641225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Livre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3.021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2.995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-9%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16864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Livre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4.013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1.273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-68%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-66%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-85%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-19%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472528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Outras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817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118" marR="8118" marT="81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1.126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118" marR="8118" marT="81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38%</a:t>
                      </a:r>
                    </a:p>
                  </a:txBody>
                  <a:tcPr marL="8118" marR="8118" marT="81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8118" marR="8118" marT="8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-46%</a:t>
                      </a:r>
                    </a:p>
                  </a:txBody>
                  <a:tcPr marL="8118" marR="8118" marT="8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157%</a:t>
                      </a:r>
                    </a:p>
                  </a:txBody>
                  <a:tcPr marL="8118" marR="8118" marT="81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603621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Não Controladas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16.063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18.458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965596"/>
                  </a:ext>
                </a:extLst>
              </a:tr>
              <a:tr h="23887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63.096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75.360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8118" marR="8118" marT="81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8118" marR="8118" marT="81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112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88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DC5A5E58-1D5F-4A2B-B35E-9238AD94F6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001724"/>
              </p:ext>
            </p:extLst>
          </p:nvPr>
        </p:nvGraphicFramePr>
        <p:xfrm>
          <a:off x="0" y="1134643"/>
          <a:ext cx="12192000" cy="4973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4">
            <a:extLst>
              <a:ext uri="{FF2B5EF4-FFF2-40B4-BE49-F238E27FC236}">
                <a16:creationId xmlns:a16="http://schemas.microsoft.com/office/drawing/2014/main" id="{7578547C-D13E-40FB-A00E-D3A2C8815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204" y="306074"/>
            <a:ext cx="7327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LCA – R$ milhões</a:t>
            </a:r>
          </a:p>
        </p:txBody>
      </p:sp>
      <p:sp>
        <p:nvSpPr>
          <p:cNvPr id="8" name="Retângulo 9">
            <a:extLst>
              <a:ext uri="{FF2B5EF4-FFF2-40B4-BE49-F238E27FC236}">
                <a16:creationId xmlns:a16="http://schemas.microsoft.com/office/drawing/2014/main" id="{D8138F34-BFFC-4A0B-90A1-D2B5E3DB8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096" y="6108040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fontAlgn="ctr">
              <a:spcBef>
                <a:spcPct val="0"/>
              </a:spcBef>
              <a:buClrTx/>
              <a:buFontTx/>
              <a:buNone/>
            </a:pPr>
            <a:r>
              <a:rPr lang="pt-BR" alt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SICOR/Banco Central - Elaboração: SPA/MAPA</a:t>
            </a:r>
          </a:p>
          <a:p>
            <a:pPr fontAlgn="ctr">
              <a:spcBef>
                <a:spcPct val="0"/>
              </a:spcBef>
              <a:buClrTx/>
              <a:buFontTx/>
              <a:buNone/>
            </a:pP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DA67A014-3735-43BD-8288-642837F9A8D4}"/>
              </a:ext>
            </a:extLst>
          </p:cNvPr>
          <p:cNvSpPr/>
          <p:nvPr/>
        </p:nvSpPr>
        <p:spPr>
          <a:xfrm>
            <a:off x="2320465" y="2291061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2BBE1BE-A605-46A8-A841-FAC6C1512319}"/>
              </a:ext>
            </a:extLst>
          </p:cNvPr>
          <p:cNvSpPr txBox="1"/>
          <p:nvPr/>
        </p:nvSpPr>
        <p:spPr>
          <a:xfrm>
            <a:off x="9627104" y="1413693"/>
            <a:ext cx="685800" cy="338554"/>
          </a:xfrm>
          <a:prstGeom prst="rect">
            <a:avLst/>
          </a:prstGeom>
        </p:spPr>
        <p:txBody>
          <a:bodyPr vertOverflow="clip" wrap="square" rtlCol="0"/>
          <a:lstStyle/>
          <a:p>
            <a:r>
              <a:rPr lang="pt-BR" sz="1600" dirty="0">
                <a:latin typeface="Arial Black" panose="020B0A04020102020204" pitchFamily="34" charset="0"/>
                <a:cs typeface="Arial" panose="020B0604020202020204" pitchFamily="34" charset="0"/>
              </a:rPr>
              <a:t>18%</a:t>
            </a:r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259A1A13-9783-469F-89C6-DE7D91DA037F}"/>
              </a:ext>
            </a:extLst>
          </p:cNvPr>
          <p:cNvSpPr/>
          <p:nvPr/>
        </p:nvSpPr>
        <p:spPr>
          <a:xfrm rot="10800000">
            <a:off x="6040235" y="3602034"/>
            <a:ext cx="253651" cy="154706"/>
          </a:xfrm>
          <a:prstGeom prst="triangle">
            <a:avLst/>
          </a:prstGeom>
          <a:solidFill>
            <a:srgbClr val="C00000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55FA55-4FFE-4342-AF1C-6898D7607656}"/>
              </a:ext>
            </a:extLst>
          </p:cNvPr>
          <p:cNvSpPr txBox="1"/>
          <p:nvPr/>
        </p:nvSpPr>
        <p:spPr>
          <a:xfrm>
            <a:off x="2574116" y="2219866"/>
            <a:ext cx="858895" cy="297096"/>
          </a:xfrm>
          <a:prstGeom prst="rect">
            <a:avLst/>
          </a:prstGeom>
        </p:spPr>
        <p:txBody>
          <a:bodyPr vertOverflow="clip" wrap="square" rtlCol="0"/>
          <a:lstStyle/>
          <a:p>
            <a:r>
              <a:rPr lang="pt-BR" dirty="0">
                <a:latin typeface="Arial Black" panose="020B0A04020102020204" pitchFamily="34" charset="0"/>
                <a:cs typeface="Arial" panose="020B0604020202020204" pitchFamily="34" charset="0"/>
              </a:rPr>
              <a:t>27%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43EF92F-3D45-4157-8CBF-986B6F678E03}"/>
              </a:ext>
            </a:extLst>
          </p:cNvPr>
          <p:cNvSpPr txBox="1"/>
          <p:nvPr/>
        </p:nvSpPr>
        <p:spPr>
          <a:xfrm>
            <a:off x="6293886" y="3496030"/>
            <a:ext cx="673769" cy="297096"/>
          </a:xfrm>
          <a:prstGeom prst="rect">
            <a:avLst/>
          </a:prstGeom>
        </p:spPr>
        <p:txBody>
          <a:bodyPr vertOverflow="clip" wrap="square" rtlCol="0"/>
          <a:lstStyle/>
          <a:p>
            <a:r>
              <a:rPr lang="pt-BR" dirty="0">
                <a:latin typeface="Arial Black" panose="020B0A040201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691EE2DF-A034-44BA-9C0C-A17BA96803E2}"/>
              </a:ext>
            </a:extLst>
          </p:cNvPr>
          <p:cNvSpPr/>
          <p:nvPr/>
        </p:nvSpPr>
        <p:spPr>
          <a:xfrm>
            <a:off x="9373453" y="1505617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194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94044F3-FC69-4792-8110-D9A65E173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043" y="173726"/>
            <a:ext cx="1219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ahoma" panose="020B0604030504040204" pitchFamily="34" charset="0"/>
              </a:rPr>
              <a:t>Financiamento Taxa Pré-Fixada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pt-BR" alt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  <a:r>
              <a:rPr lang="pt-BR" altLang="pt-BR" sz="2400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pt-BR" altLang="pt-BR" sz="24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Novembro</a:t>
            </a:r>
            <a:endParaRPr kumimoji="0" lang="pt-BR" altLang="pt-BR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id="{29366428-BBDE-4799-A958-29AD62BD2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658" y="6053880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fontAlgn="ctr">
              <a:spcBef>
                <a:spcPct val="0"/>
              </a:spcBef>
              <a:buClrTx/>
              <a:buFontTx/>
              <a:buNone/>
            </a:pPr>
            <a:r>
              <a:rPr lang="pt-BR" alt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SICOR/Banco Central - Elaboração: SPA/MAPA</a:t>
            </a:r>
          </a:p>
          <a:p>
            <a:pPr fontAlgn="ctr">
              <a:spcBef>
                <a:spcPct val="0"/>
              </a:spcBef>
              <a:buClrTx/>
              <a:buFontTx/>
              <a:buNone/>
            </a:pP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EB2F459-672A-4103-9195-4CF5DA1D1D20}"/>
              </a:ext>
            </a:extLst>
          </p:cNvPr>
          <p:cNvSpPr txBox="1"/>
          <p:nvPr/>
        </p:nvSpPr>
        <p:spPr>
          <a:xfrm>
            <a:off x="5175850" y="6053880"/>
            <a:ext cx="6564228" cy="4154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* Limites da taxa Pré-Fixada remanejados (</a:t>
            </a:r>
            <a:r>
              <a:rPr lang="pt-BR" sz="1050" dirty="0" err="1"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 2018) – OBS. Programação </a:t>
            </a:r>
            <a:r>
              <a:rPr lang="pt-BR" sz="1050" dirty="0" err="1"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 Pós: R$ 613 milhões.</a:t>
            </a:r>
          </a:p>
          <a:p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** Variação percentual do período de </a:t>
            </a:r>
            <a:r>
              <a:rPr lang="pt-BR" sz="1050" dirty="0" err="1">
                <a:latin typeface="Arial" panose="020B0604020202020204" pitchFamily="34" charset="0"/>
                <a:cs typeface="Arial" panose="020B0604020202020204" pitchFamily="34" charset="0"/>
              </a:rPr>
              <a:t>jul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1050" dirty="0" err="1"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pt-BR" sz="1050" dirty="0">
                <a:latin typeface="Arial" panose="020B0604020202020204" pitchFamily="34" charset="0"/>
                <a:cs typeface="Arial" panose="020B0604020202020204" pitchFamily="34" charset="0"/>
              </a:rPr>
              <a:t> de 2018 comparado com o mesmo período da safra anterior.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E782AA8-6E2F-4A4B-A3CA-DD5838084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614952"/>
              </p:ext>
            </p:extLst>
          </p:nvPr>
        </p:nvGraphicFramePr>
        <p:xfrm>
          <a:off x="1799175" y="1250944"/>
          <a:ext cx="8612909" cy="4692009"/>
        </p:xfrm>
        <a:graphic>
          <a:graphicData uri="http://schemas.openxmlformats.org/drawingml/2006/table">
            <a:tbl>
              <a:tblPr/>
              <a:tblGrid>
                <a:gridCol w="2870969">
                  <a:extLst>
                    <a:ext uri="{9D8B030D-6E8A-4147-A177-3AD203B41FA5}">
                      <a16:colId xmlns:a16="http://schemas.microsoft.com/office/drawing/2014/main" val="4233957092"/>
                    </a:ext>
                  </a:extLst>
                </a:gridCol>
                <a:gridCol w="1444630">
                  <a:extLst>
                    <a:ext uri="{9D8B030D-6E8A-4147-A177-3AD203B41FA5}">
                      <a16:colId xmlns:a16="http://schemas.microsoft.com/office/drawing/2014/main" val="2862858760"/>
                    </a:ext>
                  </a:extLst>
                </a:gridCol>
                <a:gridCol w="1115472">
                  <a:extLst>
                    <a:ext uri="{9D8B030D-6E8A-4147-A177-3AD203B41FA5}">
                      <a16:colId xmlns:a16="http://schemas.microsoft.com/office/drawing/2014/main" val="3250197100"/>
                    </a:ext>
                  </a:extLst>
                </a:gridCol>
                <a:gridCol w="1152045">
                  <a:extLst>
                    <a:ext uri="{9D8B030D-6E8A-4147-A177-3AD203B41FA5}">
                      <a16:colId xmlns:a16="http://schemas.microsoft.com/office/drawing/2014/main" val="1749403302"/>
                    </a:ext>
                  </a:extLst>
                </a:gridCol>
                <a:gridCol w="1152045">
                  <a:extLst>
                    <a:ext uri="{9D8B030D-6E8A-4147-A177-3AD203B41FA5}">
                      <a16:colId xmlns:a16="http://schemas.microsoft.com/office/drawing/2014/main" val="4074717230"/>
                    </a:ext>
                  </a:extLst>
                </a:gridCol>
                <a:gridCol w="877748">
                  <a:extLst>
                    <a:ext uri="{9D8B030D-6E8A-4147-A177-3AD203B41FA5}">
                      <a16:colId xmlns:a16="http://schemas.microsoft.com/office/drawing/2014/main" val="4059436085"/>
                    </a:ext>
                  </a:extLst>
                </a:gridCol>
              </a:tblGrid>
              <a:tr h="30181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Programas de Investimento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Programação*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Aplicação 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Var. </a:t>
                      </a:r>
                      <a:r>
                        <a:rPr lang="pt-BR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Aplic</a:t>
                      </a:r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.** 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Saldo Disponível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11918"/>
                  </a:ext>
                </a:extLst>
              </a:tr>
              <a:tr h="19840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R$ milhões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R$ milhões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(%)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R$ milhões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(%)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655865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Moderfrota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8.265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4.629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3.636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676033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   - Moderfrota (até 7,5%)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7.285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4.166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3.119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43%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906357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   - Moderfrota Grandes (até 9,5%)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463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517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53%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243027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Moderagro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737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591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121832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Moderinfra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695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479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094467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Programa ABC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1.966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1.062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904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521455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   - ABC Ambiental (até 5,25%)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293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234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069223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   - ABC Demais (até 6,00%)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1.673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1.003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670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26360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PCA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1.740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1.234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988279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   - PCA até 6.000 t (até 5,25%)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497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402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0203990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   - PCA (até 6,00%)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1.243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411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832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3A3838"/>
                          </a:solidFill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848224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Inovagro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1.116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553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54793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Pronamp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1.266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-47%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330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355784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Prodecoop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1.514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378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348%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1.136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469134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Procap-Agro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2.500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-74%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2.458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956499"/>
                  </a:ext>
                </a:extLst>
              </a:tr>
              <a:tr h="26198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031" marR="9031" marT="9031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19.799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8.922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10.877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55%</a:t>
                      </a:r>
                    </a:p>
                  </a:txBody>
                  <a:tcPr marL="9031" marR="9031" marT="9031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639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9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94044F3-FC69-4792-8110-D9A65E173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09322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ahoma" panose="020B0604030504040204" pitchFamily="34" charset="0"/>
              </a:rPr>
              <a:t>Financiamento Agropecuário</a:t>
            </a: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id="{29366428-BBDE-4799-A958-29AD62BD2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521" y="6113101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fontAlgn="ctr">
              <a:spcBef>
                <a:spcPct val="0"/>
              </a:spcBef>
              <a:buClrTx/>
              <a:buFontTx/>
              <a:buNone/>
            </a:pPr>
            <a:r>
              <a:rPr lang="pt-BR" altLang="pt-BR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Fonte: </a:t>
            </a: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SICOR/Banco Central - Elaboração: SPA/MAPA</a:t>
            </a:r>
          </a:p>
          <a:p>
            <a:pPr fontAlgn="ctr">
              <a:spcBef>
                <a:spcPct val="0"/>
              </a:spcBef>
              <a:buClrTx/>
              <a:buFontTx/>
              <a:buNone/>
            </a:pP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7E32E43-FD51-44C5-A24B-2925B9A001B2}"/>
              </a:ext>
            </a:extLst>
          </p:cNvPr>
          <p:cNvSpPr txBox="1"/>
          <p:nvPr/>
        </p:nvSpPr>
        <p:spPr>
          <a:xfrm>
            <a:off x="10710204" y="1041200"/>
            <a:ext cx="102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R$ milhões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CD0EE19-5DD3-4EF7-9117-58A7FDA89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45801"/>
              </p:ext>
            </p:extLst>
          </p:nvPr>
        </p:nvGraphicFramePr>
        <p:xfrm>
          <a:off x="501088" y="1294202"/>
          <a:ext cx="11133222" cy="4705540"/>
        </p:xfrm>
        <a:graphic>
          <a:graphicData uri="http://schemas.openxmlformats.org/drawingml/2006/table">
            <a:tbl>
              <a:tblPr/>
              <a:tblGrid>
                <a:gridCol w="2503447">
                  <a:extLst>
                    <a:ext uri="{9D8B030D-6E8A-4147-A177-3AD203B41FA5}">
                      <a16:colId xmlns:a16="http://schemas.microsoft.com/office/drawing/2014/main" val="1283520709"/>
                    </a:ext>
                  </a:extLst>
                </a:gridCol>
                <a:gridCol w="1302608">
                  <a:extLst>
                    <a:ext uri="{9D8B030D-6E8A-4147-A177-3AD203B41FA5}">
                      <a16:colId xmlns:a16="http://schemas.microsoft.com/office/drawing/2014/main" val="2172932164"/>
                    </a:ext>
                  </a:extLst>
                </a:gridCol>
                <a:gridCol w="1196510">
                  <a:extLst>
                    <a:ext uri="{9D8B030D-6E8A-4147-A177-3AD203B41FA5}">
                      <a16:colId xmlns:a16="http://schemas.microsoft.com/office/drawing/2014/main" val="2025030114"/>
                    </a:ext>
                  </a:extLst>
                </a:gridCol>
                <a:gridCol w="1242204">
                  <a:extLst>
                    <a:ext uri="{9D8B030D-6E8A-4147-A177-3AD203B41FA5}">
                      <a16:colId xmlns:a16="http://schemas.microsoft.com/office/drawing/2014/main" val="3506043960"/>
                    </a:ext>
                  </a:extLst>
                </a:gridCol>
                <a:gridCol w="1448757">
                  <a:extLst>
                    <a:ext uri="{9D8B030D-6E8A-4147-A177-3AD203B41FA5}">
                      <a16:colId xmlns:a16="http://schemas.microsoft.com/office/drawing/2014/main" val="4232466992"/>
                    </a:ext>
                  </a:extLst>
                </a:gridCol>
                <a:gridCol w="1160134">
                  <a:extLst>
                    <a:ext uri="{9D8B030D-6E8A-4147-A177-3AD203B41FA5}">
                      <a16:colId xmlns:a16="http://schemas.microsoft.com/office/drawing/2014/main" val="599270587"/>
                    </a:ext>
                  </a:extLst>
                </a:gridCol>
                <a:gridCol w="1160134">
                  <a:extLst>
                    <a:ext uri="{9D8B030D-6E8A-4147-A177-3AD203B41FA5}">
                      <a16:colId xmlns:a16="http://schemas.microsoft.com/office/drawing/2014/main" val="803638656"/>
                    </a:ext>
                  </a:extLst>
                </a:gridCol>
                <a:gridCol w="1119428">
                  <a:extLst>
                    <a:ext uri="{9D8B030D-6E8A-4147-A177-3AD203B41FA5}">
                      <a16:colId xmlns:a16="http://schemas.microsoft.com/office/drawing/2014/main" val="2470119549"/>
                    </a:ext>
                  </a:extLst>
                </a:gridCol>
              </a:tblGrid>
              <a:tr h="23431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Programas ou Finalidades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2017/2018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2018/2019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Var. Aplic.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702479"/>
                  </a:ext>
                </a:extLst>
              </a:tr>
              <a:tr h="45860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Programação jul/17 a jun/18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Aplicação   jul a nov/17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Desemb. relativo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Programação jul/18 a jun/19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Aplicação   jul a nov/18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Desemb. relativo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473107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(b)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(b)/(a)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(d)/(c)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(d)/(b)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808548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Moderfrota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9.200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3.033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8.900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167417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Moderagro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471690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Moderinfra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192159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Programa ABC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576053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093280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Inovagro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490956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Pronamp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3.710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729951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Prodecoop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945541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Procap-Agro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-74%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508869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15.109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19.184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6.648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66405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Investimento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38.149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11.395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40.064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15.569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910175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Custeio + Comerc.+ Indust.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150.250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51.701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151.108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59.790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859630"/>
                  </a:ext>
                </a:extLst>
              </a:tr>
              <a:tr h="28661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188.399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63.096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191.172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75.360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23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7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77091" y="24230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</a:rPr>
              <a:t>MINISTÉRIO DA AGRICULTURA, PECUÁRIA E ABASTECIMENTO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C36E868-E175-450D-99C1-41C08D8F0A2D}"/>
              </a:ext>
            </a:extLst>
          </p:cNvPr>
          <p:cNvSpPr txBox="1"/>
          <p:nvPr/>
        </p:nvSpPr>
        <p:spPr>
          <a:xfrm>
            <a:off x="-350982" y="300782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accent6">
                    <a:lumMod val="50000"/>
                  </a:schemeClr>
                </a:solidFill>
              </a:rPr>
              <a:t>GOVERNO FEDERAL</a:t>
            </a:r>
          </a:p>
        </p:txBody>
      </p:sp>
    </p:spTree>
    <p:extLst>
      <p:ext uri="{BB962C8B-B14F-4D97-AF65-F5344CB8AC3E}">
        <p14:creationId xmlns:p14="http://schemas.microsoft.com/office/powerpoint/2010/main" val="18371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9">
            <a:extLst>
              <a:ext uri="{FF2B5EF4-FFF2-40B4-BE49-F238E27FC236}">
                <a16:creationId xmlns:a16="http://schemas.microsoft.com/office/drawing/2014/main" id="{B6D7B52F-AD95-4721-91D0-F81763F4B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98" y="6132923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</a:t>
            </a:r>
            <a:r>
              <a:rPr lang="pt-BR" altLang="pt-BR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/12/2018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222B9F4-F55C-4354-A4DC-904DC59F2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85" y="328914"/>
            <a:ext cx="11335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ahoma" panose="020B0604030504040204" pitchFamily="34" charset="0"/>
              </a:rPr>
              <a:t>Comparativo de Contratações nos Anos Agrícolas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88487F-7308-4E41-B973-560D479B1350}"/>
              </a:ext>
            </a:extLst>
          </p:cNvPr>
          <p:cNvSpPr txBox="1"/>
          <p:nvPr/>
        </p:nvSpPr>
        <p:spPr>
          <a:xfrm>
            <a:off x="10765481" y="1394783"/>
            <a:ext cx="1006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R$ milhões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F075212-7E09-430A-A118-3EDEA7B9B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08261"/>
              </p:ext>
            </p:extLst>
          </p:nvPr>
        </p:nvGraphicFramePr>
        <p:xfrm>
          <a:off x="436685" y="1828800"/>
          <a:ext cx="11335476" cy="4010524"/>
        </p:xfrm>
        <a:graphic>
          <a:graphicData uri="http://schemas.openxmlformats.org/drawingml/2006/table">
            <a:tbl>
              <a:tblPr/>
              <a:tblGrid>
                <a:gridCol w="2176411">
                  <a:extLst>
                    <a:ext uri="{9D8B030D-6E8A-4147-A177-3AD203B41FA5}">
                      <a16:colId xmlns:a16="http://schemas.microsoft.com/office/drawing/2014/main" val="4096797212"/>
                    </a:ext>
                  </a:extLst>
                </a:gridCol>
                <a:gridCol w="1429490">
                  <a:extLst>
                    <a:ext uri="{9D8B030D-6E8A-4147-A177-3AD203B41FA5}">
                      <a16:colId xmlns:a16="http://schemas.microsoft.com/office/drawing/2014/main" val="818869033"/>
                    </a:ext>
                  </a:extLst>
                </a:gridCol>
                <a:gridCol w="1639205">
                  <a:extLst>
                    <a:ext uri="{9D8B030D-6E8A-4147-A177-3AD203B41FA5}">
                      <a16:colId xmlns:a16="http://schemas.microsoft.com/office/drawing/2014/main" val="1971293457"/>
                    </a:ext>
                  </a:extLst>
                </a:gridCol>
                <a:gridCol w="1473628">
                  <a:extLst>
                    <a:ext uri="{9D8B030D-6E8A-4147-A177-3AD203B41FA5}">
                      <a16:colId xmlns:a16="http://schemas.microsoft.com/office/drawing/2014/main" val="3425951811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2752902975"/>
                    </a:ext>
                  </a:extLst>
                </a:gridCol>
                <a:gridCol w="1374283">
                  <a:extLst>
                    <a:ext uri="{9D8B030D-6E8A-4147-A177-3AD203B41FA5}">
                      <a16:colId xmlns:a16="http://schemas.microsoft.com/office/drawing/2014/main" val="2179786398"/>
                    </a:ext>
                  </a:extLst>
                </a:gridCol>
                <a:gridCol w="1586697">
                  <a:extLst>
                    <a:ext uri="{9D8B030D-6E8A-4147-A177-3AD203B41FA5}">
                      <a16:colId xmlns:a16="http://schemas.microsoft.com/office/drawing/2014/main" val="1418857615"/>
                    </a:ext>
                  </a:extLst>
                </a:gridCol>
              </a:tblGrid>
              <a:tr h="49760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Finalidade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Jul a Nov/2016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A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Jul a Nov/2017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A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Jul a Nov/2018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3A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784482"/>
                  </a:ext>
                </a:extLst>
              </a:tr>
              <a:tr h="9097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Qte operações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Qte operações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Qte operações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739987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Custeio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207.024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34.050,55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209.790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37.892,89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217.743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43.406,19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1673781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Industrialização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2.038,49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2.884,91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228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3.432,85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447414"/>
                  </a:ext>
                </a:extLst>
              </a:tr>
              <a:tr h="6127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Comercialização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9.357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8.274,39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13.509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10.923,27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12.433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12.951,27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35989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Investimento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52.252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9.206,98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67.810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11.394,51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69.076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effectLst/>
                          <a:latin typeface="Arial" panose="020B0604020202020204" pitchFamily="34" charset="0"/>
                        </a:rPr>
                        <a:t>15.569,42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599381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268.786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53.570,40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291.294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63.095,57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299.480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75.359,73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229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180EE1A0-A607-4951-8C2C-B0237FEDA7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051018"/>
              </p:ext>
            </p:extLst>
          </p:nvPr>
        </p:nvGraphicFramePr>
        <p:xfrm>
          <a:off x="0" y="1242646"/>
          <a:ext cx="12191999" cy="4840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ACB9B06E-18BE-4190-A922-67283F07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4523"/>
            <a:ext cx="1219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Valores Contratados – R$ bilhões</a:t>
            </a:r>
          </a:p>
        </p:txBody>
      </p:sp>
      <p:sp>
        <p:nvSpPr>
          <p:cNvPr id="8" name="Retângulo 9">
            <a:extLst>
              <a:ext uri="{FF2B5EF4-FFF2-40B4-BE49-F238E27FC236}">
                <a16:creationId xmlns:a16="http://schemas.microsoft.com/office/drawing/2014/main" id="{820E4B3B-9A0F-45CF-904A-79991CA13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486" y="6082901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9" name="Triângulo isósceles 8">
            <a:extLst>
              <a:ext uri="{FF2B5EF4-FFF2-40B4-BE49-F238E27FC236}">
                <a16:creationId xmlns:a16="http://schemas.microsoft.com/office/drawing/2014/main" id="{1AD3887A-0311-4439-9481-E838B089189E}"/>
              </a:ext>
            </a:extLst>
          </p:cNvPr>
          <p:cNvSpPr/>
          <p:nvPr/>
        </p:nvSpPr>
        <p:spPr>
          <a:xfrm>
            <a:off x="1846951" y="2704077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solidFill>
                <a:srgbClr val="0000FF"/>
              </a:solidFill>
            </a:endParaRPr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0A42B95E-E3A1-44F8-B49B-5362D50E109F}"/>
              </a:ext>
            </a:extLst>
          </p:cNvPr>
          <p:cNvSpPr/>
          <p:nvPr/>
        </p:nvSpPr>
        <p:spPr>
          <a:xfrm>
            <a:off x="3917251" y="4410801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1" name="Triângulo isósceles 10">
            <a:extLst>
              <a:ext uri="{FF2B5EF4-FFF2-40B4-BE49-F238E27FC236}">
                <a16:creationId xmlns:a16="http://schemas.microsoft.com/office/drawing/2014/main" id="{E36E8918-70AF-4DBB-83E9-0703120AB440}"/>
              </a:ext>
            </a:extLst>
          </p:cNvPr>
          <p:cNvSpPr/>
          <p:nvPr/>
        </p:nvSpPr>
        <p:spPr>
          <a:xfrm>
            <a:off x="5774991" y="4007976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50C20560-2879-4973-9C75-75150C6A3394}"/>
              </a:ext>
            </a:extLst>
          </p:cNvPr>
          <p:cNvSpPr/>
          <p:nvPr/>
        </p:nvSpPr>
        <p:spPr>
          <a:xfrm>
            <a:off x="7761900" y="3945267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88405871-141E-42A5-8626-968A8BD21EB8}"/>
              </a:ext>
            </a:extLst>
          </p:cNvPr>
          <p:cNvSpPr/>
          <p:nvPr/>
        </p:nvSpPr>
        <p:spPr>
          <a:xfrm>
            <a:off x="9686829" y="1388007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4" name="CaixaDeTexto 1">
            <a:extLst>
              <a:ext uri="{FF2B5EF4-FFF2-40B4-BE49-F238E27FC236}">
                <a16:creationId xmlns:a16="http://schemas.microsoft.com/office/drawing/2014/main" id="{0EC032A1-C329-412E-B8AD-C90D2DA0AD0C}"/>
              </a:ext>
            </a:extLst>
          </p:cNvPr>
          <p:cNvSpPr txBox="1"/>
          <p:nvPr/>
        </p:nvSpPr>
        <p:spPr>
          <a:xfrm>
            <a:off x="2096694" y="2589426"/>
            <a:ext cx="779384" cy="36406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15 %</a:t>
            </a:r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A0035DBA-A7AC-44FC-862D-3B9376896882}"/>
              </a:ext>
            </a:extLst>
          </p:cNvPr>
          <p:cNvSpPr txBox="1"/>
          <p:nvPr/>
        </p:nvSpPr>
        <p:spPr>
          <a:xfrm>
            <a:off x="4115419" y="4285947"/>
            <a:ext cx="753329" cy="24970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19 %</a:t>
            </a:r>
          </a:p>
        </p:txBody>
      </p:sp>
      <p:sp>
        <p:nvSpPr>
          <p:cNvPr id="16" name="CaixaDeTexto 1">
            <a:extLst>
              <a:ext uri="{FF2B5EF4-FFF2-40B4-BE49-F238E27FC236}">
                <a16:creationId xmlns:a16="http://schemas.microsoft.com/office/drawing/2014/main" id="{93100B8E-6B25-40EC-B739-6A5A2AD3F171}"/>
              </a:ext>
            </a:extLst>
          </p:cNvPr>
          <p:cNvSpPr txBox="1"/>
          <p:nvPr/>
        </p:nvSpPr>
        <p:spPr>
          <a:xfrm>
            <a:off x="6012958" y="3880613"/>
            <a:ext cx="723016" cy="28401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19 %</a:t>
            </a:r>
          </a:p>
        </p:txBody>
      </p:sp>
      <p:sp>
        <p:nvSpPr>
          <p:cNvPr id="17" name="CaixaDeTexto 1">
            <a:extLst>
              <a:ext uri="{FF2B5EF4-FFF2-40B4-BE49-F238E27FC236}">
                <a16:creationId xmlns:a16="http://schemas.microsoft.com/office/drawing/2014/main" id="{C5DB4FBA-C635-4A1D-9006-2910F4C7E56C}"/>
              </a:ext>
            </a:extLst>
          </p:cNvPr>
          <p:cNvSpPr txBox="1"/>
          <p:nvPr/>
        </p:nvSpPr>
        <p:spPr>
          <a:xfrm>
            <a:off x="8015551" y="3817642"/>
            <a:ext cx="720494" cy="34613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37 %</a:t>
            </a:r>
          </a:p>
        </p:txBody>
      </p:sp>
      <p:sp>
        <p:nvSpPr>
          <p:cNvPr id="18" name="CaixaDeTexto 1">
            <a:extLst>
              <a:ext uri="{FF2B5EF4-FFF2-40B4-BE49-F238E27FC236}">
                <a16:creationId xmlns:a16="http://schemas.microsoft.com/office/drawing/2014/main" id="{44B47F8D-8D93-49F8-B42D-1B83F0E24F5F}"/>
              </a:ext>
            </a:extLst>
          </p:cNvPr>
          <p:cNvSpPr txBox="1"/>
          <p:nvPr/>
        </p:nvSpPr>
        <p:spPr>
          <a:xfrm>
            <a:off x="9897163" y="1283327"/>
            <a:ext cx="779384" cy="36406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19 %</a:t>
            </a:r>
          </a:p>
        </p:txBody>
      </p:sp>
    </p:spTree>
    <p:extLst>
      <p:ext uri="{BB962C8B-B14F-4D97-AF65-F5344CB8AC3E}">
        <p14:creationId xmlns:p14="http://schemas.microsoft.com/office/powerpoint/2010/main" val="11712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2A6CA31B-329B-460D-A17B-1AC13FBB9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871499"/>
              </p:ext>
            </p:extLst>
          </p:nvPr>
        </p:nvGraphicFramePr>
        <p:xfrm>
          <a:off x="283464" y="1106904"/>
          <a:ext cx="11759184" cy="5044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ACB9B06E-18BE-4190-A922-67283F07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7708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Quantidade de Contratos – Unidades</a:t>
            </a:r>
          </a:p>
        </p:txBody>
      </p:sp>
      <p:sp>
        <p:nvSpPr>
          <p:cNvPr id="9" name="Retângulo 9">
            <a:extLst>
              <a:ext uri="{FF2B5EF4-FFF2-40B4-BE49-F238E27FC236}">
                <a16:creationId xmlns:a16="http://schemas.microsoft.com/office/drawing/2014/main" id="{3D530D0F-2A91-438C-94E4-11FB909C6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305" y="6113112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6D1D24A-5476-42CA-83C7-42C352C9BADF}"/>
              </a:ext>
            </a:extLst>
          </p:cNvPr>
          <p:cNvSpPr txBox="1"/>
          <p:nvPr/>
        </p:nvSpPr>
        <p:spPr>
          <a:xfrm>
            <a:off x="4053478" y="4765496"/>
            <a:ext cx="847175" cy="400110"/>
          </a:xfrm>
          <a:prstGeom prst="rect">
            <a:avLst/>
          </a:prstGeom>
        </p:spPr>
        <p:txBody>
          <a:bodyPr vertOverflow="clip" wrap="square" rtlCol="0"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23 %</a:t>
            </a:r>
          </a:p>
        </p:txBody>
      </p:sp>
      <p:sp>
        <p:nvSpPr>
          <p:cNvPr id="11" name="CaixaDeTexto 1">
            <a:extLst>
              <a:ext uri="{FF2B5EF4-FFF2-40B4-BE49-F238E27FC236}">
                <a16:creationId xmlns:a16="http://schemas.microsoft.com/office/drawing/2014/main" id="{8C3287A6-769F-47F9-9EC2-E83A04C312A6}"/>
              </a:ext>
            </a:extLst>
          </p:cNvPr>
          <p:cNvSpPr txBox="1"/>
          <p:nvPr/>
        </p:nvSpPr>
        <p:spPr>
          <a:xfrm>
            <a:off x="8356275" y="3992698"/>
            <a:ext cx="653838" cy="3579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2 %</a:t>
            </a:r>
          </a:p>
        </p:txBody>
      </p:sp>
      <p:sp>
        <p:nvSpPr>
          <p:cNvPr id="12" name="CaixaDeTexto 1">
            <a:extLst>
              <a:ext uri="{FF2B5EF4-FFF2-40B4-BE49-F238E27FC236}">
                <a16:creationId xmlns:a16="http://schemas.microsoft.com/office/drawing/2014/main" id="{31230046-CA9E-48DE-9ACB-A2C779783088}"/>
              </a:ext>
            </a:extLst>
          </p:cNvPr>
          <p:cNvSpPr txBox="1"/>
          <p:nvPr/>
        </p:nvSpPr>
        <p:spPr>
          <a:xfrm>
            <a:off x="10434223" y="1242246"/>
            <a:ext cx="643325" cy="3579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3 %</a:t>
            </a:r>
          </a:p>
        </p:txBody>
      </p:sp>
      <p:sp>
        <p:nvSpPr>
          <p:cNvPr id="15" name="Triângulo isósceles 14">
            <a:extLst>
              <a:ext uri="{FF2B5EF4-FFF2-40B4-BE49-F238E27FC236}">
                <a16:creationId xmlns:a16="http://schemas.microsoft.com/office/drawing/2014/main" id="{1207F2D2-98C6-47D5-955F-ADE54F52300B}"/>
              </a:ext>
            </a:extLst>
          </p:cNvPr>
          <p:cNvSpPr/>
          <p:nvPr/>
        </p:nvSpPr>
        <p:spPr>
          <a:xfrm>
            <a:off x="1769458" y="2310998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6" name="Triângulo isósceles 15">
            <a:extLst>
              <a:ext uri="{FF2B5EF4-FFF2-40B4-BE49-F238E27FC236}">
                <a16:creationId xmlns:a16="http://schemas.microsoft.com/office/drawing/2014/main" id="{A9808D86-6855-408B-B281-3DBC0E41BD8F}"/>
              </a:ext>
            </a:extLst>
          </p:cNvPr>
          <p:cNvSpPr/>
          <p:nvPr/>
        </p:nvSpPr>
        <p:spPr>
          <a:xfrm>
            <a:off x="3775373" y="4888198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7" name="Triângulo isósceles 16">
            <a:extLst>
              <a:ext uri="{FF2B5EF4-FFF2-40B4-BE49-F238E27FC236}">
                <a16:creationId xmlns:a16="http://schemas.microsoft.com/office/drawing/2014/main" id="{F01D02B3-41A3-40B1-AC9E-56F1FDF4EF9F}"/>
              </a:ext>
            </a:extLst>
          </p:cNvPr>
          <p:cNvSpPr/>
          <p:nvPr/>
        </p:nvSpPr>
        <p:spPr>
          <a:xfrm>
            <a:off x="8075041" y="4094296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/>
          </a:p>
        </p:txBody>
      </p:sp>
      <p:sp>
        <p:nvSpPr>
          <p:cNvPr id="18" name="Triângulo isósceles 17">
            <a:extLst>
              <a:ext uri="{FF2B5EF4-FFF2-40B4-BE49-F238E27FC236}">
                <a16:creationId xmlns:a16="http://schemas.microsoft.com/office/drawing/2014/main" id="{C466EEA4-911E-461C-9D32-F068C96DC22A}"/>
              </a:ext>
            </a:extLst>
          </p:cNvPr>
          <p:cNvSpPr/>
          <p:nvPr/>
        </p:nvSpPr>
        <p:spPr>
          <a:xfrm>
            <a:off x="10180572" y="1343844"/>
            <a:ext cx="253651" cy="154706"/>
          </a:xfrm>
          <a:prstGeom prst="triangle">
            <a:avLst/>
          </a:prstGeom>
          <a:solidFill>
            <a:srgbClr val="20B6CA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19" name="CaixaDeTexto 1">
            <a:extLst>
              <a:ext uri="{FF2B5EF4-FFF2-40B4-BE49-F238E27FC236}">
                <a16:creationId xmlns:a16="http://schemas.microsoft.com/office/drawing/2014/main" id="{F9815489-9CD1-41EB-A7F3-E75616B6CB85}"/>
              </a:ext>
            </a:extLst>
          </p:cNvPr>
          <p:cNvSpPr txBox="1"/>
          <p:nvPr/>
        </p:nvSpPr>
        <p:spPr>
          <a:xfrm>
            <a:off x="2049275" y="2209400"/>
            <a:ext cx="652980" cy="3579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4 %</a:t>
            </a:r>
          </a:p>
        </p:txBody>
      </p:sp>
      <p:sp>
        <p:nvSpPr>
          <p:cNvPr id="20" name="Triângulo isósceles 19">
            <a:extLst>
              <a:ext uri="{FF2B5EF4-FFF2-40B4-BE49-F238E27FC236}">
                <a16:creationId xmlns:a16="http://schemas.microsoft.com/office/drawing/2014/main" id="{9606E6E7-124E-4603-80C2-2750B8CFAFF4}"/>
              </a:ext>
            </a:extLst>
          </p:cNvPr>
          <p:cNvSpPr/>
          <p:nvPr/>
        </p:nvSpPr>
        <p:spPr>
          <a:xfrm rot="10547792">
            <a:off x="6094391" y="4789266"/>
            <a:ext cx="253651" cy="154706"/>
          </a:xfrm>
          <a:prstGeom prst="triangle">
            <a:avLst/>
          </a:prstGeom>
          <a:solidFill>
            <a:srgbClr val="C00000"/>
          </a:solidFill>
          <a:ln>
            <a:noFill/>
          </a:ln>
          <a:scene3d>
            <a:camera prst="perspectiveFron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21" name="CaixaDeTexto 1">
            <a:extLst>
              <a:ext uri="{FF2B5EF4-FFF2-40B4-BE49-F238E27FC236}">
                <a16:creationId xmlns:a16="http://schemas.microsoft.com/office/drawing/2014/main" id="{D5BC33AB-D2AD-4286-956E-2DEBACFD2F4F}"/>
              </a:ext>
            </a:extLst>
          </p:cNvPr>
          <p:cNvSpPr txBox="1"/>
          <p:nvPr/>
        </p:nvSpPr>
        <p:spPr>
          <a:xfrm>
            <a:off x="6317650" y="4676291"/>
            <a:ext cx="653838" cy="28444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8 %</a:t>
            </a:r>
          </a:p>
        </p:txBody>
      </p:sp>
    </p:spTree>
    <p:extLst>
      <p:ext uri="{BB962C8B-B14F-4D97-AF65-F5344CB8AC3E}">
        <p14:creationId xmlns:p14="http://schemas.microsoft.com/office/powerpoint/2010/main" val="11773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9">
            <a:extLst>
              <a:ext uri="{FF2B5EF4-FFF2-40B4-BE49-F238E27FC236}">
                <a16:creationId xmlns:a16="http://schemas.microsoft.com/office/drawing/2014/main" id="{3D530D0F-2A91-438C-94E4-11FB909C6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740" y="6121519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C13C1D-F945-4B0D-AD70-95C2B9405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12362"/>
            <a:ext cx="11468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Tahoma" panose="020B0604030504040204" pitchFamily="34" charset="0"/>
              </a:rPr>
              <a:t>Contratações por Atividade - </a:t>
            </a:r>
            <a:r>
              <a:rPr kumimoji="0" lang="pt-BR" alt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Julho a Novembro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250BA8A-5C49-4141-916C-D90EBFC830AC}"/>
              </a:ext>
            </a:extLst>
          </p:cNvPr>
          <p:cNvSpPr txBox="1"/>
          <p:nvPr/>
        </p:nvSpPr>
        <p:spPr>
          <a:xfrm>
            <a:off x="10121155" y="1683311"/>
            <a:ext cx="1145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R$ milhões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A448C95-10C0-420A-AFA5-B4BA8AA2A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62592"/>
              </p:ext>
            </p:extLst>
          </p:nvPr>
        </p:nvGraphicFramePr>
        <p:xfrm>
          <a:off x="1098883" y="1960310"/>
          <a:ext cx="10050379" cy="3713656"/>
        </p:xfrm>
        <a:graphic>
          <a:graphicData uri="http://schemas.openxmlformats.org/drawingml/2006/table">
            <a:tbl>
              <a:tblPr/>
              <a:tblGrid>
                <a:gridCol w="2524069">
                  <a:extLst>
                    <a:ext uri="{9D8B030D-6E8A-4147-A177-3AD203B41FA5}">
                      <a16:colId xmlns:a16="http://schemas.microsoft.com/office/drawing/2014/main" val="642311604"/>
                    </a:ext>
                  </a:extLst>
                </a:gridCol>
                <a:gridCol w="2661744">
                  <a:extLst>
                    <a:ext uri="{9D8B030D-6E8A-4147-A177-3AD203B41FA5}">
                      <a16:colId xmlns:a16="http://schemas.microsoft.com/office/drawing/2014/main" val="4277012126"/>
                    </a:ext>
                  </a:extLst>
                </a:gridCol>
                <a:gridCol w="2548408">
                  <a:extLst>
                    <a:ext uri="{9D8B030D-6E8A-4147-A177-3AD203B41FA5}">
                      <a16:colId xmlns:a16="http://schemas.microsoft.com/office/drawing/2014/main" val="2129389261"/>
                    </a:ext>
                  </a:extLst>
                </a:gridCol>
                <a:gridCol w="2316158">
                  <a:extLst>
                    <a:ext uri="{9D8B030D-6E8A-4147-A177-3AD203B41FA5}">
                      <a16:colId xmlns:a16="http://schemas.microsoft.com/office/drawing/2014/main" val="1671301979"/>
                    </a:ext>
                  </a:extLst>
                </a:gridCol>
              </a:tblGrid>
              <a:tr h="92841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Atividade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17/18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18/19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Variação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395601"/>
                  </a:ext>
                </a:extLst>
              </a:tr>
              <a:tr h="92841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Agrícola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45.165,45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55.141,47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282498"/>
                  </a:ext>
                </a:extLst>
              </a:tr>
              <a:tr h="92841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Pecuária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17.930,12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20.218,26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1352960"/>
                  </a:ext>
                </a:extLst>
              </a:tr>
              <a:tr h="92841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63.095,57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75.359,73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548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CB9B06E-18BE-4190-A922-67283F07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01" y="302509"/>
            <a:ext cx="1219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Fontes de Recursos – Custeio</a:t>
            </a:r>
          </a:p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Julho a Novembro</a:t>
            </a:r>
            <a:endParaRPr lang="pt-BR" altLang="pt-BR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tângulo 9">
            <a:extLst>
              <a:ext uri="{FF2B5EF4-FFF2-40B4-BE49-F238E27FC236}">
                <a16:creationId xmlns:a16="http://schemas.microsoft.com/office/drawing/2014/main" id="{C39E57F7-3C88-4519-837F-AC41E0F82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052" y="6138622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48D98C-A424-4786-AE1D-A022E311D4C8}"/>
              </a:ext>
            </a:extLst>
          </p:cNvPr>
          <p:cNvSpPr txBox="1"/>
          <p:nvPr/>
        </p:nvSpPr>
        <p:spPr>
          <a:xfrm>
            <a:off x="9291783" y="1117692"/>
            <a:ext cx="131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R$ milhões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BCF3C43-8F88-4F5B-8175-B321154C6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258322"/>
              </p:ext>
            </p:extLst>
          </p:nvPr>
        </p:nvGraphicFramePr>
        <p:xfrm>
          <a:off x="1892808" y="1409100"/>
          <a:ext cx="8531351" cy="4594079"/>
        </p:xfrm>
        <a:graphic>
          <a:graphicData uri="http://schemas.openxmlformats.org/drawingml/2006/table">
            <a:tbl>
              <a:tblPr/>
              <a:tblGrid>
                <a:gridCol w="2600909">
                  <a:extLst>
                    <a:ext uri="{9D8B030D-6E8A-4147-A177-3AD203B41FA5}">
                      <a16:colId xmlns:a16="http://schemas.microsoft.com/office/drawing/2014/main" val="3761058656"/>
                    </a:ext>
                  </a:extLst>
                </a:gridCol>
                <a:gridCol w="1263563">
                  <a:extLst>
                    <a:ext uri="{9D8B030D-6E8A-4147-A177-3AD203B41FA5}">
                      <a16:colId xmlns:a16="http://schemas.microsoft.com/office/drawing/2014/main" val="2646732236"/>
                    </a:ext>
                  </a:extLst>
                </a:gridCol>
                <a:gridCol w="1152886">
                  <a:extLst>
                    <a:ext uri="{9D8B030D-6E8A-4147-A177-3AD203B41FA5}">
                      <a16:colId xmlns:a16="http://schemas.microsoft.com/office/drawing/2014/main" val="1879076078"/>
                    </a:ext>
                  </a:extLst>
                </a:gridCol>
                <a:gridCol w="1420353">
                  <a:extLst>
                    <a:ext uri="{9D8B030D-6E8A-4147-A177-3AD203B41FA5}">
                      <a16:colId xmlns:a16="http://schemas.microsoft.com/office/drawing/2014/main" val="4166733442"/>
                    </a:ext>
                  </a:extLst>
                </a:gridCol>
                <a:gridCol w="1151809">
                  <a:extLst>
                    <a:ext uri="{9D8B030D-6E8A-4147-A177-3AD203B41FA5}">
                      <a16:colId xmlns:a16="http://schemas.microsoft.com/office/drawing/2014/main" val="3224439493"/>
                    </a:ext>
                  </a:extLst>
                </a:gridCol>
                <a:gridCol w="941831">
                  <a:extLst>
                    <a:ext uri="{9D8B030D-6E8A-4147-A177-3AD203B41FA5}">
                      <a16:colId xmlns:a16="http://schemas.microsoft.com/office/drawing/2014/main" val="3185655151"/>
                    </a:ext>
                  </a:extLst>
                </a:gridCol>
              </a:tblGrid>
              <a:tr h="298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Fontes - Custeio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2017/18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2018/19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Variação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74372"/>
                  </a:ext>
                </a:extLst>
              </a:tr>
              <a:tr h="238657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318037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Controlada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10.358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27%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22.193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51%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114%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926656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Obrigatórios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18.774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10.962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265374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BNDES/FINAME </a:t>
                      </a:r>
                      <a:r>
                        <a:rPr lang="pt-B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Equalizável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94%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636730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Fundos Constitucionais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1.333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1.997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90292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FCO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138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-100%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55005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811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1.348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66%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434840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384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650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0501300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373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463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901706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30.884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35.703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342467"/>
                  </a:ext>
                </a:extLst>
              </a:tr>
              <a:tr h="238657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Não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05232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Livres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1.031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1.433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941046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Favorecida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3.036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4.017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186100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Livre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1.244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1.073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425070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Livre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1.031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353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-66%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67243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666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828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2175644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Não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7.009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7.703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326677"/>
                  </a:ext>
                </a:extLst>
              </a:tr>
              <a:tr h="238657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37.893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43.406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197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32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CB9B06E-18BE-4190-A922-67283F07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01" y="302509"/>
            <a:ext cx="1219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Fontes de Recursos – Investimento</a:t>
            </a:r>
          </a:p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Julho a Novembro</a:t>
            </a:r>
          </a:p>
        </p:txBody>
      </p:sp>
      <p:sp>
        <p:nvSpPr>
          <p:cNvPr id="45" name="Retângulo 9">
            <a:extLst>
              <a:ext uri="{FF2B5EF4-FFF2-40B4-BE49-F238E27FC236}">
                <a16:creationId xmlns:a16="http://schemas.microsoft.com/office/drawing/2014/main" id="{C39E57F7-3C88-4519-837F-AC41E0F82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764" y="6105884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48D98C-A424-4786-AE1D-A022E311D4C8}"/>
              </a:ext>
            </a:extLst>
          </p:cNvPr>
          <p:cNvSpPr txBox="1"/>
          <p:nvPr/>
        </p:nvSpPr>
        <p:spPr>
          <a:xfrm>
            <a:off x="9291783" y="1117692"/>
            <a:ext cx="131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R$ milhões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BB43DFB-E8E6-4888-B0D2-FFD168F8C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296806"/>
              </p:ext>
            </p:extLst>
          </p:nvPr>
        </p:nvGraphicFramePr>
        <p:xfrm>
          <a:off x="1801368" y="1394691"/>
          <a:ext cx="8595363" cy="4711193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749272321"/>
                    </a:ext>
                  </a:extLst>
                </a:gridCol>
                <a:gridCol w="1408176">
                  <a:extLst>
                    <a:ext uri="{9D8B030D-6E8A-4147-A177-3AD203B41FA5}">
                      <a16:colId xmlns:a16="http://schemas.microsoft.com/office/drawing/2014/main" val="3904508783"/>
                    </a:ext>
                  </a:extLst>
                </a:gridCol>
                <a:gridCol w="1197864">
                  <a:extLst>
                    <a:ext uri="{9D8B030D-6E8A-4147-A177-3AD203B41FA5}">
                      <a16:colId xmlns:a16="http://schemas.microsoft.com/office/drawing/2014/main" val="3223631536"/>
                    </a:ext>
                  </a:extLst>
                </a:gridCol>
                <a:gridCol w="1408176">
                  <a:extLst>
                    <a:ext uri="{9D8B030D-6E8A-4147-A177-3AD203B41FA5}">
                      <a16:colId xmlns:a16="http://schemas.microsoft.com/office/drawing/2014/main" val="2094213956"/>
                    </a:ext>
                  </a:extLst>
                </a:gridCol>
                <a:gridCol w="1098055">
                  <a:extLst>
                    <a:ext uri="{9D8B030D-6E8A-4147-A177-3AD203B41FA5}">
                      <a16:colId xmlns:a16="http://schemas.microsoft.com/office/drawing/2014/main" val="1170088747"/>
                    </a:ext>
                  </a:extLst>
                </a:gridCol>
                <a:gridCol w="968492">
                  <a:extLst>
                    <a:ext uri="{9D8B030D-6E8A-4147-A177-3AD203B41FA5}">
                      <a16:colId xmlns:a16="http://schemas.microsoft.com/office/drawing/2014/main" val="2695887881"/>
                    </a:ext>
                  </a:extLst>
                </a:gridCol>
              </a:tblGrid>
              <a:tr h="305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Fontes - Investimento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2017/18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2018/19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Variação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252629"/>
                  </a:ext>
                </a:extLst>
              </a:tr>
              <a:tr h="244741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157737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Controlada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2.281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3.052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293150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Obrigatórios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1284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BNDES/FINAME Equalizável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4.308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38%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6.101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153454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Fundos Constitucionais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2.697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4.020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48068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FCO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2.096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2.964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535601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609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153%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991450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360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447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593742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157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2290%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134783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9.293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13.477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45%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412922"/>
                  </a:ext>
                </a:extLst>
              </a:tr>
              <a:tr h="244741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Não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02165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Livres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393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609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55%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46281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Favorecida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781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447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207982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Livre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188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4686860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Livre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712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574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25982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107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274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157%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04040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Não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2.101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2.093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534633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11.395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15.569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796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5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CB9B06E-18BE-4190-A922-67283F07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01" y="302509"/>
            <a:ext cx="1219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Fontes de Recursos – Comercialização</a:t>
            </a:r>
          </a:p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Julho a Novembro</a:t>
            </a:r>
          </a:p>
        </p:txBody>
      </p:sp>
      <p:sp>
        <p:nvSpPr>
          <p:cNvPr id="45" name="Retângulo 9">
            <a:extLst>
              <a:ext uri="{FF2B5EF4-FFF2-40B4-BE49-F238E27FC236}">
                <a16:creationId xmlns:a16="http://schemas.microsoft.com/office/drawing/2014/main" id="{C39E57F7-3C88-4519-837F-AC41E0F82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644" y="6105884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48D98C-A424-4786-AE1D-A022E311D4C8}"/>
              </a:ext>
            </a:extLst>
          </p:cNvPr>
          <p:cNvSpPr txBox="1"/>
          <p:nvPr/>
        </p:nvSpPr>
        <p:spPr>
          <a:xfrm>
            <a:off x="9161214" y="1133763"/>
            <a:ext cx="131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R$ milhões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E0C7006A-419C-475C-B6AE-7CE5C08A2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428815"/>
              </p:ext>
            </p:extLst>
          </p:nvPr>
        </p:nvGraphicFramePr>
        <p:xfrm>
          <a:off x="1813652" y="1399494"/>
          <a:ext cx="8601365" cy="4711193"/>
        </p:xfrm>
        <a:graphic>
          <a:graphicData uri="http://schemas.openxmlformats.org/drawingml/2006/table">
            <a:tbl>
              <a:tblPr/>
              <a:tblGrid>
                <a:gridCol w="2499348">
                  <a:extLst>
                    <a:ext uri="{9D8B030D-6E8A-4147-A177-3AD203B41FA5}">
                      <a16:colId xmlns:a16="http://schemas.microsoft.com/office/drawing/2014/main" val="4130292424"/>
                    </a:ext>
                  </a:extLst>
                </a:gridCol>
                <a:gridCol w="1414435">
                  <a:extLst>
                    <a:ext uri="{9D8B030D-6E8A-4147-A177-3AD203B41FA5}">
                      <a16:colId xmlns:a16="http://schemas.microsoft.com/office/drawing/2014/main" val="4026864619"/>
                    </a:ext>
                  </a:extLst>
                </a:gridCol>
                <a:gridCol w="1214963">
                  <a:extLst>
                    <a:ext uri="{9D8B030D-6E8A-4147-A177-3AD203B41FA5}">
                      <a16:colId xmlns:a16="http://schemas.microsoft.com/office/drawing/2014/main" val="4005981393"/>
                    </a:ext>
                  </a:extLst>
                </a:gridCol>
                <a:gridCol w="1378167">
                  <a:extLst>
                    <a:ext uri="{9D8B030D-6E8A-4147-A177-3AD203B41FA5}">
                      <a16:colId xmlns:a16="http://schemas.microsoft.com/office/drawing/2014/main" val="281289874"/>
                    </a:ext>
                  </a:extLst>
                </a:gridCol>
                <a:gridCol w="1125284">
                  <a:extLst>
                    <a:ext uri="{9D8B030D-6E8A-4147-A177-3AD203B41FA5}">
                      <a16:colId xmlns:a16="http://schemas.microsoft.com/office/drawing/2014/main" val="3245780793"/>
                    </a:ext>
                  </a:extLst>
                </a:gridCol>
                <a:gridCol w="969168">
                  <a:extLst>
                    <a:ext uri="{9D8B030D-6E8A-4147-A177-3AD203B41FA5}">
                      <a16:colId xmlns:a16="http://schemas.microsoft.com/office/drawing/2014/main" val="1919304940"/>
                    </a:ext>
                  </a:extLst>
                </a:gridCol>
              </a:tblGrid>
              <a:tr h="305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Fontes - Comercialização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2017/18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2018/19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Variação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09233"/>
                  </a:ext>
                </a:extLst>
              </a:tr>
              <a:tr h="244741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699507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Controlada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1.530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760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6%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-50%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59230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Obrigatórios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1.270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1.638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31504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BNDES/FINAME Equalizável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400254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Fundos Constitucionais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456765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FCO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79578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646754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990386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1.542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2.348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471288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4.365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4.785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61272"/>
                  </a:ext>
                </a:extLst>
              </a:tr>
              <a:tr h="244741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Não controladas</a:t>
                      </a:r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345192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Livres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465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2.988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23%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543%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407034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Favorecida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2.228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3.330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26%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139693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Livre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1.648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1.503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12%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259938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Livre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2.174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322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-85%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81045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-46%</a:t>
                      </a:r>
                    </a:p>
                  </a:txBody>
                  <a:tcPr marL="8443" marR="8443" marT="8443" marB="0" anchor="b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0345561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Não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6.559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8.167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63%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962022"/>
                  </a:ext>
                </a:extLst>
              </a:tr>
              <a:tr h="244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10.923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12.951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8443" marR="8443" marT="8443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003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8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CB9B06E-18BE-4190-A922-67283F076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001" y="211069"/>
            <a:ext cx="12192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Fontes de Recursos – Industrialização</a:t>
            </a:r>
          </a:p>
          <a:p>
            <a:pPr algn="ctr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pt-BR" altLang="pt-BR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Julho a Novembro</a:t>
            </a:r>
          </a:p>
        </p:txBody>
      </p:sp>
      <p:sp>
        <p:nvSpPr>
          <p:cNvPr id="45" name="Retângulo 9">
            <a:extLst>
              <a:ext uri="{FF2B5EF4-FFF2-40B4-BE49-F238E27FC236}">
                <a16:creationId xmlns:a16="http://schemas.microsoft.com/office/drawing/2014/main" id="{C39E57F7-3C88-4519-837F-AC41E0F82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238" y="6180095"/>
            <a:ext cx="4171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348E09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8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•"/>
              <a:defRPr sz="24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–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B26C"/>
              </a:buClr>
              <a:buFont typeface="Arial" panose="020B0604020202020204" pitchFamily="34" charset="0"/>
              <a:buChar char="»"/>
              <a:defRPr sz="2000">
                <a:solidFill>
                  <a:srgbClr val="686868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Fonte: </a:t>
            </a: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SICOR/Banco Central - Elaboração: SPA/MAPA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OBS. Dados extraídos em 03/12/2018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A48D98C-A424-4786-AE1D-A022E311D4C8}"/>
              </a:ext>
            </a:extLst>
          </p:cNvPr>
          <p:cNvSpPr txBox="1"/>
          <p:nvPr/>
        </p:nvSpPr>
        <p:spPr>
          <a:xfrm>
            <a:off x="9163767" y="1088232"/>
            <a:ext cx="131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R$ milhões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0322FC3-BF66-483F-BB50-6E19BA99E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025329"/>
              </p:ext>
            </p:extLst>
          </p:nvPr>
        </p:nvGraphicFramePr>
        <p:xfrm>
          <a:off x="1828800" y="1321525"/>
          <a:ext cx="8586216" cy="4786671"/>
        </p:xfrm>
        <a:graphic>
          <a:graphicData uri="http://schemas.openxmlformats.org/drawingml/2006/table">
            <a:tbl>
              <a:tblPr/>
              <a:tblGrid>
                <a:gridCol w="2421031">
                  <a:extLst>
                    <a:ext uri="{9D8B030D-6E8A-4147-A177-3AD203B41FA5}">
                      <a16:colId xmlns:a16="http://schemas.microsoft.com/office/drawing/2014/main" val="2871957976"/>
                    </a:ext>
                  </a:extLst>
                </a:gridCol>
                <a:gridCol w="1182364">
                  <a:extLst>
                    <a:ext uri="{9D8B030D-6E8A-4147-A177-3AD203B41FA5}">
                      <a16:colId xmlns:a16="http://schemas.microsoft.com/office/drawing/2014/main" val="3310792843"/>
                    </a:ext>
                  </a:extLst>
                </a:gridCol>
                <a:gridCol w="1435728">
                  <a:extLst>
                    <a:ext uri="{9D8B030D-6E8A-4147-A177-3AD203B41FA5}">
                      <a16:colId xmlns:a16="http://schemas.microsoft.com/office/drawing/2014/main" val="1177521039"/>
                    </a:ext>
                  </a:extLst>
                </a:gridCol>
                <a:gridCol w="1266819">
                  <a:extLst>
                    <a:ext uri="{9D8B030D-6E8A-4147-A177-3AD203B41FA5}">
                      <a16:colId xmlns:a16="http://schemas.microsoft.com/office/drawing/2014/main" val="235900847"/>
                    </a:ext>
                  </a:extLst>
                </a:gridCol>
                <a:gridCol w="1248051">
                  <a:extLst>
                    <a:ext uri="{9D8B030D-6E8A-4147-A177-3AD203B41FA5}">
                      <a16:colId xmlns:a16="http://schemas.microsoft.com/office/drawing/2014/main" val="3551163158"/>
                    </a:ext>
                  </a:extLst>
                </a:gridCol>
                <a:gridCol w="1032223">
                  <a:extLst>
                    <a:ext uri="{9D8B030D-6E8A-4147-A177-3AD203B41FA5}">
                      <a16:colId xmlns:a16="http://schemas.microsoft.com/office/drawing/2014/main" val="572653668"/>
                    </a:ext>
                  </a:extLst>
                </a:gridCol>
              </a:tblGrid>
              <a:tr h="310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Fontes - Industrialização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2017/18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Safra 2018/19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Participação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Variação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648042"/>
                  </a:ext>
                </a:extLst>
              </a:tr>
              <a:tr h="248662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Controladas 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062165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Controlada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-100%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133814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Obrigatórios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2.430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2.916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966155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BNDES/FINAME Equalizável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209975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Fundos Constitucionais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-63%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694934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FCO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-100%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105758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322017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- FNO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-79%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0463528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Outros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3719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2.490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86%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2.937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86%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912426"/>
                  </a:ext>
                </a:extLst>
              </a:tr>
              <a:tr h="248662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Não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612376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Recursos Livres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368329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Favorecida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241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-13%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552387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LCA Taxa Livre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231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7%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1030%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565806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Poupança Rural Livre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97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</a:rPr>
                        <a:t>-75%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F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96048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Outras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443" marR="8443" marT="84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443" marR="8443" marT="84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8443" marR="8443" marT="84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526955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Não Controladas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395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496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14%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25%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849053"/>
                  </a:ext>
                </a:extLst>
              </a:tr>
              <a:tr h="248662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2.885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3.433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8443" marR="8443" marT="844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857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692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4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6693</TotalTime>
  <Words>1965</Words>
  <Application>Microsoft Office PowerPoint</Application>
  <PresentationFormat>Widescreen</PresentationFormat>
  <Paragraphs>972</Paragraphs>
  <Slides>14</Slides>
  <Notes>0</Notes>
  <HiddenSlides>5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Tahoma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Antonio Luis Machado de Moraes</cp:lastModifiedBy>
  <cp:revision>215</cp:revision>
  <cp:lastPrinted>2018-12-04T17:57:51Z</cp:lastPrinted>
  <dcterms:created xsi:type="dcterms:W3CDTF">2018-07-05T13:49:05Z</dcterms:created>
  <dcterms:modified xsi:type="dcterms:W3CDTF">2018-12-04T17:58:30Z</dcterms:modified>
</cp:coreProperties>
</file>