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2" r:id="rId2"/>
    <p:sldId id="273" r:id="rId3"/>
    <p:sldId id="285" r:id="rId4"/>
    <p:sldId id="274" r:id="rId5"/>
    <p:sldId id="282" r:id="rId6"/>
    <p:sldId id="275" r:id="rId7"/>
    <p:sldId id="283" r:id="rId8"/>
    <p:sldId id="276" r:id="rId9"/>
    <p:sldId id="284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8C6"/>
    <a:srgbClr val="2B8F39"/>
    <a:srgbClr val="38B44A"/>
    <a:srgbClr val="2B8F3A"/>
    <a:srgbClr val="203864"/>
    <a:srgbClr val="F5F5F5"/>
    <a:srgbClr val="FFC0D8"/>
    <a:srgbClr val="2A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9419305929847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'Todas as Finalidades'!$C$60</c:f>
              <c:strCache>
                <c:ptCount val="1"/>
                <c:pt idx="0">
                  <c:v>jul a set/2020</c:v>
                </c:pt>
              </c:strCache>
            </c:strRef>
          </c:tx>
          <c:spPr>
            <a:solidFill>
              <a:srgbClr val="2B8F3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1.25108755957935E-3"/>
                  <c:y val="6.2516243908029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75-4C02-858E-11F04C47928C}"/>
                </c:ext>
              </c:extLst>
            </c:dLbl>
            <c:dLbl>
              <c:idx val="3"/>
              <c:layout>
                <c:manualLayout>
                  <c:x val="-1.2514230009773909E-3"/>
                  <c:y val="5.6699692403375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75-4C02-858E-11F04C479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1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'Todas as Finalidades'!$B$61:$B$66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 Geral</c:v>
                </c:pt>
              </c:strCache>
            </c:strRef>
          </c:cat>
          <c:val>
            <c:numRef>
              <c:f>'Todas as Finalidades'!$C$61:$C$66</c:f>
              <c:numCache>
                <c:formatCode>_(* #,##0_);_(* \(#,##0\);_(* "-"??_);_(@_)</c:formatCode>
                <c:ptCount val="5"/>
                <c:pt idx="0">
                  <c:v>41341.318588740025</c:v>
                </c:pt>
                <c:pt idx="1">
                  <c:v>18527.209559340019</c:v>
                </c:pt>
                <c:pt idx="2">
                  <c:v>6191.4515437799992</c:v>
                </c:pt>
                <c:pt idx="3">
                  <c:v>5116.7230034700005</c:v>
                </c:pt>
                <c:pt idx="4">
                  <c:v>71176.702695330052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5-4C02-858E-11F04C47928C}"/>
            </c:ext>
          </c:extLst>
        </c:ser>
        <c:ser>
          <c:idx val="1"/>
          <c:order val="1"/>
          <c:tx>
            <c:strRef>
              <c:f>'Todas as Finalidades'!$D$60</c:f>
              <c:strCache>
                <c:ptCount val="1"/>
                <c:pt idx="0">
                  <c:v>jul a set/2021</c:v>
                </c:pt>
              </c:strCache>
            </c:strRef>
          </c:tx>
          <c:spPr>
            <a:solidFill>
              <a:srgbClr val="20386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dLbl>
              <c:idx val="2"/>
              <c:layout>
                <c:manualLayout>
                  <c:x val="-9.1745361185577695E-17"/>
                  <c:y val="6.2306586511220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75-4C02-858E-11F04C47928C}"/>
                </c:ext>
              </c:extLst>
            </c:dLbl>
            <c:dLbl>
              <c:idx val="3"/>
              <c:layout>
                <c:manualLayout>
                  <c:x val="0"/>
                  <c:y val="6.706191491662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75-4C02-858E-11F04C47928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b" anchorCtr="1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F75-4C02-858E-11F04C4792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'Todas as Finalidades'!$B$61:$B$66</c:f>
              <c:strCache>
                <c:ptCount val="5"/>
                <c:pt idx="0">
                  <c:v>Custeio</c:v>
                </c:pt>
                <c:pt idx="1">
                  <c:v>Investimento</c:v>
                </c:pt>
                <c:pt idx="2">
                  <c:v>Comercialização</c:v>
                </c:pt>
                <c:pt idx="3">
                  <c:v>Industrialização</c:v>
                </c:pt>
                <c:pt idx="4">
                  <c:v>Total Geral</c:v>
                </c:pt>
              </c:strCache>
            </c:strRef>
          </c:cat>
          <c:val>
            <c:numRef>
              <c:f>'Todas as Finalidades'!$D$61:$D$66</c:f>
              <c:numCache>
                <c:formatCode>_(* #,##0_);_(* \(#,##0\);_(* "-"??_);_(@_)</c:formatCode>
                <c:ptCount val="5"/>
                <c:pt idx="0">
                  <c:v>52689.423656330051</c:v>
                </c:pt>
                <c:pt idx="1">
                  <c:v>29492.466012710011</c:v>
                </c:pt>
                <c:pt idx="2">
                  <c:v>8283.0837756099991</c:v>
                </c:pt>
                <c:pt idx="3">
                  <c:v>7285.0213133799998</c:v>
                </c:pt>
                <c:pt idx="4">
                  <c:v>97749.99475803005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75-4C02-858E-11F04C479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689062096"/>
        <c:axId val="688974608"/>
      </c:barChart>
      <c:catAx>
        <c:axId val="68906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1"/>
            </a:pPr>
            <a:endParaRPr lang="pt-BR"/>
          </a:p>
        </c:txPr>
        <c:crossAx val="688974608"/>
        <c:crosses val="autoZero"/>
        <c:auto val="1"/>
        <c:lblAlgn val="ctr"/>
        <c:lblOffset val="100"/>
        <c:noMultiLvlLbl val="0"/>
      </c:catAx>
      <c:valAx>
        <c:axId val="68897460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89062096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w="6350" h="63500"/>
          <a:bevelB w="6350" h="63500"/>
        </a:sp3d>
      </c:spPr>
    </c:plotArea>
    <c:legend>
      <c:legendPos val="b"/>
      <c:layout>
        <c:manualLayout>
          <c:xMode val="edge"/>
          <c:yMode val="edge"/>
          <c:x val="4.0947212339045462E-2"/>
          <c:y val="5.2800009618583103E-2"/>
          <c:w val="0.52650981518102391"/>
          <c:h val="9.50069534340345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37661013807802801"/>
          <c:w val="1"/>
          <c:h val="0.432559308683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Industrialização!$D$37</c:f>
              <c:strCache>
                <c:ptCount val="1"/>
                <c:pt idx="0">
                  <c:v>jul a set/20</c:v>
                </c:pt>
              </c:strCache>
            </c:strRef>
          </c:tx>
          <c:spPr>
            <a:solidFill>
              <a:srgbClr val="2B8F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F3-43DF-B7AE-D0A2F74A76DD}"/>
                </c:ext>
              </c:extLst>
            </c:dLbl>
            <c:dLbl>
              <c:idx val="1"/>
              <c:layout>
                <c:manualLayout>
                  <c:x val="2.0837435190654298E-3"/>
                  <c:y val="6.6012881104624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F3-43DF-B7AE-D0A2F74A7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Industrialização!$C$38:$C$41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Industrialização!$D$38:$D$41</c:f>
              <c:numCache>
                <c:formatCode>#,##0</c:formatCode>
                <c:ptCount val="4"/>
                <c:pt idx="0">
                  <c:v>0</c:v>
                </c:pt>
                <c:pt idx="1">
                  <c:v>992.05498668999996</c:v>
                </c:pt>
                <c:pt idx="2">
                  <c:v>4124.6680167799996</c:v>
                </c:pt>
                <c:pt idx="3">
                  <c:v>5116.7230034699996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3-43DF-B7AE-D0A2F74A76DD}"/>
            </c:ext>
          </c:extLst>
        </c:ser>
        <c:ser>
          <c:idx val="1"/>
          <c:order val="1"/>
          <c:tx>
            <c:strRef>
              <c:f>Industrialização!$E$37</c:f>
              <c:strCache>
                <c:ptCount val="1"/>
                <c:pt idx="0">
                  <c:v>jul a set/21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F3-43DF-B7AE-D0A2F74A76DD}"/>
                </c:ext>
              </c:extLst>
            </c:dLbl>
            <c:dLbl>
              <c:idx val="1"/>
              <c:layout>
                <c:manualLayout>
                  <c:x val="-6.2512305571962986E-3"/>
                  <c:y val="6.07198128069687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F3-43DF-B7AE-D0A2F74A7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Industrialização!$C$38:$C$41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Industrialização!$E$38:$E$41</c:f>
              <c:numCache>
                <c:formatCode>#,##0</c:formatCode>
                <c:ptCount val="4"/>
                <c:pt idx="0">
                  <c:v>0</c:v>
                </c:pt>
                <c:pt idx="1">
                  <c:v>905.32220694</c:v>
                </c:pt>
                <c:pt idx="2">
                  <c:v>6379.6991064399999</c:v>
                </c:pt>
                <c:pt idx="3">
                  <c:v>7285.0213133799998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F3-43DF-B7AE-D0A2F74A76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62588800"/>
        <c:axId val="633795312"/>
      </c:barChart>
      <c:catAx>
        <c:axId val="66258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3795312"/>
        <c:crosses val="autoZero"/>
        <c:auto val="1"/>
        <c:lblAlgn val="ctr"/>
        <c:lblOffset val="100"/>
        <c:noMultiLvlLbl val="0"/>
      </c:catAx>
      <c:valAx>
        <c:axId val="6337953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258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44332873925313"/>
          <c:y val="0.13854577888981559"/>
          <c:w val="0.538485266128503"/>
          <c:h val="7.5605133907886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758259993991293E-4"/>
          <c:y val="9.7703571999940411E-2"/>
          <c:w val="0.96181029063681001"/>
          <c:h val="0.76905100332621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'Todas as Finalidades'!$Q$60</c:f>
              <c:strCache>
                <c:ptCount val="1"/>
                <c:pt idx="0">
                  <c:v>jul a set/2020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'Todas as Finalidades'!$P$61:$P$64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'Todas as Finalidades'!$Q$61:$Q$64</c:f>
              <c:numCache>
                <c:formatCode>#,##0</c:formatCode>
                <c:ptCount val="4"/>
                <c:pt idx="0">
                  <c:v>10356.072337029991</c:v>
                </c:pt>
                <c:pt idx="1">
                  <c:v>12553.134494960001</c:v>
                </c:pt>
                <c:pt idx="2">
                  <c:v>48267.495863340009</c:v>
                </c:pt>
                <c:pt idx="3">
                  <c:v>71176.702695329994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9-49D8-A194-FF34366E47D1}"/>
            </c:ext>
          </c:extLst>
        </c:ser>
        <c:ser>
          <c:idx val="1"/>
          <c:order val="1"/>
          <c:tx>
            <c:strRef>
              <c:f>'Todas as Finalidades'!$R$60</c:f>
              <c:strCache>
                <c:ptCount val="1"/>
                <c:pt idx="0">
                  <c:v>jul a set/2021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'Todas as Finalidades'!$P$61:$P$64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'Todas as Finalidades'!$R$61:$R$64</c:f>
              <c:numCache>
                <c:formatCode>#,##0</c:formatCode>
                <c:ptCount val="4"/>
                <c:pt idx="0">
                  <c:v>12906.084633800001</c:v>
                </c:pt>
                <c:pt idx="1">
                  <c:v>17603.414103550011</c:v>
                </c:pt>
                <c:pt idx="2">
                  <c:v>67240.496020680017</c:v>
                </c:pt>
                <c:pt idx="3">
                  <c:v>97749.994758030021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9-49D8-A194-FF34366E4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38310368"/>
        <c:axId val="638275472"/>
      </c:barChart>
      <c:catAx>
        <c:axId val="6383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8275472"/>
        <c:crosses val="autoZero"/>
        <c:auto val="1"/>
        <c:lblAlgn val="ctr"/>
        <c:lblOffset val="100"/>
        <c:noMultiLvlLbl val="0"/>
      </c:catAx>
      <c:valAx>
        <c:axId val="638275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3831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8537588486534E-2"/>
          <c:y val="0.25675805057413997"/>
          <c:w val="0.32944042863323209"/>
          <c:h val="0.16278582992748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29913778592393E-3"/>
          <c:y val="0.111682345693684"/>
          <c:w val="0.98046695469479594"/>
          <c:h val="0.78075427353064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'Programas de Investimento'!$K$3</c:f>
              <c:strCache>
                <c:ptCount val="1"/>
                <c:pt idx="0">
                  <c:v>Programação </c:v>
                </c:pt>
              </c:strCache>
            </c:strRef>
          </c:tx>
          <c:spPr>
            <a:pattFill prst="dkHorz">
              <a:fgClr>
                <a:srgbClr val="2B8F39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'Programas de Investimento'!$J$4:$J$14</c:f>
              <c:strCache>
                <c:ptCount val="11"/>
                <c:pt idx="0">
                  <c:v>Proirriga</c:v>
                </c:pt>
                <c:pt idx="1">
                  <c:v>Procap-Agro</c:v>
                </c:pt>
                <c:pt idx="2">
                  <c:v>Prodecoop</c:v>
                </c:pt>
                <c:pt idx="3">
                  <c:v>Moderagro</c:v>
                </c:pt>
                <c:pt idx="4">
                  <c:v>Inovagro</c:v>
                </c:pt>
                <c:pt idx="5">
                  <c:v>PCA</c:v>
                </c:pt>
                <c:pt idx="6">
                  <c:v>Pronamp</c:v>
                </c:pt>
                <c:pt idx="7">
                  <c:v>Programa ABC</c:v>
                </c:pt>
                <c:pt idx="8">
                  <c:v>Moderfrota</c:v>
                </c:pt>
                <c:pt idx="9">
                  <c:v>Pronaf</c:v>
                </c:pt>
                <c:pt idx="10">
                  <c:v>Outros</c:v>
                </c:pt>
              </c:strCache>
            </c:strRef>
          </c:cat>
          <c:val>
            <c:numRef>
              <c:f>'Programas de Investimento'!$K$4:$K$14</c:f>
              <c:numCache>
                <c:formatCode>#,##0</c:formatCode>
                <c:ptCount val="11"/>
                <c:pt idx="0">
                  <c:v>1349.4</c:v>
                </c:pt>
                <c:pt idx="1">
                  <c:v>1500</c:v>
                </c:pt>
                <c:pt idx="2">
                  <c:v>1658.3</c:v>
                </c:pt>
                <c:pt idx="3">
                  <c:v>1888.5</c:v>
                </c:pt>
                <c:pt idx="4">
                  <c:v>2614.9</c:v>
                </c:pt>
                <c:pt idx="5">
                  <c:v>4142.7</c:v>
                </c:pt>
                <c:pt idx="6">
                  <c:v>4878.5</c:v>
                </c:pt>
                <c:pt idx="7">
                  <c:v>5046.6000000000004</c:v>
                </c:pt>
                <c:pt idx="8">
                  <c:v>7529.5</c:v>
                </c:pt>
                <c:pt idx="9">
                  <c:v>17566.7</c:v>
                </c:pt>
                <c:pt idx="10">
                  <c:v>25274.899999999994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D-462D-BA24-7B4CEC1A0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21"/>
        <c:axId val="654317520"/>
        <c:axId val="645852000"/>
      </c:barChart>
      <c:barChart>
        <c:barDir val="col"/>
        <c:grouping val="stacked"/>
        <c:varyColors val="0"/>
        <c:ser>
          <c:idx val="1"/>
          <c:order val="1"/>
          <c:tx>
            <c:strRef>
              <c:f>'Programas de Investimento'!$L$3</c:f>
              <c:strCache>
                <c:ptCount val="1"/>
                <c:pt idx="0">
                  <c:v>Aplicação </c:v>
                </c:pt>
              </c:strCache>
            </c:strRef>
          </c:tx>
          <c:spPr>
            <a:solidFill>
              <a:srgbClr val="38B44A"/>
            </a:solidFill>
            <a:ln>
              <a:noFill/>
            </a:ln>
            <a:effectLst/>
          </c:spPr>
          <c:invertIfNegative val="0"/>
          <c:cat>
            <c:strRef>
              <c:f>'Programas de Investimento'!$J$4:$J$14</c:f>
              <c:strCache>
                <c:ptCount val="11"/>
                <c:pt idx="0">
                  <c:v>Proirriga</c:v>
                </c:pt>
                <c:pt idx="1">
                  <c:v>Procap-Agro</c:v>
                </c:pt>
                <c:pt idx="2">
                  <c:v>Prodecoop</c:v>
                </c:pt>
                <c:pt idx="3">
                  <c:v>Moderagro</c:v>
                </c:pt>
                <c:pt idx="4">
                  <c:v>Inovagro</c:v>
                </c:pt>
                <c:pt idx="5">
                  <c:v>PCA</c:v>
                </c:pt>
                <c:pt idx="6">
                  <c:v>Pronamp</c:v>
                </c:pt>
                <c:pt idx="7">
                  <c:v>Programa ABC</c:v>
                </c:pt>
                <c:pt idx="8">
                  <c:v>Moderfrota</c:v>
                </c:pt>
                <c:pt idx="9">
                  <c:v>Pronaf</c:v>
                </c:pt>
                <c:pt idx="10">
                  <c:v>Outros</c:v>
                </c:pt>
              </c:strCache>
            </c:strRef>
          </c:cat>
          <c:val>
            <c:numRef>
              <c:f>'Programas de Investimento'!$L$4:$L$14</c:f>
              <c:numCache>
                <c:formatCode>#,##0</c:formatCode>
                <c:ptCount val="11"/>
                <c:pt idx="0">
                  <c:v>515.74173001999998</c:v>
                </c:pt>
                <c:pt idx="1">
                  <c:v>753.78499999999997</c:v>
                </c:pt>
                <c:pt idx="2">
                  <c:v>65</c:v>
                </c:pt>
                <c:pt idx="3">
                  <c:v>507.97466507000007</c:v>
                </c:pt>
                <c:pt idx="4">
                  <c:v>1035.97683024</c:v>
                </c:pt>
                <c:pt idx="5">
                  <c:v>596.47207773999992</c:v>
                </c:pt>
                <c:pt idx="6">
                  <c:v>1535.1699407200003</c:v>
                </c:pt>
                <c:pt idx="7">
                  <c:v>1688.0171278800001</c:v>
                </c:pt>
                <c:pt idx="8">
                  <c:v>4953.4773860200003</c:v>
                </c:pt>
                <c:pt idx="9">
                  <c:v>6583.0543241999976</c:v>
                </c:pt>
                <c:pt idx="10">
                  <c:v>11257.796930820019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D-462D-BA24-7B4CEC1A0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645491744"/>
        <c:axId val="645849632"/>
      </c:barChart>
      <c:catAx>
        <c:axId val="65431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45852000"/>
        <c:crosses val="autoZero"/>
        <c:auto val="1"/>
        <c:lblAlgn val="ctr"/>
        <c:lblOffset val="100"/>
        <c:noMultiLvlLbl val="0"/>
      </c:catAx>
      <c:valAx>
        <c:axId val="645852000"/>
        <c:scaling>
          <c:orientation val="minMax"/>
          <c:max val="19000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654317520"/>
        <c:crosses val="autoZero"/>
        <c:crossBetween val="between"/>
        <c:majorUnit val="1000"/>
      </c:valAx>
      <c:valAx>
        <c:axId val="64584963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645491744"/>
        <c:crosses val="max"/>
        <c:crossBetween val="between"/>
      </c:valAx>
      <c:catAx>
        <c:axId val="64549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5849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0387801181301"/>
          <c:y val="0.229699268157221"/>
          <c:w val="0.413971877266607"/>
          <c:h val="0.112698456007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952905929871E-2"/>
          <c:y val="6.9550137123471065E-2"/>
          <c:w val="0.97340941881402598"/>
          <c:h val="0.82531942470025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Programação_Aplicação_custeio!$D$3</c:f>
              <c:strCache>
                <c:ptCount val="1"/>
                <c:pt idx="0">
                  <c:v>Programação</c:v>
                </c:pt>
              </c:strCache>
            </c:strRef>
          </c:tx>
          <c:spPr>
            <a:pattFill prst="dkHorz">
              <a:fgClr>
                <a:srgbClr val="2B8F39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cat>
            <c:strRef>
              <c:f>Programação_Aplicação_custeio!$C$4:$C$7</c:f>
              <c:strCache>
                <c:ptCount val="4"/>
                <c:pt idx="0">
                  <c:v>Empresarial</c:v>
                </c:pt>
                <c:pt idx="1">
                  <c:v>Pronaf</c:v>
                </c:pt>
                <c:pt idx="2">
                  <c:v>Pronamp</c:v>
                </c:pt>
                <c:pt idx="3">
                  <c:v>Total</c:v>
                </c:pt>
              </c:strCache>
            </c:strRef>
          </c:cat>
          <c:val>
            <c:numRef>
              <c:f>Programação_Aplicação_custeio!$D$4:$D$7</c:f>
              <c:numCache>
                <c:formatCode>_-* #,##0_-;\-* #,##0_-;_-* "-"??_-;_-@_-</c:formatCode>
                <c:ptCount val="4"/>
                <c:pt idx="0">
                  <c:v>126860</c:v>
                </c:pt>
                <c:pt idx="1">
                  <c:v>21740</c:v>
                </c:pt>
                <c:pt idx="2">
                  <c:v>29180</c:v>
                </c:pt>
                <c:pt idx="3">
                  <c:v>177780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1-429D-95D1-6E30CA4078DC}"/>
            </c:ext>
          </c:extLst>
        </c:ser>
        <c:ser>
          <c:idx val="1"/>
          <c:order val="1"/>
          <c:tx>
            <c:strRef>
              <c:f>Programação_Aplicação_custeio!$E$3</c:f>
              <c:strCache>
                <c:ptCount val="1"/>
                <c:pt idx="0">
                  <c:v>Aplicação</c:v>
                </c:pt>
              </c:strCache>
            </c:strRef>
          </c:tx>
          <c:spPr>
            <a:solidFill>
              <a:srgbClr val="38B44A"/>
            </a:solidFill>
            <a:ln>
              <a:noFill/>
            </a:ln>
            <a:effectLst/>
          </c:spPr>
          <c:invertIfNegative val="0"/>
          <c:cat>
            <c:strRef>
              <c:f>Programação_Aplicação_custeio!$C$4:$C$7</c:f>
              <c:strCache>
                <c:ptCount val="4"/>
                <c:pt idx="0">
                  <c:v>Empresarial</c:v>
                </c:pt>
                <c:pt idx="1">
                  <c:v>Pronaf</c:v>
                </c:pt>
                <c:pt idx="2">
                  <c:v>Pronamp</c:v>
                </c:pt>
                <c:pt idx="3">
                  <c:v>Total</c:v>
                </c:pt>
              </c:strCache>
            </c:strRef>
          </c:cat>
          <c:val>
            <c:numRef>
              <c:f>Programação_Aplicação_custeio!$E$4:$E$7</c:f>
              <c:numCache>
                <c:formatCode>_-* #,##0_-;\-* #,##0_-;_-* "-"??_-;_-@_-</c:formatCode>
                <c:ptCount val="4"/>
                <c:pt idx="0">
                  <c:v>45866.254272890117</c:v>
                </c:pt>
                <c:pt idx="1">
                  <c:v>11020.359779349999</c:v>
                </c:pt>
                <c:pt idx="2">
                  <c:v>11370.914693079994</c:v>
                </c:pt>
                <c:pt idx="3">
                  <c:v>68257.528745320116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1-429D-95D1-6E30CA407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1"/>
        <c:overlap val="100"/>
        <c:axId val="690322512"/>
        <c:axId val="690312816"/>
      </c:barChart>
      <c:catAx>
        <c:axId val="69032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90312816"/>
        <c:crosses val="autoZero"/>
        <c:auto val="1"/>
        <c:lblAlgn val="ctr"/>
        <c:lblOffset val="100"/>
        <c:noMultiLvlLbl val="0"/>
      </c:catAx>
      <c:valAx>
        <c:axId val="690312816"/>
        <c:scaling>
          <c:orientation val="minMax"/>
          <c:max val="180000"/>
          <c:min val="0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690322512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877801337714"/>
          <c:y val="0.237027832747402"/>
          <c:w val="0.44540974619985002"/>
          <c:h val="6.3653259390414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 dirty="0">
                <a:solidFill>
                  <a:schemeClr val="tx1"/>
                </a:solidFill>
              </a:rPr>
              <a:t>Sul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3-4C52-9BEF-A0EAA048A21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3-4C52-9BEF-A0EAA048A21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53-4C52-9BEF-A0EAA048A2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53-4C52-9BEF-A0EAA048A2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Planilha4!$K$32:$K$34</c:f>
              <c:strCache>
                <c:ptCount val="3"/>
                <c:pt idx="0">
                  <c:v>RS</c:v>
                </c:pt>
                <c:pt idx="1">
                  <c:v>PR</c:v>
                </c:pt>
                <c:pt idx="2">
                  <c:v>SC</c:v>
                </c:pt>
              </c:strCache>
            </c:strRef>
          </c:cat>
          <c:val>
            <c:numRef>
              <c:f>Planilha4!$L$32:$L$34</c:f>
              <c:numCache>
                <c:formatCode>#,##0.00</c:formatCode>
                <c:ptCount val="3"/>
                <c:pt idx="0">
                  <c:v>16722.630024239996</c:v>
                </c:pt>
                <c:pt idx="1">
                  <c:v>14492.854057679995</c:v>
                </c:pt>
                <c:pt idx="2">
                  <c:v>5686.5355680099992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53-4C52-9BEF-A0EAA048A21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F53-4C52-9BEF-A0EAA048A21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F53-4C52-9BEF-A0EAA048A21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F53-4C52-9BEF-A0EAA048A2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F53-4C52-9BEF-A0EAA048A2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Planilha4!$K$32:$K$34</c:f>
              <c:strCache>
                <c:ptCount val="3"/>
                <c:pt idx="0">
                  <c:v>RS</c:v>
                </c:pt>
                <c:pt idx="1">
                  <c:v>PR</c:v>
                </c:pt>
                <c:pt idx="2">
                  <c:v>SC</c:v>
                </c:pt>
              </c:strCache>
            </c:strRef>
          </c:cat>
          <c:val>
            <c:numRef>
              <c:f>Planilha4!$M$32:$M$34</c:f>
              <c:numCache>
                <c:formatCode>0%</c:formatCode>
                <c:ptCount val="3"/>
                <c:pt idx="0">
                  <c:v>0.45316300253695518</c:v>
                </c:pt>
                <c:pt idx="1">
                  <c:v>0.39273877677065</c:v>
                </c:pt>
                <c:pt idx="2">
                  <c:v>0.15409822069239473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F53-4C52-9BEF-A0EAA048A2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 dirty="0">
                <a:solidFill>
                  <a:schemeClr val="tx1"/>
                </a:solidFill>
              </a:rPr>
              <a:t>Centro-Oeste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31776027996501"/>
          <c:y val="0.24379410906969962"/>
          <c:w val="0.59111531058617672"/>
          <c:h val="0.615745115193934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E-4191-B83D-972A6A1A18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E-4191-B83D-972A6A1A18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CE-4191-B83D-972A6A1A18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CE-4191-B83D-972A6A1A18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Planilha4!$K$4:$K$7</c:f>
              <c:strCache>
                <c:ptCount val="4"/>
                <c:pt idx="0">
                  <c:v>MT</c:v>
                </c:pt>
                <c:pt idx="1">
                  <c:v>GO</c:v>
                </c:pt>
                <c:pt idx="2">
                  <c:v>MS</c:v>
                </c:pt>
                <c:pt idx="3">
                  <c:v>DF</c:v>
                </c:pt>
              </c:strCache>
            </c:strRef>
          </c:cat>
          <c:val>
            <c:numRef>
              <c:f>Planilha4!$L$4:$L$7</c:f>
              <c:numCache>
                <c:formatCode>#,##0.00</c:formatCode>
                <c:ptCount val="4"/>
                <c:pt idx="0">
                  <c:v>10941.638798150007</c:v>
                </c:pt>
                <c:pt idx="1">
                  <c:v>8426.0416193200017</c:v>
                </c:pt>
                <c:pt idx="2">
                  <c:v>5141.6881740499994</c:v>
                </c:pt>
                <c:pt idx="3">
                  <c:v>117.7904023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CE-4191-B83D-972A6A1A18C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73CE-4191-B83D-972A6A1A18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3CE-4191-B83D-972A6A1A18C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3CE-4191-B83D-972A6A1A18C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3CE-4191-B83D-972A6A1A18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Planilha4!$K$4:$K$7</c:f>
              <c:strCache>
                <c:ptCount val="4"/>
                <c:pt idx="0">
                  <c:v>MT</c:v>
                </c:pt>
                <c:pt idx="1">
                  <c:v>GO</c:v>
                </c:pt>
                <c:pt idx="2">
                  <c:v>MS</c:v>
                </c:pt>
                <c:pt idx="3">
                  <c:v>DF</c:v>
                </c:pt>
              </c:strCache>
            </c:strRef>
          </c:cat>
          <c:val>
            <c:numRef>
              <c:f>Planilha4!$M$4:$M$7</c:f>
              <c:numCache>
                <c:formatCode>0.0%</c:formatCode>
                <c:ptCount val="4"/>
                <c:pt idx="0">
                  <c:v>0.44429155636245837</c:v>
                </c:pt>
                <c:pt idx="1">
                  <c:v>0.34214428149972353</c:v>
                </c:pt>
                <c:pt idx="2">
                  <c:v>0.20878121489126153</c:v>
                </c:pt>
                <c:pt idx="3">
                  <c:v>4.7829472465564776E-3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3CE-4191-B83D-972A6A1A18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 dirty="0"/>
              <a:t>Sudeste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D-489C-BD20-0A27C2D751C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D-489C-BD20-0A27C2D751C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BD-489C-BD20-0A27C2D751C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BD-489C-BD20-0A27C2D7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Planilha4!$K$27:$K$30</c:f>
              <c:strCache>
                <c:ptCount val="4"/>
                <c:pt idx="0">
                  <c:v>MG</c:v>
                </c:pt>
                <c:pt idx="1">
                  <c:v>SP</c:v>
                </c:pt>
                <c:pt idx="2">
                  <c:v>ES</c:v>
                </c:pt>
                <c:pt idx="3">
                  <c:v>RJ</c:v>
                </c:pt>
              </c:strCache>
            </c:strRef>
          </c:cat>
          <c:val>
            <c:numRef>
              <c:f>Planilha4!$L$27:$L$30</c:f>
              <c:numCache>
                <c:formatCode>#,##0.00</c:formatCode>
                <c:ptCount val="4"/>
                <c:pt idx="0">
                  <c:v>11695.279860669996</c:v>
                </c:pt>
                <c:pt idx="1">
                  <c:v>8806.0164208299993</c:v>
                </c:pt>
                <c:pt idx="2">
                  <c:v>1164.5331466200003</c:v>
                </c:pt>
                <c:pt idx="3">
                  <c:v>151.93421624999999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D-489C-BD20-0A27C2D751C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1BD-489C-BD20-0A27C2D751C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1BD-489C-BD20-0A27C2D751C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1BD-489C-BD20-0A27C2D751C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1BD-489C-BD20-0A27C2D7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Planilha4!$K$27:$K$30</c:f>
              <c:strCache>
                <c:ptCount val="4"/>
                <c:pt idx="0">
                  <c:v>MG</c:v>
                </c:pt>
                <c:pt idx="1">
                  <c:v>SP</c:v>
                </c:pt>
                <c:pt idx="2">
                  <c:v>ES</c:v>
                </c:pt>
                <c:pt idx="3">
                  <c:v>RJ</c:v>
                </c:pt>
              </c:strCache>
            </c:strRef>
          </c:cat>
          <c:val>
            <c:numRef>
              <c:f>Planilha4!$M$27:$M$30</c:f>
              <c:numCache>
                <c:formatCode>0%</c:formatCode>
                <c:ptCount val="4"/>
                <c:pt idx="0">
                  <c:v>0.53604393425940911</c:v>
                </c:pt>
                <c:pt idx="1">
                  <c:v>0.40361682179568226</c:v>
                </c:pt>
                <c:pt idx="2">
                  <c:v>5.3375458896792308E-2</c:v>
                </c:pt>
                <c:pt idx="3">
                  <c:v>6.9637850481163374E-3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1BD-489C-BD20-0A27C2D751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8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 dirty="0">
                <a:solidFill>
                  <a:schemeClr val="tx1"/>
                </a:solidFill>
              </a:rPr>
              <a:t>Nordeste</a:t>
            </a:r>
          </a:p>
        </c:rich>
      </c:tx>
      <c:layout>
        <c:manualLayout>
          <c:xMode val="edge"/>
          <c:yMode val="edge"/>
          <c:x val="0.421405706332637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8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AF-4001-ABB9-B16A26C1D8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AF-4001-ABB9-B16A26C1D8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AF-4001-ABB9-B16A26C1D8E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AF-4001-ABB9-B16A26C1D8E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AF-4001-ABB9-B16A26C1D8E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AF-4001-ABB9-B16A26C1D8ED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2AF-4001-ABB9-B16A26C1D8ED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2AF-4001-ABB9-B16A26C1D8ED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2AF-4001-ABB9-B16A26C1D8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Planilha4!$K$9:$K$17</c:f>
              <c:strCache>
                <c:ptCount val="9"/>
                <c:pt idx="0">
                  <c:v>BA</c:v>
                </c:pt>
                <c:pt idx="1">
                  <c:v>MA</c:v>
                </c:pt>
                <c:pt idx="2">
                  <c:v>PI</c:v>
                </c:pt>
                <c:pt idx="3">
                  <c:v>PE</c:v>
                </c:pt>
                <c:pt idx="4">
                  <c:v>CE</c:v>
                </c:pt>
                <c:pt idx="5">
                  <c:v>PB</c:v>
                </c:pt>
                <c:pt idx="6">
                  <c:v>AL</c:v>
                </c:pt>
                <c:pt idx="7">
                  <c:v>SE</c:v>
                </c:pt>
                <c:pt idx="8">
                  <c:v>RN</c:v>
                </c:pt>
              </c:strCache>
            </c:strRef>
          </c:cat>
          <c:val>
            <c:numRef>
              <c:f>Planilha4!$L$9:$L$17</c:f>
              <c:numCache>
                <c:formatCode>#,##0.00</c:formatCode>
                <c:ptCount val="9"/>
                <c:pt idx="0">
                  <c:v>3134.7803973300011</c:v>
                </c:pt>
                <c:pt idx="1">
                  <c:v>2120.3616540100002</c:v>
                </c:pt>
                <c:pt idx="2">
                  <c:v>962.74696263999999</c:v>
                </c:pt>
                <c:pt idx="3">
                  <c:v>454.04953590000002</c:v>
                </c:pt>
                <c:pt idx="4">
                  <c:v>373.78189159000004</c:v>
                </c:pt>
                <c:pt idx="5">
                  <c:v>223.19880110000003</c:v>
                </c:pt>
                <c:pt idx="6">
                  <c:v>201.57354340000001</c:v>
                </c:pt>
                <c:pt idx="7">
                  <c:v>163.71278647000005</c:v>
                </c:pt>
                <c:pt idx="8">
                  <c:v>127.21900851000001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2AF-4001-ABB9-B16A26C1D8E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2AF-4001-ABB9-B16A26C1D8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2AF-4001-ABB9-B16A26C1D8E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2AF-4001-ABB9-B16A26C1D8E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12AF-4001-ABB9-B16A26C1D8ED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12AF-4001-ABB9-B16A26C1D8ED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12AF-4001-ABB9-B16A26C1D8ED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12AF-4001-ABB9-B16A26C1D8ED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12AF-4001-ABB9-B16A26C1D8ED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12AF-4001-ABB9-B16A26C1D8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Planilha4!$K$9:$K$17</c:f>
              <c:strCache>
                <c:ptCount val="9"/>
                <c:pt idx="0">
                  <c:v>BA</c:v>
                </c:pt>
                <c:pt idx="1">
                  <c:v>MA</c:v>
                </c:pt>
                <c:pt idx="2">
                  <c:v>PI</c:v>
                </c:pt>
                <c:pt idx="3">
                  <c:v>PE</c:v>
                </c:pt>
                <c:pt idx="4">
                  <c:v>CE</c:v>
                </c:pt>
                <c:pt idx="5">
                  <c:v>PB</c:v>
                </c:pt>
                <c:pt idx="6">
                  <c:v>AL</c:v>
                </c:pt>
                <c:pt idx="7">
                  <c:v>SE</c:v>
                </c:pt>
                <c:pt idx="8">
                  <c:v>RN</c:v>
                </c:pt>
              </c:strCache>
            </c:strRef>
          </c:cat>
          <c:val>
            <c:numRef>
              <c:f>Planilha4!$M$9:$M$17</c:f>
              <c:numCache>
                <c:formatCode>0%</c:formatCode>
                <c:ptCount val="9"/>
                <c:pt idx="0">
                  <c:v>0.40389239947317795</c:v>
                </c:pt>
                <c:pt idx="1">
                  <c:v>0.27319232853390257</c:v>
                </c:pt>
                <c:pt idx="2">
                  <c:v>0.12404255850182588</c:v>
                </c:pt>
                <c:pt idx="3">
                  <c:v>5.8500798553713984E-2</c:v>
                </c:pt>
                <c:pt idx="4">
                  <c:v>4.8158928517765612E-2</c:v>
                </c:pt>
                <c:pt idx="5">
                  <c:v>2.8757452806773314E-2</c:v>
                </c:pt>
                <c:pt idx="6">
                  <c:v>2.597120429344265E-2</c:v>
                </c:pt>
                <c:pt idx="7">
                  <c:v>2.1093136287354292E-2</c:v>
                </c:pt>
                <c:pt idx="8">
                  <c:v>1.6391193032043654E-2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12AF-4001-ABB9-B16A26C1D8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b="1" dirty="0">
                <a:solidFill>
                  <a:schemeClr val="tx1"/>
                </a:solidFill>
              </a:rPr>
              <a:t>Norte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A-4BB6-AFE0-67AB601450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A-4BB6-AFE0-67AB601450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A-4BB6-AFE0-67AB601450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EA-4BB6-AFE0-67AB601450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EA-4BB6-AFE0-67AB6014502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EA-4BB6-AFE0-67AB6014502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EA-4BB6-AFE0-67AB6014502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EA-4BB6-AFE0-67AB6014502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5EA-4BB6-AFE0-67AB601450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Planilha4!$K$19:$K$25</c:f>
              <c:strCache>
                <c:ptCount val="7"/>
                <c:pt idx="0">
                  <c:v>TO</c:v>
                </c:pt>
                <c:pt idx="1">
                  <c:v>PA</c:v>
                </c:pt>
                <c:pt idx="2">
                  <c:v>RO</c:v>
                </c:pt>
                <c:pt idx="3">
                  <c:v>AC</c:v>
                </c:pt>
                <c:pt idx="4">
                  <c:v>RR</c:v>
                </c:pt>
                <c:pt idx="5">
                  <c:v>AM</c:v>
                </c:pt>
                <c:pt idx="6">
                  <c:v>AP</c:v>
                </c:pt>
              </c:strCache>
            </c:strRef>
          </c:cat>
          <c:val>
            <c:numRef>
              <c:f>Planilha4!$L$19:$L$25</c:f>
              <c:numCache>
                <c:formatCode>#,##0.00</c:formatCode>
                <c:ptCount val="7"/>
                <c:pt idx="0">
                  <c:v>2200.4429959600011</c:v>
                </c:pt>
                <c:pt idx="1">
                  <c:v>2053.97672461</c:v>
                </c:pt>
                <c:pt idx="2">
                  <c:v>1980.9497631499999</c:v>
                </c:pt>
                <c:pt idx="3">
                  <c:v>234.30479482000001</c:v>
                </c:pt>
                <c:pt idx="4">
                  <c:v>128.28117967000003</c:v>
                </c:pt>
                <c:pt idx="5">
                  <c:v>39.626695569999995</c:v>
                </c:pt>
                <c:pt idx="6">
                  <c:v>4.0457351799999994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EA-4BB6-AFE0-67AB6014502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5EA-4BB6-AFE0-67AB601450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5EA-4BB6-AFE0-67AB6014502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5EA-4BB6-AFE0-67AB601450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5EA-4BB6-AFE0-67AB601450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5EA-4BB6-AFE0-67AB6014502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65EA-4BB6-AFE0-67AB6014502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65EA-4BB6-AFE0-67AB6014502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65EA-4BB6-AFE0-67AB60145029}"/>
              </c:ext>
            </c:extLst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65EA-4BB6-AFE0-67AB601450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Planilha4!$K$19:$K$25</c:f>
              <c:strCache>
                <c:ptCount val="7"/>
                <c:pt idx="0">
                  <c:v>TO</c:v>
                </c:pt>
                <c:pt idx="1">
                  <c:v>PA</c:v>
                </c:pt>
                <c:pt idx="2">
                  <c:v>RO</c:v>
                </c:pt>
                <c:pt idx="3">
                  <c:v>AC</c:v>
                </c:pt>
                <c:pt idx="4">
                  <c:v>RR</c:v>
                </c:pt>
                <c:pt idx="5">
                  <c:v>AM</c:v>
                </c:pt>
                <c:pt idx="6">
                  <c:v>AP</c:v>
                </c:pt>
              </c:strCache>
            </c:strRef>
          </c:cat>
          <c:val>
            <c:numRef>
              <c:f>Planilha4!$M$19:$M$25</c:f>
              <c:numCache>
                <c:formatCode>0%</c:formatCode>
                <c:ptCount val="7"/>
                <c:pt idx="0">
                  <c:v>0.33131079198484936</c:v>
                </c:pt>
                <c:pt idx="1">
                  <c:v>0.30925802513329725</c:v>
                </c:pt>
                <c:pt idx="2">
                  <c:v>0.29826268443054749</c:v>
                </c:pt>
                <c:pt idx="3">
                  <c:v>3.527821774078483E-2</c:v>
                </c:pt>
                <c:pt idx="4">
                  <c:v>1.9314719495687874E-2</c:v>
                </c:pt>
                <c:pt idx="5">
                  <c:v>5.9664130891568306E-3</c:v>
                </c:pt>
                <c:pt idx="6">
                  <c:v>6.091481256763864E-4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5EA-4BB6-AFE0-67AB601450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Custeio!$D$51</c:f>
              <c:strCache>
                <c:ptCount val="1"/>
                <c:pt idx="0">
                  <c:v>jul a set/20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Custeio!$C$52:$C$55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Custeio!$D$52:$D$55</c:f>
              <c:numCache>
                <c:formatCode>#,##0</c:formatCode>
                <c:ptCount val="4"/>
                <c:pt idx="0">
                  <c:v>9316.3241491899935</c:v>
                </c:pt>
                <c:pt idx="1">
                  <c:v>7057.16786297</c:v>
                </c:pt>
                <c:pt idx="2">
                  <c:v>24967.826576580032</c:v>
                </c:pt>
                <c:pt idx="3">
                  <c:v>41341.318588740025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7-4D8D-9DC2-98B0A4649496}"/>
            </c:ext>
          </c:extLst>
        </c:ser>
        <c:ser>
          <c:idx val="1"/>
          <c:order val="1"/>
          <c:tx>
            <c:strRef>
              <c:f>Custeio!$E$51</c:f>
              <c:strCache>
                <c:ptCount val="1"/>
                <c:pt idx="0">
                  <c:v>jul a set/21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Custeio!$C$52:$C$55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Custeio!$E$52:$E$55</c:f>
              <c:numCache>
                <c:formatCode>#,##0</c:formatCode>
                <c:ptCount val="4"/>
                <c:pt idx="0">
                  <c:v>11370.914693080003</c:v>
                </c:pt>
                <c:pt idx="1">
                  <c:v>10115.037572410005</c:v>
                </c:pt>
                <c:pt idx="2">
                  <c:v>31203.471390839994</c:v>
                </c:pt>
                <c:pt idx="3">
                  <c:v>52689.42365633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7-4D8D-9DC2-98B0A46494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62048368"/>
        <c:axId val="643368624"/>
      </c:barChart>
      <c:catAx>
        <c:axId val="6620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43368624"/>
        <c:crosses val="autoZero"/>
        <c:auto val="1"/>
        <c:lblAlgn val="ctr"/>
        <c:lblOffset val="100"/>
        <c:noMultiLvlLbl val="0"/>
      </c:catAx>
      <c:valAx>
        <c:axId val="6433686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6204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449311023622046E-2"/>
          <c:y val="0.12416984098964286"/>
          <c:w val="0.55504593175853001"/>
          <c:h val="7.37612229542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920027420079199E-2"/>
          <c:y val="0.26256418949462101"/>
          <c:w val="0.96415994515984205"/>
          <c:h val="0.55262316811483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Investimento!$D$56</c:f>
              <c:strCache>
                <c:ptCount val="1"/>
                <c:pt idx="0">
                  <c:v>jul a set/20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1A-4AC1-A63F-95CC01055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Investimento!$C$57:$C$60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Investimento!$D$57:$D$60</c:f>
              <c:numCache>
                <c:formatCode>#,##0</c:formatCode>
                <c:ptCount val="4"/>
                <c:pt idx="0">
                  <c:v>1039.7481878399999</c:v>
                </c:pt>
                <c:pt idx="1">
                  <c:v>4503.9116453000024</c:v>
                </c:pt>
                <c:pt idx="2">
                  <c:v>12983.549726199995</c:v>
                </c:pt>
                <c:pt idx="3">
                  <c:v>18527.209559339997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A-4AC1-A63F-95CC01055B6D}"/>
            </c:ext>
          </c:extLst>
        </c:ser>
        <c:ser>
          <c:idx val="1"/>
          <c:order val="1"/>
          <c:tx>
            <c:strRef>
              <c:f>Investimento!$E$56</c:f>
              <c:strCache>
                <c:ptCount val="1"/>
                <c:pt idx="0">
                  <c:v>jul a set/21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11A-4AC1-A63F-95CC01055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Investimento!$C$57:$C$60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Investimento!$E$57:$E$60</c:f>
              <c:numCache>
                <c:formatCode>#,##0</c:formatCode>
                <c:ptCount val="4"/>
                <c:pt idx="0">
                  <c:v>1535.1699407199999</c:v>
                </c:pt>
                <c:pt idx="1">
                  <c:v>6583.0543241999994</c:v>
                </c:pt>
                <c:pt idx="2">
                  <c:v>21373.931497789988</c:v>
                </c:pt>
                <c:pt idx="3">
                  <c:v>29492.15576270999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1A-4AC1-A63F-95CC01055B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44770064"/>
        <c:axId val="637058384"/>
      </c:barChart>
      <c:catAx>
        <c:axId val="64477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37058384"/>
        <c:crosses val="autoZero"/>
        <c:auto val="1"/>
        <c:lblAlgn val="ctr"/>
        <c:lblOffset val="100"/>
        <c:noMultiLvlLbl val="0"/>
      </c:catAx>
      <c:valAx>
        <c:axId val="6370583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4477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91665025923703E-2"/>
          <c:y val="0.138121056458508"/>
          <c:w val="0.60099757170046597"/>
          <c:h val="7.2432430992740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146520146520099E-2"/>
          <c:y val="0.40526312741826997"/>
          <c:w val="0.95970695970695896"/>
          <c:h val="0.4189880703526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Comercialização!$D$48</c:f>
              <c:strCache>
                <c:ptCount val="1"/>
                <c:pt idx="0">
                  <c:v>jul a set/20</c:v>
                </c:pt>
              </c:strCache>
            </c:strRef>
          </c:tx>
          <c:spPr>
            <a:solidFill>
              <a:srgbClr val="2B8F39"/>
            </a:solidFill>
            <a:ln>
              <a:solidFill>
                <a:srgbClr val="38B44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38B44A"/>
              </a:contourClr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2A-4456-AC83-4A9BEC874F3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2A-4456-AC83-4A9BEC874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Comercialização!$C$49:$C$52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Comercialização!$D$49:$D$52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6191.4515437800001</c:v>
                </c:pt>
                <c:pt idx="3">
                  <c:v>6191.4515437800001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2A-4456-AC83-4A9BEC874F38}"/>
            </c:ext>
          </c:extLst>
        </c:ser>
        <c:ser>
          <c:idx val="1"/>
          <c:order val="1"/>
          <c:tx>
            <c:strRef>
              <c:f>Comercialização!$E$48</c:f>
              <c:strCache>
                <c:ptCount val="1"/>
                <c:pt idx="0">
                  <c:v>jul a set/21</c:v>
                </c:pt>
              </c:strCache>
            </c:strRef>
          </c:tx>
          <c:spPr>
            <a:solidFill>
              <a:srgbClr val="203864"/>
            </a:solidFill>
            <a:ln>
              <a:solidFill>
                <a:srgbClr val="2038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>
              <a:contourClr>
                <a:srgbClr val="20386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Comercialização!$C$49:$C$52</c:f>
              <c:strCache>
                <c:ptCount val="4"/>
                <c:pt idx="0">
                  <c:v>Pronamp</c:v>
                </c:pt>
                <c:pt idx="1">
                  <c:v>Pronaf</c:v>
                </c:pt>
                <c:pt idx="2">
                  <c:v>Demais</c:v>
                </c:pt>
                <c:pt idx="3">
                  <c:v>Total</c:v>
                </c:pt>
              </c:strCache>
            </c:strRef>
          </c:cat>
          <c:val>
            <c:numRef>
              <c:f>Comercialização!$E$49:$E$52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8283.0837756099991</c:v>
                </c:pt>
                <c:pt idx="3">
                  <c:v>8283.0837756099991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A-4456-AC83-4A9BEC874F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613115104"/>
        <c:axId val="627316368"/>
      </c:barChart>
      <c:catAx>
        <c:axId val="6131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627316368"/>
        <c:crosses val="autoZero"/>
        <c:auto val="1"/>
        <c:lblAlgn val="ctr"/>
        <c:lblOffset val="100"/>
        <c:noMultiLvlLbl val="0"/>
      </c:catAx>
      <c:valAx>
        <c:axId val="62731636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31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927319934161796E-2"/>
          <c:y val="0.15628683500119864"/>
          <c:w val="0.51574940622093801"/>
          <c:h val="7.5587709718476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0.08335</cdr:x>
      <cdr:y>0.40616</cdr:y>
    </cdr:from>
    <cdr:to>
      <cdr:x>0.18882</cdr:x>
      <cdr:y>0.47773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B0FC6104-EDA5-4616-861C-4F3B47B0FC09}"/>
            </a:ext>
          </a:extLst>
        </cdr:cNvPr>
        <cdr:cNvSpPr txBox="1"/>
      </cdr:nvSpPr>
      <cdr:spPr>
        <a:xfrm xmlns:a="http://schemas.openxmlformats.org/drawingml/2006/main">
          <a:off x="845917" y="2034920"/>
          <a:ext cx="1070357" cy="358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27 %</a:t>
          </a:r>
        </a:p>
      </cdr:txBody>
    </cdr:sp>
  </cdr:relSizeAnchor>
  <cdr:relSizeAnchor xmlns:cdr="http://schemas.openxmlformats.org/drawingml/2006/chartDrawing">
    <cdr:from>
      <cdr:x>0.06373</cdr:x>
      <cdr:y>0.43719</cdr:y>
    </cdr:from>
    <cdr:to>
      <cdr:x>0.0858</cdr:x>
      <cdr:y>0.46761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7FD3CB65-3571-4F7D-A83E-4F6E44C78399}"/>
            </a:ext>
          </a:extLst>
        </cdr:cNvPr>
        <cdr:cNvSpPr/>
      </cdr:nvSpPr>
      <cdr:spPr>
        <a:xfrm xmlns:a="http://schemas.openxmlformats.org/drawingml/2006/main">
          <a:off x="646804" y="2190385"/>
          <a:ext cx="223977" cy="15240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0.27927</cdr:x>
      <cdr:y>0.57796</cdr:y>
    </cdr:from>
    <cdr:to>
      <cdr:x>0.365</cdr:x>
      <cdr:y>0.64954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BECF704F-6923-402F-B54B-15FD87D2309D}"/>
            </a:ext>
          </a:extLst>
        </cdr:cNvPr>
        <cdr:cNvSpPr txBox="1"/>
      </cdr:nvSpPr>
      <cdr:spPr>
        <a:xfrm xmlns:a="http://schemas.openxmlformats.org/drawingml/2006/main">
          <a:off x="2834966" y="2864202"/>
          <a:ext cx="870256" cy="3547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59 %</a:t>
          </a:r>
        </a:p>
      </cdr:txBody>
    </cdr:sp>
  </cdr:relSizeAnchor>
  <cdr:relSizeAnchor xmlns:cdr="http://schemas.openxmlformats.org/drawingml/2006/chartDrawing">
    <cdr:from>
      <cdr:x>0.25705</cdr:x>
      <cdr:y>0.609</cdr:y>
    </cdr:from>
    <cdr:to>
      <cdr:x>0.27911</cdr:x>
      <cdr:y>0.63941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B98785A5-AC7B-47E4-8824-5B546C793E23}"/>
            </a:ext>
          </a:extLst>
        </cdr:cNvPr>
        <cdr:cNvSpPr/>
      </cdr:nvSpPr>
      <cdr:spPr>
        <a:xfrm xmlns:a="http://schemas.openxmlformats.org/drawingml/2006/main">
          <a:off x="2609342" y="3018009"/>
          <a:ext cx="223935" cy="150703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0.8763</cdr:x>
      <cdr:y>0.06929</cdr:y>
    </cdr:from>
    <cdr:to>
      <cdr:x>0.95434</cdr:x>
      <cdr:y>0.14087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BECF704F-6923-402F-B54B-15FD87D2309D}"/>
            </a:ext>
          </a:extLst>
        </cdr:cNvPr>
        <cdr:cNvSpPr txBox="1"/>
      </cdr:nvSpPr>
      <cdr:spPr>
        <a:xfrm xmlns:a="http://schemas.openxmlformats.org/drawingml/2006/main">
          <a:off x="8893066" y="347133"/>
          <a:ext cx="791985" cy="35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37 %</a:t>
          </a:r>
        </a:p>
      </cdr:txBody>
    </cdr:sp>
  </cdr:relSizeAnchor>
  <cdr:relSizeAnchor xmlns:cdr="http://schemas.openxmlformats.org/drawingml/2006/chartDrawing">
    <cdr:from>
      <cdr:x>0.85979</cdr:x>
      <cdr:y>0.10365</cdr:y>
    </cdr:from>
    <cdr:to>
      <cdr:x>0.88185</cdr:x>
      <cdr:y>0.13407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B98785A5-AC7B-47E4-8824-5B546C793E23}"/>
            </a:ext>
          </a:extLst>
        </cdr:cNvPr>
        <cdr:cNvSpPr/>
      </cdr:nvSpPr>
      <cdr:spPr>
        <a:xfrm xmlns:a="http://schemas.openxmlformats.org/drawingml/2006/main">
          <a:off x="8725515" y="519281"/>
          <a:ext cx="223875" cy="15240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0.49097</cdr:x>
      <cdr:y>0.73708</cdr:y>
    </cdr:from>
    <cdr:to>
      <cdr:x>0.5767</cdr:x>
      <cdr:y>0.80866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:a16="http://schemas.microsoft.com/office/drawing/2014/main" id="{B2E69C52-6F4A-4507-8D45-DB0A8F09D8BF}"/>
            </a:ext>
          </a:extLst>
        </cdr:cNvPr>
        <cdr:cNvSpPr txBox="1"/>
      </cdr:nvSpPr>
      <cdr:spPr>
        <a:xfrm xmlns:a="http://schemas.openxmlformats.org/drawingml/2006/main">
          <a:off x="4982612" y="3692867"/>
          <a:ext cx="870026" cy="35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34 %</a:t>
          </a:r>
        </a:p>
      </cdr:txBody>
    </cdr:sp>
  </cdr:relSizeAnchor>
  <cdr:relSizeAnchor xmlns:cdr="http://schemas.openxmlformats.org/drawingml/2006/chartDrawing">
    <cdr:from>
      <cdr:x>0.46875</cdr:x>
      <cdr:y>0.76812</cdr:y>
    </cdr:from>
    <cdr:to>
      <cdr:x>0.49081</cdr:x>
      <cdr:y>0.79853</cdr:y>
    </cdr:to>
    <cdr:sp macro="" textlink="">
      <cdr:nvSpPr>
        <cdr:cNvPr id="12" name="Triângulo isósceles 11">
          <a:extLst xmlns:a="http://schemas.openxmlformats.org/drawingml/2006/main">
            <a:ext uri="{FF2B5EF4-FFF2-40B4-BE49-F238E27FC236}">
              <a16:creationId xmlns:a16="http://schemas.microsoft.com/office/drawing/2014/main" id="{68B12BCB-2A0A-4D71-AB96-990959DD05C2}"/>
            </a:ext>
          </a:extLst>
        </cdr:cNvPr>
        <cdr:cNvSpPr/>
      </cdr:nvSpPr>
      <cdr:spPr>
        <a:xfrm xmlns:a="http://schemas.openxmlformats.org/drawingml/2006/main">
          <a:off x="4757113" y="3848382"/>
          <a:ext cx="223875" cy="15235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  <cdr:relSizeAnchor xmlns:cdr="http://schemas.openxmlformats.org/drawingml/2006/chartDrawing">
    <cdr:from>
      <cdr:x>0.68865</cdr:x>
      <cdr:y>0.75193</cdr:y>
    </cdr:from>
    <cdr:to>
      <cdr:x>0.77438</cdr:x>
      <cdr:y>0.82351</cdr:y>
    </cdr:to>
    <cdr:sp macro="" textlink="">
      <cdr:nvSpPr>
        <cdr:cNvPr id="13" name="CaixaDeTexto 1">
          <a:extLst xmlns:a="http://schemas.openxmlformats.org/drawingml/2006/main">
            <a:ext uri="{FF2B5EF4-FFF2-40B4-BE49-F238E27FC236}">
              <a16:creationId xmlns:a16="http://schemas.microsoft.com/office/drawing/2014/main" id="{B2E69C52-6F4A-4507-8D45-DB0A8F09D8BF}"/>
            </a:ext>
          </a:extLst>
        </cdr:cNvPr>
        <cdr:cNvSpPr txBox="1"/>
      </cdr:nvSpPr>
      <cdr:spPr>
        <a:xfrm xmlns:a="http://schemas.openxmlformats.org/drawingml/2006/main">
          <a:off x="6988757" y="3767260"/>
          <a:ext cx="870026" cy="35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42 %</a:t>
          </a:r>
        </a:p>
      </cdr:txBody>
    </cdr:sp>
  </cdr:relSizeAnchor>
  <cdr:relSizeAnchor xmlns:cdr="http://schemas.openxmlformats.org/drawingml/2006/chartDrawing">
    <cdr:from>
      <cdr:x>0.66643</cdr:x>
      <cdr:y>0.78297</cdr:y>
    </cdr:from>
    <cdr:to>
      <cdr:x>0.68849</cdr:x>
      <cdr:y>0.81338</cdr:y>
    </cdr:to>
    <cdr:sp macro="" textlink="">
      <cdr:nvSpPr>
        <cdr:cNvPr id="14" name="Triângulo isósceles 13">
          <a:extLst xmlns:a="http://schemas.openxmlformats.org/drawingml/2006/main">
            <a:ext uri="{FF2B5EF4-FFF2-40B4-BE49-F238E27FC236}">
              <a16:creationId xmlns:a16="http://schemas.microsoft.com/office/drawing/2014/main" id="{68B12BCB-2A0A-4D71-AB96-990959DD05C2}"/>
            </a:ext>
          </a:extLst>
        </cdr:cNvPr>
        <cdr:cNvSpPr/>
      </cdr:nvSpPr>
      <cdr:spPr>
        <a:xfrm xmlns:a="http://schemas.openxmlformats.org/drawingml/2006/main">
          <a:off x="6763258" y="3922774"/>
          <a:ext cx="223875" cy="15235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0.12712</cdr:x>
      <cdr:y>0.57748</cdr:y>
    </cdr:from>
    <cdr:to>
      <cdr:x>0.24835</cdr:x>
      <cdr:y>0.65977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C0B0328-5306-4037-82FA-CAE6ABD2C376}"/>
            </a:ext>
          </a:extLst>
        </cdr:cNvPr>
        <cdr:cNvSpPr txBox="1"/>
      </cdr:nvSpPr>
      <cdr:spPr>
        <a:xfrm xmlns:a="http://schemas.openxmlformats.org/drawingml/2006/main">
          <a:off x="774900" y="2554954"/>
          <a:ext cx="739018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22 %</a:t>
          </a:r>
        </a:p>
      </cdr:txBody>
    </cdr:sp>
  </cdr:relSizeAnchor>
  <cdr:relSizeAnchor xmlns:cdr="http://schemas.openxmlformats.org/drawingml/2006/chartDrawing">
    <cdr:from>
      <cdr:x>0.09259</cdr:x>
      <cdr:y>0.60086</cdr:y>
    </cdr:from>
    <cdr:to>
      <cdr:x>0.12709</cdr:x>
      <cdr:y>0.63583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DFA4DB96-2171-475A-A1CA-BB16C89629B8}"/>
            </a:ext>
          </a:extLst>
        </cdr:cNvPr>
        <cdr:cNvSpPr/>
      </cdr:nvSpPr>
      <cdr:spPr>
        <a:xfrm xmlns:a="http://schemas.openxmlformats.org/drawingml/2006/main">
          <a:off x="564405" y="2658395"/>
          <a:ext cx="210312" cy="154717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0.35311</cdr:x>
      <cdr:y>0.58727</cdr:y>
    </cdr:from>
    <cdr:to>
      <cdr:x>0.47434</cdr:x>
      <cdr:y>0.66956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0B194A1E-767E-4327-A8B6-47B419D17EBB}"/>
            </a:ext>
          </a:extLst>
        </cdr:cNvPr>
        <cdr:cNvSpPr txBox="1"/>
      </cdr:nvSpPr>
      <cdr:spPr>
        <a:xfrm xmlns:a="http://schemas.openxmlformats.org/drawingml/2006/main">
          <a:off x="2152588" y="2598273"/>
          <a:ext cx="739018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43 %</a:t>
          </a:r>
        </a:p>
      </cdr:txBody>
    </cdr:sp>
  </cdr:relSizeAnchor>
  <cdr:relSizeAnchor xmlns:cdr="http://schemas.openxmlformats.org/drawingml/2006/chartDrawing">
    <cdr:from>
      <cdr:x>0.31857</cdr:x>
      <cdr:y>0.61065</cdr:y>
    </cdr:from>
    <cdr:to>
      <cdr:x>0.35307</cdr:x>
      <cdr:y>0.64562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AB011C20-BF9B-4466-B207-E431CEAC6FCE}"/>
            </a:ext>
          </a:extLst>
        </cdr:cNvPr>
        <cdr:cNvSpPr/>
      </cdr:nvSpPr>
      <cdr:spPr>
        <a:xfrm xmlns:a="http://schemas.openxmlformats.org/drawingml/2006/main">
          <a:off x="1942032" y="2701713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0.60761</cdr:x>
      <cdr:y>0.32796</cdr:y>
    </cdr:from>
    <cdr:to>
      <cdr:x>0.72884</cdr:x>
      <cdr:y>0.41025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3703991" y="1450994"/>
          <a:ext cx="739006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25</a:t>
          </a:r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0.57308</cdr:x>
      <cdr:y>0.35134</cdr:y>
    </cdr:from>
    <cdr:to>
      <cdr:x>0.60758</cdr:x>
      <cdr:y>0.3863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3493481" y="1554423"/>
          <a:ext cx="210301" cy="154706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0.83676</cdr:x>
      <cdr:y>0.04429</cdr:y>
    </cdr:from>
    <cdr:to>
      <cdr:x>0.95799</cdr:x>
      <cdr:y>0.12658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5100907" y="195943"/>
          <a:ext cx="739018" cy="364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27 %</a:t>
          </a:r>
        </a:p>
      </cdr:txBody>
    </cdr:sp>
  </cdr:relSizeAnchor>
  <cdr:relSizeAnchor xmlns:cdr="http://schemas.openxmlformats.org/drawingml/2006/chartDrawing">
    <cdr:from>
      <cdr:x>0.80222</cdr:x>
      <cdr:y>0.06767</cdr:y>
    </cdr:from>
    <cdr:to>
      <cdr:x>0.83672</cdr:x>
      <cdr:y>0.10264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4890351" y="299383"/>
          <a:ext cx="210312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0.12582</cdr:x>
      <cdr:y>0.66486</cdr:y>
    </cdr:from>
    <cdr:to>
      <cdr:x>0.24067</cdr:x>
      <cdr:y>0.74566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766848" y="2995505"/>
          <a:ext cx="700002" cy="364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48 %</a:t>
          </a:r>
        </a:p>
      </cdr:txBody>
    </cdr:sp>
  </cdr:relSizeAnchor>
  <cdr:relSizeAnchor xmlns:cdr="http://schemas.openxmlformats.org/drawingml/2006/chartDrawing">
    <cdr:from>
      <cdr:x>0.09128</cdr:x>
      <cdr:y>0.68781</cdr:y>
    </cdr:from>
    <cdr:to>
      <cdr:x>0.12578</cdr:x>
      <cdr:y>0.72215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556346" y="3098913"/>
          <a:ext cx="210270" cy="154718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0.35811</cdr:x>
      <cdr:y>0.6127</cdr:y>
    </cdr:from>
    <cdr:to>
      <cdr:x>0.46833</cdr:x>
      <cdr:y>0.6935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2182613" y="2760478"/>
          <a:ext cx="671769" cy="364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46 %</a:t>
          </a:r>
        </a:p>
      </cdr:txBody>
    </cdr:sp>
  </cdr:relSizeAnchor>
  <cdr:relSizeAnchor xmlns:cdr="http://schemas.openxmlformats.org/drawingml/2006/chartDrawing">
    <cdr:from>
      <cdr:x>0.32356</cdr:x>
      <cdr:y>0.63566</cdr:y>
    </cdr:from>
    <cdr:to>
      <cdr:x>0.35807</cdr:x>
      <cdr:y>0.66999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1972038" y="2863924"/>
          <a:ext cx="210331" cy="15467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0.5964</cdr:x>
      <cdr:y>0.39023</cdr:y>
    </cdr:from>
    <cdr:to>
      <cdr:x>0.70661</cdr:x>
      <cdr:y>0.47104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3634931" y="1758160"/>
          <a:ext cx="671721" cy="364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65 %</a:t>
          </a:r>
        </a:p>
      </cdr:txBody>
    </cdr:sp>
  </cdr:relSizeAnchor>
  <cdr:relSizeAnchor xmlns:cdr="http://schemas.openxmlformats.org/drawingml/2006/chartDrawing">
    <cdr:from>
      <cdr:x>0.56186</cdr:x>
      <cdr:y>0.41319</cdr:y>
    </cdr:from>
    <cdr:to>
      <cdr:x>0.59636</cdr:x>
      <cdr:y>0.44752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3424417" y="1861606"/>
          <a:ext cx="210271" cy="15467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0.83547</cdr:x>
      <cdr:y>0.26187</cdr:y>
    </cdr:from>
    <cdr:to>
      <cdr:x>0.94569</cdr:x>
      <cdr:y>0.34267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2BF5D2A-EB6E-4500-AF31-E32959A35120}"/>
            </a:ext>
          </a:extLst>
        </cdr:cNvPr>
        <cdr:cNvSpPr txBox="1"/>
      </cdr:nvSpPr>
      <cdr:spPr>
        <a:xfrm xmlns:a="http://schemas.openxmlformats.org/drawingml/2006/main">
          <a:off x="5092012" y="1179839"/>
          <a:ext cx="671769" cy="364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59 %</a:t>
          </a:r>
        </a:p>
      </cdr:txBody>
    </cdr:sp>
  </cdr:relSizeAnchor>
  <cdr:relSizeAnchor xmlns:cdr="http://schemas.openxmlformats.org/drawingml/2006/chartDrawing">
    <cdr:from>
      <cdr:x>0.80093</cdr:x>
      <cdr:y>0.28482</cdr:y>
    </cdr:from>
    <cdr:to>
      <cdr:x>0.83543</cdr:x>
      <cdr:y>0.31916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6E927C92-F686-4765-A63F-294490303B6C}"/>
            </a:ext>
          </a:extLst>
        </cdr:cNvPr>
        <cdr:cNvSpPr/>
      </cdr:nvSpPr>
      <cdr:spPr>
        <a:xfrm xmlns:a="http://schemas.openxmlformats.org/drawingml/2006/main">
          <a:off x="4881498" y="1283240"/>
          <a:ext cx="210270" cy="154717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0.60387</cdr:x>
      <cdr:y>0.35161</cdr:y>
    </cdr:from>
    <cdr:to>
      <cdr:x>0.70943</cdr:x>
      <cdr:y>0.43594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FCAFEDA1-45EA-4234-9CF2-21FE52E80E89}"/>
            </a:ext>
          </a:extLst>
        </cdr:cNvPr>
        <cdr:cNvSpPr txBox="1"/>
      </cdr:nvSpPr>
      <cdr:spPr>
        <a:xfrm xmlns:a="http://schemas.openxmlformats.org/drawingml/2006/main">
          <a:off x="3842715" y="1518031"/>
          <a:ext cx="671708" cy="364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34 %</a:t>
          </a:r>
        </a:p>
      </cdr:txBody>
    </cdr:sp>
  </cdr:relSizeAnchor>
  <cdr:relSizeAnchor xmlns:cdr="http://schemas.openxmlformats.org/drawingml/2006/chartDrawing">
    <cdr:from>
      <cdr:x>0.57079</cdr:x>
      <cdr:y>0.37557</cdr:y>
    </cdr:from>
    <cdr:to>
      <cdr:x>0.60383</cdr:x>
      <cdr:y>0.41139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7C3A24CA-36C4-48F8-9863-B41686C09878}"/>
            </a:ext>
          </a:extLst>
        </cdr:cNvPr>
        <cdr:cNvSpPr/>
      </cdr:nvSpPr>
      <cdr:spPr>
        <a:xfrm xmlns:a="http://schemas.openxmlformats.org/drawingml/2006/main">
          <a:off x="3632200" y="1621476"/>
          <a:ext cx="210271" cy="154673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0.84515</cdr:x>
      <cdr:y>0.3427</cdr:y>
    </cdr:from>
    <cdr:to>
      <cdr:x>0.95072</cdr:x>
      <cdr:y>0.42701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CDB44AA4-32E9-47B4-8485-42CBAB312571}"/>
            </a:ext>
          </a:extLst>
        </cdr:cNvPr>
        <cdr:cNvSpPr txBox="1"/>
      </cdr:nvSpPr>
      <cdr:spPr>
        <a:xfrm xmlns:a="http://schemas.openxmlformats.org/drawingml/2006/main">
          <a:off x="5378105" y="1479550"/>
          <a:ext cx="671769" cy="364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34 %</a:t>
          </a:r>
        </a:p>
      </cdr:txBody>
    </cdr:sp>
  </cdr:relSizeAnchor>
  <cdr:relSizeAnchor xmlns:cdr="http://schemas.openxmlformats.org/drawingml/2006/chartDrawing">
    <cdr:from>
      <cdr:x>0.81207</cdr:x>
      <cdr:y>0.36664</cdr:y>
    </cdr:from>
    <cdr:to>
      <cdr:x>0.84511</cdr:x>
      <cdr:y>0.40248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231AB315-3C17-4318-8CB2-8865FBC99FC8}"/>
            </a:ext>
          </a:extLst>
        </cdr:cNvPr>
        <cdr:cNvSpPr/>
      </cdr:nvSpPr>
      <cdr:spPr>
        <a:xfrm xmlns:a="http://schemas.openxmlformats.org/drawingml/2006/main">
          <a:off x="5167591" y="1582951"/>
          <a:ext cx="210270" cy="154717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0.19127</cdr:x>
      <cdr:y>0.74848</cdr:y>
    </cdr:from>
    <cdr:to>
      <cdr:x>0.2302</cdr:x>
      <cdr:y>0.84115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3361C246-D801-4427-B95F-00F5DEAC3AD9}"/>
            </a:ext>
          </a:extLst>
        </cdr:cNvPr>
        <cdr:cNvSpPr txBox="1"/>
      </cdr:nvSpPr>
      <cdr:spPr>
        <a:xfrm xmlns:a="http://schemas.openxmlformats.org/drawingml/2006/main">
          <a:off x="1217125" y="3231485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0.40573</cdr:x>
      <cdr:y>0.74848</cdr:y>
    </cdr:from>
    <cdr:to>
      <cdr:x>0.44465</cdr:x>
      <cdr:y>0.84115</cdr:y>
    </cdr:to>
    <cdr:sp macro="" textlink="">
      <cdr:nvSpPr>
        <cdr:cNvPr id="7" name="CaixaDeTexto 12">
          <a:extLst xmlns:a="http://schemas.openxmlformats.org/drawingml/2006/main">
            <a:ext uri="{FF2B5EF4-FFF2-40B4-BE49-F238E27FC236}">
              <a16:creationId xmlns:a16="http://schemas.microsoft.com/office/drawing/2014/main" id="{62A0B5B1-2BEA-4014-9165-BE31B1DE9DB5}"/>
            </a:ext>
          </a:extLst>
        </cdr:cNvPr>
        <cdr:cNvSpPr txBox="1"/>
      </cdr:nvSpPr>
      <cdr:spPr>
        <a:xfrm xmlns:a="http://schemas.openxmlformats.org/drawingml/2006/main">
          <a:off x="2581824" y="3231485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0.37117</cdr:x>
      <cdr:y>0.64981</cdr:y>
    </cdr:from>
    <cdr:to>
      <cdr:x>0.49051</cdr:x>
      <cdr:y>0.73959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90A67F4B-112A-4FF3-A37B-F0D1CBA30B99}"/>
            </a:ext>
          </a:extLst>
        </cdr:cNvPr>
        <cdr:cNvSpPr txBox="1"/>
      </cdr:nvSpPr>
      <cdr:spPr>
        <a:xfrm xmlns:a="http://schemas.openxmlformats.org/drawingml/2006/main">
          <a:off x="2262233" y="2804824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9 %</a:t>
          </a:r>
        </a:p>
      </cdr:txBody>
    </cdr:sp>
  </cdr:relSizeAnchor>
  <cdr:relSizeAnchor xmlns:cdr="http://schemas.openxmlformats.org/drawingml/2006/chartDrawing">
    <cdr:from>
      <cdr:x>0.60899</cdr:x>
      <cdr:y>0.37647</cdr:y>
    </cdr:from>
    <cdr:to>
      <cdr:x>0.72833</cdr:x>
      <cdr:y>0.46625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5E285177-648E-4FE7-BB4D-7174236B500F}"/>
            </a:ext>
          </a:extLst>
        </cdr:cNvPr>
        <cdr:cNvSpPr txBox="1"/>
      </cdr:nvSpPr>
      <cdr:spPr>
        <a:xfrm xmlns:a="http://schemas.openxmlformats.org/drawingml/2006/main">
          <a:off x="3711650" y="1625002"/>
          <a:ext cx="727354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55 %</a:t>
          </a:r>
        </a:p>
      </cdr:txBody>
    </cdr:sp>
  </cdr:relSizeAnchor>
  <cdr:relSizeAnchor xmlns:cdr="http://schemas.openxmlformats.org/drawingml/2006/chartDrawing">
    <cdr:from>
      <cdr:x>0.57445</cdr:x>
      <cdr:y>0.40356</cdr:y>
    </cdr:from>
    <cdr:to>
      <cdr:x>0.60895</cdr:x>
      <cdr:y>0.44171</cdr:y>
    </cdr:to>
    <cdr:sp macro="" textlink="">
      <cdr:nvSpPr>
        <cdr:cNvPr id="7" name="Triângulo isósceles 6">
          <a:extLst xmlns:a="http://schemas.openxmlformats.org/drawingml/2006/main">
            <a:ext uri="{FF2B5EF4-FFF2-40B4-BE49-F238E27FC236}">
              <a16:creationId xmlns:a16="http://schemas.microsoft.com/office/drawing/2014/main" id="{E69B6D64-9D98-4331-BDC6-D3472278FC5B}"/>
            </a:ext>
          </a:extLst>
        </cdr:cNvPr>
        <cdr:cNvSpPr/>
      </cdr:nvSpPr>
      <cdr:spPr>
        <a:xfrm xmlns:a="http://schemas.openxmlformats.org/drawingml/2006/main">
          <a:off x="3501136" y="1741933"/>
          <a:ext cx="210270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0.86813</cdr:x>
      <cdr:y>0.32358</cdr:y>
    </cdr:from>
    <cdr:to>
      <cdr:x>0.98747</cdr:x>
      <cdr:y>0.41336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949FC65B-690A-487B-BAD9-1023DDBA06A0}"/>
            </a:ext>
          </a:extLst>
        </cdr:cNvPr>
        <cdr:cNvSpPr txBox="1"/>
      </cdr:nvSpPr>
      <cdr:spPr>
        <a:xfrm xmlns:a="http://schemas.openxmlformats.org/drawingml/2006/main">
          <a:off x="5291073" y="1396708"/>
          <a:ext cx="727353" cy="387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42 %</a:t>
          </a:r>
        </a:p>
      </cdr:txBody>
    </cdr:sp>
  </cdr:relSizeAnchor>
  <cdr:relSizeAnchor xmlns:cdr="http://schemas.openxmlformats.org/drawingml/2006/chartDrawing">
    <cdr:from>
      <cdr:x>0.83359</cdr:x>
      <cdr:y>0.35067</cdr:y>
    </cdr:from>
    <cdr:to>
      <cdr:x>0.86809</cdr:x>
      <cdr:y>0.38882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5F0C0228-45B3-476C-AAF2-ED748630302B}"/>
            </a:ext>
          </a:extLst>
        </cdr:cNvPr>
        <cdr:cNvSpPr/>
      </cdr:nvSpPr>
      <cdr:spPr>
        <a:xfrm xmlns:a="http://schemas.openxmlformats.org/drawingml/2006/main">
          <a:off x="5080559" y="1513639"/>
          <a:ext cx="210270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0.16462</cdr:x>
      <cdr:y>0.73557</cdr:y>
    </cdr:from>
    <cdr:to>
      <cdr:x>0.20526</cdr:x>
      <cdr:y>0.82826</cdr:y>
    </cdr:to>
    <cdr:sp macro="" textlink="">
      <cdr:nvSpPr>
        <cdr:cNvPr id="10" name="CaixaDeTexto 12">
          <a:extLst xmlns:a="http://schemas.openxmlformats.org/drawingml/2006/main">
            <a:ext uri="{FF2B5EF4-FFF2-40B4-BE49-F238E27FC236}">
              <a16:creationId xmlns:a16="http://schemas.microsoft.com/office/drawing/2014/main" id="{DEF791E8-1525-4CE6-B5D2-2ABA9D9C6024}"/>
            </a:ext>
          </a:extLst>
        </cdr:cNvPr>
        <cdr:cNvSpPr txBox="1"/>
      </cdr:nvSpPr>
      <cdr:spPr>
        <a:xfrm xmlns:a="http://schemas.openxmlformats.org/drawingml/2006/main">
          <a:off x="1003300" y="3175000"/>
          <a:ext cx="247728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</cdr:txBody>
    </cdr:sp>
  </cdr:relSizeAnchor>
  <cdr:relSizeAnchor xmlns:cdr="http://schemas.openxmlformats.org/drawingml/2006/chartDrawing">
    <cdr:from>
      <cdr:x>0.33337</cdr:x>
      <cdr:y>0.67726</cdr:y>
    </cdr:from>
    <cdr:to>
      <cdr:x>0.36787</cdr:x>
      <cdr:y>0.71541</cdr:y>
    </cdr:to>
    <cdr:sp macro="" textlink="">
      <cdr:nvSpPr>
        <cdr:cNvPr id="11" name="Triângulo isósceles 10">
          <a:extLst xmlns:a="http://schemas.openxmlformats.org/drawingml/2006/main">
            <a:ext uri="{FF2B5EF4-FFF2-40B4-BE49-F238E27FC236}">
              <a16:creationId xmlns:a16="http://schemas.microsoft.com/office/drawing/2014/main" id="{1BAF33D4-D021-4D5F-B2CE-BB88162EDEBF}"/>
            </a:ext>
          </a:extLst>
        </cdr:cNvPr>
        <cdr:cNvSpPr/>
      </cdr:nvSpPr>
      <cdr:spPr>
        <a:xfrm xmlns:a="http://schemas.openxmlformats.org/drawingml/2006/main" rot="10800000">
          <a:off x="2031840" y="2923309"/>
          <a:ext cx="210271" cy="164671"/>
        </a:xfrm>
        <a:prstGeom xmlns:a="http://schemas.openxmlformats.org/drawingml/2006/main" prst="triangl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0.12512</cdr:x>
      <cdr:y>0.69095</cdr:y>
    </cdr:from>
    <cdr:to>
      <cdr:x>0.20727</cdr:x>
      <cdr:y>0.75407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E3E344A2-C127-4F88-8151-602D54B667AD}"/>
            </a:ext>
          </a:extLst>
        </cdr:cNvPr>
        <cdr:cNvSpPr txBox="1"/>
      </cdr:nvSpPr>
      <cdr:spPr>
        <a:xfrm xmlns:a="http://schemas.openxmlformats.org/drawingml/2006/main">
          <a:off x="1162321" y="3571705"/>
          <a:ext cx="763157" cy="326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25 %</a:t>
          </a:r>
        </a:p>
      </cdr:txBody>
    </cdr:sp>
  </cdr:relSizeAnchor>
  <cdr:relSizeAnchor xmlns:cdr="http://schemas.openxmlformats.org/drawingml/2006/chartDrawing">
    <cdr:from>
      <cdr:x>0.10139</cdr:x>
      <cdr:y>0.70889</cdr:y>
    </cdr:from>
    <cdr:to>
      <cdr:x>0.1251</cdr:x>
      <cdr:y>0.73571</cdr:y>
    </cdr:to>
    <cdr:sp macro="" textlink="">
      <cdr:nvSpPr>
        <cdr:cNvPr id="3" name="Triângulo isósceles 2">
          <a:extLst xmlns:a="http://schemas.openxmlformats.org/drawingml/2006/main">
            <a:ext uri="{FF2B5EF4-FFF2-40B4-BE49-F238E27FC236}">
              <a16:creationId xmlns:a16="http://schemas.microsoft.com/office/drawing/2014/main" id="{D2A5859E-27E2-4DD3-A4A7-D1466377CCB5}"/>
            </a:ext>
          </a:extLst>
        </cdr:cNvPr>
        <cdr:cNvSpPr/>
      </cdr:nvSpPr>
      <cdr:spPr>
        <a:xfrm xmlns:a="http://schemas.openxmlformats.org/drawingml/2006/main">
          <a:off x="941874" y="3664442"/>
          <a:ext cx="220261" cy="138640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0.34851</cdr:x>
      <cdr:y>0.67952</cdr:y>
    </cdr:from>
    <cdr:to>
      <cdr:x>0.43066</cdr:x>
      <cdr:y>0.74264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A979A5F7-93CD-4E6A-A371-658A67B741A1}"/>
            </a:ext>
          </a:extLst>
        </cdr:cNvPr>
        <cdr:cNvSpPr txBox="1"/>
      </cdr:nvSpPr>
      <cdr:spPr>
        <a:xfrm xmlns:a="http://schemas.openxmlformats.org/drawingml/2006/main">
          <a:off x="3237608" y="3512642"/>
          <a:ext cx="763158" cy="326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40 %</a:t>
          </a:r>
        </a:p>
      </cdr:txBody>
    </cdr:sp>
  </cdr:relSizeAnchor>
  <cdr:relSizeAnchor xmlns:cdr="http://schemas.openxmlformats.org/drawingml/2006/chartDrawing">
    <cdr:from>
      <cdr:x>0.32682</cdr:x>
      <cdr:y>0.70483</cdr:y>
    </cdr:from>
    <cdr:to>
      <cdr:x>0.35053</cdr:x>
      <cdr:y>0.73165</cdr:y>
    </cdr:to>
    <cdr:sp macro="" textlink="">
      <cdr:nvSpPr>
        <cdr:cNvPr id="5" name="Triângulo isósceles 4">
          <a:extLst xmlns:a="http://schemas.openxmlformats.org/drawingml/2006/main">
            <a:ext uri="{FF2B5EF4-FFF2-40B4-BE49-F238E27FC236}">
              <a16:creationId xmlns:a16="http://schemas.microsoft.com/office/drawing/2014/main" id="{941B4D5C-8227-4CAB-B178-A252C6FB89E8}"/>
            </a:ext>
          </a:extLst>
        </cdr:cNvPr>
        <cdr:cNvSpPr/>
      </cdr:nvSpPr>
      <cdr:spPr>
        <a:xfrm xmlns:a="http://schemas.openxmlformats.org/drawingml/2006/main">
          <a:off x="3036118" y="3643479"/>
          <a:ext cx="220262" cy="138641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0.5859</cdr:x>
      <cdr:y>0.35446</cdr:y>
    </cdr:from>
    <cdr:to>
      <cdr:x>0.66804</cdr:x>
      <cdr:y>0.41758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6C9E8F73-0872-4A81-A9EC-AC03E0A68A4E}"/>
            </a:ext>
          </a:extLst>
        </cdr:cNvPr>
        <cdr:cNvSpPr txBox="1"/>
      </cdr:nvSpPr>
      <cdr:spPr>
        <a:xfrm xmlns:a="http://schemas.openxmlformats.org/drawingml/2006/main">
          <a:off x="5442906" y="1832309"/>
          <a:ext cx="763065" cy="326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39 %</a:t>
          </a:r>
        </a:p>
      </cdr:txBody>
    </cdr:sp>
  </cdr:relSizeAnchor>
  <cdr:relSizeAnchor xmlns:cdr="http://schemas.openxmlformats.org/drawingml/2006/chartDrawing">
    <cdr:from>
      <cdr:x>0.56217</cdr:x>
      <cdr:y>0.37239</cdr:y>
    </cdr:from>
    <cdr:to>
      <cdr:x>0.58588</cdr:x>
      <cdr:y>0.39922</cdr:y>
    </cdr:to>
    <cdr:sp macro="" textlink="">
      <cdr:nvSpPr>
        <cdr:cNvPr id="9" name="Triângulo isósceles 8">
          <a:extLst xmlns:a="http://schemas.openxmlformats.org/drawingml/2006/main">
            <a:ext uri="{FF2B5EF4-FFF2-40B4-BE49-F238E27FC236}">
              <a16:creationId xmlns:a16="http://schemas.microsoft.com/office/drawing/2014/main" id="{86A63E5F-B380-4D92-8FC7-2492C0B0A717}"/>
            </a:ext>
          </a:extLst>
        </cdr:cNvPr>
        <cdr:cNvSpPr/>
      </cdr:nvSpPr>
      <cdr:spPr>
        <a:xfrm xmlns:a="http://schemas.openxmlformats.org/drawingml/2006/main">
          <a:off x="5222459" y="1924994"/>
          <a:ext cx="220262" cy="138692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  <cdr:relSizeAnchor xmlns:cdr="http://schemas.openxmlformats.org/drawingml/2006/chartDrawing">
    <cdr:from>
      <cdr:x>0.8212</cdr:x>
      <cdr:y>0.15022</cdr:y>
    </cdr:from>
    <cdr:to>
      <cdr:x>0.90335</cdr:x>
      <cdr:y>0.21333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E2B6E73D-E6F6-4F69-9596-0737C887D355}"/>
            </a:ext>
          </a:extLst>
        </cdr:cNvPr>
        <cdr:cNvSpPr txBox="1"/>
      </cdr:nvSpPr>
      <cdr:spPr>
        <a:xfrm xmlns:a="http://schemas.openxmlformats.org/drawingml/2006/main">
          <a:off x="7628815" y="776526"/>
          <a:ext cx="763158" cy="32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37 %</a:t>
          </a:r>
        </a:p>
      </cdr:txBody>
    </cdr:sp>
  </cdr:relSizeAnchor>
  <cdr:relSizeAnchor xmlns:cdr="http://schemas.openxmlformats.org/drawingml/2006/chartDrawing">
    <cdr:from>
      <cdr:x>0.79747</cdr:x>
      <cdr:y>0.16815</cdr:y>
    </cdr:from>
    <cdr:to>
      <cdr:x>0.82118</cdr:x>
      <cdr:y>0.19497</cdr:y>
    </cdr:to>
    <cdr:sp macro="" textlink="">
      <cdr:nvSpPr>
        <cdr:cNvPr id="11" name="Triângulo isósceles 10">
          <a:extLst xmlns:a="http://schemas.openxmlformats.org/drawingml/2006/main">
            <a:ext uri="{FF2B5EF4-FFF2-40B4-BE49-F238E27FC236}">
              <a16:creationId xmlns:a16="http://schemas.microsoft.com/office/drawing/2014/main" id="{FE24F2ED-E4C9-453D-BAD7-3E6A52FE4CF0}"/>
            </a:ext>
          </a:extLst>
        </cdr:cNvPr>
        <cdr:cNvSpPr/>
      </cdr:nvSpPr>
      <cdr:spPr>
        <a:xfrm xmlns:a="http://schemas.openxmlformats.org/drawingml/2006/main">
          <a:off x="7408368" y="869211"/>
          <a:ext cx="220262" cy="138640"/>
        </a:xfrm>
        <a:prstGeom xmlns:a="http://schemas.openxmlformats.org/drawingml/2006/main" prst="triangle">
          <a:avLst/>
        </a:prstGeom>
        <a:solidFill xmlns:a="http://schemas.openxmlformats.org/drawingml/2006/main">
          <a:srgbClr val="38B44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3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0.3834</cdr:x>
      <cdr:y>0.71706</cdr:y>
    </cdr:from>
    <cdr:to>
      <cdr:x>0.44518</cdr:x>
      <cdr:y>0.7861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4395397" y="3492998"/>
          <a:ext cx="708258" cy="33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60 %</a:t>
          </a:r>
        </a:p>
      </cdr:txBody>
    </cdr:sp>
  </cdr:relSizeAnchor>
  <cdr:relSizeAnchor xmlns:cdr="http://schemas.openxmlformats.org/drawingml/2006/chartDrawing">
    <cdr:from>
      <cdr:x>0.47115</cdr:x>
      <cdr:y>0.64662</cdr:y>
    </cdr:from>
    <cdr:to>
      <cdr:x>0.53293</cdr:x>
      <cdr:y>0.71566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5401358" y="3149848"/>
          <a:ext cx="708258" cy="336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86 %</a:t>
          </a:r>
        </a:p>
      </cdr:txBody>
    </cdr:sp>
  </cdr:relSizeAnchor>
  <cdr:relSizeAnchor xmlns:cdr="http://schemas.openxmlformats.org/drawingml/2006/chartDrawing">
    <cdr:from>
      <cdr:x>0.56129</cdr:x>
      <cdr:y>0.62316</cdr:y>
    </cdr:from>
    <cdr:to>
      <cdr:x>0.62306</cdr:x>
      <cdr:y>0.6922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6434686" y="3035578"/>
          <a:ext cx="708258" cy="336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69 %</a:t>
          </a:r>
        </a:p>
      </cdr:txBody>
    </cdr:sp>
  </cdr:relSizeAnchor>
  <cdr:relSizeAnchor xmlns:cdr="http://schemas.openxmlformats.org/drawingml/2006/chartDrawing">
    <cdr:from>
      <cdr:x>0.64795</cdr:x>
      <cdr:y>0.61245</cdr:y>
    </cdr:from>
    <cdr:to>
      <cdr:x>0.70973</cdr:x>
      <cdr:y>0.68149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7428231" y="2983400"/>
          <a:ext cx="708259" cy="336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67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0.74275</cdr:x>
      <cdr:y>0.51885</cdr:y>
    </cdr:from>
    <cdr:to>
      <cdr:x>0.80452</cdr:x>
      <cdr:y>0.58789</cdr:y>
    </cdr:to>
    <cdr:sp macro="" textlink="">
      <cdr:nvSpPr>
        <cdr:cNvPr id="6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8515057" y="2527461"/>
          <a:ext cx="708144" cy="33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34 %</a:t>
          </a:r>
        </a:p>
      </cdr:txBody>
    </cdr:sp>
  </cdr:relSizeAnchor>
  <cdr:relSizeAnchor xmlns:cdr="http://schemas.openxmlformats.org/drawingml/2006/chartDrawing">
    <cdr:from>
      <cdr:x>0.82564</cdr:x>
      <cdr:y>0.1003</cdr:y>
    </cdr:from>
    <cdr:to>
      <cdr:x>0.88742</cdr:x>
      <cdr:y>0.16934</cdr:y>
    </cdr:to>
    <cdr:sp macro="" textlink="">
      <cdr:nvSpPr>
        <cdr:cNvPr id="7" name="CaixaDeTexto 1">
          <a:extLst xmlns:a="http://schemas.openxmlformats.org/drawingml/2006/main">
            <a:ext uri="{FF2B5EF4-FFF2-40B4-BE49-F238E27FC236}">
              <a16:creationId xmlns:a16="http://schemas.microsoft.com/office/drawing/2014/main" id="{EA00135C-1E9A-4F29-BA0C-2FCA79AD7194}"/>
            </a:ext>
          </a:extLst>
        </cdr:cNvPr>
        <cdr:cNvSpPr txBox="1"/>
      </cdr:nvSpPr>
      <cdr:spPr>
        <a:xfrm xmlns:a="http://schemas.openxmlformats.org/drawingml/2006/main">
          <a:off x="9504546" y="532579"/>
          <a:ext cx="711191" cy="366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63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 %</a:t>
          </a:r>
        </a:p>
      </cdr:txBody>
    </cdr:sp>
  </cdr:relSizeAnchor>
  <cdr:relSizeAnchor xmlns:cdr="http://schemas.openxmlformats.org/drawingml/2006/chartDrawing">
    <cdr:from>
      <cdr:x>0.9168</cdr:x>
      <cdr:y>0.04705</cdr:y>
    </cdr:from>
    <cdr:to>
      <cdr:x>0.97858</cdr:x>
      <cdr:y>0.11609</cdr:y>
    </cdr:to>
    <cdr:sp macro="" textlink="">
      <cdr:nvSpPr>
        <cdr:cNvPr id="8" name="CaixaDeTexto 1">
          <a:extLst xmlns:a="http://schemas.openxmlformats.org/drawingml/2006/main">
            <a:ext uri="{FF2B5EF4-FFF2-40B4-BE49-F238E27FC236}">
              <a16:creationId xmlns:a16="http://schemas.microsoft.com/office/drawing/2014/main" id="{EA00135C-1E9A-4F29-BA0C-2FCA79AD7194}"/>
            </a:ext>
          </a:extLst>
        </cdr:cNvPr>
        <cdr:cNvSpPr txBox="1"/>
      </cdr:nvSpPr>
      <cdr:spPr>
        <a:xfrm xmlns:a="http://schemas.openxmlformats.org/drawingml/2006/main">
          <a:off x="10553850" y="249826"/>
          <a:ext cx="711191" cy="366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55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0.03135</cdr:x>
      <cdr:y>0.76369</cdr:y>
    </cdr:from>
    <cdr:to>
      <cdr:x>0.09313</cdr:x>
      <cdr:y>0.83273</cdr:y>
    </cdr:to>
    <cdr:sp macro="" textlink="">
      <cdr:nvSpPr>
        <cdr:cNvPr id="9" name="CaixaDeTexto 1">
          <a:extLst xmlns:a="http://schemas.openxmlformats.org/drawingml/2006/main">
            <a:ext uri="{FF2B5EF4-FFF2-40B4-BE49-F238E27FC236}">
              <a16:creationId xmlns:a16="http://schemas.microsoft.com/office/drawing/2014/main" id="{5B84A183-19AB-4D6B-BF41-6175A05FE5B0}"/>
            </a:ext>
          </a:extLst>
        </cdr:cNvPr>
        <cdr:cNvSpPr txBox="1"/>
      </cdr:nvSpPr>
      <cdr:spPr>
        <a:xfrm xmlns:a="http://schemas.openxmlformats.org/drawingml/2006/main">
          <a:off x="359391" y="3720138"/>
          <a:ext cx="708258" cy="33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62 %</a:t>
          </a:r>
        </a:p>
      </cdr:txBody>
    </cdr:sp>
  </cdr:relSizeAnchor>
  <cdr:relSizeAnchor xmlns:cdr="http://schemas.openxmlformats.org/drawingml/2006/chartDrawing">
    <cdr:from>
      <cdr:x>0.11792</cdr:x>
      <cdr:y>0.76196</cdr:y>
    </cdr:from>
    <cdr:to>
      <cdr:x>0.1797</cdr:x>
      <cdr:y>0.831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1351858" y="3711726"/>
          <a:ext cx="708258" cy="33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50 %</a:t>
          </a:r>
        </a:p>
      </cdr:txBody>
    </cdr:sp>
  </cdr:relSizeAnchor>
  <cdr:relSizeAnchor xmlns:cdr="http://schemas.openxmlformats.org/drawingml/2006/chartDrawing">
    <cdr:from>
      <cdr:x>0.20736</cdr:x>
      <cdr:y>0.75047</cdr:y>
    </cdr:from>
    <cdr:to>
      <cdr:x>0.27572</cdr:x>
      <cdr:y>0.81732</cdr:y>
    </cdr:to>
    <cdr:sp macro="" textlink="">
      <cdr:nvSpPr>
        <cdr:cNvPr id="11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2377190" y="3655740"/>
          <a:ext cx="783693" cy="325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baseline="0" dirty="0">
              <a:latin typeface="Arial" panose="020B0604020202020204" pitchFamily="34" charset="0"/>
              <a:cs typeface="Arial" panose="020B0604020202020204" pitchFamily="34" charset="0"/>
            </a:rPr>
            <a:t>96 </a:t>
          </a:r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0.29467</cdr:x>
      <cdr:y>0.7432</cdr:y>
    </cdr:from>
    <cdr:to>
      <cdr:x>0.35645</cdr:x>
      <cdr:y>0.81224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37EE632A-BF50-4044-AB44-D3620D239B38}"/>
            </a:ext>
          </a:extLst>
        </cdr:cNvPr>
        <cdr:cNvSpPr txBox="1"/>
      </cdr:nvSpPr>
      <cdr:spPr>
        <a:xfrm xmlns:a="http://schemas.openxmlformats.org/drawingml/2006/main">
          <a:off x="3378203" y="3620333"/>
          <a:ext cx="708258" cy="336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latin typeface="Arial" panose="020B0604020202020204" pitchFamily="34" charset="0"/>
              <a:cs typeface="Arial" panose="020B0604020202020204" pitchFamily="34" charset="0"/>
            </a:rPr>
            <a:t>73 %</a:t>
          </a:r>
        </a:p>
      </cdr:txBody>
    </cdr:sp>
  </cdr:relSizeAnchor>
  <cdr:relSizeAnchor xmlns:cdr="http://schemas.openxmlformats.org/drawingml/2006/chartDrawing">
    <cdr:from>
      <cdr:x>0.44776</cdr:x>
      <cdr:y>0.92341</cdr:y>
    </cdr:from>
    <cdr:to>
      <cdr:x>0.97507</cdr:x>
      <cdr:y>1</cdr:y>
    </cdr:to>
    <cdr:sp macro="" textlink="">
      <cdr:nvSpPr>
        <cdr:cNvPr id="13" name="CaixaDeTexto 12">
          <a:extLst xmlns:a="http://schemas.openxmlformats.org/drawingml/2006/main">
            <a:ext uri="{FF2B5EF4-FFF2-40B4-BE49-F238E27FC236}">
              <a16:creationId xmlns:a16="http://schemas.microsoft.com/office/drawing/2014/main" id="{0282AC7D-0316-44CB-B1FB-A7A1AB52CB3D}"/>
            </a:ext>
          </a:extLst>
        </cdr:cNvPr>
        <cdr:cNvSpPr txBox="1"/>
      </cdr:nvSpPr>
      <cdr:spPr>
        <a:xfrm xmlns:a="http://schemas.openxmlformats.org/drawingml/2006/main">
          <a:off x="5133187" y="5024066"/>
          <a:ext cx="6045200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0.10094</cdr:x>
      <cdr:y>0.24071</cdr:y>
    </cdr:from>
    <cdr:to>
      <cdr:x>0.17167</cdr:x>
      <cdr:y>0.31841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DC230730-E42D-461F-AC52-664E7B4AFC54}"/>
            </a:ext>
          </a:extLst>
        </cdr:cNvPr>
        <cdr:cNvSpPr txBox="1"/>
      </cdr:nvSpPr>
      <cdr:spPr>
        <a:xfrm xmlns:a="http://schemas.openxmlformats.org/drawingml/2006/main">
          <a:off x="1060789" y="1464861"/>
          <a:ext cx="743329" cy="472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64 %</a:t>
          </a:r>
        </a:p>
      </cdr:txBody>
    </cdr:sp>
  </cdr:relSizeAnchor>
  <cdr:relSizeAnchor xmlns:cdr="http://schemas.openxmlformats.org/drawingml/2006/chartDrawing">
    <cdr:from>
      <cdr:x>0.34526</cdr:x>
      <cdr:y>0.71857</cdr:y>
    </cdr:from>
    <cdr:to>
      <cdr:x>0.41598</cdr:x>
      <cdr:y>0.79707</cdr:y>
    </cdr:to>
    <cdr:sp macro="" textlink="">
      <cdr:nvSpPr>
        <cdr:cNvPr id="3" name="CaixaDeTexto 1">
          <a:extLst xmlns:a="http://schemas.openxmlformats.org/drawingml/2006/main">
            <a:ext uri="{FF2B5EF4-FFF2-40B4-BE49-F238E27FC236}">
              <a16:creationId xmlns:a16="http://schemas.microsoft.com/office/drawing/2014/main" id="{03FEDB88-352D-4047-ADA8-BA5E98482BBD}"/>
            </a:ext>
          </a:extLst>
        </cdr:cNvPr>
        <cdr:cNvSpPr txBox="1"/>
      </cdr:nvSpPr>
      <cdr:spPr>
        <a:xfrm xmlns:a="http://schemas.openxmlformats.org/drawingml/2006/main">
          <a:off x="3628498" y="4372940"/>
          <a:ext cx="743224" cy="477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49 %</a:t>
          </a:r>
        </a:p>
      </cdr:txBody>
    </cdr:sp>
  </cdr:relSizeAnchor>
  <cdr:relSizeAnchor xmlns:cdr="http://schemas.openxmlformats.org/drawingml/2006/chartDrawing">
    <cdr:from>
      <cdr:x>0.58767</cdr:x>
      <cdr:y>0.69041</cdr:y>
    </cdr:from>
    <cdr:to>
      <cdr:x>0.65839</cdr:x>
      <cdr:y>0.76891</cdr:y>
    </cdr:to>
    <cdr:sp macro="" textlink="">
      <cdr:nvSpPr>
        <cdr:cNvPr id="4" name="CaixaDeTexto 1">
          <a:extLst xmlns:a="http://schemas.openxmlformats.org/drawingml/2006/main">
            <a:ext uri="{FF2B5EF4-FFF2-40B4-BE49-F238E27FC236}">
              <a16:creationId xmlns:a16="http://schemas.microsoft.com/office/drawing/2014/main" id="{FABCEF9C-E5AA-4F39-9DE7-6B0A3021DFC6}"/>
            </a:ext>
          </a:extLst>
        </cdr:cNvPr>
        <cdr:cNvSpPr txBox="1"/>
      </cdr:nvSpPr>
      <cdr:spPr>
        <a:xfrm xmlns:a="http://schemas.openxmlformats.org/drawingml/2006/main">
          <a:off x="6176099" y="4201542"/>
          <a:ext cx="743224" cy="477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61 %</a:t>
          </a:r>
        </a:p>
      </cdr:txBody>
    </cdr:sp>
  </cdr:relSizeAnchor>
  <cdr:relSizeAnchor xmlns:cdr="http://schemas.openxmlformats.org/drawingml/2006/chartDrawing">
    <cdr:from>
      <cdr:x>0.83522</cdr:x>
      <cdr:y>0</cdr:y>
    </cdr:from>
    <cdr:to>
      <cdr:x>0.90594</cdr:x>
      <cdr:y>0.0785</cdr:y>
    </cdr:to>
    <cdr:sp macro="" textlink="">
      <cdr:nvSpPr>
        <cdr:cNvPr id="5" name="CaixaDeTexto 1">
          <a:extLst xmlns:a="http://schemas.openxmlformats.org/drawingml/2006/main">
            <a:ext uri="{FF2B5EF4-FFF2-40B4-BE49-F238E27FC236}">
              <a16:creationId xmlns:a16="http://schemas.microsoft.com/office/drawing/2014/main" id="{11617348-45F9-4876-87D6-819F24EC1997}"/>
            </a:ext>
          </a:extLst>
        </cdr:cNvPr>
        <cdr:cNvSpPr txBox="1"/>
      </cdr:nvSpPr>
      <cdr:spPr>
        <a:xfrm xmlns:a="http://schemas.openxmlformats.org/drawingml/2006/main">
          <a:off x="8777629" y="0"/>
          <a:ext cx="743191" cy="36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62 %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D6C9-0F14-D54D-A0F2-DE00EE77F720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0828-24F6-0947-8CC0-82B7088AB3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01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1125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7017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41303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791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45005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629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9550" y="819150"/>
            <a:ext cx="7165975" cy="40322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130" y="5108356"/>
            <a:ext cx="5399064" cy="4839760"/>
          </a:xfrm>
          <a:noFill/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05691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413687C-6F5C-4B48-8BCF-C1E59DB656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40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D3904C2-75DF-4C4E-840D-1AB151F72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4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2F3E051-68EE-41B3-AA3A-537B0CE05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76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FE6682D-57BB-4F7E-8310-9DBA32C48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71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Diagrama&#10;&#10;Descrição gerada automaticamente">
            <a:extLst>
              <a:ext uri="{FF2B5EF4-FFF2-40B4-BE49-F238E27FC236}">
                <a16:creationId xmlns:a16="http://schemas.microsoft.com/office/drawing/2014/main" id="{52FF0CEC-3A7C-451C-82FF-ACD16B4E4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B396-9D06-48C2-A681-23BF01663A2B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49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B396-9D06-48C2-A681-23BF01663A2B}" type="datetimeFigureOut">
              <a:rPr lang="pt-BR" smtClean="0"/>
              <a:t>04/10/2021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EBE5-59EC-4C76-940F-C46BADA977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7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9" r:id="rId3"/>
    <p:sldLayoutId id="2147483680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52939" y="158620"/>
            <a:ext cx="6708710" cy="173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79918" y="277118"/>
            <a:ext cx="8341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Desempenho do Crédito Rural</a:t>
            </a: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pt-BR" sz="4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jul</a:t>
            </a:r>
            <a:r>
              <a:rPr lang="pt-BR" altLang="pt-BR" sz="4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a set/2021</a:t>
            </a:r>
            <a:endParaRPr lang="pt-BR" altLang="pt-BR" sz="42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pt-BR" sz="42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BFF0259-F61A-43FF-B540-BBA7EAFC0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Contratações por Fonte de Recursos</a:t>
            </a:r>
          </a:p>
        </p:txBody>
      </p:sp>
      <p:sp>
        <p:nvSpPr>
          <p:cNvPr id="5" name="Retângulo 9">
            <a:extLst>
              <a:ext uri="{FF2B5EF4-FFF2-40B4-BE49-F238E27FC236}">
                <a16:creationId xmlns:a16="http://schemas.microsoft.com/office/drawing/2014/main" id="{EA7C22D6-0C98-4F99-84AE-419FBFAA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660" y="637759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9AEF93D-C1D0-4E46-A374-2062A3EE3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854864"/>
              </p:ext>
            </p:extLst>
          </p:nvPr>
        </p:nvGraphicFramePr>
        <p:xfrm>
          <a:off x="2261950" y="1129937"/>
          <a:ext cx="7668100" cy="5184769"/>
        </p:xfrm>
        <a:graphic>
          <a:graphicData uri="http://schemas.openxmlformats.org/drawingml/2006/table">
            <a:tbl>
              <a:tblPr/>
              <a:tblGrid>
                <a:gridCol w="2685525">
                  <a:extLst>
                    <a:ext uri="{9D8B030D-6E8A-4147-A177-3AD203B41FA5}">
                      <a16:colId xmlns:a16="http://schemas.microsoft.com/office/drawing/2014/main" val="1741577940"/>
                    </a:ext>
                  </a:extLst>
                </a:gridCol>
                <a:gridCol w="996515">
                  <a:extLst>
                    <a:ext uri="{9D8B030D-6E8A-4147-A177-3AD203B41FA5}">
                      <a16:colId xmlns:a16="http://schemas.microsoft.com/office/drawing/2014/main" val="1716204259"/>
                    </a:ext>
                  </a:extLst>
                </a:gridCol>
                <a:gridCol w="996515">
                  <a:extLst>
                    <a:ext uri="{9D8B030D-6E8A-4147-A177-3AD203B41FA5}">
                      <a16:colId xmlns:a16="http://schemas.microsoft.com/office/drawing/2014/main" val="3772710577"/>
                    </a:ext>
                  </a:extLst>
                </a:gridCol>
                <a:gridCol w="996515">
                  <a:extLst>
                    <a:ext uri="{9D8B030D-6E8A-4147-A177-3AD203B41FA5}">
                      <a16:colId xmlns:a16="http://schemas.microsoft.com/office/drawing/2014/main" val="668398530"/>
                    </a:ext>
                  </a:extLst>
                </a:gridCol>
                <a:gridCol w="996515">
                  <a:extLst>
                    <a:ext uri="{9D8B030D-6E8A-4147-A177-3AD203B41FA5}">
                      <a16:colId xmlns:a16="http://schemas.microsoft.com/office/drawing/2014/main" val="1805014475"/>
                    </a:ext>
                  </a:extLst>
                </a:gridCol>
                <a:gridCol w="996515">
                  <a:extLst>
                    <a:ext uri="{9D8B030D-6E8A-4147-A177-3AD203B41FA5}">
                      <a16:colId xmlns:a16="http://schemas.microsoft.com/office/drawing/2014/main" val="2492564582"/>
                    </a:ext>
                  </a:extLst>
                </a:gridCol>
              </a:tblGrid>
              <a:tr h="2616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set/2020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set/2021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21786"/>
                  </a:ext>
                </a:extLst>
              </a:tr>
              <a:tr h="261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Partic.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Partic.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47830"/>
                  </a:ext>
                </a:extLst>
              </a:tr>
              <a:tr h="4486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Fontes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R$ milhões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R$ milhões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56190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Obrigatórios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28.633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603892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Poupança Rural Controlada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20.841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21.965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4962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BNDES/FINAME Equalizável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7.850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106854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Fundos Constitucionais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4.579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6.539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22435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FCO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679585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FNE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32602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- FNO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1.824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00670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2.682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23078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51.615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69.155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99671"/>
                  </a:ext>
                </a:extLst>
              </a:tr>
              <a:tr h="3148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Fontes Não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69925"/>
                  </a:ext>
                </a:extLst>
              </a:tr>
              <a:tr h="2361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LCA Total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7.425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4.033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-46%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78228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Livres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4.036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5.190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635718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Poupança Rural Livre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7.810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17.906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912682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301168"/>
                  </a:ext>
                </a:extLst>
              </a:tr>
              <a:tr h="261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Não Controladas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19.561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28.595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159910"/>
                  </a:ext>
                </a:extLst>
              </a:tr>
              <a:tr h="25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71.177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97.750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605" marR="6605" marT="660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6605" marR="6605" marT="66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1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77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99904" y="269464"/>
            <a:ext cx="10158596" cy="649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4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Financiamento Agropecuário – R$ milhões</a:t>
            </a:r>
          </a:p>
        </p:txBody>
      </p:sp>
      <p:sp>
        <p:nvSpPr>
          <p:cNvPr id="4" name="Retângulo 9">
            <a:extLst>
              <a:ext uri="{FF2B5EF4-FFF2-40B4-BE49-F238E27FC236}">
                <a16:creationId xmlns:a16="http://schemas.microsoft.com/office/drawing/2014/main" id="{37087071-2F49-4A40-AF38-4D0ED6CFB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556" y="63884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95012E2-C06D-41D4-8A19-C1B53D1F0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35870"/>
              </p:ext>
            </p:extLst>
          </p:nvPr>
        </p:nvGraphicFramePr>
        <p:xfrm>
          <a:off x="1369356" y="1215233"/>
          <a:ext cx="8765244" cy="5136589"/>
        </p:xfrm>
        <a:graphic>
          <a:graphicData uri="http://schemas.openxmlformats.org/drawingml/2006/table">
            <a:tbl>
              <a:tblPr/>
              <a:tblGrid>
                <a:gridCol w="2463272">
                  <a:extLst>
                    <a:ext uri="{9D8B030D-6E8A-4147-A177-3AD203B41FA5}">
                      <a16:colId xmlns:a16="http://schemas.microsoft.com/office/drawing/2014/main" val="631375152"/>
                    </a:ext>
                  </a:extLst>
                </a:gridCol>
                <a:gridCol w="1325415">
                  <a:extLst>
                    <a:ext uri="{9D8B030D-6E8A-4147-A177-3AD203B41FA5}">
                      <a16:colId xmlns:a16="http://schemas.microsoft.com/office/drawing/2014/main" val="469024364"/>
                    </a:ext>
                  </a:extLst>
                </a:gridCol>
                <a:gridCol w="1325415">
                  <a:extLst>
                    <a:ext uri="{9D8B030D-6E8A-4147-A177-3AD203B41FA5}">
                      <a16:colId xmlns:a16="http://schemas.microsoft.com/office/drawing/2014/main" val="3956203574"/>
                    </a:ext>
                  </a:extLst>
                </a:gridCol>
                <a:gridCol w="1325415">
                  <a:extLst>
                    <a:ext uri="{9D8B030D-6E8A-4147-A177-3AD203B41FA5}">
                      <a16:colId xmlns:a16="http://schemas.microsoft.com/office/drawing/2014/main" val="3773401708"/>
                    </a:ext>
                  </a:extLst>
                </a:gridCol>
                <a:gridCol w="1325415">
                  <a:extLst>
                    <a:ext uri="{9D8B030D-6E8A-4147-A177-3AD203B41FA5}">
                      <a16:colId xmlns:a16="http://schemas.microsoft.com/office/drawing/2014/main" val="3231517087"/>
                    </a:ext>
                  </a:extLst>
                </a:gridCol>
                <a:gridCol w="1000312">
                  <a:extLst>
                    <a:ext uri="{9D8B030D-6E8A-4147-A177-3AD203B41FA5}">
                      <a16:colId xmlns:a16="http://schemas.microsoft.com/office/drawing/2014/main" val="2203024014"/>
                    </a:ext>
                  </a:extLst>
                </a:gridCol>
              </a:tblGrid>
              <a:tr h="30196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Programas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 2020/21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Safra 2021/22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 da Aplicação 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85082"/>
                  </a:ext>
                </a:extLst>
              </a:tr>
              <a:tr h="431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 Final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Aplicação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Programação Final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Aplicação </a:t>
                      </a:r>
                      <a:b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18957"/>
                  </a:ext>
                </a:extLst>
              </a:tr>
              <a:tr h="22287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(a)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(b)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(c)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(d)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(d)/(b) 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53984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Moderfrota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7.530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4.953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34587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Moderagro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-20%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56240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Proirriga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1.349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39273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 ABC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5.047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1.688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118680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PCA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2.447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4.143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15479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Inovagro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1.981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475363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4.086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1.535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686701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Prodecoop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1.554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1.658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802551"/>
                  </a:ext>
                </a:extLst>
              </a:tr>
              <a:tr h="28039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Procap-Agro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18.745%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56986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13.808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4.504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17.567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6.583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868352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Outros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18.978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6.136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25.275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11.258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623186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Investimento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57.022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18.527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73.450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29.492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541010"/>
                  </a:ext>
                </a:extLst>
              </a:tr>
              <a:tr h="30196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Custeio + Comerc. + Indust.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173.837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52.649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177.780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68.258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10148"/>
                  </a:ext>
                </a:extLst>
              </a:tr>
              <a:tr h="2750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092" marR="6092" marT="6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230.859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71.177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251.230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97.750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6092" marR="6092" marT="6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1272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4420BE5-FD9F-4C65-8819-B484ACDEE189}"/>
              </a:ext>
            </a:extLst>
          </p:cNvPr>
          <p:cNvSpPr txBox="1"/>
          <p:nvPr/>
        </p:nvSpPr>
        <p:spPr>
          <a:xfrm>
            <a:off x="4851399" y="6450036"/>
            <a:ext cx="666111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A programação inclui os remanejamentos  de recursos realizados em setembro de 2021.</a:t>
            </a:r>
          </a:p>
        </p:txBody>
      </p:sp>
    </p:spTree>
    <p:extLst>
      <p:ext uri="{BB962C8B-B14F-4D97-AF65-F5344CB8AC3E}">
        <p14:creationId xmlns:p14="http://schemas.microsoft.com/office/powerpoint/2010/main" val="17915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dos Programas de Investimento</a:t>
            </a: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2A68AF01-FDFA-470F-AE7D-D0570D89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83" y="6388481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72458E2-432C-49C9-A311-E0B2FF006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968362"/>
              </p:ext>
            </p:extLst>
          </p:nvPr>
        </p:nvGraphicFramePr>
        <p:xfrm>
          <a:off x="340513" y="1364416"/>
          <a:ext cx="11464204" cy="487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2D07C5F-E103-434B-A85B-2D37E7F87DCC}"/>
              </a:ext>
            </a:extLst>
          </p:cNvPr>
          <p:cNvSpPr txBox="1"/>
          <p:nvPr/>
        </p:nvSpPr>
        <p:spPr>
          <a:xfrm>
            <a:off x="4152899" y="6311537"/>
            <a:ext cx="666111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A programação inclui os remanejamentos  de recursos realizados em setembro de 2021.</a:t>
            </a:r>
          </a:p>
        </p:txBody>
      </p:sp>
    </p:spTree>
    <p:extLst>
      <p:ext uri="{BB962C8B-B14F-4D97-AF65-F5344CB8AC3E}">
        <p14:creationId xmlns:p14="http://schemas.microsoft.com/office/powerpoint/2010/main" val="33714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85A1707-DE7D-472F-BACA-6F5FE240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04" y="269464"/>
            <a:ext cx="9085436" cy="1234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Saldo do Custeio, Comercialização e Industrialização</a:t>
            </a:r>
          </a:p>
        </p:txBody>
      </p:sp>
      <p:sp>
        <p:nvSpPr>
          <p:cNvPr id="9" name="Retângulo 9">
            <a:extLst>
              <a:ext uri="{FF2B5EF4-FFF2-40B4-BE49-F238E27FC236}">
                <a16:creationId xmlns:a16="http://schemas.microsoft.com/office/drawing/2014/main" id="{D5F6F1BA-639C-4923-9E39-30F8C0ECD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405" y="644306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F8F5B8B-8DE8-4C1E-978F-61CB14A4A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61984"/>
              </p:ext>
            </p:extLst>
          </p:nvPr>
        </p:nvGraphicFramePr>
        <p:xfrm>
          <a:off x="927100" y="1441530"/>
          <a:ext cx="10337799" cy="496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84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19675577-A610-4C88-83DF-088B17F5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44" y="642353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297F117-6840-45FA-AE26-518F9BECC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520034"/>
              </p:ext>
            </p:extLst>
          </p:nvPr>
        </p:nvGraphicFramePr>
        <p:xfrm>
          <a:off x="831984" y="1214792"/>
          <a:ext cx="10148447" cy="501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2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72976" y="211232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Contratações por Região – R$ milhões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19675577-A610-4C88-83DF-088B17F5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981" y="641389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6512FA5-D3BC-4BF9-B105-0B44D4124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52567"/>
              </p:ext>
            </p:extLst>
          </p:nvPr>
        </p:nvGraphicFramePr>
        <p:xfrm>
          <a:off x="2424350" y="1017270"/>
          <a:ext cx="6794500" cy="229743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val="158078526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0184137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708195078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55736097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81056608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84308965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363476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2021-2022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4873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Região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 Contratos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 Contratos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Nº Contratos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Valor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4757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266.262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277.909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76696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41.862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47.449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5883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21.818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5654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228.215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217.340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8189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18.685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98411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Geral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646.111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71.177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668.164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97.750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4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28169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5745E32-3128-476E-A710-1F1678790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094138"/>
              </p:ext>
            </p:extLst>
          </p:nvPr>
        </p:nvGraphicFramePr>
        <p:xfrm>
          <a:off x="-298450" y="1334770"/>
          <a:ext cx="285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3544BC-E542-474C-ABBE-A8E3C4EB8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8150"/>
              </p:ext>
            </p:extLst>
          </p:nvPr>
        </p:nvGraphicFramePr>
        <p:xfrm>
          <a:off x="9084150" y="1327605"/>
          <a:ext cx="2857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0214A7B-4A94-4057-99BD-29BB9E192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302915"/>
              </p:ext>
            </p:extLst>
          </p:nvPr>
        </p:nvGraphicFramePr>
        <p:xfrm>
          <a:off x="1143156" y="3900170"/>
          <a:ext cx="285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999565D-FFAB-48D8-B15C-A96FC398A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397130"/>
              </p:ext>
            </p:extLst>
          </p:nvPr>
        </p:nvGraphicFramePr>
        <p:xfrm>
          <a:off x="4884362" y="3993378"/>
          <a:ext cx="285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BD3AF97-423E-400C-9D45-9903DFDFB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031532"/>
              </p:ext>
            </p:extLst>
          </p:nvPr>
        </p:nvGraphicFramePr>
        <p:xfrm>
          <a:off x="8359956" y="3948473"/>
          <a:ext cx="285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853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55668" y="1649917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891236" y="166502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5F065244-1FA8-4051-A4B7-49CAC104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96" y="6347198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432038" y="166502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7767606" y="166634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EF2C578-415F-46A2-AB09-C2745D5F5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517"/>
              </p:ext>
            </p:extLst>
          </p:nvPr>
        </p:nvGraphicFramePr>
        <p:xfrm>
          <a:off x="75209" y="2154266"/>
          <a:ext cx="6096000" cy="442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2D38F9A-B666-4AF2-B6A8-E8ACBF04B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559423"/>
              </p:ext>
            </p:extLst>
          </p:nvPr>
        </p:nvGraphicFramePr>
        <p:xfrm>
          <a:off x="6021991" y="2067140"/>
          <a:ext cx="6094800" cy="450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8508" y="159151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754076" y="1606613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</a:p>
        </p:txBody>
      </p:sp>
      <p:sp>
        <p:nvSpPr>
          <p:cNvPr id="18" name="Retângulo 9">
            <a:extLst>
              <a:ext uri="{FF2B5EF4-FFF2-40B4-BE49-F238E27FC236}">
                <a16:creationId xmlns:a16="http://schemas.microsoft.com/office/drawing/2014/main" id="{5F065244-1FA8-4051-A4B7-49CAC104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14" y="5978294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638407" y="1591510"/>
            <a:ext cx="3135085" cy="427002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7973975" y="159283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194EEB6-755B-4C27-9B90-A1526B31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083987"/>
              </p:ext>
            </p:extLst>
          </p:nvPr>
        </p:nvGraphicFramePr>
        <p:xfrm>
          <a:off x="7046764" y="2450840"/>
          <a:ext cx="4539600" cy="2820550"/>
        </p:xfrm>
        <a:graphic>
          <a:graphicData uri="http://schemas.openxmlformats.org/drawingml/2006/table">
            <a:tbl>
              <a:tblPr/>
              <a:tblGrid>
                <a:gridCol w="1134900">
                  <a:extLst>
                    <a:ext uri="{9D8B030D-6E8A-4147-A177-3AD203B41FA5}">
                      <a16:colId xmlns:a16="http://schemas.microsoft.com/office/drawing/2014/main" val="3137425979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4128159728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1287215105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980469999"/>
                    </a:ext>
                  </a:extLst>
                </a:gridCol>
              </a:tblGrid>
              <a:tr h="44629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set/20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77922"/>
                  </a:ext>
                </a:extLst>
              </a:tr>
              <a:tr h="593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19437"/>
                  </a:ext>
                </a:extLst>
              </a:tr>
              <a:tr h="593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276.880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271.381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96179"/>
                  </a:ext>
                </a:extLst>
              </a:tr>
              <a:tr h="593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43.655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48.376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55702"/>
                  </a:ext>
                </a:extLst>
              </a:tr>
              <a:tr h="5935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328.072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329.212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9556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9E0E48A-A777-47BD-93A0-EB5D98028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05483"/>
              </p:ext>
            </p:extLst>
          </p:nvPr>
        </p:nvGraphicFramePr>
        <p:xfrm>
          <a:off x="716251" y="2444620"/>
          <a:ext cx="4539600" cy="2822398"/>
        </p:xfrm>
        <a:graphic>
          <a:graphicData uri="http://schemas.openxmlformats.org/drawingml/2006/table">
            <a:tbl>
              <a:tblPr/>
              <a:tblGrid>
                <a:gridCol w="1134900">
                  <a:extLst>
                    <a:ext uri="{9D8B030D-6E8A-4147-A177-3AD203B41FA5}">
                      <a16:colId xmlns:a16="http://schemas.microsoft.com/office/drawing/2014/main" val="2646852643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187737872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334522597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3822819327"/>
                    </a:ext>
                  </a:extLst>
                </a:gridCol>
              </a:tblGrid>
              <a:tr h="446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34171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56.372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57.829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290049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213.826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01062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45.085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658176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314.168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333.268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00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9">
            <a:extLst>
              <a:ext uri="{FF2B5EF4-FFF2-40B4-BE49-F238E27FC236}">
                <a16:creationId xmlns:a16="http://schemas.microsoft.com/office/drawing/2014/main" id="{A8F8F5B8-FC4A-44E0-AB41-2794DF4D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28" y="635388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82863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2164204" y="1662358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91914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8254714" y="1651619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ABF90C0B-470C-44D1-B017-91F01947A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01916"/>
              </p:ext>
            </p:extLst>
          </p:nvPr>
        </p:nvGraphicFramePr>
        <p:xfrm>
          <a:off x="-367839" y="2097065"/>
          <a:ext cx="6252550" cy="431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ABE7C0DD-8E72-4F0E-B0DD-D662DC763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147134"/>
              </p:ext>
            </p:extLst>
          </p:nvPr>
        </p:nvGraphicFramePr>
        <p:xfrm>
          <a:off x="5884711" y="2118913"/>
          <a:ext cx="60948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41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9">
            <a:extLst>
              <a:ext uri="{FF2B5EF4-FFF2-40B4-BE49-F238E27FC236}">
                <a16:creationId xmlns:a16="http://schemas.microsoft.com/office/drawing/2014/main" id="{A8F8F5B8-FC4A-44E0-AB41-2794DF4D4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14" y="5990119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473339" y="1544863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1808907" y="1577450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830246" y="1629771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8216614" y="1651619"/>
            <a:ext cx="2463947" cy="40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2088664-D386-4339-8648-B23CC87CC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06937"/>
              </p:ext>
            </p:extLst>
          </p:nvPr>
        </p:nvGraphicFramePr>
        <p:xfrm>
          <a:off x="771080" y="2374739"/>
          <a:ext cx="4539600" cy="2822398"/>
        </p:xfrm>
        <a:graphic>
          <a:graphicData uri="http://schemas.openxmlformats.org/drawingml/2006/table">
            <a:tbl>
              <a:tblPr/>
              <a:tblGrid>
                <a:gridCol w="1134900">
                  <a:extLst>
                    <a:ext uri="{9D8B030D-6E8A-4147-A177-3AD203B41FA5}">
                      <a16:colId xmlns:a16="http://schemas.microsoft.com/office/drawing/2014/main" val="3946679946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3253534001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3564456924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1345948886"/>
                    </a:ext>
                  </a:extLst>
                </a:gridCol>
              </a:tblGrid>
              <a:tr h="4465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13913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642148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379592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872475"/>
                  </a:ext>
                </a:extLst>
              </a:tr>
              <a:tr h="59395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5.038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132432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7144F48-77F6-42C5-AB01-881064F31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81909"/>
              </p:ext>
            </p:extLst>
          </p:nvPr>
        </p:nvGraphicFramePr>
        <p:xfrm>
          <a:off x="6962887" y="2371281"/>
          <a:ext cx="4539600" cy="2822400"/>
        </p:xfrm>
        <a:graphic>
          <a:graphicData uri="http://schemas.openxmlformats.org/drawingml/2006/table">
            <a:tbl>
              <a:tblPr/>
              <a:tblGrid>
                <a:gridCol w="1134900">
                  <a:extLst>
                    <a:ext uri="{9D8B030D-6E8A-4147-A177-3AD203B41FA5}">
                      <a16:colId xmlns:a16="http://schemas.microsoft.com/office/drawing/2014/main" val="374341446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2917460421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2282555610"/>
                    </a:ext>
                  </a:extLst>
                </a:gridCol>
                <a:gridCol w="1134900">
                  <a:extLst>
                    <a:ext uri="{9D8B030D-6E8A-4147-A177-3AD203B41FA5}">
                      <a16:colId xmlns:a16="http://schemas.microsoft.com/office/drawing/2014/main" val="1053073123"/>
                    </a:ext>
                  </a:extLst>
                </a:gridCol>
              </a:tblGrid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set/20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set/21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59470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890199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750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550081"/>
                  </a:ext>
                </a:extLst>
              </a:tr>
              <a:tr h="5644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44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9">
            <a:extLst>
              <a:ext uri="{FF2B5EF4-FFF2-40B4-BE49-F238E27FC236}">
                <a16:creationId xmlns:a16="http://schemas.microsoft.com/office/drawing/2014/main" id="{768F4135-402B-4075-91C5-590C74B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869" y="6409695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Valor das Contratações – R$ milhões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277097" y="1640516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4389416" y="1666522"/>
            <a:ext cx="29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finalidades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0CF8A79-54EB-4625-97A6-A5393E59F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66983"/>
              </p:ext>
            </p:extLst>
          </p:nvPr>
        </p:nvGraphicFramePr>
        <p:xfrm>
          <a:off x="1587743" y="1352550"/>
          <a:ext cx="9289807" cy="516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853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9">
            <a:extLst>
              <a:ext uri="{FF2B5EF4-FFF2-40B4-BE49-F238E27FC236}">
                <a16:creationId xmlns:a16="http://schemas.microsoft.com/office/drawing/2014/main" id="{768F4135-402B-4075-91C5-590C74BA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21784"/>
            <a:ext cx="4171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48E09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8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•"/>
              <a:defRPr sz="24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–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B26C"/>
              </a:buClr>
              <a:buFont typeface="Arial" panose="020B0604020202020204" pitchFamily="34" charset="0"/>
              <a:buChar char="»"/>
              <a:defRPr sz="2000">
                <a:solidFill>
                  <a:srgbClr val="68686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Fonte: SICOR/Banco Central - Elaboração: SPA/MAPA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OBS. Dados extraídos em 01/10/2021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9614" y="336161"/>
            <a:ext cx="9085436" cy="68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20000" tIns="62400" rIns="120000" bIns="62400">
            <a:spAutoFit/>
          </a:bodyPr>
          <a:lstStyle/>
          <a:p>
            <a:pPr defTabSz="59900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609585" algn="l"/>
                <a:tab pos="1219170" algn="l"/>
                <a:tab pos="1828754" algn="l"/>
                <a:tab pos="2438339" algn="l"/>
                <a:tab pos="3047924" algn="l"/>
                <a:tab pos="3657509" algn="l"/>
                <a:tab pos="4267093" algn="l"/>
                <a:tab pos="4876678" algn="l"/>
                <a:tab pos="5486263" algn="l"/>
                <a:tab pos="6095848" algn="l"/>
                <a:tab pos="6705432" algn="l"/>
                <a:tab pos="7315017" algn="l"/>
                <a:tab pos="7924602" algn="l"/>
                <a:tab pos="8534187" algn="l"/>
                <a:tab pos="9143771" algn="l"/>
                <a:tab pos="9753356" algn="l"/>
                <a:tab pos="10362941" algn="l"/>
                <a:tab pos="10972526" algn="l"/>
                <a:tab pos="11582110" algn="l"/>
                <a:tab pos="12191695" algn="l"/>
              </a:tabLst>
              <a:defRPr/>
            </a:pPr>
            <a:r>
              <a:rPr lang="pt-BR" altLang="pt-BR" sz="3600" b="1" dirty="0">
                <a:solidFill>
                  <a:srgbClr val="225A35"/>
                </a:solidFill>
                <a:latin typeface="Arial"/>
                <a:ea typeface="ヒラギノ角ゴ Pro W3" charset="0"/>
                <a:cs typeface="Arial"/>
              </a:rPr>
              <a:t>Número de Contratos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28457" y="1546082"/>
            <a:ext cx="3135085" cy="467294"/>
          </a:xfrm>
          <a:prstGeom prst="rect">
            <a:avLst/>
          </a:prstGeom>
          <a:solidFill>
            <a:srgbClr val="2B8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543789-9D41-4F94-8983-F2F8CA9F170A}"/>
              </a:ext>
            </a:extLst>
          </p:cNvPr>
          <p:cNvSpPr txBox="1"/>
          <p:nvPr/>
        </p:nvSpPr>
        <p:spPr>
          <a:xfrm>
            <a:off x="4640776" y="1572088"/>
            <a:ext cx="291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as finalidades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0634B9A-D65E-4D47-9EDB-CC9CDD3E8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81276"/>
              </p:ext>
            </p:extLst>
          </p:nvPr>
        </p:nvGraphicFramePr>
        <p:xfrm>
          <a:off x="3124200" y="2543281"/>
          <a:ext cx="6600849" cy="3425720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365710447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08678571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267000145"/>
                    </a:ext>
                  </a:extLst>
                </a:gridCol>
                <a:gridCol w="1482749">
                  <a:extLst>
                    <a:ext uri="{9D8B030D-6E8A-4147-A177-3AD203B41FA5}">
                      <a16:colId xmlns:a16="http://schemas.microsoft.com/office/drawing/2014/main" val="3246546762"/>
                    </a:ext>
                  </a:extLst>
                </a:gridCol>
              </a:tblGrid>
              <a:tr h="68514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jul a set/2021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Variação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65345"/>
                  </a:ext>
                </a:extLst>
              </a:tr>
              <a:tr h="685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Pronamp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63.909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67.284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269227"/>
                  </a:ext>
                </a:extLst>
              </a:tr>
              <a:tr h="685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Pronaf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490.906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501.927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24100"/>
                  </a:ext>
                </a:extLst>
              </a:tr>
              <a:tr h="685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Demais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984606"/>
                  </a:ext>
                </a:extLst>
              </a:tr>
              <a:tr h="685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646.111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668.164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8F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055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3321</TotalTime>
  <Words>1000</Words>
  <Application>Microsoft Office PowerPoint</Application>
  <PresentationFormat>Widescreen</PresentationFormat>
  <Paragraphs>465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Lenildo Leite</dc:creator>
  <cp:lastModifiedBy>Renata Domingues</cp:lastModifiedBy>
  <cp:revision>63</cp:revision>
  <cp:lastPrinted>2021-06-23T21:13:49Z</cp:lastPrinted>
  <dcterms:created xsi:type="dcterms:W3CDTF">2021-06-18T14:52:53Z</dcterms:created>
  <dcterms:modified xsi:type="dcterms:W3CDTF">2021-10-04T18:29:39Z</dcterms:modified>
</cp:coreProperties>
</file>