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60" r:id="rId8"/>
    <p:sldId id="342" r:id="rId9"/>
    <p:sldId id="278" r:id="rId10"/>
    <p:sldId id="261" r:id="rId11"/>
    <p:sldId id="263" r:id="rId12"/>
    <p:sldId id="279" r:id="rId13"/>
    <p:sldId id="281" r:id="rId14"/>
    <p:sldId id="379" r:id="rId15"/>
    <p:sldId id="381" r:id="rId16"/>
    <p:sldId id="382" r:id="rId17"/>
    <p:sldId id="383" r:id="rId18"/>
    <p:sldId id="384" r:id="rId19"/>
    <p:sldId id="385" r:id="rId20"/>
    <p:sldId id="386" r:id="rId21"/>
    <p:sldId id="282" r:id="rId22"/>
    <p:sldId id="283" r:id="rId23"/>
    <p:sldId id="285" r:id="rId24"/>
    <p:sldId id="284" r:id="rId25"/>
    <p:sldId id="286" r:id="rId26"/>
    <p:sldId id="296" r:id="rId27"/>
    <p:sldId id="297" r:id="rId28"/>
    <p:sldId id="348" r:id="rId29"/>
    <p:sldId id="353" r:id="rId30"/>
    <p:sldId id="292" r:id="rId31"/>
    <p:sldId id="293" r:id="rId32"/>
    <p:sldId id="294" r:id="rId33"/>
    <p:sldId id="340" r:id="rId34"/>
    <p:sldId id="289" r:id="rId35"/>
    <p:sldId id="291" r:id="rId36"/>
    <p:sldId id="290" r:id="rId37"/>
    <p:sldId id="28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15" r:id="rId46"/>
    <p:sldId id="317" r:id="rId47"/>
    <p:sldId id="318" r:id="rId48"/>
    <p:sldId id="341" r:id="rId49"/>
    <p:sldId id="355" r:id="rId50"/>
    <p:sldId id="356" r:id="rId51"/>
    <p:sldId id="354" r:id="rId52"/>
    <p:sldId id="320" r:id="rId53"/>
    <p:sldId id="337" r:id="rId54"/>
    <p:sldId id="359" r:id="rId55"/>
    <p:sldId id="322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74" r:id="rId65"/>
    <p:sldId id="368" r:id="rId66"/>
    <p:sldId id="375" r:id="rId67"/>
    <p:sldId id="334" r:id="rId68"/>
    <p:sldId id="373" r:id="rId69"/>
    <p:sldId id="338" r:id="rId70"/>
    <p:sldId id="339" r:id="rId71"/>
    <p:sldId id="343" r:id="rId72"/>
    <p:sldId id="345" r:id="rId73"/>
    <p:sldId id="346" r:id="rId74"/>
    <p:sldId id="347" r:id="rId75"/>
    <p:sldId id="272" r:id="rId7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laudia Marques Cintra" initials="ACMC" lastIdx="1" clrIdx="0">
    <p:extLst>
      <p:ext uri="{19B8F6BF-5375-455C-9EA6-DF929625EA0E}">
        <p15:presenceInfo xmlns:p15="http://schemas.microsoft.com/office/powerpoint/2012/main" userId="Ana Claudia Marques Cint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06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F4D19-4313-44AE-A415-3E612A173CB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9A3FD0-6FF9-4234-810B-9D425D46BE15}">
      <dgm:prSet/>
      <dgm:spPr/>
      <dgm:t>
        <a:bodyPr/>
        <a:lstStyle/>
        <a:p>
          <a:r>
            <a:rPr lang="pt-BR" dirty="0"/>
            <a:t>O Registro dos operadores </a:t>
          </a:r>
          <a:r>
            <a:rPr lang="pt-BR" dirty="0" err="1"/>
            <a:t>aeroagrícolas</a:t>
          </a:r>
          <a:r>
            <a:rPr lang="pt-BR" dirty="0"/>
            <a:t> é instituído pela alínea “a” do art. 3º do Decreto-Lei nº 917, de 8 de outubro de 1969, regulamentado pelo Decreto nº 86.765, de 22 de novembro de 2007 (Art. 5º)</a:t>
          </a:r>
          <a:endParaRPr lang="en-US" dirty="0"/>
        </a:p>
      </dgm:t>
    </dgm:pt>
    <dgm:pt modelId="{A3400370-812E-4806-A0E6-F1992BADF2AB}" type="parTrans" cxnId="{C872037B-2BD1-487B-ADF4-2952A9FC7ABA}">
      <dgm:prSet/>
      <dgm:spPr/>
      <dgm:t>
        <a:bodyPr/>
        <a:lstStyle/>
        <a:p>
          <a:endParaRPr lang="en-US"/>
        </a:p>
      </dgm:t>
    </dgm:pt>
    <dgm:pt modelId="{E53958FC-2AED-4D87-A7A3-AFDE0864D2BF}" type="sibTrans" cxnId="{C872037B-2BD1-487B-ADF4-2952A9FC7ABA}">
      <dgm:prSet/>
      <dgm:spPr/>
      <dgm:t>
        <a:bodyPr/>
        <a:lstStyle/>
        <a:p>
          <a:endParaRPr lang="en-US"/>
        </a:p>
      </dgm:t>
    </dgm:pt>
    <dgm:pt modelId="{74B2FCFD-3C77-4352-8806-51574AA91103}">
      <dgm:prSet custT="1"/>
      <dgm:spPr/>
      <dgm:t>
        <a:bodyPr/>
        <a:lstStyle/>
        <a:p>
          <a:r>
            <a:rPr lang="pt-BR" sz="1200" b="1" dirty="0"/>
            <a:t>Qualquer alteração ocorrida na documentação de que trata o registro, deverá ser comunicada ao MAPA no prazo máximo de 30 (trinta) dias (art. 8º do Decreto nº 86.765/1981)</a:t>
          </a:r>
          <a:endParaRPr lang="en-US" sz="1200" dirty="0"/>
        </a:p>
      </dgm:t>
    </dgm:pt>
    <dgm:pt modelId="{582F4DC0-8657-438A-850C-FEDBF4FC1CC5}" type="parTrans" cxnId="{7CEB8979-3B23-4032-9D9F-DA7D4EF34C82}">
      <dgm:prSet/>
      <dgm:spPr/>
      <dgm:t>
        <a:bodyPr/>
        <a:lstStyle/>
        <a:p>
          <a:endParaRPr lang="en-US"/>
        </a:p>
      </dgm:t>
    </dgm:pt>
    <dgm:pt modelId="{773B2FB0-076B-48F8-A6EC-5CEB7C8D880D}" type="sibTrans" cxnId="{7CEB8979-3B23-4032-9D9F-DA7D4EF34C82}">
      <dgm:prSet/>
      <dgm:spPr/>
      <dgm:t>
        <a:bodyPr/>
        <a:lstStyle/>
        <a:p>
          <a:endParaRPr lang="en-US"/>
        </a:p>
      </dgm:t>
    </dgm:pt>
    <dgm:pt modelId="{33C03FBD-01F7-49FC-82FA-B30AF6AC5EBC}">
      <dgm:prSet custT="1"/>
      <dgm:spPr/>
      <dgm:t>
        <a:bodyPr/>
        <a:lstStyle/>
        <a:p>
          <a:r>
            <a:rPr lang="pt-BR" sz="1400" b="1" dirty="0"/>
            <a:t>Abrange</a:t>
          </a:r>
          <a:r>
            <a:rPr lang="pt-BR" sz="1400" dirty="0"/>
            <a:t> </a:t>
          </a:r>
          <a:r>
            <a:rPr lang="pt-BR" sz="1400" b="1" dirty="0"/>
            <a:t>pessoas físicas ou jurídicas que incluam a exploração da aviação agrícola em seus objetivos, ou a realize em consonância com os interesses de sua exploração agropecuária.</a:t>
          </a:r>
          <a:endParaRPr lang="en-US" sz="1400" dirty="0"/>
        </a:p>
      </dgm:t>
    </dgm:pt>
    <dgm:pt modelId="{83562EFE-F9C8-4E55-89A3-983C051683A0}" type="parTrans" cxnId="{E7CB7CD1-FF3C-4264-94F3-793D07ADD309}">
      <dgm:prSet/>
      <dgm:spPr/>
      <dgm:t>
        <a:bodyPr/>
        <a:lstStyle/>
        <a:p>
          <a:endParaRPr lang="en-US"/>
        </a:p>
      </dgm:t>
    </dgm:pt>
    <dgm:pt modelId="{9AA3BE81-FDA7-416B-B145-7EFBCD20CC3A}" type="sibTrans" cxnId="{E7CB7CD1-FF3C-4264-94F3-793D07ADD309}">
      <dgm:prSet/>
      <dgm:spPr/>
      <dgm:t>
        <a:bodyPr/>
        <a:lstStyle/>
        <a:p>
          <a:endParaRPr lang="en-US"/>
        </a:p>
      </dgm:t>
    </dgm:pt>
    <dgm:pt modelId="{807FA537-236C-499B-B651-65F912821CE8}" type="pres">
      <dgm:prSet presAssocID="{B19F4D19-4313-44AE-A415-3E612A173C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FD6648-3937-43F9-A3BF-816571974DAD}" type="pres">
      <dgm:prSet presAssocID="{749A3FD0-6FF9-4234-810B-9D425D46BE15}" presName="hierRoot1" presStyleCnt="0"/>
      <dgm:spPr/>
    </dgm:pt>
    <dgm:pt modelId="{9915645A-AC89-4239-A286-69AFE3037628}" type="pres">
      <dgm:prSet presAssocID="{749A3FD0-6FF9-4234-810B-9D425D46BE15}" presName="composite" presStyleCnt="0"/>
      <dgm:spPr/>
    </dgm:pt>
    <dgm:pt modelId="{BFACF22A-DA13-46BE-A68A-4707EFC23640}" type="pres">
      <dgm:prSet presAssocID="{749A3FD0-6FF9-4234-810B-9D425D46BE15}" presName="background" presStyleLbl="node0" presStyleIdx="0" presStyleCnt="3"/>
      <dgm:spPr/>
    </dgm:pt>
    <dgm:pt modelId="{807A6A5D-CB3F-481E-8EF1-586E469D31AF}" type="pres">
      <dgm:prSet presAssocID="{749A3FD0-6FF9-4234-810B-9D425D46BE15}" presName="text" presStyleLbl="fgAcc0" presStyleIdx="0" presStyleCnt="3">
        <dgm:presLayoutVars>
          <dgm:chPref val="3"/>
        </dgm:presLayoutVars>
      </dgm:prSet>
      <dgm:spPr/>
    </dgm:pt>
    <dgm:pt modelId="{6C427A96-8806-4013-BABD-C9C3594BEF5C}" type="pres">
      <dgm:prSet presAssocID="{749A3FD0-6FF9-4234-810B-9D425D46BE15}" presName="hierChild2" presStyleCnt="0"/>
      <dgm:spPr/>
    </dgm:pt>
    <dgm:pt modelId="{D2BDEA5D-B903-4CAD-A84D-0C8361804C86}" type="pres">
      <dgm:prSet presAssocID="{74B2FCFD-3C77-4352-8806-51574AA91103}" presName="hierRoot1" presStyleCnt="0"/>
      <dgm:spPr/>
    </dgm:pt>
    <dgm:pt modelId="{C00989D4-E335-4645-A0C0-56031AAF9D79}" type="pres">
      <dgm:prSet presAssocID="{74B2FCFD-3C77-4352-8806-51574AA91103}" presName="composite" presStyleCnt="0"/>
      <dgm:spPr/>
    </dgm:pt>
    <dgm:pt modelId="{D7987BEF-0E75-4811-974C-57FEEB1073EA}" type="pres">
      <dgm:prSet presAssocID="{74B2FCFD-3C77-4352-8806-51574AA91103}" presName="background" presStyleLbl="node0" presStyleIdx="1" presStyleCnt="3"/>
      <dgm:spPr/>
    </dgm:pt>
    <dgm:pt modelId="{F04FDC74-1A42-44AD-87C1-5232B072D5D9}" type="pres">
      <dgm:prSet presAssocID="{74B2FCFD-3C77-4352-8806-51574AA91103}" presName="text" presStyleLbl="fgAcc0" presStyleIdx="1" presStyleCnt="3" custScaleX="65493" custScaleY="67369">
        <dgm:presLayoutVars>
          <dgm:chPref val="3"/>
        </dgm:presLayoutVars>
      </dgm:prSet>
      <dgm:spPr/>
    </dgm:pt>
    <dgm:pt modelId="{FADB0035-E06E-49BD-A996-4462E78ADC54}" type="pres">
      <dgm:prSet presAssocID="{74B2FCFD-3C77-4352-8806-51574AA91103}" presName="hierChild2" presStyleCnt="0"/>
      <dgm:spPr/>
    </dgm:pt>
    <dgm:pt modelId="{A9EC6E6A-CBC6-4CED-8CF2-F2CEDC6760C0}" type="pres">
      <dgm:prSet presAssocID="{33C03FBD-01F7-49FC-82FA-B30AF6AC5EBC}" presName="hierRoot1" presStyleCnt="0"/>
      <dgm:spPr/>
    </dgm:pt>
    <dgm:pt modelId="{E2229912-DDFB-4F11-BFF3-654A33D0DA9D}" type="pres">
      <dgm:prSet presAssocID="{33C03FBD-01F7-49FC-82FA-B30AF6AC5EBC}" presName="composite" presStyleCnt="0"/>
      <dgm:spPr/>
    </dgm:pt>
    <dgm:pt modelId="{066B8D8E-E731-421C-8CC3-75E183F5C973}" type="pres">
      <dgm:prSet presAssocID="{33C03FBD-01F7-49FC-82FA-B30AF6AC5EBC}" presName="background" presStyleLbl="node0" presStyleIdx="2" presStyleCnt="3"/>
      <dgm:spPr/>
    </dgm:pt>
    <dgm:pt modelId="{698A6050-F581-4BD3-A142-3EA5CDC85E04}" type="pres">
      <dgm:prSet presAssocID="{33C03FBD-01F7-49FC-82FA-B30AF6AC5EBC}" presName="text" presStyleLbl="fgAcc0" presStyleIdx="2" presStyleCnt="3">
        <dgm:presLayoutVars>
          <dgm:chPref val="3"/>
        </dgm:presLayoutVars>
      </dgm:prSet>
      <dgm:spPr/>
    </dgm:pt>
    <dgm:pt modelId="{18B65518-F605-4D80-AD98-FC199FE10284}" type="pres">
      <dgm:prSet presAssocID="{33C03FBD-01F7-49FC-82FA-B30AF6AC5EBC}" presName="hierChild2" presStyleCnt="0"/>
      <dgm:spPr/>
    </dgm:pt>
  </dgm:ptLst>
  <dgm:cxnLst>
    <dgm:cxn modelId="{9616E63A-7C8F-4B63-871D-332D0BB496B2}" type="presOf" srcId="{749A3FD0-6FF9-4234-810B-9D425D46BE15}" destId="{807A6A5D-CB3F-481E-8EF1-586E469D31AF}" srcOrd="0" destOrd="0" presId="urn:microsoft.com/office/officeart/2005/8/layout/hierarchy1"/>
    <dgm:cxn modelId="{7CEB8979-3B23-4032-9D9F-DA7D4EF34C82}" srcId="{B19F4D19-4313-44AE-A415-3E612A173CBC}" destId="{74B2FCFD-3C77-4352-8806-51574AA91103}" srcOrd="1" destOrd="0" parTransId="{582F4DC0-8657-438A-850C-FEDBF4FC1CC5}" sibTransId="{773B2FB0-076B-48F8-A6EC-5CEB7C8D880D}"/>
    <dgm:cxn modelId="{FFFEB85A-B606-4C69-9F32-079B4A4E6D26}" type="presOf" srcId="{B19F4D19-4313-44AE-A415-3E612A173CBC}" destId="{807FA537-236C-499B-B651-65F912821CE8}" srcOrd="0" destOrd="0" presId="urn:microsoft.com/office/officeart/2005/8/layout/hierarchy1"/>
    <dgm:cxn modelId="{C872037B-2BD1-487B-ADF4-2952A9FC7ABA}" srcId="{B19F4D19-4313-44AE-A415-3E612A173CBC}" destId="{749A3FD0-6FF9-4234-810B-9D425D46BE15}" srcOrd="0" destOrd="0" parTransId="{A3400370-812E-4806-A0E6-F1992BADF2AB}" sibTransId="{E53958FC-2AED-4D87-A7A3-AFDE0864D2BF}"/>
    <dgm:cxn modelId="{F0948EC3-2B92-4C24-9ED1-A7080B6E0DD4}" type="presOf" srcId="{33C03FBD-01F7-49FC-82FA-B30AF6AC5EBC}" destId="{698A6050-F581-4BD3-A142-3EA5CDC85E04}" srcOrd="0" destOrd="0" presId="urn:microsoft.com/office/officeart/2005/8/layout/hierarchy1"/>
    <dgm:cxn modelId="{E7CB7CD1-FF3C-4264-94F3-793D07ADD309}" srcId="{B19F4D19-4313-44AE-A415-3E612A173CBC}" destId="{33C03FBD-01F7-49FC-82FA-B30AF6AC5EBC}" srcOrd="2" destOrd="0" parTransId="{83562EFE-F9C8-4E55-89A3-983C051683A0}" sibTransId="{9AA3BE81-FDA7-416B-B145-7EFBCD20CC3A}"/>
    <dgm:cxn modelId="{A3E5D6F2-B3C0-4E6B-88DE-411CE93ABF0F}" type="presOf" srcId="{74B2FCFD-3C77-4352-8806-51574AA91103}" destId="{F04FDC74-1A42-44AD-87C1-5232B072D5D9}" srcOrd="0" destOrd="0" presId="urn:microsoft.com/office/officeart/2005/8/layout/hierarchy1"/>
    <dgm:cxn modelId="{92089870-0135-4764-A317-DF4F214899F1}" type="presParOf" srcId="{807FA537-236C-499B-B651-65F912821CE8}" destId="{BDFD6648-3937-43F9-A3BF-816571974DAD}" srcOrd="0" destOrd="0" presId="urn:microsoft.com/office/officeart/2005/8/layout/hierarchy1"/>
    <dgm:cxn modelId="{83C67C79-1D44-4F7D-897A-8266FDFF4B5A}" type="presParOf" srcId="{BDFD6648-3937-43F9-A3BF-816571974DAD}" destId="{9915645A-AC89-4239-A286-69AFE3037628}" srcOrd="0" destOrd="0" presId="urn:microsoft.com/office/officeart/2005/8/layout/hierarchy1"/>
    <dgm:cxn modelId="{1E93450E-E910-4D9D-8AB0-10038A372FE8}" type="presParOf" srcId="{9915645A-AC89-4239-A286-69AFE3037628}" destId="{BFACF22A-DA13-46BE-A68A-4707EFC23640}" srcOrd="0" destOrd="0" presId="urn:microsoft.com/office/officeart/2005/8/layout/hierarchy1"/>
    <dgm:cxn modelId="{7ADBD819-C409-4B27-BEB1-C102AA2CD532}" type="presParOf" srcId="{9915645A-AC89-4239-A286-69AFE3037628}" destId="{807A6A5D-CB3F-481E-8EF1-586E469D31AF}" srcOrd="1" destOrd="0" presId="urn:microsoft.com/office/officeart/2005/8/layout/hierarchy1"/>
    <dgm:cxn modelId="{E8B78CA3-F306-424E-BA73-0C716878C148}" type="presParOf" srcId="{BDFD6648-3937-43F9-A3BF-816571974DAD}" destId="{6C427A96-8806-4013-BABD-C9C3594BEF5C}" srcOrd="1" destOrd="0" presId="urn:microsoft.com/office/officeart/2005/8/layout/hierarchy1"/>
    <dgm:cxn modelId="{46887437-A5F6-4CD5-9E3B-9086BD2B999B}" type="presParOf" srcId="{807FA537-236C-499B-B651-65F912821CE8}" destId="{D2BDEA5D-B903-4CAD-A84D-0C8361804C86}" srcOrd="1" destOrd="0" presId="urn:microsoft.com/office/officeart/2005/8/layout/hierarchy1"/>
    <dgm:cxn modelId="{069D240B-3B38-4F5F-AC1C-0380F9113EBF}" type="presParOf" srcId="{D2BDEA5D-B903-4CAD-A84D-0C8361804C86}" destId="{C00989D4-E335-4645-A0C0-56031AAF9D79}" srcOrd="0" destOrd="0" presId="urn:microsoft.com/office/officeart/2005/8/layout/hierarchy1"/>
    <dgm:cxn modelId="{4F65E679-0E0F-4C84-B8A3-9CA56A84CB4A}" type="presParOf" srcId="{C00989D4-E335-4645-A0C0-56031AAF9D79}" destId="{D7987BEF-0E75-4811-974C-57FEEB1073EA}" srcOrd="0" destOrd="0" presId="urn:microsoft.com/office/officeart/2005/8/layout/hierarchy1"/>
    <dgm:cxn modelId="{7984A54A-7BD4-40D4-BE20-A7E18A776A09}" type="presParOf" srcId="{C00989D4-E335-4645-A0C0-56031AAF9D79}" destId="{F04FDC74-1A42-44AD-87C1-5232B072D5D9}" srcOrd="1" destOrd="0" presId="urn:microsoft.com/office/officeart/2005/8/layout/hierarchy1"/>
    <dgm:cxn modelId="{9B815201-D7D0-434C-A689-9A028866D4AD}" type="presParOf" srcId="{D2BDEA5D-B903-4CAD-A84D-0C8361804C86}" destId="{FADB0035-E06E-49BD-A996-4462E78ADC54}" srcOrd="1" destOrd="0" presId="urn:microsoft.com/office/officeart/2005/8/layout/hierarchy1"/>
    <dgm:cxn modelId="{B0F8BDE0-D7C2-4529-BE58-3863FF966417}" type="presParOf" srcId="{807FA537-236C-499B-B651-65F912821CE8}" destId="{A9EC6E6A-CBC6-4CED-8CF2-F2CEDC6760C0}" srcOrd="2" destOrd="0" presId="urn:microsoft.com/office/officeart/2005/8/layout/hierarchy1"/>
    <dgm:cxn modelId="{466B4294-5212-4522-BD47-6ED07BF66C39}" type="presParOf" srcId="{A9EC6E6A-CBC6-4CED-8CF2-F2CEDC6760C0}" destId="{E2229912-DDFB-4F11-BFF3-654A33D0DA9D}" srcOrd="0" destOrd="0" presId="urn:microsoft.com/office/officeart/2005/8/layout/hierarchy1"/>
    <dgm:cxn modelId="{469A2625-1814-405A-942F-325BEEC7218B}" type="presParOf" srcId="{E2229912-DDFB-4F11-BFF3-654A33D0DA9D}" destId="{066B8D8E-E731-421C-8CC3-75E183F5C973}" srcOrd="0" destOrd="0" presId="urn:microsoft.com/office/officeart/2005/8/layout/hierarchy1"/>
    <dgm:cxn modelId="{71ED78AF-6FB6-4F88-9694-810165EE5797}" type="presParOf" srcId="{E2229912-DDFB-4F11-BFF3-654A33D0DA9D}" destId="{698A6050-F581-4BD3-A142-3EA5CDC85E04}" srcOrd="1" destOrd="0" presId="urn:microsoft.com/office/officeart/2005/8/layout/hierarchy1"/>
    <dgm:cxn modelId="{85EDACE2-66D4-4350-8F71-6071C2921032}" type="presParOf" srcId="{A9EC6E6A-CBC6-4CED-8CF2-F2CEDC6760C0}" destId="{18B65518-F605-4D80-AD98-FC199FE102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B2D04-F365-44C7-A6D3-6B1B169D091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9C21D0-82F2-45B8-A621-89C9E5CC5638}">
      <dgm:prSet/>
      <dgm:spPr/>
      <dgm:t>
        <a:bodyPr/>
        <a:lstStyle/>
        <a:p>
          <a:r>
            <a:rPr lang="pt-BR" dirty="0"/>
            <a:t>I - Operadores de ARP: pessoa física ou jurídica, agricultor ou empresa rural, cooperativa, consórcio de produtores rurais, empresa prestadora de serviço e órgão governamental, tanto proprietário quanto arrendatário de ARP, que pretenda efetuar operações aeroagrícolas com aplicação de agrotóxicos e afins, adjuvantes, fertilizantes, </a:t>
          </a:r>
          <a:r>
            <a:rPr lang="pt-BR" dirty="0" err="1"/>
            <a:t>inoculantes</a:t>
          </a:r>
          <a:r>
            <a:rPr lang="pt-BR" dirty="0"/>
            <a:t>, corretivos e sementes.</a:t>
          </a:r>
          <a:endParaRPr lang="en-US" dirty="0"/>
        </a:p>
      </dgm:t>
    </dgm:pt>
    <dgm:pt modelId="{339A5536-290C-40C8-AC1F-97764E48A61E}" type="parTrans" cxnId="{827DCC3A-738B-4150-B57A-87E9E8B4E8A8}">
      <dgm:prSet/>
      <dgm:spPr/>
      <dgm:t>
        <a:bodyPr/>
        <a:lstStyle/>
        <a:p>
          <a:endParaRPr lang="en-US"/>
        </a:p>
      </dgm:t>
    </dgm:pt>
    <dgm:pt modelId="{FC777698-3634-44B2-9DA3-FF1AFE14B836}" type="sibTrans" cxnId="{827DCC3A-738B-4150-B57A-87E9E8B4E8A8}">
      <dgm:prSet/>
      <dgm:spPr/>
      <dgm:t>
        <a:bodyPr/>
        <a:lstStyle/>
        <a:p>
          <a:endParaRPr lang="en-US"/>
        </a:p>
      </dgm:t>
    </dgm:pt>
    <dgm:pt modelId="{D26CB8F7-9E0F-4F9A-A7F9-4227D7215320}">
      <dgm:prSet/>
      <dgm:spPr/>
      <dgm:t>
        <a:bodyPr/>
        <a:lstStyle/>
        <a:p>
          <a:r>
            <a:rPr lang="pt-BR" b="0" dirty="0"/>
            <a:t>II – entidades de ensino que pretendam ministrar Cursos CAAR – Curso para aplicação aeroagrícola remota.</a:t>
          </a:r>
          <a:endParaRPr lang="en-US" b="0" dirty="0"/>
        </a:p>
      </dgm:t>
    </dgm:pt>
    <dgm:pt modelId="{C9B43685-527E-4442-869F-52A34C7DEC43}" type="parTrans" cxnId="{AB1157D7-031C-4412-A8AB-17EF622A4943}">
      <dgm:prSet/>
      <dgm:spPr/>
      <dgm:t>
        <a:bodyPr/>
        <a:lstStyle/>
        <a:p>
          <a:endParaRPr lang="en-US"/>
        </a:p>
      </dgm:t>
    </dgm:pt>
    <dgm:pt modelId="{65127F64-87E9-46CA-8A1D-80CC1283AEBB}" type="sibTrans" cxnId="{AB1157D7-031C-4412-A8AB-17EF622A4943}">
      <dgm:prSet/>
      <dgm:spPr/>
      <dgm:t>
        <a:bodyPr/>
        <a:lstStyle/>
        <a:p>
          <a:endParaRPr lang="en-US"/>
        </a:p>
      </dgm:t>
    </dgm:pt>
    <dgm:pt modelId="{DF7C40D8-6AF9-4472-9A18-BBCABBB8D0DC}">
      <dgm:prSet custT="1"/>
      <dgm:spPr/>
      <dgm:t>
        <a:bodyPr/>
        <a:lstStyle/>
        <a:p>
          <a:r>
            <a:rPr lang="pt-PT" sz="1600" dirty="0"/>
            <a:t>Observação. </a:t>
          </a:r>
          <a:r>
            <a:rPr lang="pt-PT" sz="1600" i="1" dirty="0"/>
            <a:t>As instituições de ensino e pesquisa, de nível técnico e superior, públicas e privadas, que utilizam ARP’s para aplicações com fins educacionais e científicos ficam dispensadas do cumprimento das exigências previstas nesta Portaria, devendo observar as normas e legislações específicas aplicáveis ao caso</a:t>
          </a:r>
          <a:r>
            <a:rPr lang="pt-PT" sz="1600" dirty="0"/>
            <a:t>. (Art. 27 da Portaria 298/2021)</a:t>
          </a:r>
          <a:endParaRPr lang="en-US" sz="1600" b="0" dirty="0"/>
        </a:p>
      </dgm:t>
    </dgm:pt>
    <dgm:pt modelId="{872B0244-7EF3-4E96-93CF-2C70F46A85BD}" type="parTrans" cxnId="{9F660040-F112-44D4-AF50-73CFBF893A5F}">
      <dgm:prSet/>
      <dgm:spPr/>
      <dgm:t>
        <a:bodyPr/>
        <a:lstStyle/>
        <a:p>
          <a:endParaRPr lang="pt-BR"/>
        </a:p>
      </dgm:t>
    </dgm:pt>
    <dgm:pt modelId="{82086E05-9571-4C61-8514-0880BC991350}" type="sibTrans" cxnId="{9F660040-F112-44D4-AF50-73CFBF893A5F}">
      <dgm:prSet/>
      <dgm:spPr/>
      <dgm:t>
        <a:bodyPr/>
        <a:lstStyle/>
        <a:p>
          <a:endParaRPr lang="pt-BR"/>
        </a:p>
      </dgm:t>
    </dgm:pt>
    <dgm:pt modelId="{A10025F2-B8A7-4FB1-B637-BF005EC69935}" type="pres">
      <dgm:prSet presAssocID="{3F5B2D04-F365-44C7-A6D3-6B1B169D0919}" presName="linear" presStyleCnt="0">
        <dgm:presLayoutVars>
          <dgm:animLvl val="lvl"/>
          <dgm:resizeHandles val="exact"/>
        </dgm:presLayoutVars>
      </dgm:prSet>
      <dgm:spPr/>
    </dgm:pt>
    <dgm:pt modelId="{24DE6F32-88C6-407A-BDAA-B56FF2234F22}" type="pres">
      <dgm:prSet presAssocID="{629C21D0-82F2-45B8-A621-89C9E5CC56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87E7C9-6C30-4C0E-9262-294E3157EC2A}" type="pres">
      <dgm:prSet presAssocID="{FC777698-3634-44B2-9DA3-FF1AFE14B836}" presName="spacer" presStyleCnt="0"/>
      <dgm:spPr/>
    </dgm:pt>
    <dgm:pt modelId="{774FE069-8C4F-4017-95E1-C0FE3A922411}" type="pres">
      <dgm:prSet presAssocID="{D26CB8F7-9E0F-4F9A-A7F9-4227D7215320}" presName="parentText" presStyleLbl="node1" presStyleIdx="1" presStyleCnt="3" custScaleY="78547">
        <dgm:presLayoutVars>
          <dgm:chMax val="0"/>
          <dgm:bulletEnabled val="1"/>
        </dgm:presLayoutVars>
      </dgm:prSet>
      <dgm:spPr/>
    </dgm:pt>
    <dgm:pt modelId="{680745B0-2F67-4F7C-815F-CCF8BE0D0870}" type="pres">
      <dgm:prSet presAssocID="{65127F64-87E9-46CA-8A1D-80CC1283AEBB}" presName="spacer" presStyleCnt="0"/>
      <dgm:spPr/>
    </dgm:pt>
    <dgm:pt modelId="{25573D20-D082-4B0D-B9E1-9F9E527D1523}" type="pres">
      <dgm:prSet presAssocID="{DF7C40D8-6AF9-4472-9A18-BBCABBB8D0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9DB209-8FB5-4355-9809-C8D96B9798E8}" type="presOf" srcId="{D26CB8F7-9E0F-4F9A-A7F9-4227D7215320}" destId="{774FE069-8C4F-4017-95E1-C0FE3A922411}" srcOrd="0" destOrd="0" presId="urn:microsoft.com/office/officeart/2005/8/layout/vList2"/>
    <dgm:cxn modelId="{827DCC3A-738B-4150-B57A-87E9E8B4E8A8}" srcId="{3F5B2D04-F365-44C7-A6D3-6B1B169D0919}" destId="{629C21D0-82F2-45B8-A621-89C9E5CC5638}" srcOrd="0" destOrd="0" parTransId="{339A5536-290C-40C8-AC1F-97764E48A61E}" sibTransId="{FC777698-3634-44B2-9DA3-FF1AFE14B836}"/>
    <dgm:cxn modelId="{9F660040-F112-44D4-AF50-73CFBF893A5F}" srcId="{3F5B2D04-F365-44C7-A6D3-6B1B169D0919}" destId="{DF7C40D8-6AF9-4472-9A18-BBCABBB8D0DC}" srcOrd="2" destOrd="0" parTransId="{872B0244-7EF3-4E96-93CF-2C70F46A85BD}" sibTransId="{82086E05-9571-4C61-8514-0880BC991350}"/>
    <dgm:cxn modelId="{F1CDB78F-25D0-4CCF-8E18-9398D0E00B66}" type="presOf" srcId="{DF7C40D8-6AF9-4472-9A18-BBCABBB8D0DC}" destId="{25573D20-D082-4B0D-B9E1-9F9E527D1523}" srcOrd="0" destOrd="0" presId="urn:microsoft.com/office/officeart/2005/8/layout/vList2"/>
    <dgm:cxn modelId="{6F32FFAC-911B-4900-8C24-8E35FAF09934}" type="presOf" srcId="{629C21D0-82F2-45B8-A621-89C9E5CC5638}" destId="{24DE6F32-88C6-407A-BDAA-B56FF2234F22}" srcOrd="0" destOrd="0" presId="urn:microsoft.com/office/officeart/2005/8/layout/vList2"/>
    <dgm:cxn modelId="{056AFCBF-9F08-416F-B87F-6EF22793F82E}" type="presOf" srcId="{3F5B2D04-F365-44C7-A6D3-6B1B169D0919}" destId="{A10025F2-B8A7-4FB1-B637-BF005EC69935}" srcOrd="0" destOrd="0" presId="urn:microsoft.com/office/officeart/2005/8/layout/vList2"/>
    <dgm:cxn modelId="{AB1157D7-031C-4412-A8AB-17EF622A4943}" srcId="{3F5B2D04-F365-44C7-A6D3-6B1B169D0919}" destId="{D26CB8F7-9E0F-4F9A-A7F9-4227D7215320}" srcOrd="1" destOrd="0" parTransId="{C9B43685-527E-4442-869F-52A34C7DEC43}" sibTransId="{65127F64-87E9-46CA-8A1D-80CC1283AEBB}"/>
    <dgm:cxn modelId="{2B0FFBF7-5E1B-49B9-A31F-CBD4E52A75CD}" type="presParOf" srcId="{A10025F2-B8A7-4FB1-B637-BF005EC69935}" destId="{24DE6F32-88C6-407A-BDAA-B56FF2234F22}" srcOrd="0" destOrd="0" presId="urn:microsoft.com/office/officeart/2005/8/layout/vList2"/>
    <dgm:cxn modelId="{CBF15ED5-6E0E-4212-949B-C3BE014C6AF5}" type="presParOf" srcId="{A10025F2-B8A7-4FB1-B637-BF005EC69935}" destId="{DA87E7C9-6C30-4C0E-9262-294E3157EC2A}" srcOrd="1" destOrd="0" presId="urn:microsoft.com/office/officeart/2005/8/layout/vList2"/>
    <dgm:cxn modelId="{7D255624-A0E6-44FC-9898-AE9FEBBBD02A}" type="presParOf" srcId="{A10025F2-B8A7-4FB1-B637-BF005EC69935}" destId="{774FE069-8C4F-4017-95E1-C0FE3A922411}" srcOrd="2" destOrd="0" presId="urn:microsoft.com/office/officeart/2005/8/layout/vList2"/>
    <dgm:cxn modelId="{666B4769-A9FA-46E5-8929-A2B1B8BDFAAF}" type="presParOf" srcId="{A10025F2-B8A7-4FB1-B637-BF005EC69935}" destId="{680745B0-2F67-4F7C-815F-CCF8BE0D0870}" srcOrd="3" destOrd="0" presId="urn:microsoft.com/office/officeart/2005/8/layout/vList2"/>
    <dgm:cxn modelId="{00E7CD4B-E291-44A0-A255-2D6E9C779751}" type="presParOf" srcId="{A10025F2-B8A7-4FB1-B637-BF005EC69935}" destId="{25573D20-D082-4B0D-B9E1-9F9E527D15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7BD4B-F5E6-490B-82AA-263E8ABD015B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2C570A-FBBD-46BE-8691-CDE3729687FA}">
      <dgm:prSet custT="1"/>
      <dgm:spPr/>
      <dgm:t>
        <a:bodyPr/>
        <a:lstStyle/>
        <a:p>
          <a:r>
            <a:rPr lang="pt-BR" sz="1200" dirty="0"/>
            <a:t>I </a:t>
          </a:r>
          <a:r>
            <a:rPr lang="pt-PT" sz="1200" dirty="0"/>
            <a:t>- responsável técnico, engenheiro agrônomo ou engenheiro florestal, registrado no respectivo Conselho Profissional, encarregado pela coordenação das atividades específicas de sua área de atuação;</a:t>
          </a:r>
          <a:endParaRPr lang="pt-BR" sz="1200" dirty="0"/>
        </a:p>
      </dgm:t>
    </dgm:pt>
    <dgm:pt modelId="{C12575C0-9243-4E8A-9851-80FBCBDD7B55}" type="parTrans" cxnId="{38C2A542-CAD3-4D36-8D42-F3DE408BCE05}">
      <dgm:prSet/>
      <dgm:spPr/>
      <dgm:t>
        <a:bodyPr/>
        <a:lstStyle/>
        <a:p>
          <a:endParaRPr lang="en-US"/>
        </a:p>
      </dgm:t>
    </dgm:pt>
    <dgm:pt modelId="{08BFE266-F0A7-433D-90BA-60AED07BA396}" type="sibTrans" cxnId="{38C2A542-CAD3-4D36-8D42-F3DE408BCE05}">
      <dgm:prSet/>
      <dgm:spPr/>
      <dgm:t>
        <a:bodyPr/>
        <a:lstStyle/>
        <a:p>
          <a:endParaRPr lang="en-US"/>
        </a:p>
      </dgm:t>
    </dgm:pt>
    <dgm:pt modelId="{A8250FBD-D171-46BB-B1AC-E6893D3DCBC3}">
      <dgm:prSet custT="1"/>
      <dgm:spPr/>
      <dgm:t>
        <a:bodyPr/>
        <a:lstStyle/>
        <a:p>
          <a:endParaRPr lang="pt-BR" sz="1200" dirty="0"/>
        </a:p>
        <a:p>
          <a:r>
            <a:rPr lang="pt-PT" sz="1200" dirty="0"/>
            <a:t>II - aplicador aeroagrícola remoto com CAAR, ressalvados os casos do parágrafo único do art. 5º;</a:t>
          </a:r>
          <a:endParaRPr lang="pt-BR" sz="1200" dirty="0"/>
        </a:p>
        <a:p>
          <a:endParaRPr lang="en-US" sz="1200" dirty="0"/>
        </a:p>
      </dgm:t>
    </dgm:pt>
    <dgm:pt modelId="{6BADEDAB-9DE3-4AFA-A3FB-A1DC435D7089}" type="parTrans" cxnId="{BB75C1B2-A17A-43CD-A4ED-AA379F8F3D77}">
      <dgm:prSet/>
      <dgm:spPr/>
      <dgm:t>
        <a:bodyPr/>
        <a:lstStyle/>
        <a:p>
          <a:endParaRPr lang="en-US"/>
        </a:p>
      </dgm:t>
    </dgm:pt>
    <dgm:pt modelId="{189D4957-4997-4C13-93DA-5C92BD43DD19}" type="sibTrans" cxnId="{BB75C1B2-A17A-43CD-A4ED-AA379F8F3D77}">
      <dgm:prSet/>
      <dgm:spPr/>
      <dgm:t>
        <a:bodyPr/>
        <a:lstStyle/>
        <a:p>
          <a:endParaRPr lang="en-US"/>
        </a:p>
      </dgm:t>
    </dgm:pt>
    <dgm:pt modelId="{567A47AD-58F2-4AF5-B9DD-9DFE65F1B23A}">
      <dgm:prSet custT="1"/>
      <dgm:spPr/>
      <dgm:t>
        <a:bodyPr/>
        <a:lstStyle/>
        <a:p>
          <a:r>
            <a:rPr lang="pt-BR" sz="1200" dirty="0"/>
            <a:t>III - </a:t>
          </a:r>
          <a:r>
            <a:rPr lang="pt-PT" sz="1200" dirty="0"/>
            <a:t>aeronaves remotamente pilotadas em situação regular junto à Agência Nacional de</a:t>
          </a:r>
          <a:endParaRPr lang="pt-BR" sz="1200" dirty="0"/>
        </a:p>
        <a:p>
          <a:r>
            <a:rPr lang="pt-PT" sz="1200" dirty="0"/>
            <a:t>Aviação Civil - ANAC.</a:t>
          </a:r>
          <a:endParaRPr lang="pt-BR" sz="1200" dirty="0"/>
        </a:p>
      </dgm:t>
    </dgm:pt>
    <dgm:pt modelId="{7DB7969E-1415-44DA-9D10-6F38458B285C}" type="parTrans" cxnId="{54418DF2-9B48-4EEE-9246-3D920E613FEE}">
      <dgm:prSet/>
      <dgm:spPr/>
      <dgm:t>
        <a:bodyPr/>
        <a:lstStyle/>
        <a:p>
          <a:endParaRPr lang="en-US"/>
        </a:p>
      </dgm:t>
    </dgm:pt>
    <dgm:pt modelId="{F2E59E61-BB44-41B0-B5FC-F2235867BFB7}" type="sibTrans" cxnId="{54418DF2-9B48-4EEE-9246-3D920E613FEE}">
      <dgm:prSet/>
      <dgm:spPr/>
      <dgm:t>
        <a:bodyPr/>
        <a:lstStyle/>
        <a:p>
          <a:endParaRPr lang="en-US"/>
        </a:p>
      </dgm:t>
    </dgm:pt>
    <dgm:pt modelId="{F148BF25-904D-46A0-AD35-2C866519273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PT" sz="1200" dirty="0"/>
            <a:t>§ 1º O inciso I do </a:t>
          </a:r>
          <a:r>
            <a:rPr lang="pt-PT" sz="1200" b="1" dirty="0"/>
            <a:t>caput </a:t>
          </a:r>
          <a:r>
            <a:rPr lang="pt-PT" sz="1200" dirty="0"/>
            <a:t>aplica-se apenas às pessoas jurídicas operadoras de ARP.</a:t>
          </a:r>
          <a:endParaRPr lang="pt-BR" sz="1200" b="0" i="0" dirty="0"/>
        </a:p>
      </dgm:t>
    </dgm:pt>
    <dgm:pt modelId="{A131DF04-89E6-460A-88A6-F69982B2318C}" type="parTrans" cxnId="{A665934C-C58D-4D6B-831D-EB2803212C20}">
      <dgm:prSet/>
      <dgm:spPr/>
      <dgm:t>
        <a:bodyPr/>
        <a:lstStyle/>
        <a:p>
          <a:endParaRPr lang="pt-BR"/>
        </a:p>
      </dgm:t>
    </dgm:pt>
    <dgm:pt modelId="{ECF3BED8-82D2-4BFA-93C9-936679715D56}" type="sibTrans" cxnId="{A665934C-C58D-4D6B-831D-EB2803212C20}">
      <dgm:prSet/>
      <dgm:spPr/>
      <dgm:t>
        <a:bodyPr/>
        <a:lstStyle/>
        <a:p>
          <a:endParaRPr lang="pt-BR"/>
        </a:p>
      </dgm:t>
    </dgm:pt>
    <dgm:pt modelId="{8709AC1F-4695-4916-BC86-837EDAA1124D}">
      <dgm:prSet custT="1"/>
      <dgm:spPr/>
      <dgm:t>
        <a:bodyPr/>
        <a:lstStyle/>
        <a:p>
          <a:r>
            <a:rPr lang="pt-PT" sz="1200" dirty="0"/>
            <a:t>Art. 4º Para obter o registro, os operadores de ARP deverão possuir:</a:t>
          </a:r>
          <a:endParaRPr lang="pt-BR" sz="1200" dirty="0"/>
        </a:p>
      </dgm:t>
    </dgm:pt>
    <dgm:pt modelId="{ED854DD8-84B0-478A-957E-6932F605E0CD}" type="parTrans" cxnId="{DED987EF-C48D-47E6-B95B-F055D5B9FE92}">
      <dgm:prSet/>
      <dgm:spPr/>
      <dgm:t>
        <a:bodyPr/>
        <a:lstStyle/>
        <a:p>
          <a:endParaRPr lang="pt-BR"/>
        </a:p>
      </dgm:t>
    </dgm:pt>
    <dgm:pt modelId="{9DFDB245-6FBD-4EBA-B2D0-49982DA775B9}" type="sibTrans" cxnId="{DED987EF-C48D-47E6-B95B-F055D5B9FE92}">
      <dgm:prSet/>
      <dgm:spPr/>
      <dgm:t>
        <a:bodyPr/>
        <a:lstStyle/>
        <a:p>
          <a:endParaRPr lang="pt-BR"/>
        </a:p>
      </dgm:t>
    </dgm:pt>
    <dgm:pt modelId="{44CA5E2E-D98C-4FB0-B124-4098A5875097}">
      <dgm:prSet custT="1"/>
      <dgm:spPr/>
      <dgm:t>
        <a:bodyPr/>
        <a:lstStyle/>
        <a:p>
          <a:r>
            <a:rPr lang="pt-PT" sz="1200"/>
            <a:t>Parágrafo único. Os profissionais com habilitação de coordenador ou técnico executor em aviação agrícola, comprovada mediante certificado de conclusão de curso, ficam dispensados da apresentação do documento de que trata o inciso II do </a:t>
          </a:r>
          <a:r>
            <a:rPr lang="pt-PT" sz="1200" b="1"/>
            <a:t>caput</a:t>
          </a:r>
          <a:endParaRPr lang="pt-BR" sz="1200" b="0" i="0" dirty="0"/>
        </a:p>
      </dgm:t>
    </dgm:pt>
    <dgm:pt modelId="{E8FE4094-1696-4FB6-BE24-7F17FC7C87BF}" type="parTrans" cxnId="{0FE74B5C-5915-41DE-B93E-3D44FC4DBEF2}">
      <dgm:prSet/>
      <dgm:spPr/>
      <dgm:t>
        <a:bodyPr/>
        <a:lstStyle/>
        <a:p>
          <a:endParaRPr lang="pt-BR"/>
        </a:p>
      </dgm:t>
    </dgm:pt>
    <dgm:pt modelId="{5CB1EC01-9E80-4951-88A0-56B26D684B90}" type="sibTrans" cxnId="{0FE74B5C-5915-41DE-B93E-3D44FC4DBEF2}">
      <dgm:prSet/>
      <dgm:spPr/>
      <dgm:t>
        <a:bodyPr/>
        <a:lstStyle/>
        <a:p>
          <a:endParaRPr lang="pt-BR"/>
        </a:p>
      </dgm:t>
    </dgm:pt>
    <dgm:pt modelId="{6D5943E8-9216-4E63-B312-7485B92B11A0}" type="pres">
      <dgm:prSet presAssocID="{49B7BD4B-F5E6-490B-82AA-263E8ABD015B}" presName="Name0" presStyleCnt="0">
        <dgm:presLayoutVars>
          <dgm:dir/>
          <dgm:animLvl val="lvl"/>
          <dgm:resizeHandles val="exact"/>
        </dgm:presLayoutVars>
      </dgm:prSet>
      <dgm:spPr/>
    </dgm:pt>
    <dgm:pt modelId="{337A98A9-3F79-4204-8157-86F90F47E7F6}" type="pres">
      <dgm:prSet presAssocID="{44CA5E2E-D98C-4FB0-B124-4098A5875097}" presName="boxAndChildren" presStyleCnt="0"/>
      <dgm:spPr/>
    </dgm:pt>
    <dgm:pt modelId="{D9444BF6-B929-47D0-AE12-19221C780240}" type="pres">
      <dgm:prSet presAssocID="{44CA5E2E-D98C-4FB0-B124-4098A5875097}" presName="parentTextBox" presStyleLbl="node1" presStyleIdx="0" presStyleCnt="6"/>
      <dgm:spPr/>
    </dgm:pt>
    <dgm:pt modelId="{5CDD0952-AE71-4D26-AF9D-C503AC65BC79}" type="pres">
      <dgm:prSet presAssocID="{ECF3BED8-82D2-4BFA-93C9-936679715D56}" presName="sp" presStyleCnt="0"/>
      <dgm:spPr/>
    </dgm:pt>
    <dgm:pt modelId="{67B83548-FE46-466E-B97F-EA4E8E8A84F5}" type="pres">
      <dgm:prSet presAssocID="{F148BF25-904D-46A0-AD35-2C8665192732}" presName="arrowAndChildren" presStyleCnt="0"/>
      <dgm:spPr/>
    </dgm:pt>
    <dgm:pt modelId="{63471749-FD68-4915-B3C6-B1C53E4643AA}" type="pres">
      <dgm:prSet presAssocID="{F148BF25-904D-46A0-AD35-2C8665192732}" presName="parentTextArrow" presStyleLbl="node1" presStyleIdx="1" presStyleCnt="6"/>
      <dgm:spPr/>
    </dgm:pt>
    <dgm:pt modelId="{0849DB1B-1557-4B88-9AB5-56C35821C87C}" type="pres">
      <dgm:prSet presAssocID="{F2E59E61-BB44-41B0-B5FC-F2235867BFB7}" presName="sp" presStyleCnt="0"/>
      <dgm:spPr/>
    </dgm:pt>
    <dgm:pt modelId="{18416873-D34E-4748-9171-0EFADB72F5B6}" type="pres">
      <dgm:prSet presAssocID="{567A47AD-58F2-4AF5-B9DD-9DFE65F1B23A}" presName="arrowAndChildren" presStyleCnt="0"/>
      <dgm:spPr/>
    </dgm:pt>
    <dgm:pt modelId="{DCEEAD51-6C48-4AC8-AA9A-C6F6A4FB0397}" type="pres">
      <dgm:prSet presAssocID="{567A47AD-58F2-4AF5-B9DD-9DFE65F1B23A}" presName="parentTextArrow" presStyleLbl="node1" presStyleIdx="2" presStyleCnt="6"/>
      <dgm:spPr/>
    </dgm:pt>
    <dgm:pt modelId="{CBD7DB1E-6CAA-421A-AEE5-361F4AAF6634}" type="pres">
      <dgm:prSet presAssocID="{189D4957-4997-4C13-93DA-5C92BD43DD19}" presName="sp" presStyleCnt="0"/>
      <dgm:spPr/>
    </dgm:pt>
    <dgm:pt modelId="{2F884E01-3D2D-42C7-BBEC-8A71524AA467}" type="pres">
      <dgm:prSet presAssocID="{A8250FBD-D171-46BB-B1AC-E6893D3DCBC3}" presName="arrowAndChildren" presStyleCnt="0"/>
      <dgm:spPr/>
    </dgm:pt>
    <dgm:pt modelId="{2E93BEAA-3C78-4FD6-855B-4FA2F132253F}" type="pres">
      <dgm:prSet presAssocID="{A8250FBD-D171-46BB-B1AC-E6893D3DCBC3}" presName="parentTextArrow" presStyleLbl="node1" presStyleIdx="3" presStyleCnt="6"/>
      <dgm:spPr/>
    </dgm:pt>
    <dgm:pt modelId="{E5B19404-56EF-440B-B136-7EB1BDE49123}" type="pres">
      <dgm:prSet presAssocID="{08BFE266-F0A7-433D-90BA-60AED07BA396}" presName="sp" presStyleCnt="0"/>
      <dgm:spPr/>
    </dgm:pt>
    <dgm:pt modelId="{5EE00DF5-4FE2-40C8-B683-57A8C9B8961A}" type="pres">
      <dgm:prSet presAssocID="{A22C570A-FBBD-46BE-8691-CDE3729687FA}" presName="arrowAndChildren" presStyleCnt="0"/>
      <dgm:spPr/>
    </dgm:pt>
    <dgm:pt modelId="{FF998E01-1E41-42D8-96C3-7E2B25A1DECC}" type="pres">
      <dgm:prSet presAssocID="{A22C570A-FBBD-46BE-8691-CDE3729687FA}" presName="parentTextArrow" presStyleLbl="node1" presStyleIdx="4" presStyleCnt="6"/>
      <dgm:spPr/>
    </dgm:pt>
    <dgm:pt modelId="{344A51E3-6AF6-418B-BAF2-A852E6AF0676}" type="pres">
      <dgm:prSet presAssocID="{9DFDB245-6FBD-4EBA-B2D0-49982DA775B9}" presName="sp" presStyleCnt="0"/>
      <dgm:spPr/>
    </dgm:pt>
    <dgm:pt modelId="{A598AA77-A64C-4605-B031-BA8F12003DEF}" type="pres">
      <dgm:prSet presAssocID="{8709AC1F-4695-4916-BC86-837EDAA1124D}" presName="arrowAndChildren" presStyleCnt="0"/>
      <dgm:spPr/>
    </dgm:pt>
    <dgm:pt modelId="{61255265-2747-463E-AD28-4A5CB8E7992F}" type="pres">
      <dgm:prSet presAssocID="{8709AC1F-4695-4916-BC86-837EDAA1124D}" presName="parentTextArrow" presStyleLbl="node1" presStyleIdx="5" presStyleCnt="6" custLinFactNeighborX="-2256" custLinFactNeighborY="-1340"/>
      <dgm:spPr/>
    </dgm:pt>
  </dgm:ptLst>
  <dgm:cxnLst>
    <dgm:cxn modelId="{E5FA7E19-C9CF-49DD-ABBF-A8ADC60B3BEB}" type="presOf" srcId="{F148BF25-904D-46A0-AD35-2C8665192732}" destId="{63471749-FD68-4915-B3C6-B1C53E4643AA}" srcOrd="0" destOrd="0" presId="urn:microsoft.com/office/officeart/2005/8/layout/process4"/>
    <dgm:cxn modelId="{0FE74B5C-5915-41DE-B93E-3D44FC4DBEF2}" srcId="{49B7BD4B-F5E6-490B-82AA-263E8ABD015B}" destId="{44CA5E2E-D98C-4FB0-B124-4098A5875097}" srcOrd="5" destOrd="0" parTransId="{E8FE4094-1696-4FB6-BE24-7F17FC7C87BF}" sibTransId="{5CB1EC01-9E80-4951-88A0-56B26D684B90}"/>
    <dgm:cxn modelId="{38C2A542-CAD3-4D36-8D42-F3DE408BCE05}" srcId="{49B7BD4B-F5E6-490B-82AA-263E8ABD015B}" destId="{A22C570A-FBBD-46BE-8691-CDE3729687FA}" srcOrd="1" destOrd="0" parTransId="{C12575C0-9243-4E8A-9851-80FBCBDD7B55}" sibTransId="{08BFE266-F0A7-433D-90BA-60AED07BA396}"/>
    <dgm:cxn modelId="{A665934C-C58D-4D6B-831D-EB2803212C20}" srcId="{49B7BD4B-F5E6-490B-82AA-263E8ABD015B}" destId="{F148BF25-904D-46A0-AD35-2C8665192732}" srcOrd="4" destOrd="0" parTransId="{A131DF04-89E6-460A-88A6-F69982B2318C}" sibTransId="{ECF3BED8-82D2-4BFA-93C9-936679715D56}"/>
    <dgm:cxn modelId="{B1C5117C-4119-46FD-89C8-3528B1DABBD0}" type="presOf" srcId="{44CA5E2E-D98C-4FB0-B124-4098A5875097}" destId="{D9444BF6-B929-47D0-AE12-19221C780240}" srcOrd="0" destOrd="0" presId="urn:microsoft.com/office/officeart/2005/8/layout/process4"/>
    <dgm:cxn modelId="{04852785-AD61-4034-9C3F-49466D6CD4DA}" type="presOf" srcId="{A22C570A-FBBD-46BE-8691-CDE3729687FA}" destId="{FF998E01-1E41-42D8-96C3-7E2B25A1DECC}" srcOrd="0" destOrd="0" presId="urn:microsoft.com/office/officeart/2005/8/layout/process4"/>
    <dgm:cxn modelId="{773E1C8B-DCF1-4975-A322-533EA708184E}" type="presOf" srcId="{567A47AD-58F2-4AF5-B9DD-9DFE65F1B23A}" destId="{DCEEAD51-6C48-4AC8-AA9A-C6F6A4FB0397}" srcOrd="0" destOrd="0" presId="urn:microsoft.com/office/officeart/2005/8/layout/process4"/>
    <dgm:cxn modelId="{982C3BA9-28B5-4BB5-81CF-5D9773897AD3}" type="presOf" srcId="{A8250FBD-D171-46BB-B1AC-E6893D3DCBC3}" destId="{2E93BEAA-3C78-4FD6-855B-4FA2F132253F}" srcOrd="0" destOrd="0" presId="urn:microsoft.com/office/officeart/2005/8/layout/process4"/>
    <dgm:cxn modelId="{BB75C1B2-A17A-43CD-A4ED-AA379F8F3D77}" srcId="{49B7BD4B-F5E6-490B-82AA-263E8ABD015B}" destId="{A8250FBD-D171-46BB-B1AC-E6893D3DCBC3}" srcOrd="2" destOrd="0" parTransId="{6BADEDAB-9DE3-4AFA-A3FB-A1DC435D7089}" sibTransId="{189D4957-4997-4C13-93DA-5C92BD43DD19}"/>
    <dgm:cxn modelId="{83CF79E5-8FDF-4A67-815C-FBCACD42FF1F}" type="presOf" srcId="{8709AC1F-4695-4916-BC86-837EDAA1124D}" destId="{61255265-2747-463E-AD28-4A5CB8E7992F}" srcOrd="0" destOrd="0" presId="urn:microsoft.com/office/officeart/2005/8/layout/process4"/>
    <dgm:cxn modelId="{DED987EF-C48D-47E6-B95B-F055D5B9FE92}" srcId="{49B7BD4B-F5E6-490B-82AA-263E8ABD015B}" destId="{8709AC1F-4695-4916-BC86-837EDAA1124D}" srcOrd="0" destOrd="0" parTransId="{ED854DD8-84B0-478A-957E-6932F605E0CD}" sibTransId="{9DFDB245-6FBD-4EBA-B2D0-49982DA775B9}"/>
    <dgm:cxn modelId="{54418DF2-9B48-4EEE-9246-3D920E613FEE}" srcId="{49B7BD4B-F5E6-490B-82AA-263E8ABD015B}" destId="{567A47AD-58F2-4AF5-B9DD-9DFE65F1B23A}" srcOrd="3" destOrd="0" parTransId="{7DB7969E-1415-44DA-9D10-6F38458B285C}" sibTransId="{F2E59E61-BB44-41B0-B5FC-F2235867BFB7}"/>
    <dgm:cxn modelId="{6931BFF5-BBA2-40D9-8A0B-E35B14081CBC}" type="presOf" srcId="{49B7BD4B-F5E6-490B-82AA-263E8ABD015B}" destId="{6D5943E8-9216-4E63-B312-7485B92B11A0}" srcOrd="0" destOrd="0" presId="urn:microsoft.com/office/officeart/2005/8/layout/process4"/>
    <dgm:cxn modelId="{216109FB-2FF5-4D59-A4A1-D071F96715CA}" type="presParOf" srcId="{6D5943E8-9216-4E63-B312-7485B92B11A0}" destId="{337A98A9-3F79-4204-8157-86F90F47E7F6}" srcOrd="0" destOrd="0" presId="urn:microsoft.com/office/officeart/2005/8/layout/process4"/>
    <dgm:cxn modelId="{2341BF45-7BCD-4FB4-80C7-1DBE973B4FFB}" type="presParOf" srcId="{337A98A9-3F79-4204-8157-86F90F47E7F6}" destId="{D9444BF6-B929-47D0-AE12-19221C780240}" srcOrd="0" destOrd="0" presId="urn:microsoft.com/office/officeart/2005/8/layout/process4"/>
    <dgm:cxn modelId="{9C3511AB-2DE3-4122-B1AD-74CEF4F21721}" type="presParOf" srcId="{6D5943E8-9216-4E63-B312-7485B92B11A0}" destId="{5CDD0952-AE71-4D26-AF9D-C503AC65BC79}" srcOrd="1" destOrd="0" presId="urn:microsoft.com/office/officeart/2005/8/layout/process4"/>
    <dgm:cxn modelId="{5DFEAA35-5147-46F4-9125-2F2DD4EF15EA}" type="presParOf" srcId="{6D5943E8-9216-4E63-B312-7485B92B11A0}" destId="{67B83548-FE46-466E-B97F-EA4E8E8A84F5}" srcOrd="2" destOrd="0" presId="urn:microsoft.com/office/officeart/2005/8/layout/process4"/>
    <dgm:cxn modelId="{50C86298-91D0-438D-9F09-1F384DA6037A}" type="presParOf" srcId="{67B83548-FE46-466E-B97F-EA4E8E8A84F5}" destId="{63471749-FD68-4915-B3C6-B1C53E4643AA}" srcOrd="0" destOrd="0" presId="urn:microsoft.com/office/officeart/2005/8/layout/process4"/>
    <dgm:cxn modelId="{306BB3D4-D648-4E99-A58E-9CD0D93036BD}" type="presParOf" srcId="{6D5943E8-9216-4E63-B312-7485B92B11A0}" destId="{0849DB1B-1557-4B88-9AB5-56C35821C87C}" srcOrd="3" destOrd="0" presId="urn:microsoft.com/office/officeart/2005/8/layout/process4"/>
    <dgm:cxn modelId="{69E88872-6B4D-4969-A546-A1512D580A7F}" type="presParOf" srcId="{6D5943E8-9216-4E63-B312-7485B92B11A0}" destId="{18416873-D34E-4748-9171-0EFADB72F5B6}" srcOrd="4" destOrd="0" presId="urn:microsoft.com/office/officeart/2005/8/layout/process4"/>
    <dgm:cxn modelId="{C4F8D1E2-25FD-4E01-89BC-A067D165CC8E}" type="presParOf" srcId="{18416873-D34E-4748-9171-0EFADB72F5B6}" destId="{DCEEAD51-6C48-4AC8-AA9A-C6F6A4FB0397}" srcOrd="0" destOrd="0" presId="urn:microsoft.com/office/officeart/2005/8/layout/process4"/>
    <dgm:cxn modelId="{868422C8-DB34-413A-8B8B-FC7754185C1B}" type="presParOf" srcId="{6D5943E8-9216-4E63-B312-7485B92B11A0}" destId="{CBD7DB1E-6CAA-421A-AEE5-361F4AAF6634}" srcOrd="5" destOrd="0" presId="urn:microsoft.com/office/officeart/2005/8/layout/process4"/>
    <dgm:cxn modelId="{332E2DD7-9D34-403D-9D9D-C8CA3230B81B}" type="presParOf" srcId="{6D5943E8-9216-4E63-B312-7485B92B11A0}" destId="{2F884E01-3D2D-42C7-BBEC-8A71524AA467}" srcOrd="6" destOrd="0" presId="urn:microsoft.com/office/officeart/2005/8/layout/process4"/>
    <dgm:cxn modelId="{1868F10A-BBD6-4371-94D1-D72DD21E16AB}" type="presParOf" srcId="{2F884E01-3D2D-42C7-BBEC-8A71524AA467}" destId="{2E93BEAA-3C78-4FD6-855B-4FA2F132253F}" srcOrd="0" destOrd="0" presId="urn:microsoft.com/office/officeart/2005/8/layout/process4"/>
    <dgm:cxn modelId="{04DBD226-6026-41AE-9D4B-5751842EDA29}" type="presParOf" srcId="{6D5943E8-9216-4E63-B312-7485B92B11A0}" destId="{E5B19404-56EF-440B-B136-7EB1BDE49123}" srcOrd="7" destOrd="0" presId="urn:microsoft.com/office/officeart/2005/8/layout/process4"/>
    <dgm:cxn modelId="{D5AD5922-7D72-4099-BD76-E441B862CC56}" type="presParOf" srcId="{6D5943E8-9216-4E63-B312-7485B92B11A0}" destId="{5EE00DF5-4FE2-40C8-B683-57A8C9B8961A}" srcOrd="8" destOrd="0" presId="urn:microsoft.com/office/officeart/2005/8/layout/process4"/>
    <dgm:cxn modelId="{C50748DB-B9F4-4887-B7BF-EBB1A31D7CC3}" type="presParOf" srcId="{5EE00DF5-4FE2-40C8-B683-57A8C9B8961A}" destId="{FF998E01-1E41-42D8-96C3-7E2B25A1DECC}" srcOrd="0" destOrd="0" presId="urn:microsoft.com/office/officeart/2005/8/layout/process4"/>
    <dgm:cxn modelId="{17846067-203E-4657-9236-697F513AD981}" type="presParOf" srcId="{6D5943E8-9216-4E63-B312-7485B92B11A0}" destId="{344A51E3-6AF6-418B-BAF2-A852E6AF0676}" srcOrd="9" destOrd="0" presId="urn:microsoft.com/office/officeart/2005/8/layout/process4"/>
    <dgm:cxn modelId="{8C0543E3-F95B-4CF1-9EC2-5A92BD6025ED}" type="presParOf" srcId="{6D5943E8-9216-4E63-B312-7485B92B11A0}" destId="{A598AA77-A64C-4605-B031-BA8F12003DEF}" srcOrd="10" destOrd="0" presId="urn:microsoft.com/office/officeart/2005/8/layout/process4"/>
    <dgm:cxn modelId="{7D404029-C175-4844-A348-B9639D569C2A}" type="presParOf" srcId="{A598AA77-A64C-4605-B031-BA8F12003DEF}" destId="{61255265-2747-463E-AD28-4A5CB8E799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5910F-2AB4-4EC6-BA11-7179EDD793F0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9C6EA4-4B80-4896-B862-9901CBBA2F87}">
      <dgm:prSet custT="1"/>
      <dgm:spPr/>
      <dgm:t>
        <a:bodyPr/>
        <a:lstStyle/>
        <a:p>
          <a:r>
            <a:rPr lang="pt-BR" sz="3200" dirty="0"/>
            <a:t>Se a empresa for situada em</a:t>
          </a:r>
        </a:p>
        <a:p>
          <a:r>
            <a:rPr lang="pt-BR" sz="3200" dirty="0"/>
            <a:t> </a:t>
          </a:r>
          <a:r>
            <a:rPr lang="pt-BR" sz="3200" b="1" u="sng" dirty="0"/>
            <a:t>ZONA URBANA</a:t>
          </a:r>
          <a:endParaRPr lang="en-US" sz="3200" dirty="0"/>
        </a:p>
      </dgm:t>
    </dgm:pt>
    <dgm:pt modelId="{3DD802F2-4363-44CA-8346-179085A3266D}" type="parTrans" cxnId="{7D8EFF00-D224-42B4-AD3A-682DDDD0C32C}">
      <dgm:prSet/>
      <dgm:spPr/>
      <dgm:t>
        <a:bodyPr/>
        <a:lstStyle/>
        <a:p>
          <a:endParaRPr lang="en-US"/>
        </a:p>
      </dgm:t>
    </dgm:pt>
    <dgm:pt modelId="{1E841051-6B46-427F-AD1C-5902125E7860}" type="sibTrans" cxnId="{7D8EFF00-D224-42B4-AD3A-682DDDD0C32C}">
      <dgm:prSet/>
      <dgm:spPr/>
      <dgm:t>
        <a:bodyPr/>
        <a:lstStyle/>
        <a:p>
          <a:endParaRPr lang="en-US"/>
        </a:p>
      </dgm:t>
    </dgm:pt>
    <dgm:pt modelId="{C14514FD-F3BE-481C-9CF3-14A957F40F72}">
      <dgm:prSet/>
      <dgm:spPr/>
      <dgm:t>
        <a:bodyPr/>
        <a:lstStyle/>
        <a:p>
          <a:pPr algn="just"/>
          <a:r>
            <a:rPr lang="pt-BR" dirty="0"/>
            <a:t>No campo TIPO DE ENDEREÇO, escolha a opção </a:t>
          </a:r>
          <a:r>
            <a:rPr lang="pt-BR" u="sng" dirty="0"/>
            <a:t>CORRESPONDÊNCIA/LOCALIZAÇÃO </a:t>
          </a:r>
          <a:r>
            <a:rPr lang="pt-BR" dirty="0"/>
            <a:t>e digite todos os dados necessários para o recebimento de comunicações via postal. </a:t>
          </a:r>
          <a:endParaRPr lang="en-US" dirty="0"/>
        </a:p>
      </dgm:t>
    </dgm:pt>
    <dgm:pt modelId="{71027D0C-15B9-4C99-B944-19425D2EF4CA}" type="parTrans" cxnId="{54C71F1B-43B8-41E7-81D6-63726A18429D}">
      <dgm:prSet/>
      <dgm:spPr/>
      <dgm:t>
        <a:bodyPr/>
        <a:lstStyle/>
        <a:p>
          <a:endParaRPr lang="en-US"/>
        </a:p>
      </dgm:t>
    </dgm:pt>
    <dgm:pt modelId="{2CC09466-0686-4C3F-B96D-E4AB5AE08984}" type="sibTrans" cxnId="{54C71F1B-43B8-41E7-81D6-63726A18429D}">
      <dgm:prSet/>
      <dgm:spPr/>
      <dgm:t>
        <a:bodyPr/>
        <a:lstStyle/>
        <a:p>
          <a:endParaRPr lang="en-US"/>
        </a:p>
      </dgm:t>
    </dgm:pt>
    <dgm:pt modelId="{B48CBE01-B788-4EA0-8318-D2ABC64844DB}">
      <dgm:prSet custT="1"/>
      <dgm:spPr/>
      <dgm:t>
        <a:bodyPr/>
        <a:lstStyle/>
        <a:p>
          <a:r>
            <a:rPr lang="pt-BR" sz="3600" dirty="0"/>
            <a:t>Se a empresa for situada em </a:t>
          </a:r>
        </a:p>
        <a:p>
          <a:r>
            <a:rPr lang="pt-BR" sz="3600" b="1" u="sng" dirty="0"/>
            <a:t>ZONA RURAL</a:t>
          </a:r>
        </a:p>
        <a:p>
          <a:r>
            <a:rPr lang="pt-BR" sz="3200" b="0" u="none" dirty="0"/>
            <a:t>(Exemplo a seguir)</a:t>
          </a:r>
          <a:endParaRPr lang="en-US" sz="3200" b="0" u="none" dirty="0"/>
        </a:p>
      </dgm:t>
    </dgm:pt>
    <dgm:pt modelId="{A5AA8ABB-66F8-45D9-9D10-D4F29FE2C82C}" type="parTrans" cxnId="{0B7FBA25-8BA2-4427-BD41-C76CDCEFEE7E}">
      <dgm:prSet/>
      <dgm:spPr/>
      <dgm:t>
        <a:bodyPr/>
        <a:lstStyle/>
        <a:p>
          <a:endParaRPr lang="en-US"/>
        </a:p>
      </dgm:t>
    </dgm:pt>
    <dgm:pt modelId="{687DE140-8310-4C9C-AFDB-47A51EF81964}" type="sibTrans" cxnId="{0B7FBA25-8BA2-4427-BD41-C76CDCEFEE7E}">
      <dgm:prSet/>
      <dgm:spPr/>
      <dgm:t>
        <a:bodyPr/>
        <a:lstStyle/>
        <a:p>
          <a:endParaRPr lang="en-US"/>
        </a:p>
      </dgm:t>
    </dgm:pt>
    <dgm:pt modelId="{9664327F-AF57-4B8F-BF44-C82E3DA8437A}">
      <dgm:prSet/>
      <dgm:spPr/>
      <dgm:t>
        <a:bodyPr/>
        <a:lstStyle/>
        <a:p>
          <a:pPr algn="just"/>
          <a:r>
            <a:rPr lang="pt-BR" dirty="0"/>
            <a:t>Deverão ser cadastrados 2 tipos de endereço:</a:t>
          </a:r>
          <a:endParaRPr lang="en-US" dirty="0"/>
        </a:p>
      </dgm:t>
    </dgm:pt>
    <dgm:pt modelId="{2AC26603-194D-4FFB-8EB0-4C9CF8EB5E1C}" type="parTrans" cxnId="{4E0A35D5-D729-44F8-8DB6-EC03B7012E28}">
      <dgm:prSet/>
      <dgm:spPr/>
      <dgm:t>
        <a:bodyPr/>
        <a:lstStyle/>
        <a:p>
          <a:endParaRPr lang="en-US"/>
        </a:p>
      </dgm:t>
    </dgm:pt>
    <dgm:pt modelId="{C881CA9F-DEAF-47F6-80A6-6736A1E55DF1}" type="sibTrans" cxnId="{4E0A35D5-D729-44F8-8DB6-EC03B7012E28}">
      <dgm:prSet/>
      <dgm:spPr/>
      <dgm:t>
        <a:bodyPr/>
        <a:lstStyle/>
        <a:p>
          <a:endParaRPr lang="en-US"/>
        </a:p>
      </dgm:t>
    </dgm:pt>
    <dgm:pt modelId="{8F41CAA2-52F5-455D-931F-01CFCDFC9554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pt-BR" dirty="0"/>
            <a:t>TIPO DE ENDEREÇO </a:t>
          </a:r>
          <a:r>
            <a:rPr lang="pt-BR" u="sng" dirty="0"/>
            <a:t>LOCALIZAÇÃO</a:t>
          </a:r>
          <a:r>
            <a:rPr lang="pt-BR" dirty="0"/>
            <a:t>, onde serão informados os dados do local onde se encontra o estabelecimento que está sendo registrado, conforme consta no CNPJ, nessa opção é obrigatório informar a posição geográfica;</a:t>
          </a:r>
          <a:endParaRPr lang="en-US" dirty="0"/>
        </a:p>
      </dgm:t>
    </dgm:pt>
    <dgm:pt modelId="{F5795437-3330-428E-B628-C6E48DC03961}" type="parTrans" cxnId="{EBE00A0C-3FCA-4EE1-82B6-E3403A282A24}">
      <dgm:prSet/>
      <dgm:spPr/>
      <dgm:t>
        <a:bodyPr/>
        <a:lstStyle/>
        <a:p>
          <a:endParaRPr lang="en-US"/>
        </a:p>
      </dgm:t>
    </dgm:pt>
    <dgm:pt modelId="{95DB5B60-1B83-4D52-BD38-A4773124CC35}" type="sibTrans" cxnId="{EBE00A0C-3FCA-4EE1-82B6-E3403A282A24}">
      <dgm:prSet/>
      <dgm:spPr/>
      <dgm:t>
        <a:bodyPr/>
        <a:lstStyle/>
        <a:p>
          <a:endParaRPr lang="en-US"/>
        </a:p>
      </dgm:t>
    </dgm:pt>
    <dgm:pt modelId="{FD9BF3B4-6928-4D3D-BCF6-CF47292B5B37}">
      <dgm:prSet/>
      <dgm:spPr/>
      <dgm:t>
        <a:bodyPr/>
        <a:lstStyle/>
        <a:p>
          <a:pPr algn="l"/>
          <a:r>
            <a:rPr lang="pt-BR" dirty="0"/>
            <a:t>Se algum campo não abrir, pois isto varia em função do CEP informado, digite os dados no campo COMPLEMENTO.</a:t>
          </a:r>
          <a:endParaRPr lang="en-US" dirty="0"/>
        </a:p>
      </dgm:t>
    </dgm:pt>
    <dgm:pt modelId="{D7375658-B292-48AC-8191-580271F4F619}" type="parTrans" cxnId="{90C1A528-467B-4D01-A52F-5A59DC6DC539}">
      <dgm:prSet/>
      <dgm:spPr/>
      <dgm:t>
        <a:bodyPr/>
        <a:lstStyle/>
        <a:p>
          <a:endParaRPr lang="pt-BR"/>
        </a:p>
      </dgm:t>
    </dgm:pt>
    <dgm:pt modelId="{F552A8ED-F3C0-443B-8824-F00E50EE3FA6}" type="sibTrans" cxnId="{90C1A528-467B-4D01-A52F-5A59DC6DC539}">
      <dgm:prSet/>
      <dgm:spPr/>
      <dgm:t>
        <a:bodyPr/>
        <a:lstStyle/>
        <a:p>
          <a:endParaRPr lang="pt-BR"/>
        </a:p>
      </dgm:t>
    </dgm:pt>
    <dgm:pt modelId="{D0C96521-85DD-4FE8-827C-8EFE3248AA32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/>
            <a:t>TIPO DE ENDEREÇO </a:t>
          </a:r>
          <a:r>
            <a:rPr lang="en-US" u="sng" dirty="0"/>
            <a:t>CORRESPONDÊNCIA</a:t>
          </a:r>
          <a:r>
            <a:rPr lang="en-US" dirty="0"/>
            <a:t>,</a:t>
          </a:r>
          <a:r>
            <a:rPr lang="pt-BR" dirty="0"/>
            <a:t> digite todos os dados necessários para o recebimento de comunicações via postal. Se algum campo não abrir, pois isto varia em função do CEP informado, digite os dados no campo COMPLEMENTO.</a:t>
          </a:r>
          <a:endParaRPr lang="en-US" dirty="0"/>
        </a:p>
      </dgm:t>
    </dgm:pt>
    <dgm:pt modelId="{AC098066-AE61-407A-A514-2ABED25B8359}" type="parTrans" cxnId="{72A8E41D-1670-48D0-BB9A-C51F3AB9B050}">
      <dgm:prSet/>
      <dgm:spPr/>
      <dgm:t>
        <a:bodyPr/>
        <a:lstStyle/>
        <a:p>
          <a:endParaRPr lang="pt-BR"/>
        </a:p>
      </dgm:t>
    </dgm:pt>
    <dgm:pt modelId="{760A9AAA-CC35-4A72-A874-96793142C777}" type="sibTrans" cxnId="{72A8E41D-1670-48D0-BB9A-C51F3AB9B050}">
      <dgm:prSet/>
      <dgm:spPr/>
      <dgm:t>
        <a:bodyPr/>
        <a:lstStyle/>
        <a:p>
          <a:endParaRPr lang="pt-BR"/>
        </a:p>
      </dgm:t>
    </dgm:pt>
    <dgm:pt modelId="{4EA211D4-953A-4AB1-BC6E-F9E4E30B62C9}" type="pres">
      <dgm:prSet presAssocID="{62C5910F-2AB4-4EC6-BA11-7179EDD793F0}" presName="Name0" presStyleCnt="0">
        <dgm:presLayoutVars>
          <dgm:dir/>
          <dgm:animLvl val="lvl"/>
          <dgm:resizeHandles val="exact"/>
        </dgm:presLayoutVars>
      </dgm:prSet>
      <dgm:spPr/>
    </dgm:pt>
    <dgm:pt modelId="{1B9C7F41-3014-4DA3-AC24-AB634F4D862D}" type="pres">
      <dgm:prSet presAssocID="{3D9C6EA4-4B80-4896-B862-9901CBBA2F87}" presName="linNode" presStyleCnt="0"/>
      <dgm:spPr/>
    </dgm:pt>
    <dgm:pt modelId="{734F624A-7285-48B5-AE0F-12EF66D969E2}" type="pres">
      <dgm:prSet presAssocID="{3D9C6EA4-4B80-4896-B862-9901CBBA2F87}" presName="parentText" presStyleLbl="node1" presStyleIdx="0" presStyleCnt="2" custScaleX="146417">
        <dgm:presLayoutVars>
          <dgm:chMax val="1"/>
          <dgm:bulletEnabled val="1"/>
        </dgm:presLayoutVars>
      </dgm:prSet>
      <dgm:spPr/>
    </dgm:pt>
    <dgm:pt modelId="{43CD07AD-188F-4335-B8C5-9F6E0359A0E4}" type="pres">
      <dgm:prSet presAssocID="{3D9C6EA4-4B80-4896-B862-9901CBBA2F87}" presName="descendantText" presStyleLbl="alignAccFollowNode1" presStyleIdx="0" presStyleCnt="2" custScaleX="143237">
        <dgm:presLayoutVars>
          <dgm:bulletEnabled val="1"/>
        </dgm:presLayoutVars>
      </dgm:prSet>
      <dgm:spPr/>
    </dgm:pt>
    <dgm:pt modelId="{41BBFC1D-114F-4601-BC49-2301103263A4}" type="pres">
      <dgm:prSet presAssocID="{1E841051-6B46-427F-AD1C-5902125E7860}" presName="sp" presStyleCnt="0"/>
      <dgm:spPr/>
    </dgm:pt>
    <dgm:pt modelId="{F952B883-FA4B-48D2-AFD6-5DE809A5D228}" type="pres">
      <dgm:prSet presAssocID="{B48CBE01-B788-4EA0-8318-D2ABC64844DB}" presName="linNode" presStyleCnt="0"/>
      <dgm:spPr/>
    </dgm:pt>
    <dgm:pt modelId="{177E6579-CA50-4284-85EC-B861F1FA02BF}" type="pres">
      <dgm:prSet presAssocID="{B48CBE01-B788-4EA0-8318-D2ABC64844D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9855408-E0B3-444A-9480-8B9D49433A23}" type="pres">
      <dgm:prSet presAssocID="{B48CBE01-B788-4EA0-8318-D2ABC64844DB}" presName="descendantText" presStyleLbl="alignAccFollowNode1" presStyleIdx="1" presStyleCnt="2" custScaleY="116880">
        <dgm:presLayoutVars>
          <dgm:bulletEnabled val="1"/>
        </dgm:presLayoutVars>
      </dgm:prSet>
      <dgm:spPr/>
    </dgm:pt>
  </dgm:ptLst>
  <dgm:cxnLst>
    <dgm:cxn modelId="{7D8EFF00-D224-42B4-AD3A-682DDDD0C32C}" srcId="{62C5910F-2AB4-4EC6-BA11-7179EDD793F0}" destId="{3D9C6EA4-4B80-4896-B862-9901CBBA2F87}" srcOrd="0" destOrd="0" parTransId="{3DD802F2-4363-44CA-8346-179085A3266D}" sibTransId="{1E841051-6B46-427F-AD1C-5902125E7860}"/>
    <dgm:cxn modelId="{EBE00A0C-3FCA-4EE1-82B6-E3403A282A24}" srcId="{9664327F-AF57-4B8F-BF44-C82E3DA8437A}" destId="{8F41CAA2-52F5-455D-931F-01CFCDFC9554}" srcOrd="0" destOrd="0" parTransId="{F5795437-3330-428E-B628-C6E48DC03961}" sibTransId="{95DB5B60-1B83-4D52-BD38-A4773124CC35}"/>
    <dgm:cxn modelId="{54C71F1B-43B8-41E7-81D6-63726A18429D}" srcId="{3D9C6EA4-4B80-4896-B862-9901CBBA2F87}" destId="{C14514FD-F3BE-481C-9CF3-14A957F40F72}" srcOrd="0" destOrd="0" parTransId="{71027D0C-15B9-4C99-B944-19425D2EF4CA}" sibTransId="{2CC09466-0686-4C3F-B96D-E4AB5AE08984}"/>
    <dgm:cxn modelId="{72A8E41D-1670-48D0-BB9A-C51F3AB9B050}" srcId="{9664327F-AF57-4B8F-BF44-C82E3DA8437A}" destId="{D0C96521-85DD-4FE8-827C-8EFE3248AA32}" srcOrd="1" destOrd="0" parTransId="{AC098066-AE61-407A-A514-2ABED25B8359}" sibTransId="{760A9AAA-CC35-4A72-A874-96793142C777}"/>
    <dgm:cxn modelId="{0B7FBA25-8BA2-4427-BD41-C76CDCEFEE7E}" srcId="{62C5910F-2AB4-4EC6-BA11-7179EDD793F0}" destId="{B48CBE01-B788-4EA0-8318-D2ABC64844DB}" srcOrd="1" destOrd="0" parTransId="{A5AA8ABB-66F8-45D9-9D10-D4F29FE2C82C}" sibTransId="{687DE140-8310-4C9C-AFDB-47A51EF81964}"/>
    <dgm:cxn modelId="{90C1A528-467B-4D01-A52F-5A59DC6DC539}" srcId="{3D9C6EA4-4B80-4896-B862-9901CBBA2F87}" destId="{FD9BF3B4-6928-4D3D-BCF6-CF47292B5B37}" srcOrd="1" destOrd="0" parTransId="{D7375658-B292-48AC-8191-580271F4F619}" sibTransId="{F552A8ED-F3C0-443B-8824-F00E50EE3FA6}"/>
    <dgm:cxn modelId="{B558422B-F71D-4683-B5E2-1CC6C125C94F}" type="presOf" srcId="{3D9C6EA4-4B80-4896-B862-9901CBBA2F87}" destId="{734F624A-7285-48B5-AE0F-12EF66D969E2}" srcOrd="0" destOrd="0" presId="urn:microsoft.com/office/officeart/2005/8/layout/vList5"/>
    <dgm:cxn modelId="{A3BDCF36-D2B1-4975-9D32-CB2A92F99E56}" type="presOf" srcId="{FD9BF3B4-6928-4D3D-BCF6-CF47292B5B37}" destId="{43CD07AD-188F-4335-B8C5-9F6E0359A0E4}" srcOrd="0" destOrd="1" presId="urn:microsoft.com/office/officeart/2005/8/layout/vList5"/>
    <dgm:cxn modelId="{8693023E-AAF0-417A-8A3F-D7467F736C36}" type="presOf" srcId="{C14514FD-F3BE-481C-9CF3-14A957F40F72}" destId="{43CD07AD-188F-4335-B8C5-9F6E0359A0E4}" srcOrd="0" destOrd="0" presId="urn:microsoft.com/office/officeart/2005/8/layout/vList5"/>
    <dgm:cxn modelId="{D4C2396A-4DC6-4C9E-A638-9FE6AFBD2FA4}" type="presOf" srcId="{9664327F-AF57-4B8F-BF44-C82E3DA8437A}" destId="{F9855408-E0B3-444A-9480-8B9D49433A23}" srcOrd="0" destOrd="0" presId="urn:microsoft.com/office/officeart/2005/8/layout/vList5"/>
    <dgm:cxn modelId="{7DFEF78A-3952-4BB7-B30F-B7B6E474230F}" type="presOf" srcId="{62C5910F-2AB4-4EC6-BA11-7179EDD793F0}" destId="{4EA211D4-953A-4AB1-BC6E-F9E4E30B62C9}" srcOrd="0" destOrd="0" presId="urn:microsoft.com/office/officeart/2005/8/layout/vList5"/>
    <dgm:cxn modelId="{488ABC95-B2FE-4478-AB7D-E8C639968E04}" type="presOf" srcId="{B48CBE01-B788-4EA0-8318-D2ABC64844DB}" destId="{177E6579-CA50-4284-85EC-B861F1FA02BF}" srcOrd="0" destOrd="0" presId="urn:microsoft.com/office/officeart/2005/8/layout/vList5"/>
    <dgm:cxn modelId="{CB5F9CB4-E4E9-4F1E-8898-659174929C1B}" type="presOf" srcId="{8F41CAA2-52F5-455D-931F-01CFCDFC9554}" destId="{F9855408-E0B3-444A-9480-8B9D49433A23}" srcOrd="0" destOrd="1" presId="urn:microsoft.com/office/officeart/2005/8/layout/vList5"/>
    <dgm:cxn modelId="{B89A55BE-7CB8-4D86-995D-E32D30A97F4E}" type="presOf" srcId="{D0C96521-85DD-4FE8-827C-8EFE3248AA32}" destId="{F9855408-E0B3-444A-9480-8B9D49433A23}" srcOrd="0" destOrd="2" presId="urn:microsoft.com/office/officeart/2005/8/layout/vList5"/>
    <dgm:cxn modelId="{4E0A35D5-D729-44F8-8DB6-EC03B7012E28}" srcId="{B48CBE01-B788-4EA0-8318-D2ABC64844DB}" destId="{9664327F-AF57-4B8F-BF44-C82E3DA8437A}" srcOrd="0" destOrd="0" parTransId="{2AC26603-194D-4FFB-8EB0-4C9CF8EB5E1C}" sibTransId="{C881CA9F-DEAF-47F6-80A6-6736A1E55DF1}"/>
    <dgm:cxn modelId="{EA031737-251D-4E8B-BF71-C58E62B1193C}" type="presParOf" srcId="{4EA211D4-953A-4AB1-BC6E-F9E4E30B62C9}" destId="{1B9C7F41-3014-4DA3-AC24-AB634F4D862D}" srcOrd="0" destOrd="0" presId="urn:microsoft.com/office/officeart/2005/8/layout/vList5"/>
    <dgm:cxn modelId="{599352EF-9838-4969-B0B4-7C09D3935D3D}" type="presParOf" srcId="{1B9C7F41-3014-4DA3-AC24-AB634F4D862D}" destId="{734F624A-7285-48B5-AE0F-12EF66D969E2}" srcOrd="0" destOrd="0" presId="urn:microsoft.com/office/officeart/2005/8/layout/vList5"/>
    <dgm:cxn modelId="{C10C3E76-7C88-4AD0-BBEE-1CDE429025D7}" type="presParOf" srcId="{1B9C7F41-3014-4DA3-AC24-AB634F4D862D}" destId="{43CD07AD-188F-4335-B8C5-9F6E0359A0E4}" srcOrd="1" destOrd="0" presId="urn:microsoft.com/office/officeart/2005/8/layout/vList5"/>
    <dgm:cxn modelId="{51D57C02-CB94-4355-9E75-A84F3856C6FC}" type="presParOf" srcId="{4EA211D4-953A-4AB1-BC6E-F9E4E30B62C9}" destId="{41BBFC1D-114F-4601-BC49-2301103263A4}" srcOrd="1" destOrd="0" presId="urn:microsoft.com/office/officeart/2005/8/layout/vList5"/>
    <dgm:cxn modelId="{23BD18DA-EBF2-48F0-B05C-32C6EDA88506}" type="presParOf" srcId="{4EA211D4-953A-4AB1-BC6E-F9E4E30B62C9}" destId="{F952B883-FA4B-48D2-AFD6-5DE809A5D228}" srcOrd="2" destOrd="0" presId="urn:microsoft.com/office/officeart/2005/8/layout/vList5"/>
    <dgm:cxn modelId="{57D5C128-CA5A-44A2-B5D6-E5C7D3168D7E}" type="presParOf" srcId="{F952B883-FA4B-48D2-AFD6-5DE809A5D228}" destId="{177E6579-CA50-4284-85EC-B861F1FA02BF}" srcOrd="0" destOrd="0" presId="urn:microsoft.com/office/officeart/2005/8/layout/vList5"/>
    <dgm:cxn modelId="{AB8B37A1-EFC4-4394-9B4B-98C1AF812399}" type="presParOf" srcId="{F952B883-FA4B-48D2-AFD6-5DE809A5D228}" destId="{F9855408-E0B3-444A-9480-8B9D49433A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CF22A-DA13-46BE-A68A-4707EFC23640}">
      <dsp:nvSpPr>
        <dsp:cNvPr id="0" name=""/>
        <dsp:cNvSpPr/>
      </dsp:nvSpPr>
      <dsp:spPr>
        <a:xfrm>
          <a:off x="6114" y="1144218"/>
          <a:ext cx="3420018" cy="2171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A6A5D-CB3F-481E-8EF1-586E469D31AF}">
      <dsp:nvSpPr>
        <dsp:cNvPr id="0" name=""/>
        <dsp:cNvSpPr/>
      </dsp:nvSpPr>
      <dsp:spPr>
        <a:xfrm>
          <a:off x="386117" y="1505220"/>
          <a:ext cx="3420018" cy="217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O Registro dos operadores </a:t>
          </a:r>
          <a:r>
            <a:rPr lang="pt-BR" sz="1700" kern="1200" dirty="0" err="1"/>
            <a:t>aeroagrícolas</a:t>
          </a:r>
          <a:r>
            <a:rPr lang="pt-BR" sz="1700" kern="1200" dirty="0"/>
            <a:t> é instituído pela alínea “a” do art. 3º do Decreto-Lei nº 917, de 8 de outubro de 1969, regulamentado pelo Decreto nº 86.765, de 22 de novembro de 2007 (Art. 5º)</a:t>
          </a:r>
          <a:endParaRPr lang="en-US" sz="1700" kern="1200" dirty="0"/>
        </a:p>
      </dsp:txBody>
      <dsp:txXfrm>
        <a:off x="449724" y="1568827"/>
        <a:ext cx="3292804" cy="2044497"/>
      </dsp:txXfrm>
    </dsp:sp>
    <dsp:sp modelId="{D7987BEF-0E75-4811-974C-57FEEB1073EA}">
      <dsp:nvSpPr>
        <dsp:cNvPr id="0" name=""/>
        <dsp:cNvSpPr/>
      </dsp:nvSpPr>
      <dsp:spPr>
        <a:xfrm>
          <a:off x="4186137" y="1144218"/>
          <a:ext cx="2239872" cy="146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FDC74-1A42-44AD-87C1-5232B072D5D9}">
      <dsp:nvSpPr>
        <dsp:cNvPr id="0" name=""/>
        <dsp:cNvSpPr/>
      </dsp:nvSpPr>
      <dsp:spPr>
        <a:xfrm>
          <a:off x="4566140" y="1505220"/>
          <a:ext cx="2239872" cy="146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Qualquer alteração ocorrida na documentação de que trata o registro, deverá ser comunicada ao MAPA no prazo máximo de 30 (trinta) dias (art. 8º do Decreto nº 86.765/1981)</a:t>
          </a:r>
          <a:endParaRPr lang="en-US" sz="1200" kern="1200" dirty="0"/>
        </a:p>
      </dsp:txBody>
      <dsp:txXfrm>
        <a:off x="4608992" y="1548072"/>
        <a:ext cx="2154168" cy="1377356"/>
      </dsp:txXfrm>
    </dsp:sp>
    <dsp:sp modelId="{066B8D8E-E731-421C-8CC3-75E183F5C973}">
      <dsp:nvSpPr>
        <dsp:cNvPr id="0" name=""/>
        <dsp:cNvSpPr/>
      </dsp:nvSpPr>
      <dsp:spPr>
        <a:xfrm>
          <a:off x="7186015" y="1144218"/>
          <a:ext cx="3420018" cy="2171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A6050-F581-4BD3-A142-3EA5CDC85E04}">
      <dsp:nvSpPr>
        <dsp:cNvPr id="0" name=""/>
        <dsp:cNvSpPr/>
      </dsp:nvSpPr>
      <dsp:spPr>
        <a:xfrm>
          <a:off x="7566017" y="1505220"/>
          <a:ext cx="3420018" cy="217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Abrange</a:t>
          </a:r>
          <a:r>
            <a:rPr lang="pt-BR" sz="1400" kern="1200" dirty="0"/>
            <a:t> </a:t>
          </a:r>
          <a:r>
            <a:rPr lang="pt-BR" sz="1400" b="1" kern="1200" dirty="0"/>
            <a:t>pessoas físicas ou jurídicas que incluam a exploração da aviação agrícola em seus objetivos, ou a realize em consonância com os interesses de sua exploração agropecuária.</a:t>
          </a:r>
          <a:endParaRPr lang="en-US" sz="1400" kern="1200" dirty="0"/>
        </a:p>
      </dsp:txBody>
      <dsp:txXfrm>
        <a:off x="7629624" y="1568827"/>
        <a:ext cx="3292804" cy="2044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E6F32-88C6-407A-BDAA-B56FF2234F22}">
      <dsp:nvSpPr>
        <dsp:cNvPr id="0" name=""/>
        <dsp:cNvSpPr/>
      </dsp:nvSpPr>
      <dsp:spPr>
        <a:xfrm>
          <a:off x="0" y="7375"/>
          <a:ext cx="9618134" cy="1769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 - Operadores de ARP: pessoa física ou jurídica, agricultor ou empresa rural, cooperativa, consórcio de produtores rurais, empresa prestadora de serviço e órgão governamental, tanto proprietário quanto arrendatário de ARP, que pretenda efetuar operações aeroagrícolas com aplicação de agrotóxicos e afins, adjuvantes, fertilizantes, </a:t>
          </a:r>
          <a:r>
            <a:rPr lang="pt-BR" sz="2100" kern="1200" dirty="0" err="1"/>
            <a:t>inoculantes</a:t>
          </a:r>
          <a:r>
            <a:rPr lang="pt-BR" sz="2100" kern="1200" dirty="0"/>
            <a:t>, corretivos e sementes.</a:t>
          </a:r>
          <a:endParaRPr lang="en-US" sz="2100" kern="1200" dirty="0"/>
        </a:p>
      </dsp:txBody>
      <dsp:txXfrm>
        <a:off x="86357" y="93732"/>
        <a:ext cx="9445420" cy="1596325"/>
      </dsp:txXfrm>
    </dsp:sp>
    <dsp:sp modelId="{774FE069-8C4F-4017-95E1-C0FE3A922411}">
      <dsp:nvSpPr>
        <dsp:cNvPr id="0" name=""/>
        <dsp:cNvSpPr/>
      </dsp:nvSpPr>
      <dsp:spPr>
        <a:xfrm>
          <a:off x="0" y="1836895"/>
          <a:ext cx="9618134" cy="13895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kern="1200" dirty="0"/>
            <a:t>II – entidades de ensino que pretendam ministrar Cursos CAAR – Curso para aplicação aeroagrícola remota.</a:t>
          </a:r>
          <a:endParaRPr lang="en-US" sz="2100" b="0" kern="1200" dirty="0"/>
        </a:p>
      </dsp:txBody>
      <dsp:txXfrm>
        <a:off x="67831" y="1904726"/>
        <a:ext cx="9482472" cy="1253865"/>
      </dsp:txXfrm>
    </dsp:sp>
    <dsp:sp modelId="{25573D20-D082-4B0D-B9E1-9F9E527D1523}">
      <dsp:nvSpPr>
        <dsp:cNvPr id="0" name=""/>
        <dsp:cNvSpPr/>
      </dsp:nvSpPr>
      <dsp:spPr>
        <a:xfrm>
          <a:off x="0" y="3286903"/>
          <a:ext cx="9618134" cy="17690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Observação. </a:t>
          </a:r>
          <a:r>
            <a:rPr lang="pt-PT" sz="1600" i="1" kern="1200" dirty="0"/>
            <a:t>As instituições de ensino e pesquisa, de nível técnico e superior, públicas e privadas, que utilizam ARP’s para aplicações com fins educacionais e científicos ficam dispensadas do cumprimento das exigências previstas nesta Portaria, devendo observar as normas e legislações específicas aplicáveis ao caso</a:t>
          </a:r>
          <a:r>
            <a:rPr lang="pt-PT" sz="1600" kern="1200" dirty="0"/>
            <a:t>. (Art. 27 da Portaria 298/2021)</a:t>
          </a:r>
          <a:endParaRPr lang="en-US" sz="1600" b="0" kern="1200" dirty="0"/>
        </a:p>
      </dsp:txBody>
      <dsp:txXfrm>
        <a:off x="86357" y="3373260"/>
        <a:ext cx="9445420" cy="1596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44BF6-B929-47D0-AE12-19221C780240}">
      <dsp:nvSpPr>
        <dsp:cNvPr id="0" name=""/>
        <dsp:cNvSpPr/>
      </dsp:nvSpPr>
      <dsp:spPr>
        <a:xfrm>
          <a:off x="0" y="4348189"/>
          <a:ext cx="6656769" cy="570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Parágrafo único. Os profissionais com habilitação de coordenador ou técnico executor em aviação agrícola, comprovada mediante certificado de conclusão de curso, ficam dispensados da apresentação do documento de que trata o inciso II do </a:t>
          </a:r>
          <a:r>
            <a:rPr lang="pt-PT" sz="1200" b="1" kern="1200"/>
            <a:t>caput</a:t>
          </a:r>
          <a:endParaRPr lang="pt-BR" sz="1200" b="0" i="0" kern="1200" dirty="0"/>
        </a:p>
      </dsp:txBody>
      <dsp:txXfrm>
        <a:off x="0" y="4348189"/>
        <a:ext cx="6656769" cy="570697"/>
      </dsp:txXfrm>
    </dsp:sp>
    <dsp:sp modelId="{63471749-FD68-4915-B3C6-B1C53E4643AA}">
      <dsp:nvSpPr>
        <dsp:cNvPr id="0" name=""/>
        <dsp:cNvSpPr/>
      </dsp:nvSpPr>
      <dsp:spPr>
        <a:xfrm rot="10800000">
          <a:off x="0" y="3479017"/>
          <a:ext cx="6656769" cy="87773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200" kern="1200" dirty="0"/>
            <a:t>§ 1º O inciso I do </a:t>
          </a:r>
          <a:r>
            <a:rPr lang="pt-PT" sz="1200" b="1" kern="1200" dirty="0"/>
            <a:t>caput </a:t>
          </a:r>
          <a:r>
            <a:rPr lang="pt-PT" sz="1200" kern="1200" dirty="0"/>
            <a:t>aplica-se apenas às pessoas jurídicas operadoras de ARP.</a:t>
          </a:r>
          <a:endParaRPr lang="pt-BR" sz="1200" b="0" i="0" kern="1200" dirty="0"/>
        </a:p>
      </dsp:txBody>
      <dsp:txXfrm rot="10800000">
        <a:off x="0" y="3479017"/>
        <a:ext cx="6656769" cy="570324"/>
      </dsp:txXfrm>
    </dsp:sp>
    <dsp:sp modelId="{DCEEAD51-6C48-4AC8-AA9A-C6F6A4FB0397}">
      <dsp:nvSpPr>
        <dsp:cNvPr id="0" name=""/>
        <dsp:cNvSpPr/>
      </dsp:nvSpPr>
      <dsp:spPr>
        <a:xfrm rot="10800000">
          <a:off x="0" y="2609844"/>
          <a:ext cx="6656769" cy="87773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III - </a:t>
          </a:r>
          <a:r>
            <a:rPr lang="pt-PT" sz="1200" kern="1200" dirty="0"/>
            <a:t>aeronaves remotamente pilotadas em situação regular junto à Agência Nacional de</a:t>
          </a:r>
          <a:endParaRPr lang="pt-B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Aviação Civil - ANAC.</a:t>
          </a:r>
          <a:endParaRPr lang="pt-BR" sz="1200" kern="1200" dirty="0"/>
        </a:p>
      </dsp:txBody>
      <dsp:txXfrm rot="10800000">
        <a:off x="0" y="2609844"/>
        <a:ext cx="6656769" cy="570324"/>
      </dsp:txXfrm>
    </dsp:sp>
    <dsp:sp modelId="{2E93BEAA-3C78-4FD6-855B-4FA2F132253F}">
      <dsp:nvSpPr>
        <dsp:cNvPr id="0" name=""/>
        <dsp:cNvSpPr/>
      </dsp:nvSpPr>
      <dsp:spPr>
        <a:xfrm rot="10800000">
          <a:off x="0" y="1740672"/>
          <a:ext cx="6656769" cy="87773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II - aplicador aeroagrícola remoto com CAAR, ressalvados os casos do parágrafo único do art. 5º;</a:t>
          </a:r>
          <a:endParaRPr lang="pt-B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0" y="1740672"/>
        <a:ext cx="6656769" cy="570324"/>
      </dsp:txXfrm>
    </dsp:sp>
    <dsp:sp modelId="{FF998E01-1E41-42D8-96C3-7E2B25A1DECC}">
      <dsp:nvSpPr>
        <dsp:cNvPr id="0" name=""/>
        <dsp:cNvSpPr/>
      </dsp:nvSpPr>
      <dsp:spPr>
        <a:xfrm rot="10800000">
          <a:off x="0" y="871500"/>
          <a:ext cx="6656769" cy="87773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 </a:t>
          </a:r>
          <a:r>
            <a:rPr lang="pt-PT" sz="1200" kern="1200" dirty="0"/>
            <a:t>- responsável técnico, engenheiro agrônomo ou engenheiro florestal, registrado no respectivo Conselho Profissional, encarregado pela coordenação das atividades específicas de sua área de atuação;</a:t>
          </a:r>
          <a:endParaRPr lang="pt-BR" sz="1200" kern="1200" dirty="0"/>
        </a:p>
      </dsp:txBody>
      <dsp:txXfrm rot="10800000">
        <a:off x="0" y="871500"/>
        <a:ext cx="6656769" cy="570324"/>
      </dsp:txXfrm>
    </dsp:sp>
    <dsp:sp modelId="{61255265-2747-463E-AD28-4A5CB8E7992F}">
      <dsp:nvSpPr>
        <dsp:cNvPr id="0" name=""/>
        <dsp:cNvSpPr/>
      </dsp:nvSpPr>
      <dsp:spPr>
        <a:xfrm rot="10800000">
          <a:off x="0" y="0"/>
          <a:ext cx="6656769" cy="87773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Art. 4º Para obter o registro, os operadores de ARP deverão possuir:</a:t>
          </a:r>
          <a:endParaRPr lang="pt-BR" sz="1200" kern="1200" dirty="0"/>
        </a:p>
      </dsp:txBody>
      <dsp:txXfrm rot="10800000">
        <a:off x="0" y="0"/>
        <a:ext cx="6656769" cy="570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D07AD-188F-4335-B8C5-9F6E0359A0E4}">
      <dsp:nvSpPr>
        <dsp:cNvPr id="0" name=""/>
        <dsp:cNvSpPr/>
      </dsp:nvSpPr>
      <dsp:spPr>
        <a:xfrm rot="5400000">
          <a:off x="6747768" y="-2270729"/>
          <a:ext cx="2211128" cy="73055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No campo TIPO DE ENDEREÇO, escolha a opção </a:t>
          </a:r>
          <a:r>
            <a:rPr lang="pt-BR" sz="1800" u="sng" kern="1200" dirty="0"/>
            <a:t>CORRESPONDÊNCIA/LOCALIZAÇÃO </a:t>
          </a:r>
          <a:r>
            <a:rPr lang="pt-BR" sz="1800" kern="1200" dirty="0"/>
            <a:t>e digite todos os dados necessários para o recebimento de comunicações via postal.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Se algum campo não abrir, pois isto varia em função do CEP informado, digite os dados no campo COMPLEMENTO.</a:t>
          </a:r>
          <a:endParaRPr lang="en-US" sz="1800" kern="1200" dirty="0"/>
        </a:p>
      </dsp:txBody>
      <dsp:txXfrm rot="-5400000">
        <a:off x="4200579" y="384398"/>
        <a:ext cx="7197568" cy="1995252"/>
      </dsp:txXfrm>
    </dsp:sp>
    <dsp:sp modelId="{734F624A-7285-48B5-AE0F-12EF66D969E2}">
      <dsp:nvSpPr>
        <dsp:cNvPr id="0" name=""/>
        <dsp:cNvSpPr/>
      </dsp:nvSpPr>
      <dsp:spPr>
        <a:xfrm>
          <a:off x="0" y="69"/>
          <a:ext cx="4200578" cy="27639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Se a empresa for situada em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 </a:t>
          </a:r>
          <a:r>
            <a:rPr lang="pt-BR" sz="3200" b="1" u="sng" kern="1200" dirty="0"/>
            <a:t>ZONA URBANA</a:t>
          </a:r>
          <a:endParaRPr lang="en-US" sz="3200" kern="1200" dirty="0"/>
        </a:p>
      </dsp:txBody>
      <dsp:txXfrm>
        <a:off x="134923" y="134992"/>
        <a:ext cx="3930732" cy="2494064"/>
      </dsp:txXfrm>
    </dsp:sp>
    <dsp:sp modelId="{F9855408-E0B3-444A-9480-8B9D49433A23}">
      <dsp:nvSpPr>
        <dsp:cNvPr id="0" name=""/>
        <dsp:cNvSpPr/>
      </dsp:nvSpPr>
      <dsp:spPr>
        <a:xfrm rot="5400000">
          <a:off x="6534500" y="600984"/>
          <a:ext cx="2584366" cy="7366290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Deverão ser cadastrados 2 tipos de endereço:</a:t>
          </a:r>
          <a:endParaRPr lang="en-US" sz="1800" kern="1200" dirty="0"/>
        </a:p>
        <a:p>
          <a:pPr marL="342900" lvl="2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800" kern="1200" dirty="0"/>
            <a:t>TIPO DE ENDEREÇO </a:t>
          </a:r>
          <a:r>
            <a:rPr lang="pt-BR" sz="1800" u="sng" kern="1200" dirty="0"/>
            <a:t>LOCALIZAÇÃO</a:t>
          </a:r>
          <a:r>
            <a:rPr lang="pt-BR" sz="1800" kern="1200" dirty="0"/>
            <a:t>, onde serão informados os dados do local onde se encontra o estabelecimento que está sendo registrado, conforme consta no CNPJ, nessa opção é obrigatório informar a posição geográfica;</a:t>
          </a:r>
          <a:endParaRPr lang="en-US" sz="1800" kern="1200" dirty="0"/>
        </a:p>
        <a:p>
          <a:pPr marL="342900" lvl="2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TIPO DE ENDEREÇO </a:t>
          </a:r>
          <a:r>
            <a:rPr lang="en-US" sz="1800" u="sng" kern="1200" dirty="0"/>
            <a:t>CORRESPONDÊNCIA</a:t>
          </a:r>
          <a:r>
            <a:rPr lang="en-US" sz="1800" kern="1200" dirty="0"/>
            <a:t>,</a:t>
          </a:r>
          <a:r>
            <a:rPr lang="pt-BR" sz="1800" kern="1200" dirty="0"/>
            <a:t> digite todos os dados necessários para o recebimento de comunicações via postal. Se algum campo não abrir, pois isto varia em função do CEP informado, digite os dados no campo COMPLEMENTO.</a:t>
          </a:r>
          <a:endParaRPr lang="en-US" sz="1800" kern="1200" dirty="0"/>
        </a:p>
      </dsp:txBody>
      <dsp:txXfrm rot="-5400000">
        <a:off x="4143538" y="3118104"/>
        <a:ext cx="7240132" cy="2332050"/>
      </dsp:txXfrm>
    </dsp:sp>
    <dsp:sp modelId="{177E6579-CA50-4284-85EC-B861F1FA02BF}">
      <dsp:nvSpPr>
        <dsp:cNvPr id="0" name=""/>
        <dsp:cNvSpPr/>
      </dsp:nvSpPr>
      <dsp:spPr>
        <a:xfrm>
          <a:off x="0" y="2902174"/>
          <a:ext cx="4143538" cy="276391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Se a empresa for situada em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u="sng" kern="1200" dirty="0"/>
            <a:t>ZONA RURAL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u="none" kern="1200" dirty="0"/>
            <a:t>(Exemplo a seguir)</a:t>
          </a:r>
          <a:endParaRPr lang="en-US" sz="3200" b="0" u="none" kern="1200" dirty="0"/>
        </a:p>
      </dsp:txBody>
      <dsp:txXfrm>
        <a:off x="134923" y="3037097"/>
        <a:ext cx="3873692" cy="2494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32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87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6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99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07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87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7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0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68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5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34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5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68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14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3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48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18AA-288D-40D0-9DE4-391DB35D6D5F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35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7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gricultura/pt-br/assuntos/insumos-agropecuarios/aviacao-agricola/registro/lista-de-documentos-para-registro-no-sipeagro-arp-drones.pdf" TargetMode="External"/><Relationship Id="rId2" Type="http://schemas.openxmlformats.org/officeDocument/2006/relationships/hyperlink" Target="https://www.gov.br/agricultura/pt-br/assuntos/insumos-agropecuarios/aviacao-agricola/registro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br/agricultura/pt-br/assuntos/insumos-agropecuarios/aviacao-agricola/autorizacao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acesso.gov.br/login?client_id=contas.acesso.gov.br&amp;authorization_id=177cf2d4bd4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gricultura/pt-br/assuntos/insumos-agropecuarios/aviacao-agricola" TargetMode="Externa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istemasweb.agricultura.gov.br/pages/SIPEAGRO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7CD6FA9-B252-48D7-961C-2382F40C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910971"/>
            <a:ext cx="7766936" cy="1646302"/>
          </a:xfrm>
        </p:spPr>
        <p:txBody>
          <a:bodyPr/>
          <a:lstStyle/>
          <a:p>
            <a:pPr algn="ctr"/>
            <a:r>
              <a:rPr lang="pt-BR" sz="4000" dirty="0"/>
              <a:t>Orientações para registro de estabelecimentos (OPERADORES DE AERONAVES REMOTAMENTE PILOTADAS (DRONES) no </a:t>
            </a:r>
            <a:br>
              <a:rPr lang="pt-BR" sz="4000" dirty="0"/>
            </a:br>
            <a:r>
              <a:rPr lang="pt-BR" sz="4000" dirty="0"/>
              <a:t>SIPEAGRO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0492C214-BEBB-4EC2-BF9E-216124D52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20438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AVIAÇÃO AGRÍCOLA</a:t>
            </a:r>
          </a:p>
          <a:p>
            <a:pPr algn="ctr"/>
            <a:r>
              <a:rPr lang="pt-BR" sz="2800" dirty="0"/>
              <a:t>VERSÃO 14/10/2021</a:t>
            </a:r>
          </a:p>
        </p:txBody>
      </p:sp>
    </p:spTree>
    <p:extLst>
      <p:ext uri="{BB962C8B-B14F-4D97-AF65-F5344CB8AC3E}">
        <p14:creationId xmlns:p14="http://schemas.microsoft.com/office/powerpoint/2010/main" val="360363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464B4AD-E196-4C10-B613-A43BAECD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718"/>
            <a:ext cx="12192000" cy="4746563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6734378D-C08C-4E60-AA77-FAEAFAEF8227}"/>
              </a:ext>
            </a:extLst>
          </p:cNvPr>
          <p:cNvSpPr/>
          <p:nvPr/>
        </p:nvSpPr>
        <p:spPr>
          <a:xfrm>
            <a:off x="8379691" y="4068501"/>
            <a:ext cx="2755927" cy="834117"/>
          </a:xfrm>
          <a:prstGeom prst="wedgeRoundRectCallout">
            <a:avLst>
              <a:gd name="adj1" fmla="val -97815"/>
              <a:gd name="adj2" fmla="val -20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Aqui</a:t>
            </a:r>
          </a:p>
        </p:txBody>
      </p:sp>
    </p:spTree>
    <p:extLst>
      <p:ext uri="{BB962C8B-B14F-4D97-AF65-F5344CB8AC3E}">
        <p14:creationId xmlns:p14="http://schemas.microsoft.com/office/powerpoint/2010/main" val="26972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C16F22A-3085-41FC-9487-C602A1341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170"/>
            <a:ext cx="12192000" cy="5179659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4934631" y="3749455"/>
            <a:ext cx="2313695" cy="1286608"/>
          </a:xfrm>
          <a:prstGeom prst="wedgeRoundRectCallout">
            <a:avLst>
              <a:gd name="adj1" fmla="val 76195"/>
              <a:gd name="adj2" fmla="val -94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Insira o </a:t>
            </a:r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CPF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cadastrado no GOV.BR e clique em AVANÇAR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228AE7-1045-4C95-8B02-CA39FC9BAF4A}"/>
              </a:ext>
            </a:extLst>
          </p:cNvPr>
          <p:cNvSpPr/>
          <p:nvPr/>
        </p:nvSpPr>
        <p:spPr>
          <a:xfrm>
            <a:off x="5514976" y="2181225"/>
            <a:ext cx="1153006" cy="123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4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1A4269-9CAA-47BD-865D-28CD454D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933"/>
            <a:ext cx="12192000" cy="439813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4721980" y="3909647"/>
            <a:ext cx="2313695" cy="1286608"/>
          </a:xfrm>
          <a:prstGeom prst="wedgeRoundRectCallout">
            <a:avLst>
              <a:gd name="adj1" fmla="val 76195"/>
              <a:gd name="adj2" fmla="val -94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Insira a </a:t>
            </a:r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senha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cadastrada no GOV.BR e clique em ENTRAR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228AE7-1045-4C95-8B02-CA39FC9BAF4A}"/>
              </a:ext>
            </a:extLst>
          </p:cNvPr>
          <p:cNvSpPr/>
          <p:nvPr/>
        </p:nvSpPr>
        <p:spPr>
          <a:xfrm>
            <a:off x="5514976" y="2181225"/>
            <a:ext cx="1153006" cy="123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2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9709B8-BCC7-489C-87E4-B48704A0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493"/>
            <a:ext cx="12192000" cy="4233014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2615609" y="3601302"/>
            <a:ext cx="2899367" cy="1286608"/>
          </a:xfrm>
          <a:prstGeom prst="wedgeRoundRectCallout">
            <a:avLst>
              <a:gd name="adj1" fmla="val -98347"/>
              <a:gd name="adj2" fmla="val -129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 o mouse sobre “Cadastro” e clique em “Complementação de cadastro”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228AE7-1045-4C95-8B02-CA39FC9BAF4A}"/>
              </a:ext>
            </a:extLst>
          </p:cNvPr>
          <p:cNvSpPr/>
          <p:nvPr/>
        </p:nvSpPr>
        <p:spPr>
          <a:xfrm>
            <a:off x="5514976" y="2181225"/>
            <a:ext cx="1153006" cy="123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615609" y="5648240"/>
            <a:ext cx="8016949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Neste momento será criado o vínculo com o estabelecimento para o qual será feita a solicitação de registro.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AFE472-E0B2-4F47-AA75-6CB18B26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966"/>
            <a:ext cx="12192000" cy="388206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3997842" y="3739525"/>
            <a:ext cx="2899367" cy="1286608"/>
          </a:xfrm>
          <a:prstGeom prst="wedgeRoundRectCallout">
            <a:avLst>
              <a:gd name="adj1" fmla="val -141253"/>
              <a:gd name="adj2" fmla="val -43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Selecione “Estabelecimento” e clique em CONFIRMAR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615609" y="5648240"/>
            <a:ext cx="8016949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Neste momento será criado o vínculo com o estabelecimento para o qual será feita a solicitação de registro.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9DC4CE-774B-42EC-B329-1912EFAB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151"/>
            <a:ext cx="12192000" cy="4325697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4699591" y="1432260"/>
            <a:ext cx="4196539" cy="1286608"/>
          </a:xfrm>
          <a:prstGeom prst="wedgeRoundRectCallout">
            <a:avLst>
              <a:gd name="adj1" fmla="val 114925"/>
              <a:gd name="adj2" fmla="val 239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todos os dados desta tela e clique em CONFIRMAR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264735" y="5648240"/>
            <a:ext cx="8367823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Neste momento será criado o vínculo com o estabelecimento para o qual será feita a solicitação de registro. É importante preencher corretamente o CNPJ e a Razão Social. </a:t>
            </a:r>
            <a:r>
              <a:rPr lang="pt-B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(obs. podem ser criados novos vínculos posteriormente, para outros estabelecimentos, caso o usuário seja o responsável por solicitar o registro para mais de um estabelecimento) </a:t>
            </a:r>
            <a:endParaRPr lang="pt-B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5996763" y="1432260"/>
            <a:ext cx="2899367" cy="1286608"/>
          </a:xfrm>
          <a:prstGeom prst="wedgeRoundRectCallout">
            <a:avLst>
              <a:gd name="adj1" fmla="val -195894"/>
              <a:gd name="adj2" fmla="val 94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todos os dados desta tela e clique em CONFIRMAR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264735" y="5648240"/>
            <a:ext cx="8367823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em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confirmar . Após o término do preenchimento dos dados, o sistema fará o redirecionamento para outra página, para início da SOLICITAÇÃO DO REGISTRO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75FD26-A4BD-46C4-ADD5-55F9E26EB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921"/>
            <a:ext cx="12192000" cy="41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2ACE040-3B34-4AE4-B4F1-2D5578EA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698500"/>
            <a:ext cx="8929509" cy="42691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/>
              <a:t>SOLICITAÇÃO DE REGISTRO NO SIPEAGRO</a:t>
            </a:r>
            <a:br>
              <a:rPr lang="en-US" sz="1800" b="1" dirty="0"/>
            </a:br>
            <a:br>
              <a:rPr lang="en-US" sz="1800" dirty="0"/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3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518A86-B23C-4C2A-AD6E-576C2123C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8" b="8975"/>
          <a:stretch/>
        </p:blipFill>
        <p:spPr>
          <a:xfrm>
            <a:off x="0" y="856344"/>
            <a:ext cx="12192000" cy="53848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D1A61178-6709-47A7-97CD-71E6BFF64BD4}"/>
              </a:ext>
            </a:extLst>
          </p:cNvPr>
          <p:cNvSpPr/>
          <p:nvPr/>
        </p:nvSpPr>
        <p:spPr>
          <a:xfrm>
            <a:off x="5471886" y="3429000"/>
            <a:ext cx="2755927" cy="2130250"/>
          </a:xfrm>
          <a:prstGeom prst="wedgeRoundRectCallout">
            <a:avLst>
              <a:gd name="adj1" fmla="val -218562"/>
              <a:gd name="adj2" fmla="val -115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colocar o ponteiro do mouse sobre 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Estabelecimentos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irá aparecer 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8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4D92DB4-5FAC-4495-9A89-1D06B5B8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221"/>
            <a:ext cx="12192000" cy="4867557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F70334B-61E1-4ACB-8FE7-39BC587DFA54}"/>
              </a:ext>
            </a:extLst>
          </p:cNvPr>
          <p:cNvSpPr/>
          <p:nvPr/>
        </p:nvSpPr>
        <p:spPr>
          <a:xfrm>
            <a:off x="196405" y="4433455"/>
            <a:ext cx="3539273" cy="1219200"/>
          </a:xfrm>
          <a:prstGeom prst="wedgeRoundRectCallout">
            <a:avLst>
              <a:gd name="adj1" fmla="val 9625"/>
              <a:gd name="adj2" fmla="val -165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colocar o ponteiro do mouse sobre 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clique na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Registro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1169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D56647-18A2-46A7-9D1D-DD6E844E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pt-BR" dirty="0"/>
              <a:t>O REGISTRO NO SIPEAGRO: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Espaço Reservado para Conteúdo 2">
            <a:extLst>
              <a:ext uri="{FF2B5EF4-FFF2-40B4-BE49-F238E27FC236}">
                <a16:creationId xmlns:a16="http://schemas.microsoft.com/office/drawing/2014/main" id="{85FBDB58-4EB5-4304-8111-EE5FA03A3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979269"/>
              </p:ext>
            </p:extLst>
          </p:nvPr>
        </p:nvGraphicFramePr>
        <p:xfrm>
          <a:off x="751116" y="1454603"/>
          <a:ext cx="10992151" cy="482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70E04D5-5032-4DB1-A55A-94225F9E8E3E}"/>
              </a:ext>
            </a:extLst>
          </p:cNvPr>
          <p:cNvSpPr/>
          <p:nvPr/>
        </p:nvSpPr>
        <p:spPr>
          <a:xfrm>
            <a:off x="4976064" y="4704070"/>
            <a:ext cx="2239872" cy="146306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5628D1A-C0BF-46DC-8F5D-F3318C214710}"/>
              </a:ext>
            </a:extLst>
          </p:cNvPr>
          <p:cNvGrpSpPr/>
          <p:nvPr/>
        </p:nvGrpSpPr>
        <p:grpSpPr>
          <a:xfrm>
            <a:off x="5449209" y="4934025"/>
            <a:ext cx="2239872" cy="1463060"/>
            <a:chOff x="4566140" y="1505220"/>
            <a:chExt cx="2239872" cy="1463060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13130BB0-DC8E-4E31-9383-C9F0C3655E77}"/>
                </a:ext>
              </a:extLst>
            </p:cNvPr>
            <p:cNvSpPr/>
            <p:nvPr/>
          </p:nvSpPr>
          <p:spPr>
            <a:xfrm>
              <a:off x="4566140" y="1505220"/>
              <a:ext cx="2239872" cy="146306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ângulo: Cantos Arredondados 4">
              <a:extLst>
                <a:ext uri="{FF2B5EF4-FFF2-40B4-BE49-F238E27FC236}">
                  <a16:creationId xmlns:a16="http://schemas.microsoft.com/office/drawing/2014/main" id="{0C5BF917-2B21-4520-85C5-75903BF7367D}"/>
                </a:ext>
              </a:extLst>
            </p:cNvPr>
            <p:cNvSpPr txBox="1"/>
            <p:nvPr/>
          </p:nvSpPr>
          <p:spPr>
            <a:xfrm>
              <a:off x="4608992" y="1548072"/>
              <a:ext cx="2154168" cy="1377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kern="1200" dirty="0"/>
                <a:t>Conforme o artigo 3º da Portaria MAPA nº 298 de 22 de setembro de 2021 (D.O.U 24/09/2021), os operadores de ARP deverão </a:t>
              </a:r>
              <a:r>
                <a:rPr lang="pt-BR" sz="1200" b="1" dirty="0"/>
                <a:t>possuir registro </a:t>
              </a:r>
              <a:r>
                <a:rPr lang="pt-BR" sz="1200" b="1" kern="1200" dirty="0"/>
                <a:t>no SIPEAGRO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78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5F6EE9-30D1-4DC6-A8BC-8061D1511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0" b="8148"/>
          <a:stretch/>
        </p:blipFill>
        <p:spPr>
          <a:xfrm>
            <a:off x="20" y="885371"/>
            <a:ext cx="12191980" cy="541383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7EB5F589-AD5A-4E12-87C1-D5E8EF612AC2}"/>
              </a:ext>
            </a:extLst>
          </p:cNvPr>
          <p:cNvSpPr/>
          <p:nvPr/>
        </p:nvSpPr>
        <p:spPr>
          <a:xfrm>
            <a:off x="5050972" y="3842379"/>
            <a:ext cx="3454853" cy="1243971"/>
          </a:xfrm>
          <a:prstGeom prst="wedgeRoundRectCallout">
            <a:avLst>
              <a:gd name="adj1" fmla="val -118938"/>
              <a:gd name="adj2" fmla="val -94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nova página que foi aberta, clique aqui para abrir as opções de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interesse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0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E70B7D-182C-4F17-B93B-005E9FEC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183"/>
            <a:ext cx="12192000" cy="550363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F3ADA7E-533A-4C70-BCFF-E8453F7F4FAB}"/>
              </a:ext>
            </a:extLst>
          </p:cNvPr>
          <p:cNvSpPr/>
          <p:nvPr/>
        </p:nvSpPr>
        <p:spPr>
          <a:xfrm>
            <a:off x="3434608" y="4257963"/>
            <a:ext cx="2755927" cy="1071418"/>
          </a:xfrm>
          <a:prstGeom prst="wedgeRoundRectCallout">
            <a:avLst>
              <a:gd name="adj1" fmla="val -81466"/>
              <a:gd name="adj2" fmla="val -1605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AVIAÇÃO AGRÍCOLA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1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4B5797-2094-4771-BC4A-C819DD0F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183"/>
            <a:ext cx="12192000" cy="5503633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59F70298-31B8-4F62-85D4-4F03E3A927B6}"/>
              </a:ext>
            </a:extLst>
          </p:cNvPr>
          <p:cNvSpPr/>
          <p:nvPr/>
        </p:nvSpPr>
        <p:spPr>
          <a:xfrm>
            <a:off x="4516032" y="4612222"/>
            <a:ext cx="7287491" cy="1780788"/>
          </a:xfrm>
          <a:prstGeom prst="wedgeRoundRectCallout">
            <a:avLst>
              <a:gd name="adj1" fmla="val 26592"/>
              <a:gd name="adj2" fmla="val -1361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para ver as opções. Escolha a ATIVIDADE referente àquela exercida pelo usuário que está sendo registrado (ex. agricultor, empresa de aviação agrícola, entidades de ensino,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Escolha a CLASSIFICAÇÃO.</a:t>
            </a:r>
          </a:p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Depois, CLIQUE 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CONFIRMAR.</a:t>
            </a:r>
          </a:p>
          <a:p>
            <a:pPr algn="ctr"/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Nessa primeira etapa, somente 1 (uma) habilitação poderá ser escolhida.</a:t>
            </a: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5D1AD50A-A9BF-4B6C-B0CF-25B371458416}"/>
              </a:ext>
            </a:extLst>
          </p:cNvPr>
          <p:cNvSpPr/>
          <p:nvPr/>
        </p:nvSpPr>
        <p:spPr>
          <a:xfrm rot="10800000">
            <a:off x="9775220" y="4003421"/>
            <a:ext cx="1065124" cy="1406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4F031CD9-B97F-46A0-B0F9-0D1FCCC58B3F}"/>
              </a:ext>
            </a:extLst>
          </p:cNvPr>
          <p:cNvSpPr/>
          <p:nvPr/>
        </p:nvSpPr>
        <p:spPr>
          <a:xfrm>
            <a:off x="998291" y="4594534"/>
            <a:ext cx="3115998" cy="1071418"/>
          </a:xfrm>
          <a:prstGeom prst="wedgeRoundRectCallout">
            <a:avLst>
              <a:gd name="adj1" fmla="val -54544"/>
              <a:gd name="adj2" fmla="val -1628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aeronave remotamente pilotada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6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D5F1EA-E265-4525-9D66-DC4BFA8D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97"/>
            <a:ext cx="12192000" cy="575100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80CEE42-8FDB-479F-BB52-75A80CF39E13}"/>
              </a:ext>
            </a:extLst>
          </p:cNvPr>
          <p:cNvSpPr/>
          <p:nvPr/>
        </p:nvSpPr>
        <p:spPr>
          <a:xfrm>
            <a:off x="7684026" y="1380405"/>
            <a:ext cx="2755927" cy="893012"/>
          </a:xfrm>
          <a:prstGeom prst="wedgeRoundRectCallout">
            <a:avLst>
              <a:gd name="adj1" fmla="val -246827"/>
              <a:gd name="adj2" fmla="val 48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SOLICITAÇÃO FOI INICIADA!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117C554A-2D15-4C8E-A4F2-B9AB48212051}"/>
              </a:ext>
            </a:extLst>
          </p:cNvPr>
          <p:cNvSpPr/>
          <p:nvPr/>
        </p:nvSpPr>
        <p:spPr>
          <a:xfrm>
            <a:off x="2239861" y="4118994"/>
            <a:ext cx="7239699" cy="1035864"/>
          </a:xfrm>
          <a:prstGeom prst="wedgeRoundRectCallout">
            <a:avLst>
              <a:gd name="adj1" fmla="val 44029"/>
              <a:gd name="adj2" fmla="val -126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é possível incluir outras Atividades. Se for este seu caso, selecione 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e a CLASSIFICAÇÃO correspondentes,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clique em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 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 para inclusão do registro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353DD032-C61F-403C-A3CA-DA81C90E9B5F}"/>
              </a:ext>
            </a:extLst>
          </p:cNvPr>
          <p:cNvSpPr/>
          <p:nvPr/>
        </p:nvSpPr>
        <p:spPr>
          <a:xfrm rot="10800000">
            <a:off x="9770656" y="4283386"/>
            <a:ext cx="1065124" cy="1406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3CF4DCCF-3F91-495F-8DAB-35DDD70DD503}"/>
              </a:ext>
            </a:extLst>
          </p:cNvPr>
          <p:cNvSpPr/>
          <p:nvPr/>
        </p:nvSpPr>
        <p:spPr>
          <a:xfrm>
            <a:off x="834020" y="5251508"/>
            <a:ext cx="2890691" cy="956345"/>
          </a:xfrm>
          <a:prstGeom prst="wedgeRoundRectCallout">
            <a:avLst>
              <a:gd name="adj1" fmla="val -55394"/>
              <a:gd name="adj2" fmla="val -2181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CLASSIFICAÇÃO, Clique na opção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Aeronave remotamente pilotada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7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F08E2E1-B975-44C3-88B4-CD7CFD9E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240"/>
            <a:ext cx="12192000" cy="565028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438D027-2EE7-4702-8A0E-D35031F542E6}"/>
              </a:ext>
            </a:extLst>
          </p:cNvPr>
          <p:cNvSpPr/>
          <p:nvPr/>
        </p:nvSpPr>
        <p:spPr>
          <a:xfrm>
            <a:off x="6205240" y="4187242"/>
            <a:ext cx="3529887" cy="883522"/>
          </a:xfrm>
          <a:prstGeom prst="wedgeRoundRectCallout">
            <a:avLst>
              <a:gd name="adj1" fmla="val -160255"/>
              <a:gd name="adj2" fmla="val 1078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incluídas aparecerão AQUI</a:t>
            </a:r>
          </a:p>
        </p:txBody>
      </p:sp>
    </p:spTree>
    <p:extLst>
      <p:ext uri="{BB962C8B-B14F-4D97-AF65-F5344CB8AC3E}">
        <p14:creationId xmlns:p14="http://schemas.microsoft.com/office/powerpoint/2010/main" val="4081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CF8A69C-F007-43E2-8B7A-07581BB0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292"/>
            <a:ext cx="12192000" cy="518941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438D027-2EE7-4702-8A0E-D35031F542E6}"/>
              </a:ext>
            </a:extLst>
          </p:cNvPr>
          <p:cNvSpPr/>
          <p:nvPr/>
        </p:nvSpPr>
        <p:spPr>
          <a:xfrm>
            <a:off x="3303229" y="5483868"/>
            <a:ext cx="5761796" cy="1079679"/>
          </a:xfrm>
          <a:prstGeom prst="wedgeRoundRectCallout">
            <a:avLst>
              <a:gd name="adj1" fmla="val -98429"/>
              <a:gd name="adj2" fmla="val -97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seja necessário remover alguma atividade, basta marcar a bolinha e clicar 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EXCLUIR.</a:t>
            </a:r>
          </a:p>
          <a:p>
            <a:pPr algn="ctr"/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Após, clique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confirmar a exclusão</a:t>
            </a:r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AF66FC28-9BAD-4FA4-B2D0-A855433DD751}"/>
              </a:ext>
            </a:extLst>
          </p:cNvPr>
          <p:cNvSpPr/>
          <p:nvPr/>
        </p:nvSpPr>
        <p:spPr>
          <a:xfrm rot="10800000">
            <a:off x="10806546" y="5651491"/>
            <a:ext cx="649330" cy="156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0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E341580-2BED-415E-9E75-E1CAB05E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850"/>
            <a:ext cx="12192000" cy="51343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2F19FF8F-3C74-4FD7-AAC6-C12956315E92}"/>
              </a:ext>
            </a:extLst>
          </p:cNvPr>
          <p:cNvSpPr/>
          <p:nvPr/>
        </p:nvSpPr>
        <p:spPr>
          <a:xfrm>
            <a:off x="89537" y="92365"/>
            <a:ext cx="2995408" cy="707874"/>
          </a:xfrm>
          <a:prstGeom prst="wedgeRoundRectCallout">
            <a:avLst>
              <a:gd name="adj1" fmla="val 43786"/>
              <a:gd name="adj2" fmla="val 2693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clique na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88CEAE-63FE-4F3D-9834-B9D8E2D5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38" b="24633"/>
          <a:stretch/>
        </p:blipFill>
        <p:spPr>
          <a:xfrm>
            <a:off x="244414" y="3521110"/>
            <a:ext cx="1494971" cy="16281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D13F1D1-D9C9-4188-A0B7-EE6AA4BA3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38" b="24633"/>
          <a:stretch/>
        </p:blipFill>
        <p:spPr>
          <a:xfrm>
            <a:off x="244413" y="3255484"/>
            <a:ext cx="1494971" cy="1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1DE1750-2D45-4908-985F-4E5AF141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59571"/>
            <a:ext cx="12192000" cy="5562502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265C598D-33AD-4D02-926A-DD1236DA4BA4}"/>
              </a:ext>
            </a:extLst>
          </p:cNvPr>
          <p:cNvSpPr/>
          <p:nvPr/>
        </p:nvSpPr>
        <p:spPr>
          <a:xfrm>
            <a:off x="5533712" y="365254"/>
            <a:ext cx="5404389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houver erro no número do CNPJ ou na Razão Social, deverá corrigir o cadastro realizado no sistema SOLICITA, ou solicitar suporte através do e-mail: </a:t>
            </a:r>
            <a:r>
              <a:rPr lang="pt-B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atendimento.sistemas@agricultura.gov.br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7646B9-0BEE-45DA-B87C-169CACF84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423040" y="2377331"/>
            <a:ext cx="1494971" cy="15622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07D9CD-BCE1-4662-8012-CB758E87F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38" b="24633"/>
          <a:stretch/>
        </p:blipFill>
        <p:spPr>
          <a:xfrm>
            <a:off x="328303" y="2623488"/>
            <a:ext cx="1494971" cy="162811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F30655B5-A0AE-48A2-B2D0-0F18C0C1E689}"/>
              </a:ext>
            </a:extLst>
          </p:cNvPr>
          <p:cNvSpPr/>
          <p:nvPr/>
        </p:nvSpPr>
        <p:spPr>
          <a:xfrm>
            <a:off x="3514902" y="3486010"/>
            <a:ext cx="3615740" cy="1090786"/>
          </a:xfrm>
          <a:prstGeom prst="wedgeRoundRectCallout">
            <a:avLst>
              <a:gd name="adj1" fmla="val -61316"/>
              <a:gd name="adj2" fmla="val 13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Clique na seta para selecionar o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 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anexado. </a:t>
            </a:r>
          </a:p>
          <a:p>
            <a:pPr algn="ctr"/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</a:t>
            </a:r>
            <a:r>
              <a:rPr lang="pt-BR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 veja a lista de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ARQUIVOS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serem anexados na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 ESTABELECIMENTO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acordo com sua(s) atividade(s)/ categoria(s)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933F3612-8992-4284-A2D9-A4387CF929CB}"/>
              </a:ext>
            </a:extLst>
          </p:cNvPr>
          <p:cNvSpPr/>
          <p:nvPr/>
        </p:nvSpPr>
        <p:spPr>
          <a:xfrm>
            <a:off x="9722840" y="3539989"/>
            <a:ext cx="2186566" cy="312274"/>
          </a:xfrm>
          <a:prstGeom prst="wedgeRoundRectCallout">
            <a:avLst>
              <a:gd name="adj1" fmla="val 6124"/>
              <a:gd name="adj2" fmla="val 1365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Clique em “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Anexar”</a:t>
            </a:r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F714AF40-6FDE-4849-B510-F8E9670DAC70}"/>
              </a:ext>
            </a:extLst>
          </p:cNvPr>
          <p:cNvSpPr/>
          <p:nvPr/>
        </p:nvSpPr>
        <p:spPr>
          <a:xfrm>
            <a:off x="2771878" y="2039719"/>
            <a:ext cx="3382845" cy="769139"/>
          </a:xfrm>
          <a:prstGeom prst="wedgeRoundRectCallout">
            <a:avLst>
              <a:gd name="adj1" fmla="val -75783"/>
              <a:gd name="adj2" fmla="val 92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Insira o nome fantasia constante no CNPJ, e informe os dados do registro anterior, se possuir. </a:t>
            </a:r>
          </a:p>
        </p:txBody>
      </p:sp>
      <p:sp>
        <p:nvSpPr>
          <p:cNvPr id="14" name="Balão de Fala: Retângulo com Cantos Arredondados 13">
            <a:extLst>
              <a:ext uri="{FF2B5EF4-FFF2-40B4-BE49-F238E27FC236}">
                <a16:creationId xmlns:a16="http://schemas.microsoft.com/office/drawing/2014/main" id="{D215C0AB-B1FF-49B8-9615-ABFB0ECF278F}"/>
              </a:ext>
            </a:extLst>
          </p:cNvPr>
          <p:cNvSpPr/>
          <p:nvPr/>
        </p:nvSpPr>
        <p:spPr>
          <a:xfrm>
            <a:off x="6631333" y="4816191"/>
            <a:ext cx="3209146" cy="460610"/>
          </a:xfrm>
          <a:prstGeom prst="wedgeRoundRectCallout">
            <a:avLst>
              <a:gd name="adj1" fmla="val 86782"/>
              <a:gd name="adj2" fmla="val -258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Após ter anexado todos os arquivos, clique em “</a:t>
            </a:r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56CFE6-EA18-41A6-B4C3-577FB5E70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3" y="5423652"/>
            <a:ext cx="12074554" cy="1362565"/>
          </a:xfrm>
          <a:prstGeom prst="rect">
            <a:avLst/>
          </a:prstGeom>
        </p:spPr>
      </p:pic>
      <p:sp>
        <p:nvSpPr>
          <p:cNvPr id="15" name="Balão de Fala: Retângulo com Cantos Arredondados 14">
            <a:extLst>
              <a:ext uri="{FF2B5EF4-FFF2-40B4-BE49-F238E27FC236}">
                <a16:creationId xmlns:a16="http://schemas.microsoft.com/office/drawing/2014/main" id="{640C2961-7A3D-419D-9B33-FC8461E44FD6}"/>
              </a:ext>
            </a:extLst>
          </p:cNvPr>
          <p:cNvSpPr/>
          <p:nvPr/>
        </p:nvSpPr>
        <p:spPr>
          <a:xfrm>
            <a:off x="423040" y="4613154"/>
            <a:ext cx="3382845" cy="663647"/>
          </a:xfrm>
          <a:prstGeom prst="wedgeRoundRectCallout">
            <a:avLst>
              <a:gd name="adj1" fmla="val 64826"/>
              <a:gd name="adj2" fmla="val 114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arquivos anexados aparecerão logo abaixo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3D9D1A32-2985-4DC7-AABE-1FDE01C55109}"/>
              </a:ext>
            </a:extLst>
          </p:cNvPr>
          <p:cNvSpPr/>
          <p:nvPr/>
        </p:nvSpPr>
        <p:spPr>
          <a:xfrm>
            <a:off x="7511301" y="2494701"/>
            <a:ext cx="2899438" cy="460610"/>
          </a:xfrm>
          <a:prstGeom prst="wedgeRoundRectCallout">
            <a:avLst>
              <a:gd name="adj1" fmla="val -16968"/>
              <a:gd name="adj2" fmla="val 313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Clique Aqui para escolher cada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8773CC-37E5-49D5-A644-DEE814D74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038"/>
            <a:ext cx="12192000" cy="4668284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DB00E382-0D6F-44AC-B2ED-9C8891D01CAD}"/>
              </a:ext>
            </a:extLst>
          </p:cNvPr>
          <p:cNvSpPr/>
          <p:nvPr/>
        </p:nvSpPr>
        <p:spPr>
          <a:xfrm>
            <a:off x="3594023" y="3911089"/>
            <a:ext cx="2755548" cy="1234588"/>
          </a:xfrm>
          <a:prstGeom prst="wedgeRoundRectCallout">
            <a:avLst>
              <a:gd name="adj1" fmla="val 54831"/>
              <a:gd name="adj2" fmla="val -96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8FCC02-7E76-4553-8D8F-77E36B8B2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395135" y="2972078"/>
            <a:ext cx="1494971" cy="1562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5A6579-3D85-423F-A0EC-5442C8C89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395135" y="2730196"/>
            <a:ext cx="1494971" cy="1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8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E35FDC-F01C-4C5C-81B6-54A8BAB0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79"/>
            <a:ext cx="12192000" cy="507803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5CA3F21-36C4-4E1F-B35F-4BBC9A22B1EE}"/>
              </a:ext>
            </a:extLst>
          </p:cNvPr>
          <p:cNvSpPr/>
          <p:nvPr/>
        </p:nvSpPr>
        <p:spPr>
          <a:xfrm>
            <a:off x="7222970" y="1265810"/>
            <a:ext cx="2755927" cy="939646"/>
          </a:xfrm>
          <a:prstGeom prst="wedgeRoundRectCallout">
            <a:avLst>
              <a:gd name="adj1" fmla="val -231934"/>
              <a:gd name="adj2" fmla="val 368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dados foram salvos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D6C2A6-5072-49D1-97B4-D9829E34B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391273" y="3532626"/>
            <a:ext cx="1494971" cy="1562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4F2ED59-EEFF-45CE-82F0-9882AB444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38" b="24633"/>
          <a:stretch/>
        </p:blipFill>
        <p:spPr>
          <a:xfrm>
            <a:off x="257704" y="3303196"/>
            <a:ext cx="1974252" cy="156220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D2FFC3F4-2DFC-4724-9E3D-3F873955BFF3}"/>
              </a:ext>
            </a:extLst>
          </p:cNvPr>
          <p:cNvSpPr/>
          <p:nvPr/>
        </p:nvSpPr>
        <p:spPr>
          <a:xfrm>
            <a:off x="7442482" y="3098847"/>
            <a:ext cx="2755927" cy="1179998"/>
          </a:xfrm>
          <a:prstGeom prst="wedgeRoundRectCallout">
            <a:avLst>
              <a:gd name="adj1" fmla="val -127830"/>
              <a:gd name="adj2" fmla="val -92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pode ir para a ABA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Endereço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7BA1E7-3084-4DC4-A7BE-EC4ACDA2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1" dirty="0"/>
              <a:t>O registro no SIPEAGRO é </a:t>
            </a:r>
            <a:r>
              <a:rPr lang="pt-BR" b="1" u="sng" dirty="0"/>
              <a:t>OBRIGATÓRIO</a:t>
            </a:r>
            <a:r>
              <a:rPr lang="pt-BR" b="1" dirty="0"/>
              <a:t> para:</a:t>
            </a:r>
            <a:br>
              <a:rPr lang="pt-BR" dirty="0"/>
            </a:br>
            <a:endParaRPr lang="pt-BR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E0A06BB-5715-4DDB-A8A2-B4AA77A47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51526"/>
              </p:ext>
            </p:extLst>
          </p:nvPr>
        </p:nvGraphicFramePr>
        <p:xfrm>
          <a:off x="1286933" y="1487606"/>
          <a:ext cx="9618134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97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C9CC55-C2A4-4BDD-9BCC-A5334816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53" y="170597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Sobre a aba ENDEREÇO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E72FE7D-318B-4857-ADDF-5D20C63CB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41956"/>
              </p:ext>
            </p:extLst>
          </p:nvPr>
        </p:nvGraphicFramePr>
        <p:xfrm>
          <a:off x="233438" y="1021249"/>
          <a:ext cx="11509829" cy="56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05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A4C167-1971-46BA-89A9-42160D7B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690"/>
            <a:ext cx="12192000" cy="489062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5BC0465-533D-4AF4-89F3-27E1E209F589}"/>
              </a:ext>
            </a:extLst>
          </p:cNvPr>
          <p:cNvSpPr/>
          <p:nvPr/>
        </p:nvSpPr>
        <p:spPr>
          <a:xfrm>
            <a:off x="5583510" y="4959237"/>
            <a:ext cx="2673661" cy="1105469"/>
          </a:xfrm>
          <a:prstGeom prst="wedgeRoundRectCallout">
            <a:avLst>
              <a:gd name="adj1" fmla="val -195014"/>
              <a:gd name="adj2" fmla="val -183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área onde se localiza o estabelecimento</a:t>
            </a:r>
          </a:p>
        </p:txBody>
      </p:sp>
    </p:spTree>
    <p:extLst>
      <p:ext uri="{BB962C8B-B14F-4D97-AF65-F5344CB8AC3E}">
        <p14:creationId xmlns:p14="http://schemas.microsoft.com/office/powerpoint/2010/main" val="888048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DEB16D-205E-4451-A80F-AC46302C0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363"/>
            <a:ext cx="12192000" cy="489527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21A7B6E-7A62-4813-8A8A-CA30D89569E1}"/>
              </a:ext>
            </a:extLst>
          </p:cNvPr>
          <p:cNvSpPr/>
          <p:nvPr/>
        </p:nvSpPr>
        <p:spPr>
          <a:xfrm>
            <a:off x="6308437" y="1440871"/>
            <a:ext cx="4747491" cy="847815"/>
          </a:xfrm>
          <a:prstGeom prst="wedgeRoundRectCallout">
            <a:avLst>
              <a:gd name="adj1" fmla="val -69821"/>
              <a:gd name="adj2" fmla="val 2165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campo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endereço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clique em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CORRESPONDÊNCIA/LOCALIZAÇÃO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3571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D4912B9-C6E2-4C22-B767-5272C09E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25"/>
            <a:ext cx="12192000" cy="4899949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8D5DFBB0-13A8-4877-844E-63724A0784C5}"/>
              </a:ext>
            </a:extLst>
          </p:cNvPr>
          <p:cNvSpPr/>
          <p:nvPr/>
        </p:nvSpPr>
        <p:spPr>
          <a:xfrm>
            <a:off x="3896151" y="4424219"/>
            <a:ext cx="2199849" cy="957092"/>
          </a:xfrm>
          <a:prstGeom prst="wedgeRoundRectCallout">
            <a:avLst>
              <a:gd name="adj1" fmla="val -170428"/>
              <a:gd name="adj2" fmla="val -117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o CEP e clique na 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759DF8-348F-4F51-826D-9A433C792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418900" y="3706272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69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0824CF7-E127-4191-8BD6-6EEEDE6C2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4" b="5586"/>
          <a:stretch/>
        </p:blipFill>
        <p:spPr>
          <a:xfrm>
            <a:off x="0" y="913534"/>
            <a:ext cx="12192000" cy="557348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75F59B77-EA9B-4BD8-BEE2-CA4A50C2ACFE}"/>
              </a:ext>
            </a:extLst>
          </p:cNvPr>
          <p:cNvSpPr/>
          <p:nvPr/>
        </p:nvSpPr>
        <p:spPr>
          <a:xfrm>
            <a:off x="8804105" y="3944202"/>
            <a:ext cx="2755927" cy="777923"/>
          </a:xfrm>
          <a:prstGeom prst="wedgeRoundRectCallout">
            <a:avLst>
              <a:gd name="adj1" fmla="val -145644"/>
              <a:gd name="adj2" fmla="val -245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cidade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2201ED-A3E5-4853-817C-6191E5FA25D0}"/>
              </a:ext>
            </a:extLst>
          </p:cNvPr>
          <p:cNvSpPr txBox="1"/>
          <p:nvPr/>
        </p:nvSpPr>
        <p:spPr>
          <a:xfrm>
            <a:off x="3530708" y="2249279"/>
            <a:ext cx="94575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XX.XXX-XXX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10A30D-CD5E-4B47-AA0C-CA4560AC41BB}"/>
              </a:ext>
            </a:extLst>
          </p:cNvPr>
          <p:cNvSpPr txBox="1"/>
          <p:nvPr/>
        </p:nvSpPr>
        <p:spPr>
          <a:xfrm>
            <a:off x="5375431" y="2262366"/>
            <a:ext cx="916188" cy="2308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XX.XXX-XXX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09861F-D04D-4E57-AD70-8FB8C3DDF570}"/>
              </a:ext>
            </a:extLst>
          </p:cNvPr>
          <p:cNvSpPr txBox="1"/>
          <p:nvPr/>
        </p:nvSpPr>
        <p:spPr>
          <a:xfrm>
            <a:off x="4856816" y="2249279"/>
            <a:ext cx="37027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7E4D9F-4E30-48C2-8056-6B45E24E18DF}"/>
              </a:ext>
            </a:extLst>
          </p:cNvPr>
          <p:cNvSpPr txBox="1"/>
          <p:nvPr/>
        </p:nvSpPr>
        <p:spPr>
          <a:xfrm>
            <a:off x="369457" y="3962949"/>
            <a:ext cx="73891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600" dirty="0">
                <a:solidFill>
                  <a:srgbClr val="FF0000"/>
                </a:solidFill>
              </a:rPr>
              <a:t>XX.XXX-XXX</a:t>
            </a:r>
          </a:p>
        </p:txBody>
      </p:sp>
    </p:spTree>
    <p:extLst>
      <p:ext uri="{BB962C8B-B14F-4D97-AF65-F5344CB8AC3E}">
        <p14:creationId xmlns:p14="http://schemas.microsoft.com/office/powerpoint/2010/main" val="55816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5FCD90-F479-4EBF-944F-359059B6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" y="1016000"/>
            <a:ext cx="12192000" cy="4826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259E7A20-8A2C-4D99-91A0-C773F1748994}"/>
              </a:ext>
            </a:extLst>
          </p:cNvPr>
          <p:cNvSpPr/>
          <p:nvPr/>
        </p:nvSpPr>
        <p:spPr>
          <a:xfrm>
            <a:off x="7771642" y="3278202"/>
            <a:ext cx="3905833" cy="1830694"/>
          </a:xfrm>
          <a:prstGeom prst="wedgeRoundRectCallout">
            <a:avLst>
              <a:gd name="adj1" fmla="val -37571"/>
              <a:gd name="adj2" fmla="val 36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Alguns campos são alimentados automaticamente devido ao CEP, </a:t>
            </a:r>
            <a:r>
              <a:rPr lang="pt-B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outros deverão ser preenchidos.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DD6F1C-067A-4171-91C2-C61DDD573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43706" y="3687799"/>
            <a:ext cx="818476" cy="15658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4CE24BF-6768-4D98-9453-E165F316F532}"/>
              </a:ext>
            </a:extLst>
          </p:cNvPr>
          <p:cNvSpPr/>
          <p:nvPr/>
        </p:nvSpPr>
        <p:spPr>
          <a:xfrm>
            <a:off x="6175938" y="3940635"/>
            <a:ext cx="895927" cy="1382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CCE9B22-C1D2-4B76-B028-9676D76D5AFB}"/>
              </a:ext>
            </a:extLst>
          </p:cNvPr>
          <p:cNvSpPr/>
          <p:nvPr/>
        </p:nvSpPr>
        <p:spPr>
          <a:xfrm>
            <a:off x="6175939" y="4190817"/>
            <a:ext cx="1494104" cy="1382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E2A524B-12A3-499D-B235-47718D6357F9}"/>
              </a:ext>
            </a:extLst>
          </p:cNvPr>
          <p:cNvSpPr/>
          <p:nvPr/>
        </p:nvSpPr>
        <p:spPr>
          <a:xfrm>
            <a:off x="387927" y="4454711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D4CA942-7BCB-4D51-AF9B-3DE4226B89B8}"/>
              </a:ext>
            </a:extLst>
          </p:cNvPr>
          <p:cNvSpPr/>
          <p:nvPr/>
        </p:nvSpPr>
        <p:spPr>
          <a:xfrm>
            <a:off x="387928" y="4217863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8E81A12-4314-4295-BD03-26CDA9EC90EA}"/>
              </a:ext>
            </a:extLst>
          </p:cNvPr>
          <p:cNvSpPr/>
          <p:nvPr/>
        </p:nvSpPr>
        <p:spPr>
          <a:xfrm>
            <a:off x="387928" y="3967681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963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06B9D3D-039C-4631-9C02-DD3E1E69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817"/>
            <a:ext cx="12192000" cy="4826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8D7711BB-B70D-4739-A58A-23CE0FDF4DF4}"/>
              </a:ext>
            </a:extLst>
          </p:cNvPr>
          <p:cNvSpPr/>
          <p:nvPr/>
        </p:nvSpPr>
        <p:spPr>
          <a:xfrm>
            <a:off x="3232727" y="3652508"/>
            <a:ext cx="2833820" cy="764275"/>
          </a:xfrm>
          <a:prstGeom prst="wedgeRoundRectCallout">
            <a:avLst>
              <a:gd name="adj1" fmla="val -128494"/>
              <a:gd name="adj2" fmla="val 95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as informações adicionais do endereço neste campo.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0980C65E-0F8F-49D5-9F5E-F80AC8D25F9D}"/>
              </a:ext>
            </a:extLst>
          </p:cNvPr>
          <p:cNvSpPr/>
          <p:nvPr/>
        </p:nvSpPr>
        <p:spPr>
          <a:xfrm>
            <a:off x="4978822" y="4831763"/>
            <a:ext cx="5800013" cy="764275"/>
          </a:xfrm>
          <a:prstGeom prst="wedgeRoundRectCallout">
            <a:avLst>
              <a:gd name="adj1" fmla="val -67808"/>
              <a:gd name="adj2" fmla="val -18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inserir o marcador no mapa, que irá alimentar os dados de Latitude e Longitude </a:t>
            </a:r>
          </a:p>
        </p:txBody>
      </p:sp>
      <p:sp>
        <p:nvSpPr>
          <p:cNvPr id="5" name="Seta: para Cima 4">
            <a:extLst>
              <a:ext uri="{FF2B5EF4-FFF2-40B4-BE49-F238E27FC236}">
                <a16:creationId xmlns:a16="http://schemas.microsoft.com/office/drawing/2014/main" id="{0A302F00-5EA6-49B6-BCDC-3825E87A20E0}"/>
              </a:ext>
            </a:extLst>
          </p:cNvPr>
          <p:cNvSpPr/>
          <p:nvPr/>
        </p:nvSpPr>
        <p:spPr>
          <a:xfrm>
            <a:off x="3735167" y="5143062"/>
            <a:ext cx="259308" cy="452976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9D156C-9B91-4531-ACF8-A1D07AC98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22538" y="3654575"/>
            <a:ext cx="722690" cy="13826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9AB5A9A-392B-4C66-96A2-D54DE9451D70}"/>
              </a:ext>
            </a:extLst>
          </p:cNvPr>
          <p:cNvSpPr/>
          <p:nvPr/>
        </p:nvSpPr>
        <p:spPr>
          <a:xfrm>
            <a:off x="6125453" y="4240056"/>
            <a:ext cx="1679094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B5946C-7D3F-4AC8-8984-1F8538C0B075}"/>
              </a:ext>
            </a:extLst>
          </p:cNvPr>
          <p:cNvSpPr/>
          <p:nvPr/>
        </p:nvSpPr>
        <p:spPr>
          <a:xfrm>
            <a:off x="6125453" y="3944203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71E5468-457C-4C7E-9A08-D5182DC075CC}"/>
              </a:ext>
            </a:extLst>
          </p:cNvPr>
          <p:cNvSpPr/>
          <p:nvPr/>
        </p:nvSpPr>
        <p:spPr>
          <a:xfrm>
            <a:off x="387928" y="3967681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54EEB5-FBBF-414C-BCC8-71EB1CBFEB67}"/>
              </a:ext>
            </a:extLst>
          </p:cNvPr>
          <p:cNvSpPr/>
          <p:nvPr/>
        </p:nvSpPr>
        <p:spPr>
          <a:xfrm>
            <a:off x="387928" y="4203653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8449401-585F-4DA9-8623-46F4956BE9DE}"/>
              </a:ext>
            </a:extLst>
          </p:cNvPr>
          <p:cNvSpPr/>
          <p:nvPr/>
        </p:nvSpPr>
        <p:spPr>
          <a:xfrm>
            <a:off x="387928" y="4449579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6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64E611-818B-4193-A2AF-39DA52F8D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2" b="5799"/>
          <a:stretch/>
        </p:blipFill>
        <p:spPr>
          <a:xfrm>
            <a:off x="0" y="762540"/>
            <a:ext cx="12192000" cy="557348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93D481D-C935-456E-8CE6-DEE7EAF7057D}"/>
              </a:ext>
            </a:extLst>
          </p:cNvPr>
          <p:cNvSpPr/>
          <p:nvPr/>
        </p:nvSpPr>
        <p:spPr>
          <a:xfrm>
            <a:off x="8134067" y="2621236"/>
            <a:ext cx="3207224" cy="1282023"/>
          </a:xfrm>
          <a:prstGeom prst="wedgeRoundRectCallout">
            <a:avLst>
              <a:gd name="adj1" fmla="val -153364"/>
              <a:gd name="adj2" fmla="val 6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é o marcador que deve ser colocado sobre a exata localização do estabelecimento. </a:t>
            </a:r>
          </a:p>
        </p:txBody>
      </p:sp>
    </p:spTree>
    <p:extLst>
      <p:ext uri="{BB962C8B-B14F-4D97-AF65-F5344CB8AC3E}">
        <p14:creationId xmlns:p14="http://schemas.microsoft.com/office/powerpoint/2010/main" val="3985401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D99561-3658-41E3-855D-4B745EF6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4" b="5163"/>
          <a:stretch/>
        </p:blipFill>
        <p:spPr>
          <a:xfrm>
            <a:off x="0" y="763406"/>
            <a:ext cx="12192000" cy="5602514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D997F5B-1D21-4E94-A607-C182AD14AC85}"/>
              </a:ext>
            </a:extLst>
          </p:cNvPr>
          <p:cNvSpPr/>
          <p:nvPr/>
        </p:nvSpPr>
        <p:spPr>
          <a:xfrm>
            <a:off x="7724634" y="2650264"/>
            <a:ext cx="4149298" cy="1348529"/>
          </a:xfrm>
          <a:prstGeom prst="wedgeRoundRectCallout">
            <a:avLst>
              <a:gd name="adj1" fmla="val -101367"/>
              <a:gd name="adj2" fmla="val 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 arrastando o marcador, enquanto aumenta o zoom do mapa (clicando no símbolo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até o local exato do estabelecimento</a:t>
            </a:r>
          </a:p>
        </p:txBody>
      </p:sp>
    </p:spTree>
    <p:extLst>
      <p:ext uri="{BB962C8B-B14F-4D97-AF65-F5344CB8AC3E}">
        <p14:creationId xmlns:p14="http://schemas.microsoft.com/office/powerpoint/2010/main" val="902948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71792D-F8A5-4178-B66D-F7429CE9F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6" b="5375"/>
          <a:stretch/>
        </p:blipFill>
        <p:spPr>
          <a:xfrm>
            <a:off x="0" y="841829"/>
            <a:ext cx="12192000" cy="5646057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0AFA23A6-DF39-42CE-8E37-A8D4C500AA1E}"/>
              </a:ext>
            </a:extLst>
          </p:cNvPr>
          <p:cNvSpPr/>
          <p:nvPr/>
        </p:nvSpPr>
        <p:spPr>
          <a:xfrm>
            <a:off x="7601804" y="2903560"/>
            <a:ext cx="3849047" cy="2227997"/>
          </a:xfrm>
          <a:prstGeom prst="wedgeRoundRectCallout">
            <a:avLst>
              <a:gd name="adj1" fmla="val -109182"/>
              <a:gd name="adj2" fmla="val -20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marcador estiver sobre a localização exata do estabelecimento e o zoom (aproximação) do mapa for o maior possível, clique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56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F740F5-2292-40C7-924F-A1BF4A64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t-BR" sz="4400"/>
              <a:t>PRÉ-REQUISITOS:</a:t>
            </a:r>
            <a:br>
              <a:rPr lang="pt-BR" sz="4400"/>
            </a:br>
            <a:endParaRPr lang="pt-BR" sz="4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A71396E-8174-499C-803C-6E7C400BF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53139"/>
              </p:ext>
            </p:extLst>
          </p:nvPr>
        </p:nvGraphicFramePr>
        <p:xfrm>
          <a:off x="4876847" y="944563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071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A90EAFE-3FB6-44E3-B00E-963A4B54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817"/>
            <a:ext cx="12192000" cy="4826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C8965BF-D88D-4E83-A808-C0B9AD39C8E2}"/>
              </a:ext>
            </a:extLst>
          </p:cNvPr>
          <p:cNvSpPr/>
          <p:nvPr/>
        </p:nvSpPr>
        <p:spPr>
          <a:xfrm>
            <a:off x="5674090" y="5233981"/>
            <a:ext cx="2838734" cy="464024"/>
          </a:xfrm>
          <a:prstGeom prst="wedgeRoundRectCallout">
            <a:avLst>
              <a:gd name="adj1" fmla="val 133988"/>
              <a:gd name="adj2" fmla="val 38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74F5E3-69E3-4F95-B59B-AB4024CA8CD7}"/>
              </a:ext>
            </a:extLst>
          </p:cNvPr>
          <p:cNvSpPr/>
          <p:nvPr/>
        </p:nvSpPr>
        <p:spPr>
          <a:xfrm>
            <a:off x="6096000" y="3951946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DDA936-DA24-4BB3-BB3D-67DDD5E8A574}"/>
              </a:ext>
            </a:extLst>
          </p:cNvPr>
          <p:cNvSpPr/>
          <p:nvPr/>
        </p:nvSpPr>
        <p:spPr>
          <a:xfrm>
            <a:off x="363066" y="4489639"/>
            <a:ext cx="1496037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EF8E47-C2E3-4999-B5E8-4944A1E19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00018" y="3683141"/>
            <a:ext cx="722690" cy="1228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9F82ADE-845B-45B3-ADF2-23A8717D17D3}"/>
              </a:ext>
            </a:extLst>
          </p:cNvPr>
          <p:cNvSpPr/>
          <p:nvPr/>
        </p:nvSpPr>
        <p:spPr>
          <a:xfrm>
            <a:off x="6095999" y="4199880"/>
            <a:ext cx="1546371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BFBEBE0-0D59-41BD-B970-1E1F9EE7427F}"/>
              </a:ext>
            </a:extLst>
          </p:cNvPr>
          <p:cNvSpPr/>
          <p:nvPr/>
        </p:nvSpPr>
        <p:spPr>
          <a:xfrm>
            <a:off x="363066" y="4199880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6054983-796D-48A2-8B16-18D0172BB3EF}"/>
              </a:ext>
            </a:extLst>
          </p:cNvPr>
          <p:cNvSpPr/>
          <p:nvPr/>
        </p:nvSpPr>
        <p:spPr>
          <a:xfrm>
            <a:off x="363066" y="3959467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913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0C3B3E2-8B1A-4E93-881B-72AFF8F7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826676"/>
            <a:ext cx="12192000" cy="4852309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036CC419-6D78-4ACB-905A-55BF9862600B}"/>
              </a:ext>
            </a:extLst>
          </p:cNvPr>
          <p:cNvSpPr/>
          <p:nvPr/>
        </p:nvSpPr>
        <p:spPr>
          <a:xfrm>
            <a:off x="338793" y="3429000"/>
            <a:ext cx="2941302" cy="1582247"/>
          </a:xfrm>
          <a:prstGeom prst="wedgeRoundRectCallout">
            <a:avLst>
              <a:gd name="adj1" fmla="val 155161"/>
              <a:gd name="adj2" fmla="val -31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1A1C0A-1580-4CB7-86B1-8733859A3EE5}"/>
              </a:ext>
            </a:extLst>
          </p:cNvPr>
          <p:cNvSpPr/>
          <p:nvPr/>
        </p:nvSpPr>
        <p:spPr>
          <a:xfrm>
            <a:off x="6231621" y="4048879"/>
            <a:ext cx="1546371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128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60E6E7F-F9DF-4B54-BDD9-66D6F9C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445" y="1897371"/>
            <a:ext cx="12192000" cy="3022287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30F45CEB-0178-4539-93B5-F4D502DEB7FB}"/>
              </a:ext>
            </a:extLst>
          </p:cNvPr>
          <p:cNvSpPr/>
          <p:nvPr/>
        </p:nvSpPr>
        <p:spPr>
          <a:xfrm>
            <a:off x="8065825" y="4743975"/>
            <a:ext cx="2319267" cy="1317008"/>
          </a:xfrm>
          <a:prstGeom prst="wedgeRoundRectCallout">
            <a:avLst>
              <a:gd name="adj1" fmla="val 73012"/>
              <a:gd name="adj2" fmla="val -42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preencher os dados, clique em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para salvá-los.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9081F39-F18D-4905-BCB9-475D432D0FA8}"/>
              </a:ext>
            </a:extLst>
          </p:cNvPr>
          <p:cNvGrpSpPr/>
          <p:nvPr/>
        </p:nvGrpSpPr>
        <p:grpSpPr>
          <a:xfrm>
            <a:off x="2105636" y="3081953"/>
            <a:ext cx="8279457" cy="347044"/>
            <a:chOff x="1920428" y="5323850"/>
            <a:chExt cx="6585425" cy="40770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25D21A5-878C-4B4B-A400-9107D3C6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8" y="5363303"/>
              <a:ext cx="924617" cy="17689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DE71DDB-AB10-4940-8D78-37A111F6F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8" y="5530593"/>
              <a:ext cx="1050412" cy="200961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57B333F-FBB4-4B57-AA55-EA2CDDB56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3503122" y="5323850"/>
              <a:ext cx="924618" cy="17689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4A7C00C-516B-4406-B55E-B846E667B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3503122" y="5530593"/>
              <a:ext cx="924618" cy="176894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874B57A-E69E-4D7C-8792-4A551A4B3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6401801" y="5347917"/>
              <a:ext cx="2104052" cy="383637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967FDBF8-7529-4299-B923-FD8E52A7A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6641452" y="3115536"/>
            <a:ext cx="722690" cy="138262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402A885-AD72-43C9-9BBD-2127BE42F95A}"/>
              </a:ext>
            </a:extLst>
          </p:cNvPr>
          <p:cNvSpPr/>
          <p:nvPr/>
        </p:nvSpPr>
        <p:spPr>
          <a:xfrm>
            <a:off x="1057013" y="5029200"/>
            <a:ext cx="6929305" cy="1501253"/>
          </a:xfrm>
          <a:prstGeom prst="wedgeRoundRectCallout">
            <a:avLst>
              <a:gd name="adj1" fmla="val -60290"/>
              <a:gd name="adj2" fmla="val -171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Nessa aba, clique no tipo de endereço para o qual queira relacionar um telefone de contato. </a:t>
            </a:r>
          </a:p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os campos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TIPO, DESCRIÇÃO e NOME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 Atenção no preenchimento, pois qualquer dúvida que o analista da solicitação tenha, irá fazer contato através deste número.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6E63A90-542E-4405-AEEA-E4BBC7D51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6641452" y="3265718"/>
            <a:ext cx="722690" cy="13826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C2C3620-6513-47C2-9F78-4F7EB41D2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760746" y="3094266"/>
            <a:ext cx="896173" cy="17145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7FEAEF8-49AB-401D-8ECF-35BF35066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781702" y="3257936"/>
            <a:ext cx="722690" cy="138262"/>
          </a:xfrm>
          <a:prstGeom prst="rect">
            <a:avLst/>
          </a:prstGeom>
        </p:spPr>
      </p:pic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94D26A08-8F53-4C37-B064-FF01792AA81E}"/>
              </a:ext>
            </a:extLst>
          </p:cNvPr>
          <p:cNvSpPr/>
          <p:nvPr/>
        </p:nvSpPr>
        <p:spPr>
          <a:xfrm>
            <a:off x="2310727" y="381693"/>
            <a:ext cx="4421875" cy="832512"/>
          </a:xfrm>
          <a:prstGeom prst="wedgeRoundRectCallout">
            <a:avLst>
              <a:gd name="adj1" fmla="val 43716"/>
              <a:gd name="adj2" fmla="val 144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clique na aba “Contato”.</a:t>
            </a:r>
          </a:p>
        </p:txBody>
      </p:sp>
    </p:spTree>
    <p:extLst>
      <p:ext uri="{BB962C8B-B14F-4D97-AF65-F5344CB8AC3E}">
        <p14:creationId xmlns:p14="http://schemas.microsoft.com/office/powerpoint/2010/main" val="6016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BB84F3BE-31E4-4872-A465-6AAE4F7F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483"/>
            <a:ext cx="12192000" cy="476703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B2401F5-4FFC-4E15-BFC0-624B885BF5D4}"/>
              </a:ext>
            </a:extLst>
          </p:cNvPr>
          <p:cNvSpPr/>
          <p:nvPr/>
        </p:nvSpPr>
        <p:spPr>
          <a:xfrm>
            <a:off x="1446662" y="4026089"/>
            <a:ext cx="7136924" cy="409433"/>
          </a:xfrm>
          <a:prstGeom prst="wedgeRoundRectCallout">
            <a:avLst>
              <a:gd name="adj1" fmla="val 82145"/>
              <a:gd name="adj2" fmla="val 241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contatos do estabelecimento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aparecerão abaixo...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DA73AFE-6717-441F-B7AD-CF01F332E90E}"/>
              </a:ext>
            </a:extLst>
          </p:cNvPr>
          <p:cNvGrpSpPr/>
          <p:nvPr/>
        </p:nvGrpSpPr>
        <p:grpSpPr>
          <a:xfrm>
            <a:off x="2276572" y="2793027"/>
            <a:ext cx="6632536" cy="456847"/>
            <a:chOff x="1920429" y="5331542"/>
            <a:chExt cx="6836236" cy="38880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094D2E-906B-42BF-932E-DD624B3D6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9" y="5363303"/>
              <a:ext cx="722690" cy="138262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3BE74B2-1EBC-4CDF-8334-48749A092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9" y="5530593"/>
              <a:ext cx="722690" cy="138262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73760E5-E086-460E-9211-F74806924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 flipV="1">
              <a:off x="3972691" y="5331542"/>
              <a:ext cx="1100507" cy="21054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2E9062C-F4DD-4E99-9D81-42584C0F6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3972690" y="5542086"/>
              <a:ext cx="1100507" cy="17826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AAF357-8800-4230-924D-BBED207A8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7592809" y="5339756"/>
              <a:ext cx="1163856" cy="16664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F7E806D-088C-4DDE-9FA9-CEC2F20CF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7632571" y="5530781"/>
              <a:ext cx="1100507" cy="130736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D1101733-8381-432F-883D-AFBEFA199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752089" y="2822663"/>
            <a:ext cx="722690" cy="1382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A9573EE-5BC3-4B63-8B3E-C7969250F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848392" y="2820984"/>
            <a:ext cx="785466" cy="1502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3AD0255-4D41-4329-9A71-648D34504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1007485" y="5183986"/>
            <a:ext cx="722690" cy="1382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3F244B5-AA30-4177-96DC-90298A8B0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29399" y="5157594"/>
            <a:ext cx="722690" cy="13826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DA1B902-2AFD-4DB3-9FE2-7D225FD99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8280642" y="5157594"/>
            <a:ext cx="722690" cy="1382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C794AB1-5DE0-4D0A-A90A-5EBEF1D9C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700795" y="5181751"/>
            <a:ext cx="722690" cy="13826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43E3DBD-BD0C-4669-8683-EFF4EC418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700795" y="5460164"/>
            <a:ext cx="722690" cy="13826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3FDF69A-2D19-4C07-913D-F15A880EF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282148" y="5146906"/>
            <a:ext cx="1068155" cy="20435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CF10C86-F4D8-4B46-8140-50D50F72A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752089" y="3012222"/>
            <a:ext cx="722690" cy="13826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6C0BBD1-631C-4DEC-8D40-3A298ADAF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911168" y="3023716"/>
            <a:ext cx="722690" cy="13826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282992C-375E-43BA-937D-999FAC94C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282148" y="5394071"/>
            <a:ext cx="1068155" cy="20435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E65930C-B48F-4FF7-A156-76E3B7A54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8306709" y="5442630"/>
            <a:ext cx="722690" cy="13826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A7E5A08A-BEC3-4770-B02E-DA77F4C55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29399" y="5417093"/>
            <a:ext cx="722690" cy="13826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D6E81D2-1C51-427A-967D-A5448D36F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1007485" y="5427117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45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6835996" y="442705"/>
            <a:ext cx="4421875" cy="832512"/>
          </a:xfrm>
          <a:prstGeom prst="wedgeRoundRectCallout">
            <a:avLst>
              <a:gd name="adj1" fmla="val -16690"/>
              <a:gd name="adj2" fmla="val 83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2947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A26B00-C937-4C73-8655-C86A991B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OBSERVAÇÕES SOBRE A ABA “RESPONSÁVEL”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26BE5A-7292-4ED2-8422-FBA6C4FA3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48290"/>
            <a:ext cx="10169631" cy="1878795"/>
          </a:xfrm>
        </p:spPr>
        <p:txBody>
          <a:bodyPr>
            <a:normAutofit fontScale="92500" lnSpcReduction="10000"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preenchimento dos dados do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Representante Legal (RL), Responsável Técnico (RT) e Técnico Executor (TE)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obrigatórios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momento;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preenchimento dos dados do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Sócio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opcionais neste momento;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o RL e o RT forem a mesma pessoa, marcar as duas opções antes de iniciar o preenchimento dos dados;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68613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761175" y="2275858"/>
            <a:ext cx="4810572" cy="1213299"/>
          </a:xfrm>
          <a:prstGeom prst="wedgeRoundRectCallout">
            <a:avLst>
              <a:gd name="adj1" fmla="val -71653"/>
              <a:gd name="adj2" fmla="val -34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Marcar a opção desejada. Caso a mesma pessoa ocupe diferentes posições, marcar as demais antes de iniciar o preenchimento dos dados.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8863" y="2366211"/>
            <a:ext cx="4403558" cy="216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6228C476-27C5-4DF1-8DE6-CF532E234537}"/>
              </a:ext>
            </a:extLst>
          </p:cNvPr>
          <p:cNvSpPr/>
          <p:nvPr/>
        </p:nvSpPr>
        <p:spPr>
          <a:xfrm>
            <a:off x="1811359" y="4917971"/>
            <a:ext cx="4810572" cy="1213299"/>
          </a:xfrm>
          <a:prstGeom prst="wedgeRoundRectCallout">
            <a:avLst>
              <a:gd name="adj1" fmla="val -63108"/>
              <a:gd name="adj2" fmla="val -109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ATENÇÃO: Não é necessário anexar Arquivos nesta ABA (isto será feito na ABA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Habilitações RT</a:t>
            </a:r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7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0C0D96BF-7772-4384-8A83-FEE7FD55E294}"/>
              </a:ext>
            </a:extLst>
          </p:cNvPr>
          <p:cNvSpPr/>
          <p:nvPr/>
        </p:nvSpPr>
        <p:spPr>
          <a:xfrm>
            <a:off x="4840047" y="2116100"/>
            <a:ext cx="7137779" cy="1395482"/>
          </a:xfrm>
          <a:prstGeom prst="wedgeRoundRectCallout">
            <a:avLst>
              <a:gd name="adj1" fmla="val -96208"/>
              <a:gd name="adj2" fmla="val -2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Informando o CPF do responsável cadastrado 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basta clicar em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que o sistema alimentará automaticamente o campo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responsável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e a opção de “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cadastrados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Caso contrário, preencher um CPF novo e os demais campos.</a:t>
            </a:r>
          </a:p>
        </p:txBody>
      </p:sp>
    </p:spTree>
    <p:extLst>
      <p:ext uri="{BB962C8B-B14F-4D97-AF65-F5344CB8AC3E}">
        <p14:creationId xmlns:p14="http://schemas.microsoft.com/office/powerpoint/2010/main" val="17906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DB469F39-2FFD-4DC5-85C4-63FDD7B7D60B}"/>
              </a:ext>
            </a:extLst>
          </p:cNvPr>
          <p:cNvSpPr/>
          <p:nvPr/>
        </p:nvSpPr>
        <p:spPr>
          <a:xfrm>
            <a:off x="5528344" y="2110469"/>
            <a:ext cx="6283355" cy="1015206"/>
          </a:xfrm>
          <a:prstGeom prst="wedgeRoundRectCallout">
            <a:avLst>
              <a:gd name="adj1" fmla="val -30270"/>
              <a:gd name="adj2" fmla="val -346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Preencher os dados 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clicar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Repetir a operação para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RT(s)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TE(s)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9CFB674F-8F65-48D2-98EC-5B5E42054A3A}"/>
              </a:ext>
            </a:extLst>
          </p:cNvPr>
          <p:cNvSpPr/>
          <p:nvPr/>
        </p:nvSpPr>
        <p:spPr>
          <a:xfrm>
            <a:off x="1811358" y="4917972"/>
            <a:ext cx="5050835" cy="518094"/>
          </a:xfrm>
          <a:prstGeom prst="wedgeRoundRectCallout">
            <a:avLst>
              <a:gd name="adj1" fmla="val -61082"/>
              <a:gd name="adj2" fmla="val -20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necessário anexar Arquivos nesta ABA</a:t>
            </a:r>
          </a:p>
        </p:txBody>
      </p:sp>
    </p:spTree>
    <p:extLst>
      <p:ext uri="{BB962C8B-B14F-4D97-AF65-F5344CB8AC3E}">
        <p14:creationId xmlns:p14="http://schemas.microsoft.com/office/powerpoint/2010/main" val="18524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E3D36D-82DF-41DD-938F-8BE9A0A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034"/>
            <a:ext cx="12192000" cy="4965932"/>
          </a:xfrm>
          <a:prstGeom prst="rect">
            <a:avLst/>
          </a:prstGeom>
        </p:spPr>
      </p:pic>
      <p:sp>
        <p:nvSpPr>
          <p:cNvPr id="7" name="Balão de Fala: Retângulo com Cantos Arredondados 2">
            <a:extLst>
              <a:ext uri="{FF2B5EF4-FFF2-40B4-BE49-F238E27FC236}">
                <a16:creationId xmlns:a16="http://schemas.microsoft.com/office/drawing/2014/main" id="{0C0D96BF-7772-4384-8A83-FEE7FD55E294}"/>
              </a:ext>
            </a:extLst>
          </p:cNvPr>
          <p:cNvSpPr/>
          <p:nvPr/>
        </p:nvSpPr>
        <p:spPr>
          <a:xfrm>
            <a:off x="284088" y="4133917"/>
            <a:ext cx="4295933" cy="887262"/>
          </a:xfrm>
          <a:prstGeom prst="wedgeRoundRectCallout">
            <a:avLst>
              <a:gd name="adj1" fmla="val 66883"/>
              <a:gd name="adj2" fmla="val 53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confirmar, os dados ficam gravados.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733989" y="5465060"/>
            <a:ext cx="722690" cy="1382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733989" y="5637004"/>
            <a:ext cx="722690" cy="13826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42506" y="5621070"/>
            <a:ext cx="722690" cy="13826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70F0F4-BC07-416A-960F-D8625438BDE2}"/>
              </a:ext>
            </a:extLst>
          </p:cNvPr>
          <p:cNvSpPr txBox="1"/>
          <p:nvPr/>
        </p:nvSpPr>
        <p:spPr>
          <a:xfrm>
            <a:off x="10098506" y="5451793"/>
            <a:ext cx="1884947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accent2"/>
                </a:solidFill>
              </a:rPr>
              <a:t>emaildoresponsavelpelaempresa@xxxxxxxx.com</a:t>
            </a:r>
            <a:endParaRPr lang="pt-BR" sz="800" dirty="0">
              <a:solidFill>
                <a:schemeClr val="accent2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70F0F4-BC07-416A-960F-D8625438BDE2}"/>
              </a:ext>
            </a:extLst>
          </p:cNvPr>
          <p:cNvSpPr txBox="1"/>
          <p:nvPr/>
        </p:nvSpPr>
        <p:spPr>
          <a:xfrm>
            <a:off x="10098507" y="5604193"/>
            <a:ext cx="1884947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accent2"/>
                </a:solidFill>
              </a:rPr>
              <a:t>emaildoresponsavelpelaempresa@xxxxxxxx.com</a:t>
            </a:r>
            <a:endParaRPr lang="pt-BR" sz="800" dirty="0">
              <a:solidFill>
                <a:schemeClr val="accent2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2F63D60-58DE-4307-93B1-B627B6FAD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42506" y="5430453"/>
            <a:ext cx="722690" cy="1382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F910A87-414F-48B7-BB95-EFFDC442A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 flipV="1">
            <a:off x="1704113" y="5440602"/>
            <a:ext cx="1575982" cy="3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12C89B40-B2A0-45AB-8B3A-19CADAD6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53" y="1392255"/>
            <a:ext cx="9104909" cy="1291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rgbClr val="FFFF00"/>
                </a:solidFill>
              </a:rPr>
              <a:t>INFORMAÇÕES E DOCUMENTAÇÃO NECESSÁRIA: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01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A9E1473-B5E4-4FBF-BBF1-2B8143D58172}"/>
              </a:ext>
            </a:extLst>
          </p:cNvPr>
          <p:cNvSpPr txBox="1"/>
          <p:nvPr/>
        </p:nvSpPr>
        <p:spPr>
          <a:xfrm>
            <a:off x="484067" y="2339753"/>
            <a:ext cx="104347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dirty="0">
                <a:highlight>
                  <a:srgbClr val="FF66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REGISTRO</a:t>
            </a:r>
          </a:p>
          <a:p>
            <a:pPr algn="ctr"/>
            <a:r>
              <a:rPr lang="pt-BR" dirty="0">
                <a:hlinkClick r:id="rId3"/>
              </a:rPr>
              <a:t>https://www.gov.br/agricultura/pt-br/assuntos/insumos-agropecuarios/aviacao-agricola/registro/lista-de-documentos-para-registro-no-sipeagro-arp-drones.pdf</a:t>
            </a:r>
            <a:r>
              <a:rPr lang="pt-BR" dirty="0"/>
              <a:t> </a:t>
            </a:r>
          </a:p>
          <a:p>
            <a:pPr algn="ctr"/>
            <a:endParaRPr lang="pt-BR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137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827"/>
            <a:ext cx="12219822" cy="4415510"/>
          </a:xfrm>
          <a:prstGeom prst="rect">
            <a:avLst/>
          </a:prstGeom>
        </p:spPr>
      </p:pic>
      <p:sp>
        <p:nvSpPr>
          <p:cNvPr id="9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903496" y="129884"/>
            <a:ext cx="5137808" cy="696284"/>
          </a:xfrm>
          <a:prstGeom prst="wedgeRoundRectCallout">
            <a:avLst>
              <a:gd name="adj1" fmla="val 26668"/>
              <a:gd name="adj2" fmla="val 87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Habilitações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RT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035551"/>
            <a:ext cx="722690" cy="1382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09863" y="2187951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9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827"/>
            <a:ext cx="12219822" cy="4415510"/>
          </a:xfrm>
          <a:prstGeom prst="rect">
            <a:avLst/>
          </a:prstGeom>
        </p:spPr>
      </p:pic>
      <p:sp>
        <p:nvSpPr>
          <p:cNvPr id="9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2120512" y="72935"/>
            <a:ext cx="5820329" cy="785317"/>
          </a:xfrm>
          <a:prstGeom prst="wedgeRoundRectCallout">
            <a:avLst>
              <a:gd name="adj1" fmla="val -74406"/>
              <a:gd name="adj2" fmla="val 213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Marque o campo correspondente ao profissional desejado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preencha os campos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035551"/>
            <a:ext cx="722690" cy="1382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09863" y="2187951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2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06"/>
            <a:ext cx="12202280" cy="45026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035551"/>
            <a:ext cx="722690" cy="1382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09863" y="2187951"/>
            <a:ext cx="722690" cy="138262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F2256321-BE33-4073-B21F-1BC92D1B3519}"/>
              </a:ext>
            </a:extLst>
          </p:cNvPr>
          <p:cNvSpPr/>
          <p:nvPr/>
        </p:nvSpPr>
        <p:spPr>
          <a:xfrm>
            <a:off x="1992617" y="5580105"/>
            <a:ext cx="3615740" cy="1090786"/>
          </a:xfrm>
          <a:prstGeom prst="wedgeRoundRectCallout">
            <a:avLst>
              <a:gd name="adj1" fmla="val -35795"/>
              <a:gd name="adj2" fmla="val -162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Clique na seta para selecionar o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 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anexado. 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3A3CEE00-2728-4BC2-B30B-F03633AFAB6D}"/>
              </a:ext>
            </a:extLst>
          </p:cNvPr>
          <p:cNvSpPr/>
          <p:nvPr/>
        </p:nvSpPr>
        <p:spPr>
          <a:xfrm>
            <a:off x="4964201" y="3769021"/>
            <a:ext cx="3382845" cy="663647"/>
          </a:xfrm>
          <a:prstGeom prst="wedgeRoundRectCallout">
            <a:avLst>
              <a:gd name="adj1" fmla="val 60114"/>
              <a:gd name="adj2" fmla="val 47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Clique em Procurar para escolher cada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53229759-77D9-4DD6-9003-C627D88969FB}"/>
              </a:ext>
            </a:extLst>
          </p:cNvPr>
          <p:cNvSpPr/>
          <p:nvPr/>
        </p:nvSpPr>
        <p:spPr>
          <a:xfrm>
            <a:off x="6849448" y="5883800"/>
            <a:ext cx="3209146" cy="460610"/>
          </a:xfrm>
          <a:prstGeom prst="wedgeRoundRectCallout">
            <a:avLst>
              <a:gd name="adj1" fmla="val 84168"/>
              <a:gd name="adj2" fmla="val -218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Após ter anexado todos os arquivos, clique em “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675B195C-061E-4C94-A4DC-A9D8F0DFCC33}"/>
              </a:ext>
            </a:extLst>
          </p:cNvPr>
          <p:cNvSpPr/>
          <p:nvPr/>
        </p:nvSpPr>
        <p:spPr>
          <a:xfrm>
            <a:off x="9105900" y="3429000"/>
            <a:ext cx="2543175" cy="331823"/>
          </a:xfrm>
          <a:prstGeom prst="wedgeRoundRectCallout">
            <a:avLst>
              <a:gd name="adj1" fmla="val 9738"/>
              <a:gd name="adj2" fmla="val 211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Clique em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ANEXAR</a:t>
            </a:r>
          </a:p>
        </p:txBody>
      </p:sp>
    </p:spTree>
    <p:extLst>
      <p:ext uri="{BB962C8B-B14F-4D97-AF65-F5344CB8AC3E}">
        <p14:creationId xmlns:p14="http://schemas.microsoft.com/office/powerpoint/2010/main" val="27851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679"/>
            <a:ext cx="12192000" cy="5816741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1772652" y="5350042"/>
            <a:ext cx="3842085" cy="962527"/>
          </a:xfrm>
          <a:prstGeom prst="wedgeRoundRectCallout">
            <a:avLst>
              <a:gd name="adj1" fmla="val 186194"/>
              <a:gd name="adj2" fmla="val 18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preencher os campos e anexar os documentos para cada Responsável, clicar em Confirmar.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177777" y="1578351"/>
            <a:ext cx="722690" cy="1382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169757" y="1730751"/>
            <a:ext cx="722690" cy="138262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6E3ED158-1320-4D43-8CDF-045F06589419}"/>
              </a:ext>
            </a:extLst>
          </p:cNvPr>
          <p:cNvSpPr/>
          <p:nvPr/>
        </p:nvSpPr>
        <p:spPr>
          <a:xfrm>
            <a:off x="1772652" y="3667125"/>
            <a:ext cx="5085349" cy="521369"/>
          </a:xfrm>
          <a:prstGeom prst="wedgeRoundRectCallout">
            <a:avLst>
              <a:gd name="adj1" fmla="val -4972"/>
              <a:gd name="adj2" fmla="val 853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arquivos anexados aparecerão logo abaixo  </a:t>
            </a:r>
          </a:p>
        </p:txBody>
      </p:sp>
    </p:spTree>
    <p:extLst>
      <p:ext uri="{BB962C8B-B14F-4D97-AF65-F5344CB8AC3E}">
        <p14:creationId xmlns:p14="http://schemas.microsoft.com/office/powerpoint/2010/main" val="18012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252"/>
            <a:ext cx="12200288" cy="426291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1325134" y="3842379"/>
            <a:ext cx="2755548" cy="1234588"/>
          </a:xfrm>
          <a:prstGeom prst="wedgeRoundRectCallout">
            <a:avLst>
              <a:gd name="adj1" fmla="val 120286"/>
              <a:gd name="adj2" fmla="val -41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“SIM”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25903" y="2147846"/>
            <a:ext cx="722690" cy="1382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300246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4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672"/>
            <a:ext cx="12208976" cy="449591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903496" y="129884"/>
            <a:ext cx="5137808" cy="696284"/>
          </a:xfrm>
          <a:prstGeom prst="wedgeRoundRectCallout">
            <a:avLst>
              <a:gd name="adj1" fmla="val -31876"/>
              <a:gd name="adj2" fmla="val 111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01884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672"/>
            <a:ext cx="12208976" cy="449591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3882191" y="1557631"/>
            <a:ext cx="4050630" cy="375444"/>
          </a:xfrm>
          <a:prstGeom prst="wedgeRoundRectCallout">
            <a:avLst>
              <a:gd name="adj1" fmla="val -110070"/>
              <a:gd name="adj2" fmla="val 4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Selecionar 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instalação”</a:t>
            </a:r>
          </a:p>
        </p:txBody>
      </p:sp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4275223" y="2231399"/>
            <a:ext cx="4387514" cy="864727"/>
          </a:xfrm>
          <a:prstGeom prst="wedgeRoundRectCallout">
            <a:avLst>
              <a:gd name="adj1" fmla="val -130481"/>
              <a:gd name="adj2" fmla="val -50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do pátio de descontaminação, descrever o tamanho do tanque de evaporação (C x L x A), se o mesmo é coberto ou não, capacidade do ozonizador, etc. </a:t>
            </a:r>
          </a:p>
        </p:txBody>
      </p:sp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4451686" y="4448422"/>
            <a:ext cx="4387514" cy="864727"/>
          </a:xfrm>
          <a:prstGeom prst="wedgeRoundRectCallout">
            <a:avLst>
              <a:gd name="adj1" fmla="val -95929"/>
              <a:gd name="adj2" fmla="val -184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localização do pátio for a mesma da sede do estabelecimento, marcar esse ponto que os dados serão preenchidos automaticamente. Caso contrário, preencher os dados de localização solicitados.</a:t>
            </a:r>
          </a:p>
        </p:txBody>
      </p:sp>
    </p:spTree>
    <p:extLst>
      <p:ext uri="{BB962C8B-B14F-4D97-AF65-F5344CB8AC3E}">
        <p14:creationId xmlns:p14="http://schemas.microsoft.com/office/powerpoint/2010/main" val="23742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009"/>
            <a:ext cx="12208976" cy="449591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4563979" y="4790115"/>
            <a:ext cx="4146884" cy="583990"/>
          </a:xfrm>
          <a:prstGeom prst="wedgeRoundRectCallout">
            <a:avLst>
              <a:gd name="adj1" fmla="val 106762"/>
              <a:gd name="adj2" fmla="val 68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o preenchimento, clicar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Confirmar”</a:t>
            </a:r>
          </a:p>
        </p:txBody>
      </p:sp>
    </p:spTree>
    <p:extLst>
      <p:ext uri="{BB962C8B-B14F-4D97-AF65-F5344CB8AC3E}">
        <p14:creationId xmlns:p14="http://schemas.microsoft.com/office/powerpoint/2010/main" val="1511055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" y="1186462"/>
            <a:ext cx="12186333" cy="45967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76786" y="1971383"/>
            <a:ext cx="1030645" cy="130134"/>
          </a:xfrm>
          <a:prstGeom prst="rect">
            <a:avLst/>
          </a:prstGeom>
        </p:spPr>
      </p:pic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276786" y="1699714"/>
            <a:ext cx="2827795" cy="464926"/>
          </a:xfrm>
          <a:prstGeom prst="wedgeRoundRectCallout">
            <a:avLst>
              <a:gd name="adj1" fmla="val 119936"/>
              <a:gd name="adj2" fmla="val 814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756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390"/>
            <a:ext cx="12194684" cy="292993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903496" y="129884"/>
            <a:ext cx="5137808" cy="696284"/>
          </a:xfrm>
          <a:prstGeom prst="wedgeRoundRectCallout">
            <a:avLst>
              <a:gd name="adj1" fmla="val -13766"/>
              <a:gd name="adj2" fmla="val 145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Aeronave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6198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5D8F460B-7B8A-4546-A143-1DE05899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042" y="754966"/>
            <a:ext cx="8596668" cy="684629"/>
          </a:xfrm>
        </p:spPr>
        <p:txBody>
          <a:bodyPr>
            <a:normAutofit fontScale="90000"/>
          </a:bodyPr>
          <a:lstStyle/>
          <a:p>
            <a:r>
              <a:rPr lang="pt-BR" b="1" u="sng" dirty="0"/>
              <a:t>OBSERVAÇÕES SOBRE OS DOCUMENTOS A SEREM INSERIDOS NO SIPEAGRO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0BE73F61-55B0-4437-B986-1AAC606D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875" y="2194561"/>
            <a:ext cx="10530113" cy="4293326"/>
          </a:xfrm>
        </p:spPr>
        <p:txBody>
          <a:bodyPr>
            <a:normAutofit/>
          </a:bodyPr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Cada documento</a:t>
            </a:r>
            <a:r>
              <a:rPr lang="pt-BR" dirty="0"/>
              <a:t> </a:t>
            </a:r>
            <a:r>
              <a:rPr lang="pt-BR" dirty="0">
                <a:solidFill>
                  <a:srgbClr val="FFFF00"/>
                </a:solidFill>
              </a:rPr>
              <a:t>deverá ser anexado da seguinte forma</a:t>
            </a:r>
            <a:r>
              <a:rPr lang="pt-BR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Digitalização do documento original (em cores) já assinado pelo responsável com reconhecimento de firma; </a:t>
            </a:r>
            <a:r>
              <a:rPr lang="pt-BR" b="1" dirty="0"/>
              <a:t>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Digitalização do documento original (em cores) já assinado, anexando também a digitalização de documento de identidade onde conste a assinatura do responsável, para conferência da mesma; </a:t>
            </a:r>
            <a:r>
              <a:rPr lang="pt-BR" b="1" dirty="0"/>
              <a:t>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Documento com assinatura digital do responsável, devidamente certificada.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F06E46"/>
                </a:solidFill>
              </a:rPr>
              <a:t>Em arquivo PDF, no tamanho máximo de 10mb.</a:t>
            </a:r>
          </a:p>
          <a:p>
            <a:r>
              <a:rPr lang="pt-BR" dirty="0">
                <a:solidFill>
                  <a:srgbClr val="FFFF00"/>
                </a:solidFill>
              </a:rPr>
              <a:t>Indispensável a inclusão de procuração legal, se for o caso;</a:t>
            </a:r>
          </a:p>
          <a:p>
            <a:r>
              <a:rPr lang="pt-BR" dirty="0">
                <a:solidFill>
                  <a:srgbClr val="FFFF00"/>
                </a:solidFill>
              </a:rPr>
              <a:t>Observe atentamente os dados solicitados e informados</a:t>
            </a:r>
            <a:r>
              <a:rPr lang="pt-BR" dirty="0"/>
              <a:t>, bem como os </a:t>
            </a:r>
            <a:r>
              <a:rPr lang="pt-BR" dirty="0">
                <a:solidFill>
                  <a:srgbClr val="FFFF00"/>
                </a:solidFill>
              </a:rPr>
              <a:t>documentos anexados</a:t>
            </a:r>
            <a:r>
              <a:rPr lang="pt-BR" dirty="0"/>
              <a:t>, </a:t>
            </a:r>
            <a:r>
              <a:rPr lang="pt-BR" dirty="0">
                <a:solidFill>
                  <a:srgbClr val="FF6600"/>
                </a:solidFill>
              </a:rPr>
              <a:t>ANTES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/>
              <a:t>de encaminhar a solicitação, para evitar a geração de </a:t>
            </a:r>
            <a:r>
              <a:rPr lang="pt-BR" u="sng" dirty="0"/>
              <a:t>pendências</a:t>
            </a:r>
            <a:r>
              <a:rPr lang="pt-BR" dirty="0"/>
              <a:t>, que geram reanálises das solicitações e atrasam o deferimento dos registros.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pt-BR" sz="16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áfico 4" descr="Megafone1">
            <a:extLst>
              <a:ext uri="{FF2B5EF4-FFF2-40B4-BE49-F238E27FC236}">
                <a16:creationId xmlns:a16="http://schemas.microsoft.com/office/drawing/2014/main" id="{4E88F3AC-6747-4FDC-9211-4AF6C7CD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12" y="82364"/>
            <a:ext cx="2218963" cy="22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77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0914"/>
            <a:ext cx="12212653" cy="2888581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2177777" y="1876426"/>
            <a:ext cx="2811316" cy="465722"/>
          </a:xfrm>
          <a:prstGeom prst="wedgeRoundRectCallout">
            <a:avLst>
              <a:gd name="adj1" fmla="val -62182"/>
              <a:gd name="adj2" fmla="val 422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Remotamente Pilotada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2506639" y="2445672"/>
            <a:ext cx="2811317" cy="725367"/>
          </a:xfrm>
          <a:prstGeom prst="wedgeRoundRectCallout">
            <a:avLst>
              <a:gd name="adj1" fmla="val -94503"/>
              <a:gd name="adj2" fmla="val -23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solicitação inicial do registro, marcar sempre como “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PRÓPRIA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2320954" y="4376966"/>
            <a:ext cx="7550091" cy="864727"/>
          </a:xfrm>
          <a:prstGeom prst="wedgeRoundRectCallout">
            <a:avLst>
              <a:gd name="adj1" fmla="val 71220"/>
              <a:gd name="adj2" fmla="val -105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os demais campos com os dados da aeronave e após clique em “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/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Repetir o mesmo procedimento para quantas aeronaves possuir.</a:t>
            </a:r>
          </a:p>
        </p:txBody>
      </p:sp>
    </p:spTree>
    <p:extLst>
      <p:ext uri="{BB962C8B-B14F-4D97-AF65-F5344CB8AC3E}">
        <p14:creationId xmlns:p14="http://schemas.microsoft.com/office/powerpoint/2010/main" val="21305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0AA40F-91CC-4519-9664-1FC61C4EB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325"/>
            <a:ext cx="12192000" cy="5025349"/>
          </a:xfrm>
          <a:prstGeom prst="rect">
            <a:avLst/>
          </a:prstGeom>
        </p:spPr>
      </p:pic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935903" y="4001366"/>
            <a:ext cx="4387514" cy="622585"/>
          </a:xfrm>
          <a:prstGeom prst="wedgeRoundRectCallout">
            <a:avLst>
              <a:gd name="adj1" fmla="val 55484"/>
              <a:gd name="adj2" fmla="val 85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aeronaves incluídas aparecerão logo abaixo</a:t>
            </a:r>
          </a:p>
        </p:txBody>
      </p:sp>
    </p:spTree>
    <p:extLst>
      <p:ext uri="{BB962C8B-B14F-4D97-AF65-F5344CB8AC3E}">
        <p14:creationId xmlns:p14="http://schemas.microsoft.com/office/powerpoint/2010/main" val="603920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6089"/>
            <a:ext cx="12215105" cy="201797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2048286" y="263812"/>
            <a:ext cx="5137808" cy="696284"/>
          </a:xfrm>
          <a:prstGeom prst="wedgeRoundRectCallout">
            <a:avLst>
              <a:gd name="adj1" fmla="val 61724"/>
              <a:gd name="adj2" fmla="val 189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Pule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Anexar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Arquivo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431096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63CAD6-EAF3-48D3-9EE2-C231BC7C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087"/>
            <a:ext cx="12192000" cy="396182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BC632077-1521-46EE-95BF-BB77F521B672}"/>
              </a:ext>
            </a:extLst>
          </p:cNvPr>
          <p:cNvSpPr/>
          <p:nvPr/>
        </p:nvSpPr>
        <p:spPr>
          <a:xfrm>
            <a:off x="928866" y="240640"/>
            <a:ext cx="6884753" cy="1089396"/>
          </a:xfrm>
          <a:prstGeom prst="wedgeRoundRectCallout">
            <a:avLst>
              <a:gd name="adj1" fmla="val 76935"/>
              <a:gd name="adj2" fmla="val 212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clique na ABA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Enviar solicitação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125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831012-638A-4DB2-A0C2-5E1D6FF25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7183"/>
            <a:ext cx="12192000" cy="4812632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571BFF5-7464-4A95-85BB-176A6CCC0278}"/>
              </a:ext>
            </a:extLst>
          </p:cNvPr>
          <p:cNvSpPr/>
          <p:nvPr/>
        </p:nvSpPr>
        <p:spPr>
          <a:xfrm>
            <a:off x="621893" y="164358"/>
            <a:ext cx="11117525" cy="715857"/>
          </a:xfrm>
          <a:prstGeom prst="wedgeRoundRectCallout">
            <a:avLst>
              <a:gd name="adj1" fmla="val -36429"/>
              <a:gd name="adj2" fmla="val 238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haja pendências, o sistema informará nesta ABA. Basta clicar sobre cada uma delas e corrigi-las, para dar prosseguimento no envio da sua Solicitação.</a:t>
            </a:r>
          </a:p>
        </p:txBody>
      </p:sp>
    </p:spTree>
    <p:extLst>
      <p:ext uri="{BB962C8B-B14F-4D97-AF65-F5344CB8AC3E}">
        <p14:creationId xmlns:p14="http://schemas.microsoft.com/office/powerpoint/2010/main" val="12133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D16B636-18B3-4E6D-965B-19165781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492"/>
            <a:ext cx="12192000" cy="4015375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0E88C067-42E6-4684-A60E-3ECB9269F672}"/>
              </a:ext>
            </a:extLst>
          </p:cNvPr>
          <p:cNvSpPr/>
          <p:nvPr/>
        </p:nvSpPr>
        <p:spPr>
          <a:xfrm>
            <a:off x="239364" y="5512867"/>
            <a:ext cx="11159090" cy="715857"/>
          </a:xfrm>
          <a:prstGeom prst="wedgeRoundRectCallout">
            <a:avLst>
              <a:gd name="adj1" fmla="val -47826"/>
              <a:gd name="adj2" fmla="val -197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 de enviar sua solicitação, é necessário Clicar e marcar a caixinha de </a:t>
            </a:r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Declaração</a:t>
            </a:r>
            <a:r>
              <a:rPr lang="pt-BR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C0ECD8B5-EB25-4A8E-BD08-795A0F708EE7}"/>
              </a:ext>
            </a:extLst>
          </p:cNvPr>
          <p:cNvSpPr/>
          <p:nvPr/>
        </p:nvSpPr>
        <p:spPr>
          <a:xfrm>
            <a:off x="4812145" y="4627417"/>
            <a:ext cx="4981435" cy="540987"/>
          </a:xfrm>
          <a:prstGeom prst="wedgeRoundRectCallout">
            <a:avLst>
              <a:gd name="adj1" fmla="val 73384"/>
              <a:gd name="adj2" fmla="val -22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clique em “Enviar solicitação”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99AC5454-8512-42E9-97CC-0910600A1826}"/>
              </a:ext>
            </a:extLst>
          </p:cNvPr>
          <p:cNvSpPr/>
          <p:nvPr/>
        </p:nvSpPr>
        <p:spPr>
          <a:xfrm>
            <a:off x="752763" y="184728"/>
            <a:ext cx="5989782" cy="715042"/>
          </a:xfrm>
          <a:prstGeom prst="wedgeRoundRectCallout">
            <a:avLst>
              <a:gd name="adj1" fmla="val -51655"/>
              <a:gd name="adj2" fmla="val 4735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sanadas as pendências, aparecerá a seguinte mensagem</a:t>
            </a:r>
          </a:p>
        </p:txBody>
      </p:sp>
    </p:spTree>
    <p:extLst>
      <p:ext uri="{BB962C8B-B14F-4D97-AF65-F5344CB8AC3E}">
        <p14:creationId xmlns:p14="http://schemas.microsoft.com/office/powerpoint/2010/main" val="2087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CA72F6-7C45-49DE-9935-9710AF44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092"/>
            <a:ext cx="12192000" cy="451181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9CB7C41-E09F-4C70-81F8-4E3B51D3FBB9}"/>
              </a:ext>
            </a:extLst>
          </p:cNvPr>
          <p:cNvSpPr/>
          <p:nvPr/>
        </p:nvSpPr>
        <p:spPr>
          <a:xfrm>
            <a:off x="1482152" y="4110234"/>
            <a:ext cx="2755548" cy="1234588"/>
          </a:xfrm>
          <a:prstGeom prst="wedgeRoundRectCallout">
            <a:avLst>
              <a:gd name="adj1" fmla="val 118800"/>
              <a:gd name="adj2" fmla="val -29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763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1125BE-344D-4C9A-879E-F9E2DC65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50" b="8551"/>
          <a:stretch/>
        </p:blipFill>
        <p:spPr>
          <a:xfrm>
            <a:off x="0" y="1451430"/>
            <a:ext cx="12192000" cy="4818742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6DE360B-EAA1-4D0E-BB73-B935511CE505}"/>
              </a:ext>
            </a:extLst>
          </p:cNvPr>
          <p:cNvSpPr/>
          <p:nvPr/>
        </p:nvSpPr>
        <p:spPr>
          <a:xfrm>
            <a:off x="1688056" y="3031479"/>
            <a:ext cx="7932193" cy="2026296"/>
          </a:xfrm>
          <a:prstGeom prst="wedgeRoundRectCallout">
            <a:avLst>
              <a:gd name="adj1" fmla="val -20935"/>
              <a:gd name="adj2" fmla="val -85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solicitação foi enviada com sucesso!!! </a:t>
            </a:r>
          </a:p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Aparecerá na TELA um quadro com o número do seu Certificado de registro junto ao MAPA.</a:t>
            </a:r>
          </a:p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deferimento será AUTOMÁTICO, desde que preenchidos todos os campos adequadamente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300A93-9A89-4EAE-ADE9-0D8F9B6F5BFD}"/>
              </a:ext>
            </a:extLst>
          </p:cNvPr>
          <p:cNvSpPr/>
          <p:nvPr/>
        </p:nvSpPr>
        <p:spPr>
          <a:xfrm>
            <a:off x="3905250" y="2238375"/>
            <a:ext cx="1638300" cy="180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0C347C-90F4-4A3E-8888-E4C79EA1D51C}"/>
              </a:ext>
            </a:extLst>
          </p:cNvPr>
          <p:cNvSpPr txBox="1"/>
          <p:nvPr/>
        </p:nvSpPr>
        <p:spPr>
          <a:xfrm>
            <a:off x="3971925" y="2144196"/>
            <a:ext cx="1724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</a:rPr>
              <a:t>xxxxx</a:t>
            </a:r>
            <a:r>
              <a:rPr lang="pt-BR" sz="1600" dirty="0">
                <a:solidFill>
                  <a:schemeClr val="bg1"/>
                </a:solidFill>
              </a:rPr>
              <a:t>/2021</a:t>
            </a:r>
          </a:p>
        </p:txBody>
      </p:sp>
    </p:spTree>
    <p:extLst>
      <p:ext uri="{BB962C8B-B14F-4D97-AF65-F5344CB8AC3E}">
        <p14:creationId xmlns:p14="http://schemas.microsoft.com/office/powerpoint/2010/main" val="19925471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B23D734-67FD-42FB-B7D8-C653A3F531CE}"/>
              </a:ext>
            </a:extLst>
          </p:cNvPr>
          <p:cNvSpPr/>
          <p:nvPr/>
        </p:nvSpPr>
        <p:spPr>
          <a:xfrm>
            <a:off x="797350" y="1033659"/>
            <a:ext cx="10108337" cy="308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u="sng" dirty="0">
                <a:solidFill>
                  <a:srgbClr val="F06E46"/>
                </a:solidFill>
              </a:rPr>
              <a:t>ATENÇÃO</a:t>
            </a:r>
          </a:p>
          <a:p>
            <a:pPr algn="ctr"/>
            <a:r>
              <a:rPr lang="pt-PT" dirty="0"/>
              <a:t>O registro de operadores de ARP no SIPEAGRO se dará em forma de deferimento automático.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O operador de ARP terá o seu registro no SIPEAGRO </a:t>
            </a:r>
            <a:r>
              <a:rPr lang="pt-PT" u="sng" dirty="0"/>
              <a:t>CANCELADO</a:t>
            </a:r>
            <a:r>
              <a:rPr lang="pt-PT" dirty="0"/>
              <a:t> em caso de não atendimento aos requisitos dispostos na Portaria nº 298, de 22 de setembro de 2021, e de acordo com o procedimento previsto na Instrução Normativa nº 34, de 21 de outubro de 2015.</a:t>
            </a:r>
          </a:p>
          <a:p>
            <a:pPr algn="ctr"/>
            <a:endParaRPr lang="pt-BR" dirty="0"/>
          </a:p>
          <a:p>
            <a:pPr algn="ctr"/>
            <a:r>
              <a:rPr lang="pt-PT" dirty="0"/>
              <a:t>O descumprimento do disposto nas normas sujeita os infratores às sanções previstas no Decreto nº 86.765, de 22 de dezembro de 1981</a:t>
            </a:r>
            <a:r>
              <a:rPr lang="pt-B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1130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7FF34C-3A5A-4FFB-9C27-F41F6AD3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91" y="1857155"/>
            <a:ext cx="4936142" cy="3143689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7F488360-FB97-4E44-A3C4-5D1E106B4A72}"/>
              </a:ext>
            </a:extLst>
          </p:cNvPr>
          <p:cNvSpPr/>
          <p:nvPr/>
        </p:nvSpPr>
        <p:spPr>
          <a:xfrm>
            <a:off x="1620545" y="5180846"/>
            <a:ext cx="4915586" cy="1247250"/>
          </a:xfrm>
          <a:prstGeom prst="wedgeRoundRectCallout">
            <a:avLst>
              <a:gd name="adj1" fmla="val -38900"/>
              <a:gd name="adj2" fmla="val -206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cursor do mouse estiver sobre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aparecerá outras opções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20C8AF5-EEBC-41A3-8631-405FDF837EDD}"/>
              </a:ext>
            </a:extLst>
          </p:cNvPr>
          <p:cNvSpPr/>
          <p:nvPr/>
        </p:nvSpPr>
        <p:spPr>
          <a:xfrm>
            <a:off x="259664" y="148797"/>
            <a:ext cx="7465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Consultando o status da solicitação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89D8BF8-19FC-4A71-A6D1-44F7F5EDC727}"/>
              </a:ext>
            </a:extLst>
          </p:cNvPr>
          <p:cNvSpPr txBox="1">
            <a:spLocks/>
          </p:cNvSpPr>
          <p:nvPr/>
        </p:nvSpPr>
        <p:spPr>
          <a:xfrm>
            <a:off x="259664" y="640848"/>
            <a:ext cx="9503896" cy="3821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Após enviar sua solicitação, você poderá consultar em que fase do processo ela se encontra: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472C30-EE46-4237-95E1-2A86DD7DD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18" y="1823314"/>
            <a:ext cx="4772691" cy="3267531"/>
          </a:xfrm>
          <a:prstGeom prst="rect">
            <a:avLst/>
          </a:prstGeom>
        </p:spPr>
      </p:pic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10281FD8-6F36-484F-B3C9-9327DE17981A}"/>
              </a:ext>
            </a:extLst>
          </p:cNvPr>
          <p:cNvSpPr/>
          <p:nvPr/>
        </p:nvSpPr>
        <p:spPr>
          <a:xfrm>
            <a:off x="259664" y="1168568"/>
            <a:ext cx="11666824" cy="543003"/>
          </a:xfrm>
          <a:prstGeom prst="wedgeRoundRectCallout">
            <a:avLst>
              <a:gd name="adj1" fmla="val -37601"/>
              <a:gd name="adj2" fmla="val 2253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Coloque o cursor do mouse sobre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Estabelecimentos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 deslize sobre 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</p:txBody>
      </p:sp>
      <p:sp>
        <p:nvSpPr>
          <p:cNvPr id="14" name="Balão de Fala: Retângulo com Cantos Arredondados 13">
            <a:extLst>
              <a:ext uri="{FF2B5EF4-FFF2-40B4-BE49-F238E27FC236}">
                <a16:creationId xmlns:a16="http://schemas.microsoft.com/office/drawing/2014/main" id="{F9B77C71-5C94-49DA-B584-D9F5345A63B3}"/>
              </a:ext>
            </a:extLst>
          </p:cNvPr>
          <p:cNvSpPr/>
          <p:nvPr/>
        </p:nvSpPr>
        <p:spPr>
          <a:xfrm>
            <a:off x="7014602" y="5303814"/>
            <a:ext cx="4640670" cy="1001313"/>
          </a:xfrm>
          <a:prstGeom prst="wedgeRoundRectCallout">
            <a:avLst>
              <a:gd name="adj1" fmla="val -2740"/>
              <a:gd name="adj2" fmla="val -248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com o cursor do mouse sobre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Acompanhar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2284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BB17B-9348-4962-85F9-EC3D1B71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98" y="688398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PRIMEIRO ACESSO AO SIPEAGRO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EC167778-3777-4FCE-B3E5-10D6044A5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016" y="1600200"/>
            <a:ext cx="10169968" cy="3657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Antes do primeiro acesso ao </a:t>
            </a:r>
            <a:r>
              <a:rPr lang="pt-BR" sz="2400" dirty="0" err="1"/>
              <a:t>Sipeagro</a:t>
            </a:r>
            <a:r>
              <a:rPr lang="pt-BR" sz="2400" dirty="0"/>
              <a:t>, o responsável pela empresa deverá criar uma conta para acesso aos sistemas digitais do governo federal, clicando simultaneamente na tecla CTRL e no hiperlink: </a:t>
            </a:r>
            <a:r>
              <a:rPr lang="pt-BR" sz="3600" dirty="0">
                <a:hlinkClick r:id="rId2"/>
              </a:rPr>
              <a:t>gov.br - Acesse sua conta (acesso.gov.br)</a:t>
            </a:r>
            <a:r>
              <a:rPr lang="pt-BR" sz="3600" dirty="0"/>
              <a:t> </a:t>
            </a:r>
            <a:endParaRPr lang="pt-BR" sz="2000" dirty="0"/>
          </a:p>
          <a:p>
            <a:pPr lvl="1" algn="ctr">
              <a:spcBef>
                <a:spcPts val="1800"/>
              </a:spcBef>
            </a:pPr>
            <a:r>
              <a:rPr lang="pt-BR" sz="2000" dirty="0"/>
              <a:t>Ou digite na barra de endereço do seu navegador o endereço:</a:t>
            </a:r>
          </a:p>
          <a:p>
            <a:pPr marL="457200" lvl="1" indent="0" algn="ctr">
              <a:spcBef>
                <a:spcPts val="1800"/>
              </a:spcBef>
              <a:buNone/>
            </a:pPr>
            <a:r>
              <a:rPr lang="pt-BR" dirty="0">
                <a:hlinkClick r:id="rId2"/>
              </a:rPr>
              <a:t>https://sso.acesso.gov.br/login?client_id=contas.acesso.gov.br&amp;authorization_id=177cf2d4bd4</a:t>
            </a:r>
            <a:endParaRPr lang="pt-BR" dirty="0"/>
          </a:p>
          <a:p>
            <a:pPr marL="457200" lvl="1" indent="0" algn="ctr">
              <a:spcBef>
                <a:spcPts val="1800"/>
              </a:spcBef>
              <a:buNone/>
            </a:pPr>
            <a:r>
              <a:rPr lang="pt-BR" sz="1800" dirty="0"/>
              <a:t>OBS.: Em qualquer buscador, poderá ser consultado “GOV.BR”, que também o levará à página de cadastro.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53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635B2D62-31CD-442A-8B4F-97C514DD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9" y="331514"/>
            <a:ext cx="10945247" cy="2844800"/>
          </a:xfrm>
          <a:prstGeom prst="rect">
            <a:avLst/>
          </a:prstGeom>
        </p:spPr>
      </p:pic>
      <p:sp>
        <p:nvSpPr>
          <p:cNvPr id="47" name="Balão de Fala: Retângulo com Cantos Arredondados 46">
            <a:extLst>
              <a:ext uri="{FF2B5EF4-FFF2-40B4-BE49-F238E27FC236}">
                <a16:creationId xmlns:a16="http://schemas.microsoft.com/office/drawing/2014/main" id="{4CF8BD87-04BD-4681-A2CD-AF7165E53F88}"/>
              </a:ext>
            </a:extLst>
          </p:cNvPr>
          <p:cNvSpPr/>
          <p:nvPr/>
        </p:nvSpPr>
        <p:spPr>
          <a:xfrm>
            <a:off x="1095392" y="4249328"/>
            <a:ext cx="4226305" cy="1407343"/>
          </a:xfrm>
          <a:prstGeom prst="wedgeRoundRectCallout">
            <a:avLst>
              <a:gd name="adj1" fmla="val -23680"/>
              <a:gd name="adj2" fmla="val -187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submenu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Interesse”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clique na seta e selecione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AVIAÇÃO AGRÍCOLA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Balão de Fala: Retângulo com Cantos Arredondados 61">
            <a:extLst>
              <a:ext uri="{FF2B5EF4-FFF2-40B4-BE49-F238E27FC236}">
                <a16:creationId xmlns:a16="http://schemas.microsoft.com/office/drawing/2014/main" id="{18DF4169-ACF6-4B5B-B144-59908EB5155A}"/>
              </a:ext>
            </a:extLst>
          </p:cNvPr>
          <p:cNvSpPr/>
          <p:nvPr/>
        </p:nvSpPr>
        <p:spPr>
          <a:xfrm>
            <a:off x="5867400" y="4508519"/>
            <a:ext cx="3962400" cy="625456"/>
          </a:xfrm>
          <a:prstGeom prst="wedgeRoundRectCallout">
            <a:avLst>
              <a:gd name="adj1" fmla="val 60715"/>
              <a:gd name="adj2" fmla="val -283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em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Consultar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6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DA39C204-F7EF-4ADC-A934-AABEAD75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7" y="113242"/>
            <a:ext cx="11268364" cy="3746642"/>
          </a:xfrm>
          <a:prstGeom prst="rect">
            <a:avLst/>
          </a:prstGeom>
        </p:spPr>
      </p:pic>
      <p:sp>
        <p:nvSpPr>
          <p:cNvPr id="62" name="Balão de Fala: Retângulo com Cantos Arredondados 61">
            <a:extLst>
              <a:ext uri="{FF2B5EF4-FFF2-40B4-BE49-F238E27FC236}">
                <a16:creationId xmlns:a16="http://schemas.microsoft.com/office/drawing/2014/main" id="{18DF4169-ACF6-4B5B-B144-59908EB5155A}"/>
              </a:ext>
            </a:extLst>
          </p:cNvPr>
          <p:cNvSpPr/>
          <p:nvPr/>
        </p:nvSpPr>
        <p:spPr>
          <a:xfrm>
            <a:off x="101600" y="4176590"/>
            <a:ext cx="11898965" cy="2512554"/>
          </a:xfrm>
          <a:prstGeom prst="wedgeRoundRectCallout">
            <a:avLst>
              <a:gd name="adj1" fmla="val 31455"/>
              <a:gd name="adj2" fmla="val -77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Significado de cada “Situação Mapa”: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CADASTRADA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solicitação ainda não foi finalizada por parte da empresa;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DEFERIDO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solicitação encontra-se deferida </a:t>
            </a:r>
            <a:r>
              <a:rPr lang="pt-B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(registro emitido).</a:t>
            </a:r>
            <a:endParaRPr lang="pt-B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53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593785" y="2209437"/>
            <a:ext cx="9453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 MAIS INFORMAÇÕES ACESSE: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dirty="0">
                <a:solidFill>
                  <a:srgbClr val="B9D181"/>
                </a:solidFill>
                <a:hlinkClick r:id="rId3"/>
              </a:rPr>
              <a:t>https://www.gov.br/agricultura/pt-br/assuntos/insumos-agropecuarios/aviacao-agricola</a:t>
            </a:r>
            <a:r>
              <a:rPr lang="pt-BR" dirty="0">
                <a:solidFill>
                  <a:srgbClr val="B9D181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31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5" name="Rectangle 5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518579-2BB2-41F2-98F4-F76BC8139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9" r="1327" b="7549"/>
          <a:stretch/>
        </p:blipFill>
        <p:spPr>
          <a:xfrm>
            <a:off x="489002" y="791570"/>
            <a:ext cx="11159470" cy="4875725"/>
          </a:xfrm>
          <a:prstGeom prst="rect">
            <a:avLst/>
          </a:prstGeom>
        </p:spPr>
      </p:pic>
      <p:sp>
        <p:nvSpPr>
          <p:cNvPr id="46" name="Seta: para a Esquerda 45">
            <a:extLst>
              <a:ext uri="{FF2B5EF4-FFF2-40B4-BE49-F238E27FC236}">
                <a16:creationId xmlns:a16="http://schemas.microsoft.com/office/drawing/2014/main" id="{CF5570B3-2DCA-435A-B4EC-BFD216B5CAD8}"/>
              </a:ext>
            </a:extLst>
          </p:cNvPr>
          <p:cNvSpPr/>
          <p:nvPr/>
        </p:nvSpPr>
        <p:spPr>
          <a:xfrm rot="9162659">
            <a:off x="1930050" y="3892294"/>
            <a:ext cx="1065124" cy="5982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97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C2ACE040-3B34-4AE4-B4F1-2D5578EA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698500"/>
            <a:ext cx="8929509" cy="42691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/>
              <a:t>PRIMEIRO ACESSO AO SIPEAGRO</a:t>
            </a:r>
            <a:br>
              <a:rPr lang="en-US" sz="1800" b="1" dirty="0"/>
            </a:br>
            <a:br>
              <a:rPr lang="en-US" sz="1800" dirty="0"/>
            </a:br>
            <a:r>
              <a:rPr lang="en-US" sz="1800" dirty="0">
                <a:hlinkClick r:id="rId2"/>
              </a:rPr>
              <a:t>http://sistemasweb.agricultura.gov.br/pages/SIPEAGRO.html</a:t>
            </a:r>
            <a:br>
              <a:rPr lang="en-US" sz="1800" dirty="0"/>
            </a:br>
            <a:br>
              <a:rPr lang="en-US" sz="1800" dirty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20638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B4CEF39580A94BBCA122DE9D0E8DEA" ma:contentTypeVersion="7" ma:contentTypeDescription="Crie um novo documento." ma:contentTypeScope="" ma:versionID="6a48b8b9e1ffdd662e6d3a9df39a98d9">
  <xsd:schema xmlns:xsd="http://www.w3.org/2001/XMLSchema" xmlns:xs="http://www.w3.org/2001/XMLSchema" xmlns:p="http://schemas.microsoft.com/office/2006/metadata/properties" xmlns:ns2="bdd959a4-30ec-42ac-87e7-31181fb8d1cf" targetNamespace="http://schemas.microsoft.com/office/2006/metadata/properties" ma:root="true" ma:fieldsID="3a94d6a594835feda5d5a54245bfc844" ns2:_="">
    <xsd:import namespace="bdd959a4-30ec-42ac-87e7-31181fb8d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959a4-30ec-42ac-87e7-31181fb8d1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33E219-E6FF-4A74-8643-60DD28239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d959a4-30ec-42ac-87e7-31181fb8d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A8F33-314C-4859-A458-6BE3A73EB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6B6392-6D67-4FDF-85F0-6C526CB54C9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d959a4-30ec-42ac-87e7-31181fb8d1c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2559</Words>
  <Application>Microsoft Office PowerPoint</Application>
  <PresentationFormat>Widescreen</PresentationFormat>
  <Paragraphs>183</Paragraphs>
  <Slides>72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8" baseType="lpstr">
      <vt:lpstr>Arial</vt:lpstr>
      <vt:lpstr>Times New Roman</vt:lpstr>
      <vt:lpstr>Trebuchet MS</vt:lpstr>
      <vt:lpstr>Wingdings</vt:lpstr>
      <vt:lpstr>Wingdings 3</vt:lpstr>
      <vt:lpstr>Facetado</vt:lpstr>
      <vt:lpstr>Orientações para registro de estabelecimentos (OPERADORES DE AERONAVES REMOTAMENTE PILOTADAS (DRONES) no  SIPEAGRO</vt:lpstr>
      <vt:lpstr>O REGISTRO NO SIPEAGRO:</vt:lpstr>
      <vt:lpstr>O registro no SIPEAGRO é OBRIGATÓRIO para: </vt:lpstr>
      <vt:lpstr>PRÉ-REQUISITOS: </vt:lpstr>
      <vt:lpstr>INFORMAÇÕES E DOCUMENTAÇÃO NECESSÁRIA:  </vt:lpstr>
      <vt:lpstr>OBSERVAÇÕES SOBRE OS DOCUMENTOS A SEREM INSERIDOS NO SIPEAGRO  </vt:lpstr>
      <vt:lpstr>PRIMEIRO ACESSO AO SIPEAGRO</vt:lpstr>
      <vt:lpstr>Apresentação do PowerPoint</vt:lpstr>
      <vt:lpstr>PRIMEIRO ACESSO AO SIPEAGRO  http://sistemasweb.agricultura.gov.br/pages/SIPEAGRO.html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SOLICITAÇÃO DE REGISTRO NO SIPEAGRO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Sobre a aba ENDEREÇO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OBSERVAÇÕES SOBRE A ABA “RESPONSÁVEL”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Orientações para registro de estabelecimento no  CGC MAPA</dc:title>
  <dc:creator>Ana Claudia Marques Cintra</dc:creator>
  <cp:lastModifiedBy>Uellen Lisoski Duarte Colatto</cp:lastModifiedBy>
  <cp:revision>158</cp:revision>
  <dcterms:created xsi:type="dcterms:W3CDTF">2021-02-23T16:57:37Z</dcterms:created>
  <dcterms:modified xsi:type="dcterms:W3CDTF">2021-10-14T20:01:38Z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0x01010025B4CEF39580A94BBCA122DE9D0E8DEA</vt:lpwstr>
  </property>
</Properties>
</file>