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</p:sldMasterIdLst>
  <p:notesMasterIdLst>
    <p:notesMasterId r:id="rId55"/>
  </p:notesMasterIdLst>
  <p:handoutMasterIdLst>
    <p:handoutMasterId r:id="rId56"/>
  </p:handoutMasterIdLst>
  <p:sldIdLst>
    <p:sldId id="258" r:id="rId6"/>
    <p:sldId id="319" r:id="rId7"/>
    <p:sldId id="343" r:id="rId8"/>
    <p:sldId id="350" r:id="rId9"/>
    <p:sldId id="373" r:id="rId10"/>
    <p:sldId id="351" r:id="rId11"/>
    <p:sldId id="344" r:id="rId12"/>
    <p:sldId id="321" r:id="rId13"/>
    <p:sldId id="363" r:id="rId14"/>
    <p:sldId id="366" r:id="rId15"/>
    <p:sldId id="371" r:id="rId16"/>
    <p:sldId id="372" r:id="rId17"/>
    <p:sldId id="382" r:id="rId18"/>
    <p:sldId id="364" r:id="rId19"/>
    <p:sldId id="367" r:id="rId20"/>
    <p:sldId id="368" r:id="rId21"/>
    <p:sldId id="369" r:id="rId22"/>
    <p:sldId id="370" r:id="rId23"/>
    <p:sldId id="365" r:id="rId24"/>
    <p:sldId id="358" r:id="rId25"/>
    <p:sldId id="381" r:id="rId26"/>
    <p:sldId id="322" r:id="rId27"/>
    <p:sldId id="326" r:id="rId28"/>
    <p:sldId id="327" r:id="rId29"/>
    <p:sldId id="325" r:id="rId30"/>
    <p:sldId id="375" r:id="rId31"/>
    <p:sldId id="376" r:id="rId32"/>
    <p:sldId id="377" r:id="rId33"/>
    <p:sldId id="378" r:id="rId34"/>
    <p:sldId id="379" r:id="rId35"/>
    <p:sldId id="384" r:id="rId36"/>
    <p:sldId id="380" r:id="rId37"/>
    <p:sldId id="385" r:id="rId38"/>
    <p:sldId id="386" r:id="rId39"/>
    <p:sldId id="328" r:id="rId40"/>
    <p:sldId id="329" r:id="rId41"/>
    <p:sldId id="331" r:id="rId42"/>
    <p:sldId id="330" r:id="rId43"/>
    <p:sldId id="332" r:id="rId44"/>
    <p:sldId id="333" r:id="rId45"/>
    <p:sldId id="334" r:id="rId46"/>
    <p:sldId id="339" r:id="rId47"/>
    <p:sldId id="340" r:id="rId48"/>
    <p:sldId id="352" r:id="rId49"/>
    <p:sldId id="353" r:id="rId50"/>
    <p:sldId id="356" r:id="rId51"/>
    <p:sldId id="354" r:id="rId52"/>
    <p:sldId id="348" r:id="rId53"/>
    <p:sldId id="317" r:id="rId54"/>
  </p:sldIdLst>
  <p:sldSz cx="9144000" cy="6858000" type="screen4x3"/>
  <p:notesSz cx="6858000" cy="9144000"/>
  <p:embeddedFontLst>
    <p:embeddedFont>
      <p:font typeface="FlandersArtSans-Medium" panose="020B0604020202020204" charset="0"/>
      <p:regular r:id="rId57"/>
    </p:embeddedFont>
    <p:embeddedFont>
      <p:font typeface="FlandersArtSans-Bold" panose="020B0604020202020204" charset="0"/>
      <p:bold r:id="rId58"/>
    </p:embeddedFont>
    <p:embeddedFont>
      <p:font typeface="FlandersArtSans-Regular" panose="020B0604020202020204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86394" autoAdjust="0"/>
  </p:normalViewPr>
  <p:slideViewPr>
    <p:cSldViewPr snapToGrid="0" showGuides="1">
      <p:cViewPr varScale="1">
        <p:scale>
          <a:sx n="96" d="100"/>
          <a:sy n="96" d="100"/>
        </p:scale>
        <p:origin x="936" y="84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font" Target="fonts/font2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4.fntdata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3.fntdata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Veg import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Blad1!$B$2:$E$2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Blad1!$B$3:$E$3</c:f>
              <c:numCache>
                <c:formatCode>General</c:formatCode>
                <c:ptCount val="4"/>
                <c:pt idx="0">
                  <c:v>1720</c:v>
                </c:pt>
                <c:pt idx="1">
                  <c:v>1694</c:v>
                </c:pt>
                <c:pt idx="2">
                  <c:v>1541</c:v>
                </c:pt>
                <c:pt idx="3">
                  <c:v>1531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44-434D-951B-1818AB7A1E04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Veg export</c:v>
                </c:pt>
              </c:strCache>
            </c:strRef>
          </c:tx>
          <c:spPr>
            <a:ln w="34925">
              <a:prstDash val="sysDot"/>
            </a:ln>
          </c:spPr>
          <c:marker>
            <c:symbol val="none"/>
          </c:marker>
          <c:cat>
            <c:numRef>
              <c:f>Blad1!$B$2:$E$2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Blad1!$B$4:$E$4</c:f>
              <c:numCache>
                <c:formatCode>General</c:formatCode>
                <c:ptCount val="4"/>
                <c:pt idx="0">
                  <c:v>1417</c:v>
                </c:pt>
                <c:pt idx="1">
                  <c:v>1474</c:v>
                </c:pt>
                <c:pt idx="2">
                  <c:v>1597</c:v>
                </c:pt>
                <c:pt idx="3">
                  <c:v>1762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344-434D-951B-1818AB7A1E04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fruit import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Blad1!$B$2:$E$2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Blad1!$B$5:$E$5</c:f>
              <c:numCache>
                <c:formatCode>General</c:formatCode>
                <c:ptCount val="4"/>
                <c:pt idx="0">
                  <c:v>5425</c:v>
                </c:pt>
                <c:pt idx="1">
                  <c:v>5316</c:v>
                </c:pt>
                <c:pt idx="2">
                  <c:v>4944</c:v>
                </c:pt>
                <c:pt idx="3">
                  <c:v>5283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44-434D-951B-1818AB7A1E04}"/>
            </c:ext>
          </c:extLst>
        </c:ser>
        <c:ser>
          <c:idx val="3"/>
          <c:order val="3"/>
          <c:tx>
            <c:strRef>
              <c:f>Blad1!$A$6</c:f>
              <c:strCache>
                <c:ptCount val="1"/>
                <c:pt idx="0">
                  <c:v>fruit export</c:v>
                </c:pt>
              </c:strCache>
            </c:strRef>
          </c:tx>
          <c:spPr>
            <a:ln w="34925">
              <a:prstDash val="dashDot"/>
            </a:ln>
          </c:spPr>
          <c:marker>
            <c:symbol val="none"/>
          </c:marker>
          <c:cat>
            <c:numRef>
              <c:f>Blad1!$B$2:$E$2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Blad1!$B$6:$E$6</c:f>
              <c:numCache>
                <c:formatCode>General</c:formatCode>
                <c:ptCount val="4"/>
                <c:pt idx="0">
                  <c:v>3885</c:v>
                </c:pt>
                <c:pt idx="1">
                  <c:v>4227</c:v>
                </c:pt>
                <c:pt idx="2">
                  <c:v>4888</c:v>
                </c:pt>
                <c:pt idx="3">
                  <c:v>4704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44-434D-951B-1818AB7A1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640896"/>
        <c:axId val="216648704"/>
      </c:lineChart>
      <c:catAx>
        <c:axId val="2166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/>
        </c:spPr>
        <c:crossAx val="216648704"/>
        <c:crosses val="autoZero"/>
        <c:auto val="1"/>
        <c:lblAlgn val="ctr"/>
        <c:lblOffset val="100"/>
        <c:noMultiLvlLbl val="0"/>
      </c:catAx>
      <c:valAx>
        <c:axId val="21664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/>
        </c:spPr>
        <c:crossAx val="216640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A61A3-B44F-4230-BAC7-2B292EF0AAD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2B15769-8D25-4219-8BC3-37C4BFC9C26F}">
      <dgm:prSet phldrT="[Tekst]" custT="1"/>
      <dgm:spPr/>
      <dgm:t>
        <a:bodyPr/>
        <a:lstStyle/>
        <a:p>
          <a:r>
            <a:rPr lang="nl-NL" sz="1200" dirty="0" err="1" smtClean="0"/>
            <a:t>Goods</a:t>
          </a:r>
          <a:r>
            <a:rPr lang="nl-NL" sz="1200" dirty="0" smtClean="0"/>
            <a:t> </a:t>
          </a:r>
          <a:r>
            <a:rPr lang="nl-NL" sz="1200" dirty="0" err="1" smtClean="0"/>
            <a:t>exported</a:t>
          </a:r>
          <a:endParaRPr lang="nl-NL" sz="1200" dirty="0"/>
        </a:p>
      </dgm:t>
    </dgm:pt>
    <dgm:pt modelId="{06B5DCF5-6711-4E66-B593-ECE07F6E6C60}" type="parTrans" cxnId="{70C7F8FD-9DD8-4689-82E0-9E54469D964A}">
      <dgm:prSet/>
      <dgm:spPr/>
      <dgm:t>
        <a:bodyPr/>
        <a:lstStyle/>
        <a:p>
          <a:endParaRPr lang="nl-NL" sz="3200"/>
        </a:p>
      </dgm:t>
    </dgm:pt>
    <dgm:pt modelId="{65001EC5-3AA5-488B-B758-4DB930BADE2C}" type="sibTrans" cxnId="{70C7F8FD-9DD8-4689-82E0-9E54469D964A}">
      <dgm:prSet/>
      <dgm:spPr/>
      <dgm:t>
        <a:bodyPr/>
        <a:lstStyle/>
        <a:p>
          <a:endParaRPr lang="nl-NL" sz="3200"/>
        </a:p>
      </dgm:t>
    </dgm:pt>
    <dgm:pt modelId="{AEF59A2B-E36C-4F2E-B825-C0CC6A5F5999}">
      <dgm:prSet phldrT="[Tekst]" custT="1"/>
      <dgm:spPr/>
      <dgm:t>
        <a:bodyPr/>
        <a:lstStyle/>
        <a:p>
          <a:r>
            <a:rPr lang="nl-NL" sz="1200" dirty="0" err="1" smtClean="0"/>
            <a:t>Approved</a:t>
          </a:r>
          <a:r>
            <a:rPr lang="nl-NL" sz="1200" dirty="0" smtClean="0"/>
            <a:t> </a:t>
          </a:r>
          <a:r>
            <a:rPr lang="nl-NL" sz="1200" dirty="0" err="1" smtClean="0"/>
            <a:t>coutry</a:t>
          </a:r>
          <a:endParaRPr lang="nl-NL" sz="1200" dirty="0" smtClean="0"/>
        </a:p>
        <a:p>
          <a:r>
            <a:rPr lang="nl-NL" sz="1200" dirty="0" err="1" smtClean="0"/>
            <a:t>Conformity</a:t>
          </a:r>
          <a:r>
            <a:rPr lang="nl-NL" sz="1200" dirty="0" smtClean="0"/>
            <a:t> </a:t>
          </a:r>
          <a:r>
            <a:rPr lang="nl-NL" sz="1200" dirty="0" err="1" smtClean="0"/>
            <a:t>certificate</a:t>
          </a:r>
          <a:endParaRPr lang="nl-NL" sz="1200" dirty="0"/>
        </a:p>
      </dgm:t>
    </dgm:pt>
    <dgm:pt modelId="{841D42C8-80CC-4036-9327-AE05C50C5283}" type="parTrans" cxnId="{729460AA-D894-4B7A-A666-695D967E7A80}">
      <dgm:prSet custT="1"/>
      <dgm:spPr/>
      <dgm:t>
        <a:bodyPr/>
        <a:lstStyle/>
        <a:p>
          <a:endParaRPr lang="nl-NL" sz="900"/>
        </a:p>
      </dgm:t>
    </dgm:pt>
    <dgm:pt modelId="{FC3514F8-9842-4765-B359-D25820B5E5B7}" type="sibTrans" cxnId="{729460AA-D894-4B7A-A666-695D967E7A80}">
      <dgm:prSet/>
      <dgm:spPr/>
      <dgm:t>
        <a:bodyPr/>
        <a:lstStyle/>
        <a:p>
          <a:endParaRPr lang="nl-NL" sz="3200"/>
        </a:p>
      </dgm:t>
    </dgm:pt>
    <dgm:pt modelId="{4DD7FEF4-1782-44AA-A9DD-0F1CF3150BA5}">
      <dgm:prSet phldrT="[Tekst]" custT="1"/>
      <dgm:spPr/>
      <dgm:t>
        <a:bodyPr/>
        <a:lstStyle/>
        <a:p>
          <a:r>
            <a:rPr lang="nl-NL" sz="1200" dirty="0" smtClean="0"/>
            <a:t>Notification </a:t>
          </a:r>
          <a:r>
            <a:rPr lang="nl-NL" sz="1200" dirty="0" err="1" smtClean="0"/>
            <a:t>to</a:t>
          </a:r>
          <a:r>
            <a:rPr lang="nl-NL" sz="1200" dirty="0" smtClean="0"/>
            <a:t> </a:t>
          </a:r>
          <a:r>
            <a:rPr lang="nl-NL" sz="1200" dirty="0" err="1" smtClean="0"/>
            <a:t>inspection</a:t>
          </a:r>
          <a:r>
            <a:rPr lang="nl-NL" sz="1200" dirty="0" smtClean="0"/>
            <a:t> </a:t>
          </a:r>
          <a:r>
            <a:rPr lang="nl-NL" sz="1200" dirty="0" err="1" smtClean="0"/>
            <a:t>authority</a:t>
          </a:r>
          <a:endParaRPr lang="nl-NL" sz="1200" dirty="0"/>
        </a:p>
      </dgm:t>
    </dgm:pt>
    <dgm:pt modelId="{8AC98FBE-C137-4084-8C6C-6EBE7FC752CF}" type="parTrans" cxnId="{87C49361-C922-4D3D-9A37-DD2503B58BA8}">
      <dgm:prSet custT="1"/>
      <dgm:spPr/>
      <dgm:t>
        <a:bodyPr/>
        <a:lstStyle/>
        <a:p>
          <a:endParaRPr lang="nl-NL" sz="900"/>
        </a:p>
      </dgm:t>
    </dgm:pt>
    <dgm:pt modelId="{61ABAAAB-C130-4AF7-A8D4-3FCCA3AA1413}" type="sibTrans" cxnId="{87C49361-C922-4D3D-9A37-DD2503B58BA8}">
      <dgm:prSet/>
      <dgm:spPr/>
      <dgm:t>
        <a:bodyPr/>
        <a:lstStyle/>
        <a:p>
          <a:endParaRPr lang="nl-NL" sz="3200"/>
        </a:p>
      </dgm:t>
    </dgm:pt>
    <dgm:pt modelId="{C5439F99-DAA2-44B1-9FDE-2D0535AB7DFB}">
      <dgm:prSet phldrT="[Teks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sz="1200" dirty="0" err="1" smtClean="0"/>
            <a:t>Not</a:t>
          </a:r>
          <a:r>
            <a:rPr lang="nl-NL" sz="1200" dirty="0" smtClean="0"/>
            <a:t> </a:t>
          </a:r>
          <a:r>
            <a:rPr lang="nl-NL" sz="1200" dirty="0" err="1" smtClean="0"/>
            <a:t>approved</a:t>
          </a:r>
          <a:r>
            <a:rPr lang="nl-NL" sz="1200" dirty="0" smtClean="0"/>
            <a:t> country</a:t>
          </a:r>
          <a:endParaRPr lang="nl-NL" sz="1200" dirty="0"/>
        </a:p>
      </dgm:t>
    </dgm:pt>
    <dgm:pt modelId="{391FAFF1-D4D7-4161-89A3-17A2DD1DAFE6}" type="parTrans" cxnId="{4F8D1416-461C-40E2-AA51-8FFE6C44EEBB}">
      <dgm:prSet custT="1"/>
      <dgm:spPr/>
      <dgm:t>
        <a:bodyPr/>
        <a:lstStyle/>
        <a:p>
          <a:endParaRPr lang="nl-NL" sz="900"/>
        </a:p>
      </dgm:t>
    </dgm:pt>
    <dgm:pt modelId="{5AA640F9-4A80-4608-A4F5-B842AC9D2F4B}" type="sibTrans" cxnId="{4F8D1416-461C-40E2-AA51-8FFE6C44EEBB}">
      <dgm:prSet/>
      <dgm:spPr/>
      <dgm:t>
        <a:bodyPr/>
        <a:lstStyle/>
        <a:p>
          <a:endParaRPr lang="nl-NL" sz="3200"/>
        </a:p>
      </dgm:t>
    </dgm:pt>
    <dgm:pt modelId="{EED77E4E-AAD6-44B6-8F8F-6A2DF5215935}">
      <dgm:prSet phldrT="[Tekst]" custT="1"/>
      <dgm:spPr>
        <a:solidFill>
          <a:schemeClr val="accent1">
            <a:lumMod val="5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nl-NL" sz="1200" dirty="0" smtClean="0"/>
            <a:t>Notification </a:t>
          </a:r>
          <a:r>
            <a:rPr lang="nl-NL" sz="1200" dirty="0" err="1" smtClean="0"/>
            <a:t>to</a:t>
          </a:r>
          <a:r>
            <a:rPr lang="nl-NL" sz="1200" dirty="0" smtClean="0"/>
            <a:t> </a:t>
          </a:r>
          <a:r>
            <a:rPr lang="nl-NL" sz="1200" dirty="0" err="1" smtClean="0"/>
            <a:t>inspection</a:t>
          </a:r>
          <a:r>
            <a:rPr lang="nl-NL" sz="1200" dirty="0" smtClean="0"/>
            <a:t> </a:t>
          </a:r>
          <a:r>
            <a:rPr lang="nl-NL" sz="1200" dirty="0" err="1" smtClean="0"/>
            <a:t>authority</a:t>
          </a:r>
          <a:endParaRPr lang="nl-NL" sz="1200" dirty="0"/>
        </a:p>
      </dgm:t>
    </dgm:pt>
    <dgm:pt modelId="{5CF2833D-A266-461D-B68F-8620D35C86F0}" type="parTrans" cxnId="{51244F91-2340-43C3-8B8C-238E7347E46D}">
      <dgm:prSet custT="1"/>
      <dgm:spPr/>
      <dgm:t>
        <a:bodyPr/>
        <a:lstStyle/>
        <a:p>
          <a:endParaRPr lang="nl-NL" sz="900"/>
        </a:p>
      </dgm:t>
    </dgm:pt>
    <dgm:pt modelId="{B9EC62A4-BA89-4342-85DE-CA1CDA86C125}" type="sibTrans" cxnId="{51244F91-2340-43C3-8B8C-238E7347E46D}">
      <dgm:prSet/>
      <dgm:spPr/>
      <dgm:t>
        <a:bodyPr/>
        <a:lstStyle/>
        <a:p>
          <a:endParaRPr lang="nl-NL" sz="3200"/>
        </a:p>
      </dgm:t>
    </dgm:pt>
    <dgm:pt modelId="{785C9921-0352-4C81-A524-ED93F0D241E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sz="1200" dirty="0" smtClean="0"/>
            <a:t>Risk </a:t>
          </a:r>
          <a:r>
            <a:rPr lang="nl-NL" sz="1200" dirty="0" err="1" smtClean="0"/>
            <a:t>analysys</a:t>
          </a:r>
          <a:endParaRPr lang="nl-NL" sz="1200" dirty="0" smtClean="0"/>
        </a:p>
      </dgm:t>
    </dgm:pt>
    <dgm:pt modelId="{E3C0A3E5-70A2-4D7C-9D1B-386E2DECD79B}" type="parTrans" cxnId="{F9B3489B-D4AA-4FBF-96CE-E479E9912590}">
      <dgm:prSet custT="1"/>
      <dgm:spPr/>
      <dgm:t>
        <a:bodyPr/>
        <a:lstStyle/>
        <a:p>
          <a:endParaRPr lang="nl-NL" sz="900"/>
        </a:p>
      </dgm:t>
    </dgm:pt>
    <dgm:pt modelId="{6BC3EE37-5BA3-47E0-B01A-94D339B2D6F6}" type="sibTrans" cxnId="{F9B3489B-D4AA-4FBF-96CE-E479E9912590}">
      <dgm:prSet/>
      <dgm:spPr/>
      <dgm:t>
        <a:bodyPr/>
        <a:lstStyle/>
        <a:p>
          <a:endParaRPr lang="nl-NL" sz="3200"/>
        </a:p>
      </dgm:t>
    </dgm:pt>
    <dgm:pt modelId="{FB163C0D-CDA1-464A-8A29-4DB3136B8C5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sz="1200" dirty="0" err="1" smtClean="0"/>
            <a:t>Physical</a:t>
          </a:r>
          <a:r>
            <a:rPr lang="nl-NL" sz="1200" dirty="0" smtClean="0"/>
            <a:t> </a:t>
          </a:r>
          <a:r>
            <a:rPr lang="nl-NL" sz="1200" dirty="0" err="1" smtClean="0"/>
            <a:t>inspection</a:t>
          </a:r>
          <a:endParaRPr lang="nl-NL" sz="1200" dirty="0" smtClean="0"/>
        </a:p>
        <a:p>
          <a:r>
            <a:rPr lang="nl-NL" sz="1200" dirty="0" smtClean="0"/>
            <a:t>+ </a:t>
          </a:r>
          <a:r>
            <a:rPr lang="nl-NL" sz="1200" dirty="0" err="1" smtClean="0"/>
            <a:t>conformity</a:t>
          </a:r>
          <a:r>
            <a:rPr lang="nl-NL" sz="1200" dirty="0" smtClean="0"/>
            <a:t> </a:t>
          </a:r>
          <a:r>
            <a:rPr lang="nl-NL" sz="1200" dirty="0" err="1" smtClean="0"/>
            <a:t>certificate</a:t>
          </a:r>
          <a:endParaRPr lang="nl-NL" sz="1200" dirty="0" smtClean="0"/>
        </a:p>
      </dgm:t>
    </dgm:pt>
    <dgm:pt modelId="{E8AD3881-BFA2-426A-ADD7-E0E39188F0E8}" type="parTrans" cxnId="{BC17C77A-332F-4FC4-8C9D-EDBABA8C8023}">
      <dgm:prSet custT="1"/>
      <dgm:spPr/>
      <dgm:t>
        <a:bodyPr/>
        <a:lstStyle/>
        <a:p>
          <a:endParaRPr lang="nl-NL" sz="900"/>
        </a:p>
      </dgm:t>
    </dgm:pt>
    <dgm:pt modelId="{E2CB5972-286A-4B6C-9A5C-FFF30FB39AEA}" type="sibTrans" cxnId="{BC17C77A-332F-4FC4-8C9D-EDBABA8C8023}">
      <dgm:prSet/>
      <dgm:spPr/>
      <dgm:t>
        <a:bodyPr/>
        <a:lstStyle/>
        <a:p>
          <a:endParaRPr lang="nl-NL" sz="3200"/>
        </a:p>
      </dgm:t>
    </dgm:pt>
    <dgm:pt modelId="{8E8BB552-13B8-4D79-BADC-B6909077949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sz="1200" dirty="0" err="1" smtClean="0"/>
            <a:t>Confirmation</a:t>
          </a:r>
          <a:r>
            <a:rPr lang="nl-NL" sz="1200" dirty="0" smtClean="0"/>
            <a:t> </a:t>
          </a:r>
          <a:r>
            <a:rPr lang="nl-NL" sz="1200" dirty="0" err="1" smtClean="0"/>
            <a:t>that</a:t>
          </a:r>
          <a:r>
            <a:rPr lang="nl-NL" sz="1200" dirty="0" smtClean="0"/>
            <a:t> no </a:t>
          </a:r>
          <a:r>
            <a:rPr lang="nl-NL" sz="1200" dirty="0" err="1" smtClean="0"/>
            <a:t>inspection</a:t>
          </a:r>
          <a:r>
            <a:rPr lang="nl-NL" sz="1200" dirty="0" smtClean="0"/>
            <a:t> was </a:t>
          </a:r>
          <a:r>
            <a:rPr lang="nl-NL" sz="1200" dirty="0" err="1" smtClean="0"/>
            <a:t>necessary</a:t>
          </a:r>
          <a:r>
            <a:rPr lang="nl-NL" sz="1200" dirty="0" smtClean="0"/>
            <a:t> </a:t>
          </a:r>
          <a:endParaRPr lang="nl-NL" sz="1200" dirty="0"/>
        </a:p>
      </dgm:t>
    </dgm:pt>
    <dgm:pt modelId="{BE77EFDA-A67B-4829-803E-7D1DA6785841}" type="parTrans" cxnId="{662FA3B3-D993-4B76-A931-E1BF529BE191}">
      <dgm:prSet custT="1"/>
      <dgm:spPr/>
      <dgm:t>
        <a:bodyPr/>
        <a:lstStyle/>
        <a:p>
          <a:endParaRPr lang="nl-NL" sz="900"/>
        </a:p>
      </dgm:t>
    </dgm:pt>
    <dgm:pt modelId="{AA5FE6F4-59C0-4411-A711-A55D9FE578E1}" type="sibTrans" cxnId="{662FA3B3-D993-4B76-A931-E1BF529BE191}">
      <dgm:prSet/>
      <dgm:spPr/>
      <dgm:t>
        <a:bodyPr/>
        <a:lstStyle/>
        <a:p>
          <a:endParaRPr lang="nl-NL" sz="3200"/>
        </a:p>
      </dgm:t>
    </dgm:pt>
    <dgm:pt modelId="{152CA1B6-6A52-4A1D-9B15-306E9F7AA6F7}">
      <dgm:prSet/>
      <dgm:spPr/>
      <dgm:t>
        <a:bodyPr/>
        <a:lstStyle/>
        <a:p>
          <a:r>
            <a:rPr lang="nl-NL" smtClean="0"/>
            <a:t>Customs procedures will proceed</a:t>
          </a:r>
          <a:endParaRPr lang="nl-NL" dirty="0"/>
        </a:p>
      </dgm:t>
    </dgm:pt>
    <dgm:pt modelId="{FC90AA62-1C69-46D0-86BD-307E6C3B1519}" type="parTrans" cxnId="{117FECFA-2426-40F3-990E-684BAFCB4CE8}">
      <dgm:prSet/>
      <dgm:spPr/>
      <dgm:t>
        <a:bodyPr/>
        <a:lstStyle/>
        <a:p>
          <a:endParaRPr lang="nl-NL"/>
        </a:p>
      </dgm:t>
    </dgm:pt>
    <dgm:pt modelId="{A5666D6F-261E-4D90-B992-B284FDBF4F0E}" type="sibTrans" cxnId="{117FECFA-2426-40F3-990E-684BAFCB4CE8}">
      <dgm:prSet/>
      <dgm:spPr/>
      <dgm:t>
        <a:bodyPr/>
        <a:lstStyle/>
        <a:p>
          <a:endParaRPr lang="nl-NL"/>
        </a:p>
      </dgm:t>
    </dgm:pt>
    <dgm:pt modelId="{6553A7A6-8EF3-48AC-B53B-97A8B7FDF563}">
      <dgm:prSet/>
      <dgm:spPr/>
      <dgm:t>
        <a:bodyPr/>
        <a:lstStyle/>
        <a:p>
          <a:r>
            <a:rPr lang="nl-NL" smtClean="0"/>
            <a:t>Eventual control by inspection service at import 5%</a:t>
          </a:r>
          <a:endParaRPr lang="nl-NL" dirty="0"/>
        </a:p>
      </dgm:t>
    </dgm:pt>
    <dgm:pt modelId="{83D8D33B-94A6-4226-9BD3-FBE363F74C96}" type="parTrans" cxnId="{07DB86D0-1D0B-4DBD-8FFD-93026B773006}">
      <dgm:prSet/>
      <dgm:spPr/>
      <dgm:t>
        <a:bodyPr/>
        <a:lstStyle/>
        <a:p>
          <a:endParaRPr lang="nl-NL"/>
        </a:p>
      </dgm:t>
    </dgm:pt>
    <dgm:pt modelId="{36463746-9963-43C8-8508-D75E6313FB7F}" type="sibTrans" cxnId="{07DB86D0-1D0B-4DBD-8FFD-93026B773006}">
      <dgm:prSet/>
      <dgm:spPr/>
      <dgm:t>
        <a:bodyPr/>
        <a:lstStyle/>
        <a:p>
          <a:endParaRPr lang="nl-NL"/>
        </a:p>
      </dgm:t>
    </dgm:pt>
    <dgm:pt modelId="{F92B9092-90BD-4CA3-84FE-A8A21E4571AE}" type="pres">
      <dgm:prSet presAssocID="{9FAA61A3-B44F-4230-BAC7-2B292EF0AA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38A7F-6372-4DF0-9EC3-E7705635FE22}" type="pres">
      <dgm:prSet presAssocID="{42B15769-8D25-4219-8BC3-37C4BFC9C26F}" presName="root1" presStyleCnt="0"/>
      <dgm:spPr/>
    </dgm:pt>
    <dgm:pt modelId="{1131DB29-BE07-49AF-B525-868DD9DCA527}" type="pres">
      <dgm:prSet presAssocID="{42B15769-8D25-4219-8BC3-37C4BFC9C26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DEA45D66-5DC0-451B-8E7B-D96F60BEE49D}" type="pres">
      <dgm:prSet presAssocID="{42B15769-8D25-4219-8BC3-37C4BFC9C26F}" presName="level2hierChild" presStyleCnt="0"/>
      <dgm:spPr/>
    </dgm:pt>
    <dgm:pt modelId="{535CA083-26F5-4FFD-98A4-BD2EBD09CA2F}" type="pres">
      <dgm:prSet presAssocID="{841D42C8-80CC-4036-9327-AE05C50C528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26A146D-EA2F-4EFD-A97A-9DAE9B62CA07}" type="pres">
      <dgm:prSet presAssocID="{841D42C8-80CC-4036-9327-AE05C50C528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60A4A2C-2E63-48AE-9185-B8C9EBFCC3D3}" type="pres">
      <dgm:prSet presAssocID="{AEF59A2B-E36C-4F2E-B825-C0CC6A5F5999}" presName="root2" presStyleCnt="0"/>
      <dgm:spPr/>
    </dgm:pt>
    <dgm:pt modelId="{6CB432C4-394C-4F34-BA32-268634C4086E}" type="pres">
      <dgm:prSet presAssocID="{AEF59A2B-E36C-4F2E-B825-C0CC6A5F599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A52D13-60B7-4CD4-A460-DFC180AD7F52}" type="pres">
      <dgm:prSet presAssocID="{AEF59A2B-E36C-4F2E-B825-C0CC6A5F5999}" presName="level3hierChild" presStyleCnt="0"/>
      <dgm:spPr/>
    </dgm:pt>
    <dgm:pt modelId="{04EA925D-F58A-449F-96B8-A637E0EF463F}" type="pres">
      <dgm:prSet presAssocID="{8AC98FBE-C137-4084-8C6C-6EBE7FC752CF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2F32219-1671-4428-9FF7-517446D31850}" type="pres">
      <dgm:prSet presAssocID="{8AC98FBE-C137-4084-8C6C-6EBE7FC752C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ABC3CF1-F4D5-47D1-BA9D-BF1BF5098B2C}" type="pres">
      <dgm:prSet presAssocID="{4DD7FEF4-1782-44AA-A9DD-0F1CF3150BA5}" presName="root2" presStyleCnt="0"/>
      <dgm:spPr/>
    </dgm:pt>
    <dgm:pt modelId="{87C6EA6E-FA38-4344-B6D3-98374DAEC717}" type="pres">
      <dgm:prSet presAssocID="{4DD7FEF4-1782-44AA-A9DD-0F1CF3150BA5}" presName="LevelTwoTextNode" presStyleLbl="node3" presStyleIdx="0" presStyleCnt="2" custLinFactNeighborX="-11183" custLinFactNeighborY="-4793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802130F9-B5A5-4DF4-9E4D-38615E95FFF9}" type="pres">
      <dgm:prSet presAssocID="{4DD7FEF4-1782-44AA-A9DD-0F1CF3150BA5}" presName="level3hierChild" presStyleCnt="0"/>
      <dgm:spPr/>
    </dgm:pt>
    <dgm:pt modelId="{4F61494E-8529-48A9-80D1-CBF19355E6D1}" type="pres">
      <dgm:prSet presAssocID="{FC90AA62-1C69-46D0-86BD-307E6C3B1519}" presName="conn2-1" presStyleLbl="parChTrans1D4" presStyleIdx="0" presStyleCnt="5"/>
      <dgm:spPr/>
      <dgm:t>
        <a:bodyPr/>
        <a:lstStyle/>
        <a:p>
          <a:endParaRPr lang="en-US"/>
        </a:p>
      </dgm:t>
    </dgm:pt>
    <dgm:pt modelId="{4CA2999D-147B-40B2-B108-DB7734206228}" type="pres">
      <dgm:prSet presAssocID="{FC90AA62-1C69-46D0-86BD-307E6C3B1519}" presName="connTx" presStyleLbl="parChTrans1D4" presStyleIdx="0" presStyleCnt="5"/>
      <dgm:spPr/>
      <dgm:t>
        <a:bodyPr/>
        <a:lstStyle/>
        <a:p>
          <a:endParaRPr lang="en-US"/>
        </a:p>
      </dgm:t>
    </dgm:pt>
    <dgm:pt modelId="{2BCBC0F3-0782-47B6-AFC5-D825A3FB2AA4}" type="pres">
      <dgm:prSet presAssocID="{152CA1B6-6A52-4A1D-9B15-306E9F7AA6F7}" presName="root2" presStyleCnt="0"/>
      <dgm:spPr/>
    </dgm:pt>
    <dgm:pt modelId="{CB2A72F0-08FB-4B27-BC2D-BF675D824BB6}" type="pres">
      <dgm:prSet presAssocID="{152CA1B6-6A52-4A1D-9B15-306E9F7AA6F7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7EC739-8499-428B-8134-2EF86FDBC334}" type="pres">
      <dgm:prSet presAssocID="{152CA1B6-6A52-4A1D-9B15-306E9F7AA6F7}" presName="level3hierChild" presStyleCnt="0"/>
      <dgm:spPr/>
    </dgm:pt>
    <dgm:pt modelId="{51100011-70F8-4E01-9C7C-BF682C1AC47E}" type="pres">
      <dgm:prSet presAssocID="{83D8D33B-94A6-4226-9BD3-FBE363F74C96}" presName="conn2-1" presStyleLbl="parChTrans1D4" presStyleIdx="1" presStyleCnt="5"/>
      <dgm:spPr/>
      <dgm:t>
        <a:bodyPr/>
        <a:lstStyle/>
        <a:p>
          <a:endParaRPr lang="en-US"/>
        </a:p>
      </dgm:t>
    </dgm:pt>
    <dgm:pt modelId="{F7C2BC8E-A157-4EFC-AD6A-ADBBB2B65EB7}" type="pres">
      <dgm:prSet presAssocID="{83D8D33B-94A6-4226-9BD3-FBE363F74C96}" presName="connTx" presStyleLbl="parChTrans1D4" presStyleIdx="1" presStyleCnt="5"/>
      <dgm:spPr/>
      <dgm:t>
        <a:bodyPr/>
        <a:lstStyle/>
        <a:p>
          <a:endParaRPr lang="en-US"/>
        </a:p>
      </dgm:t>
    </dgm:pt>
    <dgm:pt modelId="{36CFB313-BD52-4952-96E4-7257386EF82B}" type="pres">
      <dgm:prSet presAssocID="{6553A7A6-8EF3-48AC-B53B-97A8B7FDF563}" presName="root2" presStyleCnt="0"/>
      <dgm:spPr/>
    </dgm:pt>
    <dgm:pt modelId="{338EB5FA-FA28-476C-81BF-4BAE60BDBAF9}" type="pres">
      <dgm:prSet presAssocID="{6553A7A6-8EF3-48AC-B53B-97A8B7FDF563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09AC46-CEE3-4BF5-A99D-B836D7E20D12}" type="pres">
      <dgm:prSet presAssocID="{6553A7A6-8EF3-48AC-B53B-97A8B7FDF563}" presName="level3hierChild" presStyleCnt="0"/>
      <dgm:spPr/>
    </dgm:pt>
    <dgm:pt modelId="{C4FA8847-CBA2-4C05-902B-4366F747CA6E}" type="pres">
      <dgm:prSet presAssocID="{391FAFF1-D4D7-4161-89A3-17A2DD1DAFE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7BA1869-BEC5-4587-B983-A90D744604FD}" type="pres">
      <dgm:prSet presAssocID="{391FAFF1-D4D7-4161-89A3-17A2DD1DAFE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D5CC074-3ED2-45D4-8914-E93B177A418C}" type="pres">
      <dgm:prSet presAssocID="{C5439F99-DAA2-44B1-9FDE-2D0535AB7DFB}" presName="root2" presStyleCnt="0"/>
      <dgm:spPr/>
    </dgm:pt>
    <dgm:pt modelId="{52277B78-FC46-4F03-BF89-8D34A8157EC0}" type="pres">
      <dgm:prSet presAssocID="{C5439F99-DAA2-44B1-9FDE-2D0535AB7DF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EC169-8285-4F2D-9687-E474676EAF88}" type="pres">
      <dgm:prSet presAssocID="{C5439F99-DAA2-44B1-9FDE-2D0535AB7DFB}" presName="level3hierChild" presStyleCnt="0"/>
      <dgm:spPr/>
    </dgm:pt>
    <dgm:pt modelId="{2F701ABC-4EC1-47D0-A07E-29C178E65838}" type="pres">
      <dgm:prSet presAssocID="{5CF2833D-A266-461D-B68F-8620D35C86F0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0CD147A-6CC7-4FC5-BBEA-75AF17868831}" type="pres">
      <dgm:prSet presAssocID="{5CF2833D-A266-461D-B68F-8620D35C86F0}" presName="connTx" presStyleLbl="parChTrans1D3" presStyleIdx="1" presStyleCnt="2"/>
      <dgm:spPr/>
      <dgm:t>
        <a:bodyPr/>
        <a:lstStyle/>
        <a:p>
          <a:endParaRPr lang="en-US"/>
        </a:p>
      </dgm:t>
    </dgm:pt>
    <dgm:pt modelId="{6C53D419-CC2B-4366-96E1-C58E60EA18D3}" type="pres">
      <dgm:prSet presAssocID="{EED77E4E-AAD6-44B6-8F8F-6A2DF5215935}" presName="root2" presStyleCnt="0"/>
      <dgm:spPr/>
    </dgm:pt>
    <dgm:pt modelId="{E178C717-678F-4F51-9A40-FC92C3D843B1}" type="pres">
      <dgm:prSet presAssocID="{EED77E4E-AAD6-44B6-8F8F-6A2DF521593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EE766C9B-3A8D-45E9-9987-6C04C5772E01}" type="pres">
      <dgm:prSet presAssocID="{EED77E4E-AAD6-44B6-8F8F-6A2DF5215935}" presName="level3hierChild" presStyleCnt="0"/>
      <dgm:spPr/>
    </dgm:pt>
    <dgm:pt modelId="{3C02CE95-CC32-4A84-BEA0-EEE7BE6A942A}" type="pres">
      <dgm:prSet presAssocID="{E3C0A3E5-70A2-4D7C-9D1B-386E2DECD79B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76841416-EEAD-4B3E-A3B1-CC9645E5DB15}" type="pres">
      <dgm:prSet presAssocID="{E3C0A3E5-70A2-4D7C-9D1B-386E2DECD79B}" presName="connTx" presStyleLbl="parChTrans1D4" presStyleIdx="2" presStyleCnt="5"/>
      <dgm:spPr/>
      <dgm:t>
        <a:bodyPr/>
        <a:lstStyle/>
        <a:p>
          <a:endParaRPr lang="en-US"/>
        </a:p>
      </dgm:t>
    </dgm:pt>
    <dgm:pt modelId="{E6877AE7-F299-495F-ABE7-70F2A5163509}" type="pres">
      <dgm:prSet presAssocID="{785C9921-0352-4C81-A524-ED93F0D241EB}" presName="root2" presStyleCnt="0"/>
      <dgm:spPr/>
    </dgm:pt>
    <dgm:pt modelId="{80E10844-629E-432E-B6AB-C8180BEC14BD}" type="pres">
      <dgm:prSet presAssocID="{785C9921-0352-4C81-A524-ED93F0D241EB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F8C512A-D55C-441B-8989-F3715862E339}" type="pres">
      <dgm:prSet presAssocID="{785C9921-0352-4C81-A524-ED93F0D241EB}" presName="level3hierChild" presStyleCnt="0"/>
      <dgm:spPr/>
    </dgm:pt>
    <dgm:pt modelId="{D3A53090-8C0C-4AC5-9F70-4DEBF193E94E}" type="pres">
      <dgm:prSet presAssocID="{E8AD3881-BFA2-426A-ADD7-E0E39188F0E8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59D6CE15-F35D-40E3-9129-7A30D382C5CA}" type="pres">
      <dgm:prSet presAssocID="{E8AD3881-BFA2-426A-ADD7-E0E39188F0E8}" presName="connTx" presStyleLbl="parChTrans1D4" presStyleIdx="3" presStyleCnt="5"/>
      <dgm:spPr/>
      <dgm:t>
        <a:bodyPr/>
        <a:lstStyle/>
        <a:p>
          <a:endParaRPr lang="en-US"/>
        </a:p>
      </dgm:t>
    </dgm:pt>
    <dgm:pt modelId="{E7C8034E-0788-4CA3-AD9A-9E832E855183}" type="pres">
      <dgm:prSet presAssocID="{FB163C0D-CDA1-464A-8A29-4DB3136B8C55}" presName="root2" presStyleCnt="0"/>
      <dgm:spPr/>
    </dgm:pt>
    <dgm:pt modelId="{068E9A52-C5DB-466A-85D3-1A8AB0B44CBB}" type="pres">
      <dgm:prSet presAssocID="{FB163C0D-CDA1-464A-8A29-4DB3136B8C55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0278B5C7-A606-44ED-AF56-210DF373D8E0}" type="pres">
      <dgm:prSet presAssocID="{FB163C0D-CDA1-464A-8A29-4DB3136B8C55}" presName="level3hierChild" presStyleCnt="0"/>
      <dgm:spPr/>
    </dgm:pt>
    <dgm:pt modelId="{43AA2973-05FA-4413-9CEF-63E2F58BFBE5}" type="pres">
      <dgm:prSet presAssocID="{BE77EFDA-A67B-4829-803E-7D1DA6785841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B5D0A0E4-EFDB-469E-9D35-E7C00D4C0CC4}" type="pres">
      <dgm:prSet presAssocID="{BE77EFDA-A67B-4829-803E-7D1DA6785841}" presName="connTx" presStyleLbl="parChTrans1D4" presStyleIdx="4" presStyleCnt="5"/>
      <dgm:spPr/>
      <dgm:t>
        <a:bodyPr/>
        <a:lstStyle/>
        <a:p>
          <a:endParaRPr lang="en-US"/>
        </a:p>
      </dgm:t>
    </dgm:pt>
    <dgm:pt modelId="{6D3A0776-DA80-4E03-9433-5F7C14A7E299}" type="pres">
      <dgm:prSet presAssocID="{8E8BB552-13B8-4D79-BADC-B69090779497}" presName="root2" presStyleCnt="0"/>
      <dgm:spPr/>
    </dgm:pt>
    <dgm:pt modelId="{7364E7BB-304A-4D66-B0F9-2690BB0C64A1}" type="pres">
      <dgm:prSet presAssocID="{8E8BB552-13B8-4D79-BADC-B69090779497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nl-NL"/>
        </a:p>
      </dgm:t>
    </dgm:pt>
    <dgm:pt modelId="{2BC3D1B5-A5D9-47DD-977E-183371A9BA17}" type="pres">
      <dgm:prSet presAssocID="{8E8BB552-13B8-4D79-BADC-B69090779497}" presName="level3hierChild" presStyleCnt="0"/>
      <dgm:spPr/>
    </dgm:pt>
  </dgm:ptLst>
  <dgm:cxnLst>
    <dgm:cxn modelId="{34FFFDEB-693A-4152-8F77-2815B0A309F8}" type="presOf" srcId="{E3C0A3E5-70A2-4D7C-9D1B-386E2DECD79B}" destId="{76841416-EEAD-4B3E-A3B1-CC9645E5DB15}" srcOrd="1" destOrd="0" presId="urn:microsoft.com/office/officeart/2005/8/layout/hierarchy2"/>
    <dgm:cxn modelId="{8DBD72FB-A42E-4AD7-8F4A-3DC1F079A77D}" type="presOf" srcId="{E3C0A3E5-70A2-4D7C-9D1B-386E2DECD79B}" destId="{3C02CE95-CC32-4A84-BEA0-EEE7BE6A942A}" srcOrd="0" destOrd="0" presId="urn:microsoft.com/office/officeart/2005/8/layout/hierarchy2"/>
    <dgm:cxn modelId="{70C7F8FD-9DD8-4689-82E0-9E54469D964A}" srcId="{9FAA61A3-B44F-4230-BAC7-2B292EF0AAD6}" destId="{42B15769-8D25-4219-8BC3-37C4BFC9C26F}" srcOrd="0" destOrd="0" parTransId="{06B5DCF5-6711-4E66-B593-ECE07F6E6C60}" sibTransId="{65001EC5-3AA5-488B-B758-4DB930BADE2C}"/>
    <dgm:cxn modelId="{E5D05509-17D1-4E77-AE1E-AC5A1FB712F1}" type="presOf" srcId="{AEF59A2B-E36C-4F2E-B825-C0CC6A5F5999}" destId="{6CB432C4-394C-4F34-BA32-268634C4086E}" srcOrd="0" destOrd="0" presId="urn:microsoft.com/office/officeart/2005/8/layout/hierarchy2"/>
    <dgm:cxn modelId="{B50F696E-2DC8-4F4B-9877-5CC0FD78B5DE}" type="presOf" srcId="{8E8BB552-13B8-4D79-BADC-B69090779497}" destId="{7364E7BB-304A-4D66-B0F9-2690BB0C64A1}" srcOrd="0" destOrd="0" presId="urn:microsoft.com/office/officeart/2005/8/layout/hierarchy2"/>
    <dgm:cxn modelId="{659F438E-C1CF-4763-8EBC-F05A47A3AD02}" type="presOf" srcId="{EED77E4E-AAD6-44B6-8F8F-6A2DF5215935}" destId="{E178C717-678F-4F51-9A40-FC92C3D843B1}" srcOrd="0" destOrd="0" presId="urn:microsoft.com/office/officeart/2005/8/layout/hierarchy2"/>
    <dgm:cxn modelId="{9748840A-F302-4398-9F14-E947B0F03B56}" type="presOf" srcId="{E8AD3881-BFA2-426A-ADD7-E0E39188F0E8}" destId="{59D6CE15-F35D-40E3-9129-7A30D382C5CA}" srcOrd="1" destOrd="0" presId="urn:microsoft.com/office/officeart/2005/8/layout/hierarchy2"/>
    <dgm:cxn modelId="{AFDE3086-CB24-43F4-B447-BB14D4110B2B}" type="presOf" srcId="{785C9921-0352-4C81-A524-ED93F0D241EB}" destId="{80E10844-629E-432E-B6AB-C8180BEC14BD}" srcOrd="0" destOrd="0" presId="urn:microsoft.com/office/officeart/2005/8/layout/hierarchy2"/>
    <dgm:cxn modelId="{07DB86D0-1D0B-4DBD-8FFD-93026B773006}" srcId="{4DD7FEF4-1782-44AA-A9DD-0F1CF3150BA5}" destId="{6553A7A6-8EF3-48AC-B53B-97A8B7FDF563}" srcOrd="1" destOrd="0" parTransId="{83D8D33B-94A6-4226-9BD3-FBE363F74C96}" sibTransId="{36463746-9963-43C8-8508-D75E6313FB7F}"/>
    <dgm:cxn modelId="{35A5AFD7-3FC4-4AE2-A676-2F521508D383}" type="presOf" srcId="{152CA1B6-6A52-4A1D-9B15-306E9F7AA6F7}" destId="{CB2A72F0-08FB-4B27-BC2D-BF675D824BB6}" srcOrd="0" destOrd="0" presId="urn:microsoft.com/office/officeart/2005/8/layout/hierarchy2"/>
    <dgm:cxn modelId="{13733E7C-7FD3-4AC5-9080-681FF6BD75EA}" type="presOf" srcId="{841D42C8-80CC-4036-9327-AE05C50C5283}" destId="{535CA083-26F5-4FFD-98A4-BD2EBD09CA2F}" srcOrd="0" destOrd="0" presId="urn:microsoft.com/office/officeart/2005/8/layout/hierarchy2"/>
    <dgm:cxn modelId="{117FECFA-2426-40F3-990E-684BAFCB4CE8}" srcId="{4DD7FEF4-1782-44AA-A9DD-0F1CF3150BA5}" destId="{152CA1B6-6A52-4A1D-9B15-306E9F7AA6F7}" srcOrd="0" destOrd="0" parTransId="{FC90AA62-1C69-46D0-86BD-307E6C3B1519}" sibTransId="{A5666D6F-261E-4D90-B992-B284FDBF4F0E}"/>
    <dgm:cxn modelId="{C64E15CD-6828-4903-8959-877C95D21234}" type="presOf" srcId="{5CF2833D-A266-461D-B68F-8620D35C86F0}" destId="{2F701ABC-4EC1-47D0-A07E-29C178E65838}" srcOrd="0" destOrd="0" presId="urn:microsoft.com/office/officeart/2005/8/layout/hierarchy2"/>
    <dgm:cxn modelId="{4D800598-8032-43BB-8833-264068CC59D9}" type="presOf" srcId="{C5439F99-DAA2-44B1-9FDE-2D0535AB7DFB}" destId="{52277B78-FC46-4F03-BF89-8D34A8157EC0}" srcOrd="0" destOrd="0" presId="urn:microsoft.com/office/officeart/2005/8/layout/hierarchy2"/>
    <dgm:cxn modelId="{CFC9DE9D-6C74-4079-A867-551C0D809483}" type="presOf" srcId="{841D42C8-80CC-4036-9327-AE05C50C5283}" destId="{226A146D-EA2F-4EFD-A97A-9DAE9B62CA07}" srcOrd="1" destOrd="0" presId="urn:microsoft.com/office/officeart/2005/8/layout/hierarchy2"/>
    <dgm:cxn modelId="{CECC8A55-68BC-403A-9784-5C0277817300}" type="presOf" srcId="{E8AD3881-BFA2-426A-ADD7-E0E39188F0E8}" destId="{D3A53090-8C0C-4AC5-9F70-4DEBF193E94E}" srcOrd="0" destOrd="0" presId="urn:microsoft.com/office/officeart/2005/8/layout/hierarchy2"/>
    <dgm:cxn modelId="{D00B714E-0642-41A4-BFAB-EA1AE819C1B3}" type="presOf" srcId="{FB163C0D-CDA1-464A-8A29-4DB3136B8C55}" destId="{068E9A52-C5DB-466A-85D3-1A8AB0B44CBB}" srcOrd="0" destOrd="0" presId="urn:microsoft.com/office/officeart/2005/8/layout/hierarchy2"/>
    <dgm:cxn modelId="{BC17C77A-332F-4FC4-8C9D-EDBABA8C8023}" srcId="{785C9921-0352-4C81-A524-ED93F0D241EB}" destId="{FB163C0D-CDA1-464A-8A29-4DB3136B8C55}" srcOrd="0" destOrd="0" parTransId="{E8AD3881-BFA2-426A-ADD7-E0E39188F0E8}" sibTransId="{E2CB5972-286A-4B6C-9A5C-FFF30FB39AEA}"/>
    <dgm:cxn modelId="{C4DC8AC5-A4CD-4865-93F8-AB3A329FB582}" type="presOf" srcId="{391FAFF1-D4D7-4161-89A3-17A2DD1DAFE6}" destId="{C4FA8847-CBA2-4C05-902B-4366F747CA6E}" srcOrd="0" destOrd="0" presId="urn:microsoft.com/office/officeart/2005/8/layout/hierarchy2"/>
    <dgm:cxn modelId="{B983458E-8E55-4050-8DCB-73E8C569C96A}" type="presOf" srcId="{391FAFF1-D4D7-4161-89A3-17A2DD1DAFE6}" destId="{67BA1869-BEC5-4587-B983-A90D744604FD}" srcOrd="1" destOrd="0" presId="urn:microsoft.com/office/officeart/2005/8/layout/hierarchy2"/>
    <dgm:cxn modelId="{0A98BE77-F9F0-4244-99D5-8805C18CC38A}" type="presOf" srcId="{42B15769-8D25-4219-8BC3-37C4BFC9C26F}" destId="{1131DB29-BE07-49AF-B525-868DD9DCA527}" srcOrd="0" destOrd="0" presId="urn:microsoft.com/office/officeart/2005/8/layout/hierarchy2"/>
    <dgm:cxn modelId="{FE4B50BF-8E4E-47AC-95DF-02CDEAE485F2}" type="presOf" srcId="{83D8D33B-94A6-4226-9BD3-FBE363F74C96}" destId="{F7C2BC8E-A157-4EFC-AD6A-ADBBB2B65EB7}" srcOrd="1" destOrd="0" presId="urn:microsoft.com/office/officeart/2005/8/layout/hierarchy2"/>
    <dgm:cxn modelId="{83DD4D77-75F0-4CE1-9D5D-14FF657DFBCA}" type="presOf" srcId="{83D8D33B-94A6-4226-9BD3-FBE363F74C96}" destId="{51100011-70F8-4E01-9C7C-BF682C1AC47E}" srcOrd="0" destOrd="0" presId="urn:microsoft.com/office/officeart/2005/8/layout/hierarchy2"/>
    <dgm:cxn modelId="{DE778C29-7231-4EE2-8DFC-3A7A47932505}" type="presOf" srcId="{BE77EFDA-A67B-4829-803E-7D1DA6785841}" destId="{43AA2973-05FA-4413-9CEF-63E2F58BFBE5}" srcOrd="0" destOrd="0" presId="urn:microsoft.com/office/officeart/2005/8/layout/hierarchy2"/>
    <dgm:cxn modelId="{87C49361-C922-4D3D-9A37-DD2503B58BA8}" srcId="{AEF59A2B-E36C-4F2E-B825-C0CC6A5F5999}" destId="{4DD7FEF4-1782-44AA-A9DD-0F1CF3150BA5}" srcOrd="0" destOrd="0" parTransId="{8AC98FBE-C137-4084-8C6C-6EBE7FC752CF}" sibTransId="{61ABAAAB-C130-4AF7-A8D4-3FCCA3AA1413}"/>
    <dgm:cxn modelId="{4F8D1416-461C-40E2-AA51-8FFE6C44EEBB}" srcId="{42B15769-8D25-4219-8BC3-37C4BFC9C26F}" destId="{C5439F99-DAA2-44B1-9FDE-2D0535AB7DFB}" srcOrd="1" destOrd="0" parTransId="{391FAFF1-D4D7-4161-89A3-17A2DD1DAFE6}" sibTransId="{5AA640F9-4A80-4608-A4F5-B842AC9D2F4B}"/>
    <dgm:cxn modelId="{6F49407D-4B17-4611-98F4-9A4665BABE03}" type="presOf" srcId="{8AC98FBE-C137-4084-8C6C-6EBE7FC752CF}" destId="{52F32219-1671-4428-9FF7-517446D31850}" srcOrd="1" destOrd="0" presId="urn:microsoft.com/office/officeart/2005/8/layout/hierarchy2"/>
    <dgm:cxn modelId="{9D369A30-11EE-4059-AAA2-27B2E066A3D7}" type="presOf" srcId="{9FAA61A3-B44F-4230-BAC7-2B292EF0AAD6}" destId="{F92B9092-90BD-4CA3-84FE-A8A21E4571AE}" srcOrd="0" destOrd="0" presId="urn:microsoft.com/office/officeart/2005/8/layout/hierarchy2"/>
    <dgm:cxn modelId="{729460AA-D894-4B7A-A666-695D967E7A80}" srcId="{42B15769-8D25-4219-8BC3-37C4BFC9C26F}" destId="{AEF59A2B-E36C-4F2E-B825-C0CC6A5F5999}" srcOrd="0" destOrd="0" parTransId="{841D42C8-80CC-4036-9327-AE05C50C5283}" sibTransId="{FC3514F8-9842-4765-B359-D25820B5E5B7}"/>
    <dgm:cxn modelId="{F9B3489B-D4AA-4FBF-96CE-E479E9912590}" srcId="{EED77E4E-AAD6-44B6-8F8F-6A2DF5215935}" destId="{785C9921-0352-4C81-A524-ED93F0D241EB}" srcOrd="0" destOrd="0" parTransId="{E3C0A3E5-70A2-4D7C-9D1B-386E2DECD79B}" sibTransId="{6BC3EE37-5BA3-47E0-B01A-94D339B2D6F6}"/>
    <dgm:cxn modelId="{99A68A33-496F-4005-8BF7-7DFB3DA81A52}" type="presOf" srcId="{6553A7A6-8EF3-48AC-B53B-97A8B7FDF563}" destId="{338EB5FA-FA28-476C-81BF-4BAE60BDBAF9}" srcOrd="0" destOrd="0" presId="urn:microsoft.com/office/officeart/2005/8/layout/hierarchy2"/>
    <dgm:cxn modelId="{4AF7CBFA-BA5E-4492-B79A-F8D549C93027}" type="presOf" srcId="{FC90AA62-1C69-46D0-86BD-307E6C3B1519}" destId="{4F61494E-8529-48A9-80D1-CBF19355E6D1}" srcOrd="0" destOrd="0" presId="urn:microsoft.com/office/officeart/2005/8/layout/hierarchy2"/>
    <dgm:cxn modelId="{6F2ECEBE-2447-433E-BA16-68B0411AE6DD}" type="presOf" srcId="{4DD7FEF4-1782-44AA-A9DD-0F1CF3150BA5}" destId="{87C6EA6E-FA38-4344-B6D3-98374DAEC717}" srcOrd="0" destOrd="0" presId="urn:microsoft.com/office/officeart/2005/8/layout/hierarchy2"/>
    <dgm:cxn modelId="{662FA3B3-D993-4B76-A931-E1BF529BE191}" srcId="{785C9921-0352-4C81-A524-ED93F0D241EB}" destId="{8E8BB552-13B8-4D79-BADC-B69090779497}" srcOrd="1" destOrd="0" parTransId="{BE77EFDA-A67B-4829-803E-7D1DA6785841}" sibTransId="{AA5FE6F4-59C0-4411-A711-A55D9FE578E1}"/>
    <dgm:cxn modelId="{7FB6A449-AACC-40E6-8EAB-3249B38F35FC}" type="presOf" srcId="{BE77EFDA-A67B-4829-803E-7D1DA6785841}" destId="{B5D0A0E4-EFDB-469E-9D35-E7C00D4C0CC4}" srcOrd="1" destOrd="0" presId="urn:microsoft.com/office/officeart/2005/8/layout/hierarchy2"/>
    <dgm:cxn modelId="{CE202098-7256-4649-8ABF-82C1A4832DEA}" type="presOf" srcId="{FC90AA62-1C69-46D0-86BD-307E6C3B1519}" destId="{4CA2999D-147B-40B2-B108-DB7734206228}" srcOrd="1" destOrd="0" presId="urn:microsoft.com/office/officeart/2005/8/layout/hierarchy2"/>
    <dgm:cxn modelId="{51244F91-2340-43C3-8B8C-238E7347E46D}" srcId="{C5439F99-DAA2-44B1-9FDE-2D0535AB7DFB}" destId="{EED77E4E-AAD6-44B6-8F8F-6A2DF5215935}" srcOrd="0" destOrd="0" parTransId="{5CF2833D-A266-461D-B68F-8620D35C86F0}" sibTransId="{B9EC62A4-BA89-4342-85DE-CA1CDA86C125}"/>
    <dgm:cxn modelId="{E0356485-5614-431D-812D-09B0DE061EC4}" type="presOf" srcId="{5CF2833D-A266-461D-B68F-8620D35C86F0}" destId="{90CD147A-6CC7-4FC5-BBEA-75AF17868831}" srcOrd="1" destOrd="0" presId="urn:microsoft.com/office/officeart/2005/8/layout/hierarchy2"/>
    <dgm:cxn modelId="{FF2010BC-3610-48AD-85B2-7E81E4302731}" type="presOf" srcId="{8AC98FBE-C137-4084-8C6C-6EBE7FC752CF}" destId="{04EA925D-F58A-449F-96B8-A637E0EF463F}" srcOrd="0" destOrd="0" presId="urn:microsoft.com/office/officeart/2005/8/layout/hierarchy2"/>
    <dgm:cxn modelId="{4EB59681-4A06-4C35-8041-622A474CF869}" type="presParOf" srcId="{F92B9092-90BD-4CA3-84FE-A8A21E4571AE}" destId="{73C38A7F-6372-4DF0-9EC3-E7705635FE22}" srcOrd="0" destOrd="0" presId="urn:microsoft.com/office/officeart/2005/8/layout/hierarchy2"/>
    <dgm:cxn modelId="{3195F916-62C7-489B-9D2A-79557C6F937E}" type="presParOf" srcId="{73C38A7F-6372-4DF0-9EC3-E7705635FE22}" destId="{1131DB29-BE07-49AF-B525-868DD9DCA527}" srcOrd="0" destOrd="0" presId="urn:microsoft.com/office/officeart/2005/8/layout/hierarchy2"/>
    <dgm:cxn modelId="{7F4DD4DB-81D7-46D1-B05E-5D99307A73FC}" type="presParOf" srcId="{73C38A7F-6372-4DF0-9EC3-E7705635FE22}" destId="{DEA45D66-5DC0-451B-8E7B-D96F60BEE49D}" srcOrd="1" destOrd="0" presId="urn:microsoft.com/office/officeart/2005/8/layout/hierarchy2"/>
    <dgm:cxn modelId="{469805FE-176F-4B39-B71B-76C8AC3A928D}" type="presParOf" srcId="{DEA45D66-5DC0-451B-8E7B-D96F60BEE49D}" destId="{535CA083-26F5-4FFD-98A4-BD2EBD09CA2F}" srcOrd="0" destOrd="0" presId="urn:microsoft.com/office/officeart/2005/8/layout/hierarchy2"/>
    <dgm:cxn modelId="{D70AE715-49EF-4882-B9EE-5702E7F1F566}" type="presParOf" srcId="{535CA083-26F5-4FFD-98A4-BD2EBD09CA2F}" destId="{226A146D-EA2F-4EFD-A97A-9DAE9B62CA07}" srcOrd="0" destOrd="0" presId="urn:microsoft.com/office/officeart/2005/8/layout/hierarchy2"/>
    <dgm:cxn modelId="{5511FE6F-AFCD-4038-ACC4-A66D062DA269}" type="presParOf" srcId="{DEA45D66-5DC0-451B-8E7B-D96F60BEE49D}" destId="{D60A4A2C-2E63-48AE-9185-B8C9EBFCC3D3}" srcOrd="1" destOrd="0" presId="urn:microsoft.com/office/officeart/2005/8/layout/hierarchy2"/>
    <dgm:cxn modelId="{6EB375C1-C90D-4019-8317-EE90A3C3FEB9}" type="presParOf" srcId="{D60A4A2C-2E63-48AE-9185-B8C9EBFCC3D3}" destId="{6CB432C4-394C-4F34-BA32-268634C4086E}" srcOrd="0" destOrd="0" presId="urn:microsoft.com/office/officeart/2005/8/layout/hierarchy2"/>
    <dgm:cxn modelId="{42BD8AA0-96DD-40FB-9303-33D86A6FC75C}" type="presParOf" srcId="{D60A4A2C-2E63-48AE-9185-B8C9EBFCC3D3}" destId="{2DA52D13-60B7-4CD4-A460-DFC180AD7F52}" srcOrd="1" destOrd="0" presId="urn:microsoft.com/office/officeart/2005/8/layout/hierarchy2"/>
    <dgm:cxn modelId="{46286752-9702-4FF0-86ED-E1E805961A1D}" type="presParOf" srcId="{2DA52D13-60B7-4CD4-A460-DFC180AD7F52}" destId="{04EA925D-F58A-449F-96B8-A637E0EF463F}" srcOrd="0" destOrd="0" presId="urn:microsoft.com/office/officeart/2005/8/layout/hierarchy2"/>
    <dgm:cxn modelId="{710AF0F0-A31B-45AA-9D28-748E4A4E0085}" type="presParOf" srcId="{04EA925D-F58A-449F-96B8-A637E0EF463F}" destId="{52F32219-1671-4428-9FF7-517446D31850}" srcOrd="0" destOrd="0" presId="urn:microsoft.com/office/officeart/2005/8/layout/hierarchy2"/>
    <dgm:cxn modelId="{AE00213E-F140-44FA-A253-286401AB13C9}" type="presParOf" srcId="{2DA52D13-60B7-4CD4-A460-DFC180AD7F52}" destId="{EABC3CF1-F4D5-47D1-BA9D-BF1BF5098B2C}" srcOrd="1" destOrd="0" presId="urn:microsoft.com/office/officeart/2005/8/layout/hierarchy2"/>
    <dgm:cxn modelId="{F79BA57E-A773-4409-97E7-7FC950D62224}" type="presParOf" srcId="{EABC3CF1-F4D5-47D1-BA9D-BF1BF5098B2C}" destId="{87C6EA6E-FA38-4344-B6D3-98374DAEC717}" srcOrd="0" destOrd="0" presId="urn:microsoft.com/office/officeart/2005/8/layout/hierarchy2"/>
    <dgm:cxn modelId="{A9141C0A-FA4A-4A50-A778-01D76703AF8C}" type="presParOf" srcId="{EABC3CF1-F4D5-47D1-BA9D-BF1BF5098B2C}" destId="{802130F9-B5A5-4DF4-9E4D-38615E95FFF9}" srcOrd="1" destOrd="0" presId="urn:microsoft.com/office/officeart/2005/8/layout/hierarchy2"/>
    <dgm:cxn modelId="{778F1C5E-5D61-4C88-8293-1FF925C89427}" type="presParOf" srcId="{802130F9-B5A5-4DF4-9E4D-38615E95FFF9}" destId="{4F61494E-8529-48A9-80D1-CBF19355E6D1}" srcOrd="0" destOrd="0" presId="urn:microsoft.com/office/officeart/2005/8/layout/hierarchy2"/>
    <dgm:cxn modelId="{18B484C1-F74F-4B18-B46F-55DC0198B37A}" type="presParOf" srcId="{4F61494E-8529-48A9-80D1-CBF19355E6D1}" destId="{4CA2999D-147B-40B2-B108-DB7734206228}" srcOrd="0" destOrd="0" presId="urn:microsoft.com/office/officeart/2005/8/layout/hierarchy2"/>
    <dgm:cxn modelId="{08B8520E-481B-4D9E-BE3D-37BEDEF62DFC}" type="presParOf" srcId="{802130F9-B5A5-4DF4-9E4D-38615E95FFF9}" destId="{2BCBC0F3-0782-47B6-AFC5-D825A3FB2AA4}" srcOrd="1" destOrd="0" presId="urn:microsoft.com/office/officeart/2005/8/layout/hierarchy2"/>
    <dgm:cxn modelId="{E78BAC1E-4E7D-4331-9080-522D4B98E8D6}" type="presParOf" srcId="{2BCBC0F3-0782-47B6-AFC5-D825A3FB2AA4}" destId="{CB2A72F0-08FB-4B27-BC2D-BF675D824BB6}" srcOrd="0" destOrd="0" presId="urn:microsoft.com/office/officeart/2005/8/layout/hierarchy2"/>
    <dgm:cxn modelId="{8C206783-1715-4503-9752-998ECAABA9C9}" type="presParOf" srcId="{2BCBC0F3-0782-47B6-AFC5-D825A3FB2AA4}" destId="{277EC739-8499-428B-8134-2EF86FDBC334}" srcOrd="1" destOrd="0" presId="urn:microsoft.com/office/officeart/2005/8/layout/hierarchy2"/>
    <dgm:cxn modelId="{BEEFB39A-47CF-413A-BA12-C678FA57D5A5}" type="presParOf" srcId="{802130F9-B5A5-4DF4-9E4D-38615E95FFF9}" destId="{51100011-70F8-4E01-9C7C-BF682C1AC47E}" srcOrd="2" destOrd="0" presId="urn:microsoft.com/office/officeart/2005/8/layout/hierarchy2"/>
    <dgm:cxn modelId="{294DD89D-0CFB-4071-9297-A1C9891F1DB9}" type="presParOf" srcId="{51100011-70F8-4E01-9C7C-BF682C1AC47E}" destId="{F7C2BC8E-A157-4EFC-AD6A-ADBBB2B65EB7}" srcOrd="0" destOrd="0" presId="urn:microsoft.com/office/officeart/2005/8/layout/hierarchy2"/>
    <dgm:cxn modelId="{2787B792-7286-4183-A18D-8235DD22FF5D}" type="presParOf" srcId="{802130F9-B5A5-4DF4-9E4D-38615E95FFF9}" destId="{36CFB313-BD52-4952-96E4-7257386EF82B}" srcOrd="3" destOrd="0" presId="urn:microsoft.com/office/officeart/2005/8/layout/hierarchy2"/>
    <dgm:cxn modelId="{1871D688-C29A-474A-BCD7-CF527741B03C}" type="presParOf" srcId="{36CFB313-BD52-4952-96E4-7257386EF82B}" destId="{338EB5FA-FA28-476C-81BF-4BAE60BDBAF9}" srcOrd="0" destOrd="0" presId="urn:microsoft.com/office/officeart/2005/8/layout/hierarchy2"/>
    <dgm:cxn modelId="{8106F5C2-AEA6-4B1F-991E-64F607F20A0C}" type="presParOf" srcId="{36CFB313-BD52-4952-96E4-7257386EF82B}" destId="{4A09AC46-CEE3-4BF5-A99D-B836D7E20D12}" srcOrd="1" destOrd="0" presId="urn:microsoft.com/office/officeart/2005/8/layout/hierarchy2"/>
    <dgm:cxn modelId="{F1BAD715-BC7C-4DC0-9C74-93A9FF426F19}" type="presParOf" srcId="{DEA45D66-5DC0-451B-8E7B-D96F60BEE49D}" destId="{C4FA8847-CBA2-4C05-902B-4366F747CA6E}" srcOrd="2" destOrd="0" presId="urn:microsoft.com/office/officeart/2005/8/layout/hierarchy2"/>
    <dgm:cxn modelId="{5E1FE1BA-C4C0-4835-9AC1-45CEBDE615C6}" type="presParOf" srcId="{C4FA8847-CBA2-4C05-902B-4366F747CA6E}" destId="{67BA1869-BEC5-4587-B983-A90D744604FD}" srcOrd="0" destOrd="0" presId="urn:microsoft.com/office/officeart/2005/8/layout/hierarchy2"/>
    <dgm:cxn modelId="{DF208BE2-9D0D-4838-8393-2889BCC2430E}" type="presParOf" srcId="{DEA45D66-5DC0-451B-8E7B-D96F60BEE49D}" destId="{2D5CC074-3ED2-45D4-8914-E93B177A418C}" srcOrd="3" destOrd="0" presId="urn:microsoft.com/office/officeart/2005/8/layout/hierarchy2"/>
    <dgm:cxn modelId="{2C4E478A-DAE3-4320-A414-C09708D0C853}" type="presParOf" srcId="{2D5CC074-3ED2-45D4-8914-E93B177A418C}" destId="{52277B78-FC46-4F03-BF89-8D34A8157EC0}" srcOrd="0" destOrd="0" presId="urn:microsoft.com/office/officeart/2005/8/layout/hierarchy2"/>
    <dgm:cxn modelId="{DDCCFC65-82AA-4EAD-A2AD-5D3115198F66}" type="presParOf" srcId="{2D5CC074-3ED2-45D4-8914-E93B177A418C}" destId="{89BEC169-8285-4F2D-9687-E474676EAF88}" srcOrd="1" destOrd="0" presId="urn:microsoft.com/office/officeart/2005/8/layout/hierarchy2"/>
    <dgm:cxn modelId="{B905572E-DC7B-4C70-80BF-91BC6131A06A}" type="presParOf" srcId="{89BEC169-8285-4F2D-9687-E474676EAF88}" destId="{2F701ABC-4EC1-47D0-A07E-29C178E65838}" srcOrd="0" destOrd="0" presId="urn:microsoft.com/office/officeart/2005/8/layout/hierarchy2"/>
    <dgm:cxn modelId="{D2A5E7ED-06F9-4933-805E-3AE4CFE5B682}" type="presParOf" srcId="{2F701ABC-4EC1-47D0-A07E-29C178E65838}" destId="{90CD147A-6CC7-4FC5-BBEA-75AF17868831}" srcOrd="0" destOrd="0" presId="urn:microsoft.com/office/officeart/2005/8/layout/hierarchy2"/>
    <dgm:cxn modelId="{6B7AFE9D-F82A-4D1E-9EE2-B47511C653F2}" type="presParOf" srcId="{89BEC169-8285-4F2D-9687-E474676EAF88}" destId="{6C53D419-CC2B-4366-96E1-C58E60EA18D3}" srcOrd="1" destOrd="0" presId="urn:microsoft.com/office/officeart/2005/8/layout/hierarchy2"/>
    <dgm:cxn modelId="{C1F53D13-991D-46C7-B376-59C543DAE250}" type="presParOf" srcId="{6C53D419-CC2B-4366-96E1-C58E60EA18D3}" destId="{E178C717-678F-4F51-9A40-FC92C3D843B1}" srcOrd="0" destOrd="0" presId="urn:microsoft.com/office/officeart/2005/8/layout/hierarchy2"/>
    <dgm:cxn modelId="{AA44D32B-A883-4FEA-88DC-A28D58C341CF}" type="presParOf" srcId="{6C53D419-CC2B-4366-96E1-C58E60EA18D3}" destId="{EE766C9B-3A8D-45E9-9987-6C04C5772E01}" srcOrd="1" destOrd="0" presId="urn:microsoft.com/office/officeart/2005/8/layout/hierarchy2"/>
    <dgm:cxn modelId="{E9D0A15E-52D8-4B46-9279-17A5662538E5}" type="presParOf" srcId="{EE766C9B-3A8D-45E9-9987-6C04C5772E01}" destId="{3C02CE95-CC32-4A84-BEA0-EEE7BE6A942A}" srcOrd="0" destOrd="0" presId="urn:microsoft.com/office/officeart/2005/8/layout/hierarchy2"/>
    <dgm:cxn modelId="{44C1B029-889B-429A-B45B-BDF0D2005934}" type="presParOf" srcId="{3C02CE95-CC32-4A84-BEA0-EEE7BE6A942A}" destId="{76841416-EEAD-4B3E-A3B1-CC9645E5DB15}" srcOrd="0" destOrd="0" presId="urn:microsoft.com/office/officeart/2005/8/layout/hierarchy2"/>
    <dgm:cxn modelId="{205DB613-D7D0-40F0-A792-4B2865F97C02}" type="presParOf" srcId="{EE766C9B-3A8D-45E9-9987-6C04C5772E01}" destId="{E6877AE7-F299-495F-ABE7-70F2A5163509}" srcOrd="1" destOrd="0" presId="urn:microsoft.com/office/officeart/2005/8/layout/hierarchy2"/>
    <dgm:cxn modelId="{2E33EE1B-FE46-4466-8EA9-EA396F1F1B69}" type="presParOf" srcId="{E6877AE7-F299-495F-ABE7-70F2A5163509}" destId="{80E10844-629E-432E-B6AB-C8180BEC14BD}" srcOrd="0" destOrd="0" presId="urn:microsoft.com/office/officeart/2005/8/layout/hierarchy2"/>
    <dgm:cxn modelId="{DF049F9F-B84E-440A-B60E-8E18066BC8EE}" type="presParOf" srcId="{E6877AE7-F299-495F-ABE7-70F2A5163509}" destId="{2F8C512A-D55C-441B-8989-F3715862E339}" srcOrd="1" destOrd="0" presId="urn:microsoft.com/office/officeart/2005/8/layout/hierarchy2"/>
    <dgm:cxn modelId="{F1DDE335-B683-4BD4-AC30-43D4368CBA9A}" type="presParOf" srcId="{2F8C512A-D55C-441B-8989-F3715862E339}" destId="{D3A53090-8C0C-4AC5-9F70-4DEBF193E94E}" srcOrd="0" destOrd="0" presId="urn:microsoft.com/office/officeart/2005/8/layout/hierarchy2"/>
    <dgm:cxn modelId="{8F1382A6-4658-4A28-811B-B91D07D58E7B}" type="presParOf" srcId="{D3A53090-8C0C-4AC5-9F70-4DEBF193E94E}" destId="{59D6CE15-F35D-40E3-9129-7A30D382C5CA}" srcOrd="0" destOrd="0" presId="urn:microsoft.com/office/officeart/2005/8/layout/hierarchy2"/>
    <dgm:cxn modelId="{40F8300C-3F9D-4070-9640-1E3591014CD3}" type="presParOf" srcId="{2F8C512A-D55C-441B-8989-F3715862E339}" destId="{E7C8034E-0788-4CA3-AD9A-9E832E855183}" srcOrd="1" destOrd="0" presId="urn:microsoft.com/office/officeart/2005/8/layout/hierarchy2"/>
    <dgm:cxn modelId="{D388FE5D-15FD-4A38-909F-8FDD4F601DBF}" type="presParOf" srcId="{E7C8034E-0788-4CA3-AD9A-9E832E855183}" destId="{068E9A52-C5DB-466A-85D3-1A8AB0B44CBB}" srcOrd="0" destOrd="0" presId="urn:microsoft.com/office/officeart/2005/8/layout/hierarchy2"/>
    <dgm:cxn modelId="{9678F224-2C2C-440F-9B28-65FE57D09C88}" type="presParOf" srcId="{E7C8034E-0788-4CA3-AD9A-9E832E855183}" destId="{0278B5C7-A606-44ED-AF56-210DF373D8E0}" srcOrd="1" destOrd="0" presId="urn:microsoft.com/office/officeart/2005/8/layout/hierarchy2"/>
    <dgm:cxn modelId="{C8AA077A-0CCA-45F8-8E04-1524C5824740}" type="presParOf" srcId="{2F8C512A-D55C-441B-8989-F3715862E339}" destId="{43AA2973-05FA-4413-9CEF-63E2F58BFBE5}" srcOrd="2" destOrd="0" presId="urn:microsoft.com/office/officeart/2005/8/layout/hierarchy2"/>
    <dgm:cxn modelId="{2EE0B6FC-1B7C-4A97-8D79-8FECC6C64FB1}" type="presParOf" srcId="{43AA2973-05FA-4413-9CEF-63E2F58BFBE5}" destId="{B5D0A0E4-EFDB-469E-9D35-E7C00D4C0CC4}" srcOrd="0" destOrd="0" presId="urn:microsoft.com/office/officeart/2005/8/layout/hierarchy2"/>
    <dgm:cxn modelId="{657FE73E-FB9A-4F4D-8636-F7EEA23ECB2F}" type="presParOf" srcId="{2F8C512A-D55C-441B-8989-F3715862E339}" destId="{6D3A0776-DA80-4E03-9433-5F7C14A7E299}" srcOrd="3" destOrd="0" presId="urn:microsoft.com/office/officeart/2005/8/layout/hierarchy2"/>
    <dgm:cxn modelId="{DA0F6D19-1A11-4DC8-A872-0E0775A48AC8}" type="presParOf" srcId="{6D3A0776-DA80-4E03-9433-5F7C14A7E299}" destId="{7364E7BB-304A-4D66-B0F9-2690BB0C64A1}" srcOrd="0" destOrd="0" presId="urn:microsoft.com/office/officeart/2005/8/layout/hierarchy2"/>
    <dgm:cxn modelId="{AB6AF6BF-2365-42B3-9389-C135AA8F5C5D}" type="presParOf" srcId="{6D3A0776-DA80-4E03-9433-5F7C14A7E299}" destId="{2BC3D1B5-A5D9-47DD-977E-183371A9BA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310CD-A1CE-4D64-9BB5-2A59EA2AA7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B0B2DD0-6A78-440C-B8D0-D70EF21112C7}">
      <dgm:prSet phldrT="[Tekst]" custT="1"/>
      <dgm:spPr/>
      <dgm:t>
        <a:bodyPr/>
        <a:lstStyle/>
        <a:p>
          <a:r>
            <a:rPr lang="en-US" sz="2000" u="sng" dirty="0" smtClean="0"/>
            <a:t>a </a:t>
          </a:r>
          <a:r>
            <a:rPr lang="en-US" sz="2000" b="1" u="sng" dirty="0" smtClean="0"/>
            <a:t>specific quantity </a:t>
          </a:r>
          <a:r>
            <a:rPr lang="en-US" sz="2000" dirty="0" smtClean="0"/>
            <a:t>of imported merchandise to be released into free circulation in the EU </a:t>
          </a:r>
          <a:endParaRPr lang="nl-NL" sz="2000" dirty="0"/>
        </a:p>
      </dgm:t>
    </dgm:pt>
    <dgm:pt modelId="{F0199271-F817-4656-BD80-D657A143DE9E}" type="parTrans" cxnId="{E47106ED-70B0-40D1-A03F-9731FA034DFE}">
      <dgm:prSet/>
      <dgm:spPr/>
      <dgm:t>
        <a:bodyPr/>
        <a:lstStyle/>
        <a:p>
          <a:endParaRPr lang="nl-NL" sz="2400"/>
        </a:p>
      </dgm:t>
    </dgm:pt>
    <dgm:pt modelId="{63661EDF-676F-4644-9177-A3BE11C22928}" type="sibTrans" cxnId="{E47106ED-70B0-40D1-A03F-9731FA034DFE}">
      <dgm:prSet/>
      <dgm:spPr/>
      <dgm:t>
        <a:bodyPr/>
        <a:lstStyle/>
        <a:p>
          <a:endParaRPr lang="nl-NL" sz="2400"/>
        </a:p>
      </dgm:t>
    </dgm:pt>
    <dgm:pt modelId="{E0B4AD3C-B5A3-446B-937C-1499EFB84C75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at a </a:t>
          </a:r>
          <a:r>
            <a:rPr lang="en-US" sz="2000" b="1" u="sng" dirty="0" smtClean="0"/>
            <a:t>reduced rate </a:t>
          </a:r>
          <a:r>
            <a:rPr lang="en-US" sz="2000" dirty="0" smtClean="0"/>
            <a:t>of customs duty (or even 0-tariff) or combination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dirty="0"/>
        </a:p>
      </dgm:t>
    </dgm:pt>
    <dgm:pt modelId="{F1A75375-B00D-4660-A022-CBAE3D1D10BE}" type="parTrans" cxnId="{CE125B33-8B8A-44E9-9305-06BB694CB219}">
      <dgm:prSet/>
      <dgm:spPr/>
      <dgm:t>
        <a:bodyPr/>
        <a:lstStyle/>
        <a:p>
          <a:endParaRPr lang="nl-NL" sz="2400"/>
        </a:p>
      </dgm:t>
    </dgm:pt>
    <dgm:pt modelId="{A1CA3BC3-7721-4BEA-BDD4-390158B73335}" type="sibTrans" cxnId="{CE125B33-8B8A-44E9-9305-06BB694CB219}">
      <dgm:prSet/>
      <dgm:spPr/>
      <dgm:t>
        <a:bodyPr/>
        <a:lstStyle/>
        <a:p>
          <a:endParaRPr lang="nl-NL" sz="2400"/>
        </a:p>
      </dgm:t>
    </dgm:pt>
    <dgm:pt modelId="{45331D98-7ECF-42C7-B807-84BD32453DDF}">
      <dgm:prSet custT="1"/>
      <dgm:spPr/>
      <dgm:t>
        <a:bodyPr/>
        <a:lstStyle/>
        <a:p>
          <a:r>
            <a:rPr lang="en-US" sz="2000" dirty="0" smtClean="0"/>
            <a:t>during the quota </a:t>
          </a:r>
          <a:r>
            <a:rPr lang="en-US" sz="2000" b="1" u="sng" dirty="0" smtClean="0"/>
            <a:t>period</a:t>
          </a:r>
        </a:p>
      </dgm:t>
    </dgm:pt>
    <dgm:pt modelId="{DAC885D1-9CFD-43A0-B2DF-4ACE2701DE60}" type="parTrans" cxnId="{BADC0F97-DB96-4722-A5D3-500B33431950}">
      <dgm:prSet/>
      <dgm:spPr/>
      <dgm:t>
        <a:bodyPr/>
        <a:lstStyle/>
        <a:p>
          <a:endParaRPr lang="nl-NL" sz="2400"/>
        </a:p>
      </dgm:t>
    </dgm:pt>
    <dgm:pt modelId="{FDECA63B-695E-4816-A15D-D216EDF33537}" type="sibTrans" cxnId="{BADC0F97-DB96-4722-A5D3-500B33431950}">
      <dgm:prSet/>
      <dgm:spPr/>
      <dgm:t>
        <a:bodyPr/>
        <a:lstStyle/>
        <a:p>
          <a:endParaRPr lang="nl-NL" sz="2400"/>
        </a:p>
      </dgm:t>
    </dgm:pt>
    <dgm:pt modelId="{58EFC338-4A25-4B19-99C9-D59F8C94AA5D}">
      <dgm:prSet custT="1"/>
      <dgm:spPr/>
      <dgm:t>
        <a:bodyPr/>
        <a:lstStyle/>
        <a:p>
          <a:r>
            <a:rPr lang="en-US" sz="2000" dirty="0" smtClean="0"/>
            <a:t>quantities entered during quota period in excess of quota quantity of period subject to </a:t>
          </a:r>
          <a:r>
            <a:rPr lang="en-US" sz="2000" b="1" u="sng" dirty="0" smtClean="0"/>
            <a:t>higher duty</a:t>
          </a:r>
          <a:r>
            <a:rPr lang="en-US" sz="2000" u="sng" dirty="0" smtClean="0"/>
            <a:t> rates</a:t>
          </a:r>
          <a:r>
            <a:rPr lang="en-US" sz="2000" dirty="0" smtClean="0"/>
            <a:t>. </a:t>
          </a:r>
        </a:p>
      </dgm:t>
    </dgm:pt>
    <dgm:pt modelId="{4D7C46AB-EC20-4083-99A2-8412F6E54590}" type="parTrans" cxnId="{DE6A0514-E81B-4155-B744-9E38BF91D0FB}">
      <dgm:prSet/>
      <dgm:spPr/>
      <dgm:t>
        <a:bodyPr/>
        <a:lstStyle/>
        <a:p>
          <a:endParaRPr lang="nl-NL" sz="2400"/>
        </a:p>
      </dgm:t>
    </dgm:pt>
    <dgm:pt modelId="{06CE5E45-92AF-4BF3-AB8E-44D52D8CFFB8}" type="sibTrans" cxnId="{DE6A0514-E81B-4155-B744-9E38BF91D0FB}">
      <dgm:prSet/>
      <dgm:spPr/>
      <dgm:t>
        <a:bodyPr/>
        <a:lstStyle/>
        <a:p>
          <a:endParaRPr lang="nl-NL" sz="2400"/>
        </a:p>
      </dgm:t>
    </dgm:pt>
    <dgm:pt modelId="{12FB2797-5A7C-44C8-8B2B-BB793BA77C28}" type="pres">
      <dgm:prSet presAssocID="{FF8310CD-A1CE-4D64-9BB5-2A59EA2AA7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9833E-7D71-4602-84D3-E64F09F6D86D}" type="pres">
      <dgm:prSet presAssocID="{FF8310CD-A1CE-4D64-9BB5-2A59EA2AA720}" presName="Name1" presStyleCnt="0"/>
      <dgm:spPr/>
    </dgm:pt>
    <dgm:pt modelId="{A9E15AF1-52BE-4123-B3E3-4AB97417002A}" type="pres">
      <dgm:prSet presAssocID="{FF8310CD-A1CE-4D64-9BB5-2A59EA2AA720}" presName="cycle" presStyleCnt="0"/>
      <dgm:spPr/>
    </dgm:pt>
    <dgm:pt modelId="{176BE568-04B7-49D7-B650-33BCC0092F93}" type="pres">
      <dgm:prSet presAssocID="{FF8310CD-A1CE-4D64-9BB5-2A59EA2AA720}" presName="srcNode" presStyleLbl="node1" presStyleIdx="0" presStyleCnt="4"/>
      <dgm:spPr/>
    </dgm:pt>
    <dgm:pt modelId="{6A0B9833-9708-45F8-BA33-CFEBEDC54D74}" type="pres">
      <dgm:prSet presAssocID="{FF8310CD-A1CE-4D64-9BB5-2A59EA2AA720}" presName="conn" presStyleLbl="parChTrans1D2" presStyleIdx="0" presStyleCnt="1"/>
      <dgm:spPr/>
      <dgm:t>
        <a:bodyPr/>
        <a:lstStyle/>
        <a:p>
          <a:endParaRPr lang="en-US"/>
        </a:p>
      </dgm:t>
    </dgm:pt>
    <dgm:pt modelId="{A575A9D5-B587-46DD-A552-EDA661B0D34F}" type="pres">
      <dgm:prSet presAssocID="{FF8310CD-A1CE-4D64-9BB5-2A59EA2AA720}" presName="extraNode" presStyleLbl="node1" presStyleIdx="0" presStyleCnt="4"/>
      <dgm:spPr/>
    </dgm:pt>
    <dgm:pt modelId="{5AF312E5-B026-463A-AE5F-CF9B9AAAF39A}" type="pres">
      <dgm:prSet presAssocID="{FF8310CD-A1CE-4D64-9BB5-2A59EA2AA720}" presName="dstNode" presStyleLbl="node1" presStyleIdx="0" presStyleCnt="4"/>
      <dgm:spPr/>
    </dgm:pt>
    <dgm:pt modelId="{DC86EFA2-6DF8-4877-A337-DBB462A915B5}" type="pres">
      <dgm:prSet presAssocID="{9B0B2DD0-6A78-440C-B8D0-D70EF21112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7D86E03-C70E-466D-8AD0-E867A0AE5C79}" type="pres">
      <dgm:prSet presAssocID="{9B0B2DD0-6A78-440C-B8D0-D70EF21112C7}" presName="accent_1" presStyleCnt="0"/>
      <dgm:spPr/>
    </dgm:pt>
    <dgm:pt modelId="{BDB471E7-C3C0-484A-87B8-E10F6ACEC2B4}" type="pres">
      <dgm:prSet presAssocID="{9B0B2DD0-6A78-440C-B8D0-D70EF21112C7}" presName="accentRepeatNode" presStyleLbl="solidFgAcc1" presStyleIdx="0" presStyleCnt="4"/>
      <dgm:spPr/>
    </dgm:pt>
    <dgm:pt modelId="{76EECC64-3427-4BC6-A001-6D304D442BC6}" type="pres">
      <dgm:prSet presAssocID="{E0B4AD3C-B5A3-446B-937C-1499EFB84C75}" presName="text_2" presStyleLbl="node1" presStyleIdx="1" presStyleCnt="4" custScaleY="119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A7405-629A-4D9D-A6F3-28F022BD4185}" type="pres">
      <dgm:prSet presAssocID="{E0B4AD3C-B5A3-446B-937C-1499EFB84C75}" presName="accent_2" presStyleCnt="0"/>
      <dgm:spPr/>
    </dgm:pt>
    <dgm:pt modelId="{26E69B0E-2BBA-4C4C-9C8E-8A36BAD2347C}" type="pres">
      <dgm:prSet presAssocID="{E0B4AD3C-B5A3-446B-937C-1499EFB84C75}" presName="accentRepeatNode" presStyleLbl="solidFgAcc1" presStyleIdx="1" presStyleCnt="4"/>
      <dgm:spPr/>
    </dgm:pt>
    <dgm:pt modelId="{AE4AD774-C99B-4001-B84D-C78B9F980D19}" type="pres">
      <dgm:prSet presAssocID="{45331D98-7ECF-42C7-B807-84BD32453DD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B7AD1-82E6-408C-83B5-D4492A320729}" type="pres">
      <dgm:prSet presAssocID="{45331D98-7ECF-42C7-B807-84BD32453DDF}" presName="accent_3" presStyleCnt="0"/>
      <dgm:spPr/>
    </dgm:pt>
    <dgm:pt modelId="{D0F05CAA-CAEC-433A-9434-39DC52D2E345}" type="pres">
      <dgm:prSet presAssocID="{45331D98-7ECF-42C7-B807-84BD32453DDF}" presName="accentRepeatNode" presStyleLbl="solidFgAcc1" presStyleIdx="2" presStyleCnt="4"/>
      <dgm:spPr/>
    </dgm:pt>
    <dgm:pt modelId="{473FF3C0-8BF1-43A9-89E1-35972412DC47}" type="pres">
      <dgm:prSet presAssocID="{58EFC338-4A25-4B19-99C9-D59F8C94AA5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9CFE8E8-3BAB-4B51-A586-7B47AFD935F0}" type="pres">
      <dgm:prSet presAssocID="{58EFC338-4A25-4B19-99C9-D59F8C94AA5D}" presName="accent_4" presStyleCnt="0"/>
      <dgm:spPr/>
    </dgm:pt>
    <dgm:pt modelId="{769D85C1-A952-460A-8D01-2AA97A88951B}" type="pres">
      <dgm:prSet presAssocID="{58EFC338-4A25-4B19-99C9-D59F8C94AA5D}" presName="accentRepeatNode" presStyleLbl="solidFgAcc1" presStyleIdx="3" presStyleCnt="4"/>
      <dgm:spPr/>
    </dgm:pt>
  </dgm:ptLst>
  <dgm:cxnLst>
    <dgm:cxn modelId="{9C0D2117-A4DC-4792-8086-26239A18D4E9}" type="presOf" srcId="{58EFC338-4A25-4B19-99C9-D59F8C94AA5D}" destId="{473FF3C0-8BF1-43A9-89E1-35972412DC47}" srcOrd="0" destOrd="0" presId="urn:microsoft.com/office/officeart/2008/layout/VerticalCurvedList"/>
    <dgm:cxn modelId="{46942C19-631C-48DA-92EE-6755ECA00833}" type="presOf" srcId="{FF8310CD-A1CE-4D64-9BB5-2A59EA2AA720}" destId="{12FB2797-5A7C-44C8-8B2B-BB793BA77C28}" srcOrd="0" destOrd="0" presId="urn:microsoft.com/office/officeart/2008/layout/VerticalCurvedList"/>
    <dgm:cxn modelId="{CE125B33-8B8A-44E9-9305-06BB694CB219}" srcId="{FF8310CD-A1CE-4D64-9BB5-2A59EA2AA720}" destId="{E0B4AD3C-B5A3-446B-937C-1499EFB84C75}" srcOrd="1" destOrd="0" parTransId="{F1A75375-B00D-4660-A022-CBAE3D1D10BE}" sibTransId="{A1CA3BC3-7721-4BEA-BDD4-390158B73335}"/>
    <dgm:cxn modelId="{E47106ED-70B0-40D1-A03F-9731FA034DFE}" srcId="{FF8310CD-A1CE-4D64-9BB5-2A59EA2AA720}" destId="{9B0B2DD0-6A78-440C-B8D0-D70EF21112C7}" srcOrd="0" destOrd="0" parTransId="{F0199271-F817-4656-BD80-D657A143DE9E}" sibTransId="{63661EDF-676F-4644-9177-A3BE11C22928}"/>
    <dgm:cxn modelId="{675D0938-387C-44FC-97ED-87AF05329842}" type="presOf" srcId="{45331D98-7ECF-42C7-B807-84BD32453DDF}" destId="{AE4AD774-C99B-4001-B84D-C78B9F980D19}" srcOrd="0" destOrd="0" presId="urn:microsoft.com/office/officeart/2008/layout/VerticalCurvedList"/>
    <dgm:cxn modelId="{34677CB9-A093-4355-9211-E7C5B170E8E4}" type="presOf" srcId="{9B0B2DD0-6A78-440C-B8D0-D70EF21112C7}" destId="{DC86EFA2-6DF8-4877-A337-DBB462A915B5}" srcOrd="0" destOrd="0" presId="urn:microsoft.com/office/officeart/2008/layout/VerticalCurvedList"/>
    <dgm:cxn modelId="{BADC0F97-DB96-4722-A5D3-500B33431950}" srcId="{FF8310CD-A1CE-4D64-9BB5-2A59EA2AA720}" destId="{45331D98-7ECF-42C7-B807-84BD32453DDF}" srcOrd="2" destOrd="0" parTransId="{DAC885D1-9CFD-43A0-B2DF-4ACE2701DE60}" sibTransId="{FDECA63B-695E-4816-A15D-D216EDF33537}"/>
    <dgm:cxn modelId="{DE6A0514-E81B-4155-B744-9E38BF91D0FB}" srcId="{FF8310CD-A1CE-4D64-9BB5-2A59EA2AA720}" destId="{58EFC338-4A25-4B19-99C9-D59F8C94AA5D}" srcOrd="3" destOrd="0" parTransId="{4D7C46AB-EC20-4083-99A2-8412F6E54590}" sibTransId="{06CE5E45-92AF-4BF3-AB8E-44D52D8CFFB8}"/>
    <dgm:cxn modelId="{C22CD39D-73AF-4594-9BA9-0FAF065F6E2C}" type="presOf" srcId="{E0B4AD3C-B5A3-446B-937C-1499EFB84C75}" destId="{76EECC64-3427-4BC6-A001-6D304D442BC6}" srcOrd="0" destOrd="0" presId="urn:microsoft.com/office/officeart/2008/layout/VerticalCurvedList"/>
    <dgm:cxn modelId="{FC40CB62-0ABB-42ED-9FBE-2784604C0FF0}" type="presOf" srcId="{63661EDF-676F-4644-9177-A3BE11C22928}" destId="{6A0B9833-9708-45F8-BA33-CFEBEDC54D74}" srcOrd="0" destOrd="0" presId="urn:microsoft.com/office/officeart/2008/layout/VerticalCurvedList"/>
    <dgm:cxn modelId="{DA03A212-2EFE-40EC-8692-C10F8CB9F2C2}" type="presParOf" srcId="{12FB2797-5A7C-44C8-8B2B-BB793BA77C28}" destId="{F089833E-7D71-4602-84D3-E64F09F6D86D}" srcOrd="0" destOrd="0" presId="urn:microsoft.com/office/officeart/2008/layout/VerticalCurvedList"/>
    <dgm:cxn modelId="{2839FF50-F39A-4356-A282-403D16F349D3}" type="presParOf" srcId="{F089833E-7D71-4602-84D3-E64F09F6D86D}" destId="{A9E15AF1-52BE-4123-B3E3-4AB97417002A}" srcOrd="0" destOrd="0" presId="urn:microsoft.com/office/officeart/2008/layout/VerticalCurvedList"/>
    <dgm:cxn modelId="{14953869-4C81-47F2-9DFC-618C96A6FACF}" type="presParOf" srcId="{A9E15AF1-52BE-4123-B3E3-4AB97417002A}" destId="{176BE568-04B7-49D7-B650-33BCC0092F93}" srcOrd="0" destOrd="0" presId="urn:microsoft.com/office/officeart/2008/layout/VerticalCurvedList"/>
    <dgm:cxn modelId="{43485AE5-812B-4287-A8C4-CC641B42C6C9}" type="presParOf" srcId="{A9E15AF1-52BE-4123-B3E3-4AB97417002A}" destId="{6A0B9833-9708-45F8-BA33-CFEBEDC54D74}" srcOrd="1" destOrd="0" presId="urn:microsoft.com/office/officeart/2008/layout/VerticalCurvedList"/>
    <dgm:cxn modelId="{9304EFF6-2876-4859-B0FD-402474DAEE6A}" type="presParOf" srcId="{A9E15AF1-52BE-4123-B3E3-4AB97417002A}" destId="{A575A9D5-B587-46DD-A552-EDA661B0D34F}" srcOrd="2" destOrd="0" presId="urn:microsoft.com/office/officeart/2008/layout/VerticalCurvedList"/>
    <dgm:cxn modelId="{443FA90F-A41E-4425-B320-A694B61AEE5D}" type="presParOf" srcId="{A9E15AF1-52BE-4123-B3E3-4AB97417002A}" destId="{5AF312E5-B026-463A-AE5F-CF9B9AAAF39A}" srcOrd="3" destOrd="0" presId="urn:microsoft.com/office/officeart/2008/layout/VerticalCurvedList"/>
    <dgm:cxn modelId="{E47EFFF0-924F-41B5-8A14-E7E1FD97B6AE}" type="presParOf" srcId="{F089833E-7D71-4602-84D3-E64F09F6D86D}" destId="{DC86EFA2-6DF8-4877-A337-DBB462A915B5}" srcOrd="1" destOrd="0" presId="urn:microsoft.com/office/officeart/2008/layout/VerticalCurvedList"/>
    <dgm:cxn modelId="{4EA5AA18-C86B-4FCD-A371-60F34FF57D72}" type="presParOf" srcId="{F089833E-7D71-4602-84D3-E64F09F6D86D}" destId="{C7D86E03-C70E-466D-8AD0-E867A0AE5C79}" srcOrd="2" destOrd="0" presId="urn:microsoft.com/office/officeart/2008/layout/VerticalCurvedList"/>
    <dgm:cxn modelId="{61AD10F2-1DE6-4BC7-8E89-DC778AE242A5}" type="presParOf" srcId="{C7D86E03-C70E-466D-8AD0-E867A0AE5C79}" destId="{BDB471E7-C3C0-484A-87B8-E10F6ACEC2B4}" srcOrd="0" destOrd="0" presId="urn:microsoft.com/office/officeart/2008/layout/VerticalCurvedList"/>
    <dgm:cxn modelId="{F3536B5E-97DE-4319-8F62-10D986E9BEE3}" type="presParOf" srcId="{F089833E-7D71-4602-84D3-E64F09F6D86D}" destId="{76EECC64-3427-4BC6-A001-6D304D442BC6}" srcOrd="3" destOrd="0" presId="urn:microsoft.com/office/officeart/2008/layout/VerticalCurvedList"/>
    <dgm:cxn modelId="{28E7DF18-A67B-4487-ADE5-4964E98DB78D}" type="presParOf" srcId="{F089833E-7D71-4602-84D3-E64F09F6D86D}" destId="{4A3A7405-629A-4D9D-A6F3-28F022BD4185}" srcOrd="4" destOrd="0" presId="urn:microsoft.com/office/officeart/2008/layout/VerticalCurvedList"/>
    <dgm:cxn modelId="{FE0B34CD-E036-4BBA-AEB6-9254B1B2D2B6}" type="presParOf" srcId="{4A3A7405-629A-4D9D-A6F3-28F022BD4185}" destId="{26E69B0E-2BBA-4C4C-9C8E-8A36BAD2347C}" srcOrd="0" destOrd="0" presId="urn:microsoft.com/office/officeart/2008/layout/VerticalCurvedList"/>
    <dgm:cxn modelId="{7616B9CE-57BA-47F3-9A19-08EA6F7BF6A1}" type="presParOf" srcId="{F089833E-7D71-4602-84D3-E64F09F6D86D}" destId="{AE4AD774-C99B-4001-B84D-C78B9F980D19}" srcOrd="5" destOrd="0" presId="urn:microsoft.com/office/officeart/2008/layout/VerticalCurvedList"/>
    <dgm:cxn modelId="{07A2EF7A-C259-4EF8-91EC-FBFF15E248FD}" type="presParOf" srcId="{F089833E-7D71-4602-84D3-E64F09F6D86D}" destId="{B4EB7AD1-82E6-408C-83B5-D4492A320729}" srcOrd="6" destOrd="0" presId="urn:microsoft.com/office/officeart/2008/layout/VerticalCurvedList"/>
    <dgm:cxn modelId="{DE94C941-BAD7-4AD5-BC74-37C782D54AAC}" type="presParOf" srcId="{B4EB7AD1-82E6-408C-83B5-D4492A320729}" destId="{D0F05CAA-CAEC-433A-9434-39DC52D2E345}" srcOrd="0" destOrd="0" presId="urn:microsoft.com/office/officeart/2008/layout/VerticalCurvedList"/>
    <dgm:cxn modelId="{EED41E1A-FA41-48F9-BB9B-AE1B487B7A69}" type="presParOf" srcId="{F089833E-7D71-4602-84D3-E64F09F6D86D}" destId="{473FF3C0-8BF1-43A9-89E1-35972412DC47}" srcOrd="7" destOrd="0" presId="urn:microsoft.com/office/officeart/2008/layout/VerticalCurvedList"/>
    <dgm:cxn modelId="{CAD78662-1BE8-41C0-A447-67C2C06894DF}" type="presParOf" srcId="{F089833E-7D71-4602-84D3-E64F09F6D86D}" destId="{19CFE8E8-3BAB-4B51-A586-7B47AFD935F0}" srcOrd="8" destOrd="0" presId="urn:microsoft.com/office/officeart/2008/layout/VerticalCurvedList"/>
    <dgm:cxn modelId="{B340400A-7790-48DF-8BE1-C380816CE5C7}" type="presParOf" srcId="{19CFE8E8-3BAB-4B51-A586-7B47AFD935F0}" destId="{769D85C1-A952-460A-8D01-2AA97A8895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1DB29-BE07-49AF-B525-868DD9DCA527}">
      <dsp:nvSpPr>
        <dsp:cNvPr id="0" name=""/>
        <dsp:cNvSpPr/>
      </dsp:nvSpPr>
      <dsp:spPr>
        <a:xfrm>
          <a:off x="4909" y="1679482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Goods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exported</a:t>
          </a:r>
          <a:endParaRPr lang="nl-NL" sz="1200" kern="1200" dirty="0"/>
        </a:p>
      </dsp:txBody>
      <dsp:txXfrm>
        <a:off x="23330" y="1697903"/>
        <a:ext cx="1221066" cy="592112"/>
      </dsp:txXfrm>
    </dsp:sp>
    <dsp:sp modelId="{535CA083-26F5-4FFD-98A4-BD2EBD09CA2F}">
      <dsp:nvSpPr>
        <dsp:cNvPr id="0" name=""/>
        <dsp:cNvSpPr/>
      </dsp:nvSpPr>
      <dsp:spPr>
        <a:xfrm rot="18289469">
          <a:off x="1073850" y="1618116"/>
          <a:ext cx="881097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881097" y="141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1492371" y="1610283"/>
        <a:ext cx="44054" cy="44054"/>
      </dsp:txXfrm>
    </dsp:sp>
    <dsp:sp modelId="{6CB432C4-394C-4F34-BA32-268634C4086E}">
      <dsp:nvSpPr>
        <dsp:cNvPr id="0" name=""/>
        <dsp:cNvSpPr/>
      </dsp:nvSpPr>
      <dsp:spPr>
        <a:xfrm>
          <a:off x="1765980" y="956185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Approved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coutry</a:t>
          </a: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Conformity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certificate</a:t>
          </a:r>
          <a:endParaRPr lang="nl-NL" sz="1200" kern="1200" dirty="0"/>
        </a:p>
      </dsp:txBody>
      <dsp:txXfrm>
        <a:off x="1784401" y="974606"/>
        <a:ext cx="1221066" cy="592112"/>
      </dsp:txXfrm>
    </dsp:sp>
    <dsp:sp modelId="{04EA925D-F58A-449F-96B8-A637E0EF463F}">
      <dsp:nvSpPr>
        <dsp:cNvPr id="0" name=""/>
        <dsp:cNvSpPr/>
      </dsp:nvSpPr>
      <dsp:spPr>
        <a:xfrm rot="21314764">
          <a:off x="3023263" y="1241395"/>
          <a:ext cx="363742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363742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3196040" y="1246495"/>
        <a:ext cx="18187" cy="18187"/>
      </dsp:txXfrm>
    </dsp:sp>
    <dsp:sp modelId="{87C6EA6E-FA38-4344-B6D3-98374DAEC717}">
      <dsp:nvSpPr>
        <dsp:cNvPr id="0" name=""/>
        <dsp:cNvSpPr/>
      </dsp:nvSpPr>
      <dsp:spPr>
        <a:xfrm>
          <a:off x="3386380" y="926039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Notification </a:t>
          </a:r>
          <a:r>
            <a:rPr lang="nl-NL" sz="1200" kern="1200" dirty="0" err="1" smtClean="0"/>
            <a:t>to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inspection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authority</a:t>
          </a:r>
          <a:endParaRPr lang="nl-NL" sz="1200" kern="1200" dirty="0"/>
        </a:p>
      </dsp:txBody>
      <dsp:txXfrm>
        <a:off x="3404801" y="944460"/>
        <a:ext cx="1221066" cy="592112"/>
      </dsp:txXfrm>
    </dsp:sp>
    <dsp:sp modelId="{4F61494E-8529-48A9-80D1-CBF19355E6D1}">
      <dsp:nvSpPr>
        <dsp:cNvPr id="0" name=""/>
        <dsp:cNvSpPr/>
      </dsp:nvSpPr>
      <dsp:spPr>
        <a:xfrm rot="19965397">
          <a:off x="4604122" y="1060570"/>
          <a:ext cx="724166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724166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948101" y="1056661"/>
        <a:ext cx="36208" cy="36208"/>
      </dsp:txXfrm>
    </dsp:sp>
    <dsp:sp modelId="{CB2A72F0-08FB-4B27-BC2D-BF675D824BB6}">
      <dsp:nvSpPr>
        <dsp:cNvPr id="0" name=""/>
        <dsp:cNvSpPr/>
      </dsp:nvSpPr>
      <dsp:spPr>
        <a:xfrm>
          <a:off x="5288123" y="594536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Customs procedures will proceed</a:t>
          </a:r>
          <a:endParaRPr lang="nl-NL" sz="1200" kern="1200" dirty="0"/>
        </a:p>
      </dsp:txBody>
      <dsp:txXfrm>
        <a:off x="5306544" y="612957"/>
        <a:ext cx="1221066" cy="592112"/>
      </dsp:txXfrm>
    </dsp:sp>
    <dsp:sp modelId="{51100011-70F8-4E01-9C7C-BF682C1AC47E}">
      <dsp:nvSpPr>
        <dsp:cNvPr id="0" name=""/>
        <dsp:cNvSpPr/>
      </dsp:nvSpPr>
      <dsp:spPr>
        <a:xfrm rot="1879311">
          <a:off x="4589368" y="1422219"/>
          <a:ext cx="753675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753675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500" kern="1200"/>
        </a:p>
      </dsp:txBody>
      <dsp:txXfrm>
        <a:off x="4947363" y="1417571"/>
        <a:ext cx="37683" cy="37683"/>
      </dsp:txXfrm>
    </dsp:sp>
    <dsp:sp modelId="{338EB5FA-FA28-476C-81BF-4BAE60BDBAF9}">
      <dsp:nvSpPr>
        <dsp:cNvPr id="0" name=""/>
        <dsp:cNvSpPr/>
      </dsp:nvSpPr>
      <dsp:spPr>
        <a:xfrm>
          <a:off x="5288123" y="1317833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smtClean="0"/>
            <a:t>Eventual control by inspection service at import 5%</a:t>
          </a:r>
          <a:endParaRPr lang="nl-NL" sz="1200" kern="1200" dirty="0"/>
        </a:p>
      </dsp:txBody>
      <dsp:txXfrm>
        <a:off x="5306544" y="1336254"/>
        <a:ext cx="1221066" cy="592112"/>
      </dsp:txXfrm>
    </dsp:sp>
    <dsp:sp modelId="{C4FA8847-CBA2-4C05-902B-4366F747CA6E}">
      <dsp:nvSpPr>
        <dsp:cNvPr id="0" name=""/>
        <dsp:cNvSpPr/>
      </dsp:nvSpPr>
      <dsp:spPr>
        <a:xfrm rot="3310531">
          <a:off x="1073850" y="2341413"/>
          <a:ext cx="881097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881097" y="141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1492371" y="2333580"/>
        <a:ext cx="44054" cy="44054"/>
      </dsp:txXfrm>
    </dsp:sp>
    <dsp:sp modelId="{52277B78-FC46-4F03-BF89-8D34A8157EC0}">
      <dsp:nvSpPr>
        <dsp:cNvPr id="0" name=""/>
        <dsp:cNvSpPr/>
      </dsp:nvSpPr>
      <dsp:spPr>
        <a:xfrm>
          <a:off x="1765980" y="2402779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Not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approved</a:t>
          </a:r>
          <a:r>
            <a:rPr lang="nl-NL" sz="1200" kern="1200" dirty="0" smtClean="0"/>
            <a:t> country</a:t>
          </a:r>
          <a:endParaRPr lang="nl-NL" sz="1200" kern="1200" dirty="0"/>
        </a:p>
      </dsp:txBody>
      <dsp:txXfrm>
        <a:off x="1784401" y="2421200"/>
        <a:ext cx="1221066" cy="592112"/>
      </dsp:txXfrm>
    </dsp:sp>
    <dsp:sp modelId="{2F701ABC-4EC1-47D0-A07E-29C178E65838}">
      <dsp:nvSpPr>
        <dsp:cNvPr id="0" name=""/>
        <dsp:cNvSpPr/>
      </dsp:nvSpPr>
      <dsp:spPr>
        <a:xfrm>
          <a:off x="3023888" y="2703062"/>
          <a:ext cx="503163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503163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3262891" y="2704677"/>
        <a:ext cx="25158" cy="25158"/>
      </dsp:txXfrm>
    </dsp:sp>
    <dsp:sp modelId="{E178C717-678F-4F51-9A40-FC92C3D843B1}">
      <dsp:nvSpPr>
        <dsp:cNvPr id="0" name=""/>
        <dsp:cNvSpPr/>
      </dsp:nvSpPr>
      <dsp:spPr>
        <a:xfrm>
          <a:off x="3527051" y="2402779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Notification </a:t>
          </a:r>
          <a:r>
            <a:rPr lang="nl-NL" sz="1200" kern="1200" dirty="0" err="1" smtClean="0"/>
            <a:t>to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inspection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authority</a:t>
          </a:r>
          <a:endParaRPr lang="nl-NL" sz="1200" kern="1200" dirty="0"/>
        </a:p>
      </dsp:txBody>
      <dsp:txXfrm>
        <a:off x="3545472" y="2421200"/>
        <a:ext cx="1221066" cy="592112"/>
      </dsp:txXfrm>
    </dsp:sp>
    <dsp:sp modelId="{3C02CE95-CC32-4A84-BEA0-EEE7BE6A942A}">
      <dsp:nvSpPr>
        <dsp:cNvPr id="0" name=""/>
        <dsp:cNvSpPr/>
      </dsp:nvSpPr>
      <dsp:spPr>
        <a:xfrm>
          <a:off x="4784960" y="2703062"/>
          <a:ext cx="503163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503163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5023962" y="2704677"/>
        <a:ext cx="25158" cy="25158"/>
      </dsp:txXfrm>
    </dsp:sp>
    <dsp:sp modelId="{80E10844-629E-432E-B6AB-C8180BEC14BD}">
      <dsp:nvSpPr>
        <dsp:cNvPr id="0" name=""/>
        <dsp:cNvSpPr/>
      </dsp:nvSpPr>
      <dsp:spPr>
        <a:xfrm>
          <a:off x="5288123" y="2402779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Risk </a:t>
          </a:r>
          <a:r>
            <a:rPr lang="nl-NL" sz="1200" kern="1200" dirty="0" err="1" smtClean="0"/>
            <a:t>analysys</a:t>
          </a:r>
          <a:endParaRPr lang="nl-NL" sz="1200" kern="1200" dirty="0" smtClean="0"/>
        </a:p>
      </dsp:txBody>
      <dsp:txXfrm>
        <a:off x="5306544" y="2421200"/>
        <a:ext cx="1221066" cy="592112"/>
      </dsp:txXfrm>
    </dsp:sp>
    <dsp:sp modelId="{D3A53090-8C0C-4AC5-9F70-4DEBF193E94E}">
      <dsp:nvSpPr>
        <dsp:cNvPr id="0" name=""/>
        <dsp:cNvSpPr/>
      </dsp:nvSpPr>
      <dsp:spPr>
        <a:xfrm rot="19457599">
          <a:off x="6487789" y="2522238"/>
          <a:ext cx="619647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619647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6782121" y="2520941"/>
        <a:ext cx="30982" cy="30982"/>
      </dsp:txXfrm>
    </dsp:sp>
    <dsp:sp modelId="{068E9A52-C5DB-466A-85D3-1A8AB0B44CBB}">
      <dsp:nvSpPr>
        <dsp:cNvPr id="0" name=""/>
        <dsp:cNvSpPr/>
      </dsp:nvSpPr>
      <dsp:spPr>
        <a:xfrm>
          <a:off x="7049194" y="2041131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Physical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inspection</a:t>
          </a: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+ </a:t>
          </a:r>
          <a:r>
            <a:rPr lang="nl-NL" sz="1200" kern="1200" dirty="0" err="1" smtClean="0"/>
            <a:t>conformity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certificate</a:t>
          </a:r>
          <a:endParaRPr lang="nl-NL" sz="1200" kern="1200" dirty="0" smtClean="0"/>
        </a:p>
      </dsp:txBody>
      <dsp:txXfrm>
        <a:off x="7067615" y="2059552"/>
        <a:ext cx="1221066" cy="592112"/>
      </dsp:txXfrm>
    </dsp:sp>
    <dsp:sp modelId="{43AA2973-05FA-4413-9CEF-63E2F58BFBE5}">
      <dsp:nvSpPr>
        <dsp:cNvPr id="0" name=""/>
        <dsp:cNvSpPr/>
      </dsp:nvSpPr>
      <dsp:spPr>
        <a:xfrm rot="2142401">
          <a:off x="6487789" y="2883886"/>
          <a:ext cx="619647" cy="28388"/>
        </a:xfrm>
        <a:custGeom>
          <a:avLst/>
          <a:gdLst/>
          <a:ahLst/>
          <a:cxnLst/>
          <a:rect l="0" t="0" r="0" b="0"/>
          <a:pathLst>
            <a:path>
              <a:moveTo>
                <a:pt x="0" y="14194"/>
              </a:moveTo>
              <a:lnTo>
                <a:pt x="619647" y="141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900" kern="1200"/>
        </a:p>
      </dsp:txBody>
      <dsp:txXfrm>
        <a:off x="6782121" y="2882589"/>
        <a:ext cx="30982" cy="30982"/>
      </dsp:txXfrm>
    </dsp:sp>
    <dsp:sp modelId="{7364E7BB-304A-4D66-B0F9-2690BB0C64A1}">
      <dsp:nvSpPr>
        <dsp:cNvPr id="0" name=""/>
        <dsp:cNvSpPr/>
      </dsp:nvSpPr>
      <dsp:spPr>
        <a:xfrm>
          <a:off x="7049194" y="2764428"/>
          <a:ext cx="1257908" cy="62895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Confirmation</a:t>
          </a:r>
          <a:r>
            <a:rPr lang="nl-NL" sz="1200" kern="1200" dirty="0" smtClean="0"/>
            <a:t> </a:t>
          </a:r>
          <a:r>
            <a:rPr lang="nl-NL" sz="1200" kern="1200" dirty="0" err="1" smtClean="0"/>
            <a:t>that</a:t>
          </a:r>
          <a:r>
            <a:rPr lang="nl-NL" sz="1200" kern="1200" dirty="0" smtClean="0"/>
            <a:t> no </a:t>
          </a:r>
          <a:r>
            <a:rPr lang="nl-NL" sz="1200" kern="1200" dirty="0" err="1" smtClean="0"/>
            <a:t>inspection</a:t>
          </a:r>
          <a:r>
            <a:rPr lang="nl-NL" sz="1200" kern="1200" dirty="0" smtClean="0"/>
            <a:t> was </a:t>
          </a:r>
          <a:r>
            <a:rPr lang="nl-NL" sz="1200" kern="1200" dirty="0" err="1" smtClean="0"/>
            <a:t>necessary</a:t>
          </a:r>
          <a:r>
            <a:rPr lang="nl-NL" sz="1200" kern="1200" dirty="0" smtClean="0"/>
            <a:t> </a:t>
          </a:r>
          <a:endParaRPr lang="nl-NL" sz="1200" kern="1200" dirty="0"/>
        </a:p>
      </dsp:txBody>
      <dsp:txXfrm>
        <a:off x="7067615" y="2782849"/>
        <a:ext cx="1221066" cy="592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9833-9708-45F8-BA33-CFEBEDC54D74}">
      <dsp:nvSpPr>
        <dsp:cNvPr id="0" name=""/>
        <dsp:cNvSpPr/>
      </dsp:nvSpPr>
      <dsp:spPr>
        <a:xfrm>
          <a:off x="-5583397" y="-854771"/>
          <a:ext cx="6647750" cy="6647750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6EFA2-6DF8-4877-A337-DBB462A915B5}">
      <dsp:nvSpPr>
        <dsp:cNvPr id="0" name=""/>
        <dsp:cNvSpPr/>
      </dsp:nvSpPr>
      <dsp:spPr>
        <a:xfrm>
          <a:off x="557170" y="379649"/>
          <a:ext cx="7261774" cy="759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/>
            <a:t>a </a:t>
          </a:r>
          <a:r>
            <a:rPr lang="en-US" sz="2000" b="1" u="sng" kern="1200" dirty="0" smtClean="0"/>
            <a:t>specific quantity </a:t>
          </a:r>
          <a:r>
            <a:rPr lang="en-US" sz="2000" kern="1200" dirty="0" smtClean="0"/>
            <a:t>of imported merchandise to be released into free circulation in the EU </a:t>
          </a:r>
          <a:endParaRPr lang="nl-NL" sz="2000" kern="1200" dirty="0"/>
        </a:p>
      </dsp:txBody>
      <dsp:txXfrm>
        <a:off x="557170" y="379649"/>
        <a:ext cx="7261774" cy="759693"/>
      </dsp:txXfrm>
    </dsp:sp>
    <dsp:sp modelId="{BDB471E7-C3C0-484A-87B8-E10F6ACEC2B4}">
      <dsp:nvSpPr>
        <dsp:cNvPr id="0" name=""/>
        <dsp:cNvSpPr/>
      </dsp:nvSpPr>
      <dsp:spPr>
        <a:xfrm>
          <a:off x="82362" y="284687"/>
          <a:ext cx="949617" cy="949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CC64-3427-4BC6-A001-6D304D442BC6}">
      <dsp:nvSpPr>
        <dsp:cNvPr id="0" name=""/>
        <dsp:cNvSpPr/>
      </dsp:nvSpPr>
      <dsp:spPr>
        <a:xfrm>
          <a:off x="992720" y="1446407"/>
          <a:ext cx="6826224" cy="905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07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at a </a:t>
          </a:r>
          <a:r>
            <a:rPr lang="en-US" sz="2000" b="1" u="sng" kern="1200" dirty="0" smtClean="0"/>
            <a:t>reduced rate </a:t>
          </a:r>
          <a:r>
            <a:rPr lang="en-US" sz="2000" kern="1200" dirty="0" smtClean="0"/>
            <a:t>of customs duty (or even 0-tariff) or combination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000" kern="1200" dirty="0"/>
        </a:p>
      </dsp:txBody>
      <dsp:txXfrm>
        <a:off x="992720" y="1446407"/>
        <a:ext cx="6826224" cy="905653"/>
      </dsp:txXfrm>
    </dsp:sp>
    <dsp:sp modelId="{26E69B0E-2BBA-4C4C-9C8E-8A36BAD2347C}">
      <dsp:nvSpPr>
        <dsp:cNvPr id="0" name=""/>
        <dsp:cNvSpPr/>
      </dsp:nvSpPr>
      <dsp:spPr>
        <a:xfrm>
          <a:off x="517912" y="1424425"/>
          <a:ext cx="949617" cy="949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AD774-C99B-4001-B84D-C78B9F980D19}">
      <dsp:nvSpPr>
        <dsp:cNvPr id="0" name=""/>
        <dsp:cNvSpPr/>
      </dsp:nvSpPr>
      <dsp:spPr>
        <a:xfrm>
          <a:off x="992720" y="2659125"/>
          <a:ext cx="6826224" cy="759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during the quota </a:t>
          </a:r>
          <a:r>
            <a:rPr lang="en-US" sz="2000" b="1" u="sng" kern="1200" dirty="0" smtClean="0"/>
            <a:t>period</a:t>
          </a:r>
        </a:p>
      </dsp:txBody>
      <dsp:txXfrm>
        <a:off x="992720" y="2659125"/>
        <a:ext cx="6826224" cy="759693"/>
      </dsp:txXfrm>
    </dsp:sp>
    <dsp:sp modelId="{D0F05CAA-CAEC-433A-9434-39DC52D2E345}">
      <dsp:nvSpPr>
        <dsp:cNvPr id="0" name=""/>
        <dsp:cNvSpPr/>
      </dsp:nvSpPr>
      <dsp:spPr>
        <a:xfrm>
          <a:off x="517912" y="2564163"/>
          <a:ext cx="949617" cy="949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FF3C0-8BF1-43A9-89E1-35972412DC47}">
      <dsp:nvSpPr>
        <dsp:cNvPr id="0" name=""/>
        <dsp:cNvSpPr/>
      </dsp:nvSpPr>
      <dsp:spPr>
        <a:xfrm>
          <a:off x="557170" y="3798863"/>
          <a:ext cx="7261774" cy="759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300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quantities entered during quota period in excess of quota quantity of period subject to </a:t>
          </a:r>
          <a:r>
            <a:rPr lang="en-US" sz="2000" b="1" u="sng" kern="1200" dirty="0" smtClean="0"/>
            <a:t>higher duty</a:t>
          </a:r>
          <a:r>
            <a:rPr lang="en-US" sz="2000" u="sng" kern="1200" dirty="0" smtClean="0"/>
            <a:t> rates</a:t>
          </a:r>
          <a:r>
            <a:rPr lang="en-US" sz="2000" kern="1200" dirty="0" smtClean="0"/>
            <a:t>. </a:t>
          </a:r>
        </a:p>
      </dsp:txBody>
      <dsp:txXfrm>
        <a:off x="557170" y="3798863"/>
        <a:ext cx="7261774" cy="759693"/>
      </dsp:txXfrm>
    </dsp:sp>
    <dsp:sp modelId="{769D85C1-A952-460A-8D01-2AA97A88951B}">
      <dsp:nvSpPr>
        <dsp:cNvPr id="0" name=""/>
        <dsp:cNvSpPr/>
      </dsp:nvSpPr>
      <dsp:spPr>
        <a:xfrm>
          <a:off x="82362" y="3703902"/>
          <a:ext cx="949617" cy="949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23-10-2018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23/10/2018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29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Tariff-rate quotas, by definition, involve having imports of a good within a certain quota facing lower tariffs, relative to any imports above that quota threshold. </a:t>
            </a:r>
            <a:endParaRPr lang="en-GB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181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8000" y="286525"/>
            <a:ext cx="6767999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7047019" y="286525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656247" y="2377320"/>
            <a:ext cx="5342082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656247" y="4032022"/>
            <a:ext cx="535460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8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pic>
        <p:nvPicPr>
          <p:cNvPr id="4" name="Afbeelding 3" descr="LV_TYPO_departement_Z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70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5C5077-DFE3-4D40-B479-5BD94F61C40B}" type="datetimeFigureOut">
              <a:rPr lang="nl-BE" smtClean="0"/>
              <a:t>23/10/2018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D45F-52F8-4EEE-851C-473747B7C66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691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/>
          </p:cNvSpPr>
          <p:nvPr userDrawn="1"/>
        </p:nvSpPr>
        <p:spPr>
          <a:xfrm>
            <a:off x="288001" y="296263"/>
            <a:ext cx="4256798" cy="6265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FlandersArtSans-Regular" panose="00000500000000000000" pitchFamily="2" charset="0"/>
            </a:endParaRPr>
          </a:p>
        </p:txBody>
      </p:sp>
      <p:sp>
        <p:nvSpPr>
          <p:cNvPr id="5" name="Rechthoekige driehoek 4"/>
          <p:cNvSpPr/>
          <p:nvPr userDrawn="1"/>
        </p:nvSpPr>
        <p:spPr>
          <a:xfrm>
            <a:off x="4534994" y="297000"/>
            <a:ext cx="1785506" cy="62640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FlandersArtSans-Regular" panose="00000500000000000000" pitchFamily="2" charset="0"/>
            </a:endParaRPr>
          </a:p>
        </p:txBody>
      </p:sp>
      <p:pic>
        <p:nvPicPr>
          <p:cNvPr id="6" name="Afbeelding 5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10" y="517808"/>
            <a:ext cx="2058241" cy="802065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56247" y="2357180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656247" y="4011882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 descr="LV_TYPO_departement_Z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4" y="5852277"/>
            <a:ext cx="851005" cy="3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9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ige driehoek 4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V_TYPO_departement_Z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rgbClr val="000000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rgbClr val="000000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977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titel Visseri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4318000"/>
            <a:ext cx="9143999" cy="2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 userDrawn="1"/>
        </p:nvSpPr>
        <p:spPr>
          <a:xfrm flipH="1">
            <a:off x="-1" y="3413340"/>
            <a:ext cx="9143999" cy="9164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LV_TYPO_departement_ZW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764" y="5974395"/>
            <a:ext cx="851005" cy="35998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4119099" cy="15797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000" b="0" i="0">
                <a:solidFill>
                  <a:schemeClr val="tx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656247" y="2047657"/>
            <a:ext cx="4128756" cy="10537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760"/>
              </a:lnSpc>
              <a:buNone/>
              <a:defRPr sz="1400" b="0" i="0">
                <a:solidFill>
                  <a:schemeClr val="tx1"/>
                </a:solidFill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699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1 kolom (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4747" y="1826584"/>
            <a:ext cx="8179732" cy="356293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4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23/10/2018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2 kolommen (tekst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4747" y="1826584"/>
            <a:ext cx="3888000" cy="356293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23/10/2018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34172" y="1826585"/>
            <a:ext cx="3888000" cy="357107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2 kolommen (tekst + figu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ArtSans-Medium" panose="00000600000000000000" pitchFamily="2" charset="0"/>
                <a:cs typeface="FlandersArtSans-Medium" panose="000006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23/10/2018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34172" y="1826585"/>
            <a:ext cx="3888000" cy="357107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43112" y="1823644"/>
            <a:ext cx="3899378" cy="35740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dia 1 kolom (figu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111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 i="0">
                <a:latin typeface="Flanders Art Sans Medium"/>
                <a:cs typeface="Flanders Art Sans Medium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680638" y="6042916"/>
            <a:ext cx="2141621" cy="16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23/10/2018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291353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643112" y="1823644"/>
            <a:ext cx="8183402" cy="357401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BE" dirty="0"/>
          </a:p>
        </p:txBody>
      </p:sp>
      <p:pic>
        <p:nvPicPr>
          <p:cNvPr id="9" name="Afbeelding 8" descr="LV_THEM_IsLandbouEnVisserij_NAAK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87" y="5731862"/>
            <a:ext cx="2058241" cy="8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" y="0"/>
            <a:ext cx="9140775" cy="68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470" y="4794256"/>
            <a:ext cx="8408610" cy="2917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470" y="4109363"/>
            <a:ext cx="8408610" cy="494393"/>
          </a:xfrm>
          <a:prstGeom prst="rect">
            <a:avLst/>
          </a:prstGeom>
        </p:spPr>
        <p:txBody>
          <a:bodyPr lIns="0" rIns="0"/>
          <a:lstStyle>
            <a:lvl1pPr>
              <a:defRPr sz="2700" b="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BE" dirty="0" smtClean="0"/>
              <a:t>Klik om een titel te maken.</a:t>
            </a:r>
            <a:endParaRPr lang="nl-BE" dirty="0"/>
          </a:p>
        </p:txBody>
      </p:sp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-1" y="6422592"/>
            <a:ext cx="9144000" cy="0"/>
          </a:xfrm>
          <a:prstGeom prst="line">
            <a:avLst/>
          </a:prstGeom>
          <a:noFill/>
          <a:ln w="12700">
            <a:solidFill>
              <a:srgbClr val="009EE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dirty="0"/>
          </a:p>
        </p:txBody>
      </p:sp>
      <p:pic>
        <p:nvPicPr>
          <p:cNvPr id="19" name="Afbeelding 18" descr="LOGO_LV_VO_PP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11657" y="6531429"/>
            <a:ext cx="1040384" cy="2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707" r:id="rId3"/>
    <p:sldLayoutId id="2147483703" r:id="rId4"/>
    <p:sldLayoutId id="2147483677" r:id="rId5"/>
    <p:sldLayoutId id="2147483652" r:id="rId6"/>
    <p:sldLayoutId id="2147483685" r:id="rId7"/>
    <p:sldLayoutId id="2147483686" r:id="rId8"/>
    <p:sldLayoutId id="2147483708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3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4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3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be/url?sa=i&amp;rct=j&amp;q=&amp;esrc=s&amp;source=images&amp;cd=&amp;cad=rja&amp;uact=8&amp;ved=0ahUKEwj34duthr7MAhUHwBQKHR_CAvcQjRwIBw&amp;url=http://www.pd4pic.com/customs/&amp;psig=AFQjCNFarSJZVO3VR_qSBlVk3sLuB8q04w&amp;ust=1462369796011028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c.europa.eu/taxation_customs/dds2/taric/taric_consultation.jsp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2.wp.com/cerasis.com/wp-content/uploads/2014/05/import-duties.jpg?fit=1000,75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Guy.lambrechts@lv.vlaanderen.be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54210" y="2377319"/>
            <a:ext cx="6743793" cy="1579711"/>
          </a:xfrm>
        </p:spPr>
        <p:txBody>
          <a:bodyPr/>
          <a:lstStyle/>
          <a:p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en-GB" sz="2800" b="1" dirty="0"/>
              <a:t>Import and export </a:t>
            </a:r>
            <a:r>
              <a:rPr lang="en-GB" sz="2800" b="1" dirty="0" smtClean="0"/>
              <a:t>procedures</a:t>
            </a:r>
            <a:br>
              <a:rPr lang="en-GB" sz="2800" b="1" dirty="0" smtClean="0"/>
            </a:br>
            <a:r>
              <a:rPr lang="en-GB" sz="2800" b="1" dirty="0" smtClean="0"/>
              <a:t>of </a:t>
            </a:r>
            <a:r>
              <a:rPr lang="en-GB" sz="2800" b="1" dirty="0"/>
              <a:t>fresh fruit and vegetables 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to/from </a:t>
            </a:r>
            <a:r>
              <a:rPr lang="en-GB" sz="2800" b="1" dirty="0"/>
              <a:t>the EU</a:t>
            </a:r>
            <a:endParaRPr lang="nl-BE" sz="2800" dirty="0"/>
          </a:p>
        </p:txBody>
      </p:sp>
      <p:sp>
        <p:nvSpPr>
          <p:cNvPr id="18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789394" y="5153811"/>
            <a:ext cx="5354606" cy="1053708"/>
          </a:xfrm>
        </p:spPr>
        <p:txBody>
          <a:bodyPr/>
          <a:lstStyle/>
          <a:p>
            <a:r>
              <a:rPr lang="en-GB" dirty="0" smtClean="0"/>
              <a:t>Guy Lambrechts, </a:t>
            </a:r>
          </a:p>
          <a:p>
            <a:r>
              <a:rPr lang="en-GB" dirty="0" smtClean="0"/>
              <a:t>Department of Agriculture and Fisheries</a:t>
            </a:r>
          </a:p>
          <a:p>
            <a:r>
              <a:rPr lang="en-GB" dirty="0" smtClean="0"/>
              <a:t>Division Policy coordination</a:t>
            </a:r>
          </a:p>
          <a:p>
            <a:r>
              <a:rPr lang="en-GB" dirty="0" smtClean="0"/>
              <a:t>Senior expert Market and Agrifood Supply Chain</a:t>
            </a:r>
          </a:p>
        </p:txBody>
      </p:sp>
    </p:spTree>
    <p:extLst>
      <p:ext uri="{BB962C8B-B14F-4D97-AF65-F5344CB8AC3E}">
        <p14:creationId xmlns:p14="http://schemas.microsoft.com/office/powerpoint/2010/main" val="29604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control at Import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Import </a:t>
            </a:r>
            <a:r>
              <a:rPr lang="en-US" dirty="0"/>
              <a:t>shipments must be accompanied by official documents from the country of origin. </a:t>
            </a:r>
            <a:r>
              <a:rPr lang="en-US" dirty="0" smtClean="0"/>
              <a:t>The </a:t>
            </a:r>
            <a:r>
              <a:rPr lang="en-US" dirty="0"/>
              <a:t>presence and accuracy of </a:t>
            </a:r>
            <a:r>
              <a:rPr lang="en-US" dirty="0" smtClean="0"/>
              <a:t>this will be checked.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161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Approved</a:t>
            </a:r>
            <a:r>
              <a:rPr lang="nl-BE" dirty="0" smtClean="0"/>
              <a:t> 3rd country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35182" y="1424650"/>
            <a:ext cx="8179732" cy="3562935"/>
          </a:xfrm>
        </p:spPr>
        <p:txBody>
          <a:bodyPr/>
          <a:lstStyle/>
          <a:p>
            <a:r>
              <a:rPr lang="en-GB" dirty="0" smtClean="0"/>
              <a:t>No new requests since 2013 </a:t>
            </a:r>
          </a:p>
          <a:p>
            <a:r>
              <a:rPr lang="en-GB" dirty="0" smtClean="0"/>
              <a:t>Procedure</a:t>
            </a:r>
          </a:p>
          <a:p>
            <a:pPr lvl="1"/>
            <a:r>
              <a:rPr lang="en-GB" dirty="0" smtClean="0"/>
              <a:t>Written request of the country in question</a:t>
            </a:r>
          </a:p>
          <a:p>
            <a:pPr lvl="1"/>
            <a:r>
              <a:rPr lang="en-GB" dirty="0" smtClean="0"/>
              <a:t>Exchange of letters</a:t>
            </a:r>
          </a:p>
          <a:p>
            <a:pPr lvl="2"/>
            <a:r>
              <a:rPr lang="en-US" dirty="0" smtClean="0"/>
              <a:t>Used standards: the </a:t>
            </a:r>
            <a:r>
              <a:rPr lang="en-US" dirty="0"/>
              <a:t>Union marketing standards, or at least equivalent </a:t>
            </a:r>
            <a:r>
              <a:rPr lang="en-US" dirty="0" smtClean="0"/>
              <a:t>standards (UN/ECE), </a:t>
            </a:r>
            <a:r>
              <a:rPr lang="en-US" dirty="0"/>
              <a:t>are met for products exported to the Union. </a:t>
            </a:r>
            <a:endParaRPr lang="en-GB" dirty="0" smtClean="0"/>
          </a:p>
          <a:p>
            <a:pPr lvl="2"/>
            <a:r>
              <a:rPr lang="en-GB" dirty="0" smtClean="0"/>
              <a:t>description of the inspection system in place</a:t>
            </a:r>
          </a:p>
          <a:p>
            <a:pPr lvl="3"/>
            <a:r>
              <a:rPr lang="en-GB" dirty="0" smtClean="0"/>
              <a:t>competent authorities</a:t>
            </a:r>
          </a:p>
          <a:p>
            <a:pPr lvl="4"/>
            <a:r>
              <a:rPr lang="en-US" dirty="0" smtClean="0"/>
              <a:t>official </a:t>
            </a:r>
            <a:r>
              <a:rPr lang="en-US" dirty="0"/>
              <a:t>bodies or bodies officially </a:t>
            </a:r>
            <a:r>
              <a:rPr lang="en-US" dirty="0" err="1"/>
              <a:t>recognised</a:t>
            </a:r>
            <a:r>
              <a:rPr lang="en-US" dirty="0"/>
              <a:t> by the </a:t>
            </a:r>
            <a:r>
              <a:rPr lang="en-US" dirty="0" smtClean="0"/>
              <a:t>authority</a:t>
            </a:r>
          </a:p>
          <a:p>
            <a:pPr lvl="4"/>
            <a:r>
              <a:rPr lang="en-US" dirty="0" smtClean="0"/>
              <a:t>provide </a:t>
            </a:r>
            <a:r>
              <a:rPr lang="en-US" dirty="0"/>
              <a:t>satisfactory guarantees and dispose of the necessary personnel, equipment and facilities to carry out checks </a:t>
            </a:r>
            <a:r>
              <a:rPr lang="en-US" dirty="0" smtClean="0"/>
              <a:t> </a:t>
            </a:r>
            <a:endParaRPr lang="en-GB" dirty="0" smtClean="0"/>
          </a:p>
          <a:p>
            <a:pPr lvl="3"/>
            <a:r>
              <a:rPr lang="en-GB" dirty="0" smtClean="0"/>
              <a:t>structure of inspection service, number of staff, equipment…</a:t>
            </a:r>
          </a:p>
          <a:p>
            <a:pPr lvl="3"/>
            <a:r>
              <a:rPr lang="en-GB" dirty="0"/>
              <a:t>b</a:t>
            </a:r>
            <a:r>
              <a:rPr lang="en-GB" dirty="0" smtClean="0"/>
              <a:t>order controls</a:t>
            </a:r>
          </a:p>
          <a:p>
            <a:pPr lvl="2"/>
            <a:r>
              <a:rPr lang="en-US" dirty="0" smtClean="0"/>
              <a:t>approval </a:t>
            </a:r>
            <a:r>
              <a:rPr lang="en-US" dirty="0"/>
              <a:t>may only apply to products originating in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country </a:t>
            </a:r>
            <a:r>
              <a:rPr lang="en-US" dirty="0"/>
              <a:t>concerned and may be limited to certain products. </a:t>
            </a:r>
            <a:endParaRPr lang="en-GB" dirty="0" smtClean="0"/>
          </a:p>
          <a:p>
            <a:pPr lvl="1"/>
            <a:r>
              <a:rPr lang="en-GB" dirty="0" smtClean="0"/>
              <a:t>Potentially a physical visit</a:t>
            </a:r>
          </a:p>
          <a:p>
            <a:pPr lvl="1"/>
            <a:r>
              <a:rPr lang="en-GB" dirty="0" smtClean="0"/>
              <a:t>Fulfilment of conditions of article  15.2 et 15.3 regulation (EU) 543/2013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95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European Commission does not intent to change policy</a:t>
            </a:r>
          </a:p>
          <a:p>
            <a:r>
              <a:rPr lang="en-GB" dirty="0"/>
              <a:t>End of 2019 COM will make an evaluation on marketing standards</a:t>
            </a:r>
          </a:p>
          <a:p>
            <a:r>
              <a:rPr lang="en-GB" dirty="0"/>
              <a:t>In current tabled proposals concerning the common agricultural policy after 2020 (CAP 2020) nothing is </a:t>
            </a:r>
            <a:r>
              <a:rPr lang="en-GB" dirty="0" smtClean="0"/>
              <a:t>changed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002060"/>
                </a:solidFill>
              </a:rPr>
              <a:t>EU </a:t>
            </a:r>
            <a:r>
              <a:rPr lang="en-GB" b="1" dirty="0">
                <a:solidFill>
                  <a:srgbClr val="002060"/>
                </a:solidFill>
              </a:rPr>
              <a:t>can withdraw recognition</a:t>
            </a:r>
          </a:p>
          <a:p>
            <a:pPr lvl="1"/>
            <a:r>
              <a:rPr lang="en-GB" dirty="0"/>
              <a:t>If significant number of lots or quantities do not corresponding to the information in the certificates of conformity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054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4"/>
          </p:nvPr>
        </p:nvSpPr>
        <p:spPr/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69148961"/>
              </p:ext>
            </p:extLst>
          </p:nvPr>
        </p:nvGraphicFramePr>
        <p:xfrm>
          <a:off x="512466" y="1473080"/>
          <a:ext cx="8312012" cy="398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78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</a:t>
            </a:r>
            <a:r>
              <a:rPr lang="en-US" dirty="0" smtClean="0"/>
              <a:t>F&amp;V – Dynamic import Inspection </a:t>
            </a:r>
            <a:r>
              <a:rPr lang="en-US" dirty="0"/>
              <a:t>percentages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inspection percentages for the quality control for the import of fruit and vegetables are determined annually on the basis of the inspection results of the previous </a:t>
            </a:r>
            <a:r>
              <a:rPr lang="en-US" dirty="0" smtClean="0"/>
              <a:t>year according to a system of  </a:t>
            </a:r>
            <a:r>
              <a:rPr lang="en-US" dirty="0"/>
              <a:t>risk analysis as stated in Regulation EU No. </a:t>
            </a:r>
            <a:r>
              <a:rPr lang="en-US" dirty="0" smtClean="0"/>
              <a:t>543/2011.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risk for a certain combination of product and country of origin is assessed as low or high, the inspection percentage is </a:t>
            </a:r>
            <a:r>
              <a:rPr lang="en-US" dirty="0" smtClean="0"/>
              <a:t>adjusted.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products originate from recognized third countries </a:t>
            </a:r>
            <a:r>
              <a:rPr lang="en-US" dirty="0" smtClean="0"/>
              <a:t>and </a:t>
            </a:r>
            <a:r>
              <a:rPr lang="en-US" dirty="0"/>
              <a:t>the shipment is accompanied by a certificate of inspection, an inspection rate of 5% applies.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628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Prior </a:t>
            </a:r>
            <a:r>
              <a:rPr lang="nl-BE" dirty="0" err="1" smtClean="0"/>
              <a:t>notification</a:t>
            </a:r>
            <a:r>
              <a:rPr lang="nl-BE" dirty="0" smtClean="0"/>
              <a:t> import &amp; export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4602" y="1344263"/>
            <a:ext cx="8179732" cy="3562935"/>
          </a:xfrm>
        </p:spPr>
        <p:txBody>
          <a:bodyPr/>
          <a:lstStyle/>
          <a:p>
            <a:r>
              <a:rPr lang="en-GB" dirty="0" smtClean="0"/>
              <a:t>Sea transport: 24 u in advance</a:t>
            </a:r>
          </a:p>
          <a:p>
            <a:r>
              <a:rPr lang="en-GB" dirty="0" smtClean="0"/>
              <a:t>Air transport: day before or other agreed timeframe </a:t>
            </a:r>
          </a:p>
          <a:p>
            <a:pPr lvl="1"/>
            <a:r>
              <a:rPr lang="en-GB" dirty="0" smtClean="0"/>
              <a:t>for example 6 h before flight</a:t>
            </a:r>
          </a:p>
          <a:p>
            <a:pPr lvl="1"/>
            <a:r>
              <a:rPr lang="en-GB" dirty="0" smtClean="0"/>
              <a:t>If notified before 15h inspection on next day AM</a:t>
            </a:r>
          </a:p>
          <a:p>
            <a:pPr lvl="1"/>
            <a:r>
              <a:rPr lang="en-GB" dirty="0" smtClean="0"/>
              <a:t>If notified after 15h inspection next day PM</a:t>
            </a:r>
          </a:p>
          <a:p>
            <a:pPr lvl="1"/>
            <a:endParaRPr lang="en-GB" dirty="0" smtClean="0"/>
          </a:p>
          <a:p>
            <a:pPr lvl="1"/>
            <a:r>
              <a:rPr lang="en-US" dirty="0"/>
              <a:t>products that go from one specified consignor to the same destination and are available at the same time for </a:t>
            </a:r>
            <a:r>
              <a:rPr lang="en-US" dirty="0" smtClean="0"/>
              <a:t>inspection can </a:t>
            </a:r>
            <a:r>
              <a:rPr lang="en-US" dirty="0"/>
              <a:t>be processed with one </a:t>
            </a:r>
            <a:r>
              <a:rPr lang="en-US" dirty="0" smtClean="0"/>
              <a:t>registration</a:t>
            </a:r>
            <a:endParaRPr lang="en-GB" dirty="0" smtClean="0"/>
          </a:p>
          <a:p>
            <a:pPr lvl="1"/>
            <a:r>
              <a:rPr lang="en-US" dirty="0"/>
              <a:t>1 standard inspection certificate is issued whereby a consignment is a quantity of goods that are transported with 1 vehicle and are accompanied by </a:t>
            </a:r>
            <a:r>
              <a:rPr lang="en-US" dirty="0" smtClean="0"/>
              <a:t>1 </a:t>
            </a:r>
            <a:r>
              <a:rPr lang="en-US" dirty="0"/>
              <a:t>transport </a:t>
            </a:r>
            <a:r>
              <a:rPr lang="en-US" dirty="0" smtClean="0"/>
              <a:t>document </a:t>
            </a:r>
            <a:r>
              <a:rPr lang="en-US" dirty="0" smtClean="0">
                <a:sym typeface="Wingdings" panose="05000000000000000000" pitchFamily="2" charset="2"/>
              </a:rPr>
              <a:t> more truck more certificates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There might be a charge for the issued certificates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0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94505" y="1294022"/>
            <a:ext cx="8179732" cy="3562935"/>
          </a:xfrm>
        </p:spPr>
        <p:txBody>
          <a:bodyPr/>
          <a:lstStyle/>
          <a:p>
            <a:r>
              <a:rPr lang="en-US" dirty="0"/>
              <a:t>When you apply for a certificate of conformity, </a:t>
            </a:r>
            <a:r>
              <a:rPr lang="en-US" dirty="0" smtClean="0"/>
              <a:t>the authority or electronic system </a:t>
            </a:r>
            <a:r>
              <a:rPr lang="en-US" dirty="0"/>
              <a:t>assigns </a:t>
            </a:r>
            <a:r>
              <a:rPr lang="en-US" dirty="0" smtClean="0"/>
              <a:t>the </a:t>
            </a:r>
            <a:r>
              <a:rPr lang="en-US" dirty="0"/>
              <a:t>consignment to a risk category, </a:t>
            </a:r>
            <a:r>
              <a:rPr lang="en-US" dirty="0" smtClean="0"/>
              <a:t>This </a:t>
            </a:r>
            <a:r>
              <a:rPr lang="en-US" dirty="0"/>
              <a:t>risk assessment can take place </a:t>
            </a:r>
            <a:r>
              <a:rPr lang="en-US" dirty="0" smtClean="0"/>
              <a:t>in </a:t>
            </a:r>
            <a:r>
              <a:rPr lang="en-US" dirty="0"/>
              <a:t>advance of the produce arriving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risk categories are: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high risk </a:t>
            </a:r>
            <a:r>
              <a:rPr lang="en-US" dirty="0"/>
              <a:t>– where possible, all consignments in this category are physically inspected</a:t>
            </a:r>
          </a:p>
          <a:p>
            <a:pPr lvl="1"/>
            <a:r>
              <a:rPr lang="en-US" b="1" dirty="0" smtClean="0"/>
              <a:t>medium </a:t>
            </a:r>
            <a:r>
              <a:rPr lang="en-US" b="1" dirty="0"/>
              <a:t>risk </a:t>
            </a:r>
            <a:r>
              <a:rPr lang="en-US" dirty="0"/>
              <a:t>– an inspector will decide whether a physical inspection is necessary</a:t>
            </a:r>
          </a:p>
          <a:p>
            <a:pPr lvl="1"/>
            <a:r>
              <a:rPr lang="en-US" b="1" dirty="0" smtClean="0"/>
              <a:t>low </a:t>
            </a:r>
            <a:r>
              <a:rPr lang="en-US" b="1" dirty="0"/>
              <a:t>risk </a:t>
            </a:r>
            <a:r>
              <a:rPr lang="en-US" dirty="0"/>
              <a:t>– these consignments are automatically granted a certificate of conformity</a:t>
            </a:r>
          </a:p>
          <a:p>
            <a:r>
              <a:rPr lang="en-US" dirty="0"/>
              <a:t>Physical </a:t>
            </a:r>
            <a:r>
              <a:rPr lang="en-US" u="sng" dirty="0"/>
              <a:t>inspections</a:t>
            </a:r>
            <a:r>
              <a:rPr lang="en-US" dirty="0"/>
              <a:t> usually take place </a:t>
            </a:r>
            <a:r>
              <a:rPr lang="en-US" b="1" u="sng" dirty="0"/>
              <a:t>at the point of entry </a:t>
            </a:r>
            <a:r>
              <a:rPr lang="en-US" dirty="0"/>
              <a:t>of your consignment. However, if you apply for - and meet - the requirements of the local clearance procedure within Customs Freight Simplified </a:t>
            </a:r>
            <a:r>
              <a:rPr lang="en-US" dirty="0" smtClean="0"/>
              <a:t>Procedures, </a:t>
            </a:r>
            <a:r>
              <a:rPr lang="en-US" dirty="0"/>
              <a:t>the inspections may be </a:t>
            </a:r>
            <a:r>
              <a:rPr lang="en-US" u="sng" dirty="0"/>
              <a:t>at </a:t>
            </a:r>
            <a:r>
              <a:rPr lang="en-US" u="sng" dirty="0" smtClean="0"/>
              <a:t>the premises of the importer</a:t>
            </a:r>
            <a:r>
              <a:rPr lang="en-US" dirty="0" smtClean="0"/>
              <a:t>.</a:t>
            </a:r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7980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4747" y="1434712"/>
            <a:ext cx="8179732" cy="3562935"/>
          </a:xfrm>
        </p:spPr>
        <p:txBody>
          <a:bodyPr/>
          <a:lstStyle/>
          <a:p>
            <a:r>
              <a:rPr lang="en-US" dirty="0"/>
              <a:t>For a consignment that is not selected for inspection at import, proof of notification will be given in order to inform </a:t>
            </a:r>
            <a:r>
              <a:rPr lang="en-US" dirty="0" smtClean="0"/>
              <a:t>the customs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en-US" b="1" dirty="0"/>
              <a:t>If </a:t>
            </a:r>
            <a:r>
              <a:rPr lang="en-US" b="1" dirty="0" smtClean="0"/>
              <a:t>the </a:t>
            </a:r>
            <a:r>
              <a:rPr lang="en-US" b="1" dirty="0"/>
              <a:t>application is approved</a:t>
            </a:r>
          </a:p>
          <a:p>
            <a:pPr lvl="1"/>
            <a:r>
              <a:rPr lang="en-US" dirty="0"/>
              <a:t>If the consignment is assessed as low-risk or if it passes inspection, then:</a:t>
            </a:r>
          </a:p>
          <a:p>
            <a:pPr lvl="2"/>
            <a:r>
              <a:rPr lang="en-US" dirty="0"/>
              <a:t>its status is updated </a:t>
            </a:r>
            <a:r>
              <a:rPr lang="en-US" dirty="0" smtClean="0"/>
              <a:t>in the database </a:t>
            </a:r>
            <a:endParaRPr lang="en-US" dirty="0"/>
          </a:p>
          <a:p>
            <a:pPr lvl="2"/>
            <a:r>
              <a:rPr lang="en-US" dirty="0" smtClean="0"/>
              <a:t>Release or conformity certificate issued </a:t>
            </a:r>
          </a:p>
          <a:p>
            <a:pPr lvl="2"/>
            <a:r>
              <a:rPr lang="en-US" dirty="0"/>
              <a:t>the shipment can be customs cleared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44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Disapproval: </a:t>
            </a:r>
            <a:r>
              <a:rPr lang="en-US" sz="2800" dirty="0"/>
              <a:t>If </a:t>
            </a:r>
            <a:r>
              <a:rPr lang="en-US" sz="2800" dirty="0" smtClean="0"/>
              <a:t>product </a:t>
            </a:r>
            <a:r>
              <a:rPr lang="en-US" sz="2800" dirty="0"/>
              <a:t>does not meet the </a:t>
            </a:r>
            <a:r>
              <a:rPr lang="en-US" sz="2800" dirty="0" smtClean="0"/>
              <a:t>standards</a:t>
            </a:r>
            <a:r>
              <a:rPr lang="en-US" dirty="0"/>
              <a:t/>
            </a:r>
            <a:br>
              <a:rPr lang="en-US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4361" y="1183489"/>
            <a:ext cx="8179732" cy="3562935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product does not meet the marketing standards, a </a:t>
            </a:r>
            <a:r>
              <a:rPr lang="en-US" u="sng" dirty="0"/>
              <a:t>rejection</a:t>
            </a:r>
            <a:r>
              <a:rPr lang="en-US" dirty="0"/>
              <a:t> will follow.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an inspector finds missing or incorrect labelling information or quality issues with your </a:t>
            </a:r>
            <a:r>
              <a:rPr lang="en-US" dirty="0" smtClean="0"/>
              <a:t>consignment. </a:t>
            </a:r>
          </a:p>
          <a:p>
            <a:r>
              <a:rPr lang="en-US" dirty="0" smtClean="0"/>
              <a:t>The inspection will </a:t>
            </a:r>
            <a:r>
              <a:rPr lang="en-US" dirty="0"/>
              <a:t>notify </a:t>
            </a:r>
            <a:r>
              <a:rPr lang="en-US" dirty="0" smtClean="0"/>
              <a:t>and </a:t>
            </a:r>
            <a:r>
              <a:rPr lang="en-US" dirty="0"/>
              <a:t>will issue a refusal of entry </a:t>
            </a:r>
            <a:r>
              <a:rPr lang="en-US" dirty="0" smtClean="0"/>
              <a:t>certificate</a:t>
            </a:r>
            <a:endParaRPr lang="en-US" dirty="0"/>
          </a:p>
          <a:p>
            <a:r>
              <a:rPr lang="en-US" dirty="0" smtClean="0"/>
              <a:t>The importer </a:t>
            </a:r>
            <a:r>
              <a:rPr lang="en-US" dirty="0"/>
              <a:t>must decide what action </a:t>
            </a:r>
            <a:r>
              <a:rPr lang="en-US" dirty="0" smtClean="0"/>
              <a:t>he </a:t>
            </a:r>
            <a:r>
              <a:rPr lang="en-US" dirty="0"/>
              <a:t>want to take to bring the goods into conformity with the marketing standards (</a:t>
            </a:r>
            <a:r>
              <a:rPr lang="en-US" dirty="0" err="1"/>
              <a:t>eg</a:t>
            </a:r>
            <a:r>
              <a:rPr lang="en-US" dirty="0"/>
              <a:t> by amending the labelling or designating the produce for a different use)</a:t>
            </a:r>
          </a:p>
          <a:p>
            <a:r>
              <a:rPr lang="en-US" dirty="0" smtClean="0"/>
              <a:t>He </a:t>
            </a:r>
            <a:r>
              <a:rPr lang="en-US" dirty="0"/>
              <a:t>must </a:t>
            </a:r>
            <a:r>
              <a:rPr lang="en-US" dirty="0" smtClean="0"/>
              <a:t>tell </a:t>
            </a:r>
            <a:r>
              <a:rPr lang="en-US" dirty="0"/>
              <a:t>the inspector what action </a:t>
            </a:r>
            <a:r>
              <a:rPr lang="en-US" dirty="0" smtClean="0"/>
              <a:t>he </a:t>
            </a:r>
            <a:r>
              <a:rPr lang="en-US" dirty="0"/>
              <a:t>will take and where it will take </a:t>
            </a:r>
            <a:r>
              <a:rPr lang="en-US" dirty="0" smtClean="0"/>
              <a:t>place and he </a:t>
            </a:r>
            <a:r>
              <a:rPr lang="en-US" dirty="0"/>
              <a:t>should notify the inspector when the action has been taken</a:t>
            </a:r>
          </a:p>
          <a:p>
            <a:r>
              <a:rPr lang="en-US" dirty="0" smtClean="0"/>
              <a:t>The </a:t>
            </a:r>
            <a:r>
              <a:rPr lang="en-US" dirty="0"/>
              <a:t>inspector will re-inspect the consignment and issue a certificate of conformity if it passes</a:t>
            </a:r>
          </a:p>
          <a:p>
            <a:r>
              <a:rPr lang="en-US" dirty="0" smtClean="0"/>
              <a:t>The </a:t>
            </a:r>
            <a:r>
              <a:rPr lang="en-US" dirty="0"/>
              <a:t>produce won’t be allowed into free circulation until a re-inspection has taken place and a certificate of conformity issued.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60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inspection %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inspection percentages for the quality control of fruit and vegetable exports are determined on the basis of risk analysis. </a:t>
            </a:r>
            <a:endParaRPr lang="en-US" dirty="0" smtClean="0"/>
          </a:p>
          <a:p>
            <a:r>
              <a:rPr lang="en-US" dirty="0" smtClean="0"/>
              <a:t>Example of percentages:</a:t>
            </a:r>
          </a:p>
          <a:p>
            <a:pPr lvl="1"/>
            <a:r>
              <a:rPr lang="en-US" dirty="0" smtClean="0"/>
              <a:t>60</a:t>
            </a:r>
            <a:r>
              <a:rPr lang="en-US" dirty="0"/>
              <a:t>% inspection for shipments with one or more of the 10 products with a specific marketing standard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60</a:t>
            </a:r>
            <a:r>
              <a:rPr lang="en-US" dirty="0"/>
              <a:t>% inspection for combination shipments of products with a specific and general marketing standard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10</a:t>
            </a:r>
            <a:r>
              <a:rPr lang="en-US" dirty="0"/>
              <a:t>% inspection for shipments containing only products with a general marketing standard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5</a:t>
            </a:r>
            <a:r>
              <a:rPr lang="en-US" dirty="0"/>
              <a:t>% inspection for export of fruit and vegetables from </a:t>
            </a:r>
            <a:r>
              <a:rPr lang="en-US" dirty="0" smtClean="0"/>
              <a:t>approved traders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18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Outline</a:t>
            </a:r>
            <a:r>
              <a:rPr lang="nl-BE" dirty="0" smtClean="0"/>
              <a:t> </a:t>
            </a:r>
            <a:r>
              <a:rPr lang="nl-BE" dirty="0" err="1" smtClean="0"/>
              <a:t>presentation</a:t>
            </a:r>
            <a:r>
              <a:rPr lang="nl-BE" dirty="0" smtClean="0"/>
              <a:t> import export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Marketing Standards</a:t>
            </a:r>
          </a:p>
          <a:p>
            <a:r>
              <a:rPr lang="en-GB" dirty="0" smtClean="0"/>
              <a:t>Other import and export requirements</a:t>
            </a:r>
          </a:p>
          <a:p>
            <a:pPr lvl="1"/>
            <a:r>
              <a:rPr lang="en-GB" dirty="0" smtClean="0"/>
              <a:t>Custom duties</a:t>
            </a:r>
          </a:p>
          <a:p>
            <a:pPr lvl="1"/>
            <a:r>
              <a:rPr lang="en-GB" dirty="0" smtClean="0"/>
              <a:t>Entry price</a:t>
            </a:r>
          </a:p>
          <a:p>
            <a:pPr lvl="1"/>
            <a:r>
              <a:rPr lang="en-GB" dirty="0" smtClean="0"/>
              <a:t>Additional import duties</a:t>
            </a:r>
          </a:p>
          <a:p>
            <a:pPr lvl="1"/>
            <a:r>
              <a:rPr lang="en-GB" dirty="0" smtClean="0"/>
              <a:t>Special safeguard clause</a:t>
            </a:r>
          </a:p>
          <a:p>
            <a:pPr lvl="1"/>
            <a:r>
              <a:rPr lang="en-GB" dirty="0" smtClean="0"/>
              <a:t>Import licences</a:t>
            </a:r>
          </a:p>
          <a:p>
            <a:pPr lvl="1"/>
            <a:r>
              <a:rPr lang="en-GB" dirty="0" smtClean="0"/>
              <a:t>Trade preferences - TRQ</a:t>
            </a:r>
            <a:endParaRPr lang="en-GB" dirty="0"/>
          </a:p>
          <a:p>
            <a:pPr lvl="1"/>
            <a:r>
              <a:rPr lang="en-GB" dirty="0" smtClean="0"/>
              <a:t>SPS</a:t>
            </a:r>
          </a:p>
        </p:txBody>
      </p:sp>
    </p:spTree>
    <p:extLst>
      <p:ext uri="{BB962C8B-B14F-4D97-AF65-F5344CB8AC3E}">
        <p14:creationId xmlns:p14="http://schemas.microsoft.com/office/powerpoint/2010/main" val="32922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problems with standards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Quality issues</a:t>
            </a:r>
          </a:p>
          <a:p>
            <a:pPr lvl="1"/>
            <a:r>
              <a:rPr lang="en-GB" dirty="0"/>
              <a:t>some developed during transport</a:t>
            </a:r>
          </a:p>
          <a:p>
            <a:pPr lvl="1"/>
            <a:r>
              <a:rPr lang="en-GB" dirty="0"/>
              <a:t>some should have been seen before shipping</a:t>
            </a:r>
          </a:p>
          <a:p>
            <a:pPr lvl="1"/>
            <a:r>
              <a:rPr lang="en-GB" smtClean="0"/>
              <a:t>Grading</a:t>
            </a:r>
          </a:p>
          <a:p>
            <a:pPr marL="288000" lvl="1" indent="0">
              <a:buNone/>
            </a:pPr>
            <a:endParaRPr lang="en-GB" dirty="0"/>
          </a:p>
          <a:p>
            <a:r>
              <a:rPr lang="en-GB" dirty="0" smtClean="0"/>
              <a:t>Labelling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rigin</a:t>
            </a:r>
          </a:p>
          <a:p>
            <a:pPr lvl="1"/>
            <a:r>
              <a:rPr lang="en-GB" dirty="0"/>
              <a:t>n</a:t>
            </a:r>
            <a:r>
              <a:rPr lang="en-GB" dirty="0" smtClean="0"/>
              <a:t>ame of varieties  &lt;&gt; trade names &lt;&gt;mutants  (apples)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dentification of exporter, packer, producer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5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altLang="nl-BE" sz="2400" b="1" dirty="0" smtClean="0"/>
              <a:t>What is not harmonized within EU :</a:t>
            </a:r>
          </a:p>
          <a:p>
            <a:pPr>
              <a:buNone/>
            </a:pPr>
            <a:endParaRPr lang="en-GB" altLang="nl-BE" sz="2400" b="1" dirty="0" smtClean="0"/>
          </a:p>
          <a:p>
            <a:r>
              <a:rPr lang="en-GB" altLang="nl-BE" dirty="0" smtClean="0"/>
              <a:t>Cost recovery of inspections</a:t>
            </a:r>
          </a:p>
          <a:p>
            <a:r>
              <a:rPr lang="en-GB" altLang="nl-BE" dirty="0" smtClean="0"/>
              <a:t>Penalties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27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Custom</a:t>
            </a:r>
            <a:r>
              <a:rPr lang="nl-BE" dirty="0" smtClean="0"/>
              <a:t> </a:t>
            </a:r>
            <a:r>
              <a:rPr lang="nl-BE" dirty="0" err="1" smtClean="0"/>
              <a:t>duties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 descr="http://www.pd4pic.com/images/stop-customs-stop-customs-sign-road-sig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21" y="1150374"/>
            <a:ext cx="4412789" cy="44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declared to customs in the Community, goods must generally be classified according to the </a:t>
            </a:r>
            <a:r>
              <a:rPr lang="en-US" u="sng" dirty="0"/>
              <a:t>Combined </a:t>
            </a:r>
            <a:r>
              <a:rPr lang="en-US" u="sng" dirty="0" smtClean="0"/>
              <a:t>Nomenclature </a:t>
            </a:r>
            <a:r>
              <a:rPr lang="en-US" dirty="0"/>
              <a:t>or CN.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Imported </a:t>
            </a:r>
            <a:r>
              <a:rPr lang="en-US" dirty="0"/>
              <a:t>and exported goods have to be declared stating under which subheading of the nomenclature they fall.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determines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which rate of customs duty applies</a:t>
            </a:r>
            <a:r>
              <a:rPr lang="en-US" dirty="0"/>
              <a:t> and how the goods are treated for statistical purposes.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3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7" y="522514"/>
            <a:ext cx="8724432" cy="470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2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56257" y="420571"/>
            <a:ext cx="8179732" cy="3562935"/>
          </a:xfrm>
        </p:spPr>
        <p:txBody>
          <a:bodyPr/>
          <a:lstStyle/>
          <a:p>
            <a:r>
              <a:rPr lang="en-GB" dirty="0" smtClean="0"/>
              <a:t>Ad-valorem duty</a:t>
            </a:r>
          </a:p>
          <a:p>
            <a:pPr lvl="1"/>
            <a:r>
              <a:rPr lang="en-GB" dirty="0" smtClean="0"/>
              <a:t>% based on custom value of the product</a:t>
            </a:r>
          </a:p>
          <a:p>
            <a:pPr lvl="1"/>
            <a:endParaRPr lang="en-GB" dirty="0"/>
          </a:p>
          <a:p>
            <a:r>
              <a:rPr lang="en-GB" dirty="0" smtClean="0"/>
              <a:t>WTO consolidated</a:t>
            </a:r>
          </a:p>
          <a:p>
            <a:endParaRPr lang="en-GB" dirty="0"/>
          </a:p>
          <a:p>
            <a:r>
              <a:rPr lang="en-GB" dirty="0" smtClean="0"/>
              <a:t>Preferential tariffs</a:t>
            </a:r>
          </a:p>
          <a:p>
            <a:r>
              <a:rPr lang="en-GB" dirty="0" smtClean="0"/>
              <a:t>Zero tariffs</a:t>
            </a:r>
          </a:p>
          <a:p>
            <a:r>
              <a:rPr lang="en-GB" dirty="0" smtClean="0"/>
              <a:t>Tariff rate quota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http://ec.europa.eu/taxation_customs/dds2/taric/taric_consultation.jsp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71" y="3564584"/>
            <a:ext cx="5555226" cy="32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8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FTA Free </a:t>
            </a:r>
            <a:r>
              <a:rPr lang="nl-BE" dirty="0" err="1" smtClean="0"/>
              <a:t>trade</a:t>
            </a:r>
            <a:r>
              <a:rPr lang="nl-BE" dirty="0" smtClean="0"/>
              <a:t> </a:t>
            </a:r>
            <a:r>
              <a:rPr lang="nl-BE" dirty="0" err="1" smtClean="0"/>
              <a:t>agreements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4580" y="1157990"/>
            <a:ext cx="8179732" cy="3562935"/>
          </a:xfrm>
        </p:spPr>
        <p:txBody>
          <a:bodyPr/>
          <a:lstStyle/>
          <a:p>
            <a:r>
              <a:rPr lang="en-US" dirty="0" smtClean="0"/>
              <a:t>FTA </a:t>
            </a:r>
            <a:r>
              <a:rPr lang="en-US" dirty="0"/>
              <a:t>designed to create </a:t>
            </a:r>
            <a:r>
              <a:rPr lang="en-US" dirty="0" smtClean="0"/>
              <a:t>opportunities: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opening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new markets </a:t>
            </a:r>
            <a:r>
              <a:rPr lang="en-US" dirty="0"/>
              <a:t>for goods and services 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investment opportunities 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trade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cheaper</a:t>
            </a:r>
            <a:r>
              <a:rPr lang="en-US" dirty="0"/>
              <a:t> - by eliminating substantially all customs duties 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trade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faster</a:t>
            </a:r>
            <a:r>
              <a:rPr lang="en-US" dirty="0"/>
              <a:t> - by facilitating goods' transit through customs and setting common rules on technical and sanitary standards </a:t>
            </a:r>
          </a:p>
          <a:p>
            <a:pPr lvl="1"/>
            <a:r>
              <a:rPr lang="en-US" dirty="0" smtClean="0"/>
              <a:t>making </a:t>
            </a:r>
            <a:r>
              <a:rPr lang="en-US" dirty="0"/>
              <a:t>the policy environment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more predictable </a:t>
            </a:r>
            <a:r>
              <a:rPr lang="en-US" dirty="0"/>
              <a:t>- by taking joint commitments on areas that affect trade such as intellectual property rights, competition rules and the framework for public purchasing decisions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return, partner countries can negotiate preferential tariffs for the export of fresh products to the EU.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70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0" y="299025"/>
            <a:ext cx="9163730" cy="50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56246" y="392955"/>
            <a:ext cx="8146109" cy="1579711"/>
          </a:xfrm>
        </p:spPr>
        <p:txBody>
          <a:bodyPr/>
          <a:lstStyle/>
          <a:p>
            <a:r>
              <a:rPr lang="en-GB" dirty="0" smtClean="0"/>
              <a:t>Preferential Tariff rate quota  (TRQ)</a:t>
            </a:r>
            <a:endParaRPr lang="en-GB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8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TRQ (tariff rate quota)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75921" y="1010507"/>
            <a:ext cx="8367112" cy="3562935"/>
          </a:xfrm>
        </p:spPr>
        <p:txBody>
          <a:bodyPr/>
          <a:lstStyle/>
          <a:p>
            <a:r>
              <a:rPr lang="en-GB" dirty="0" smtClean="0"/>
              <a:t>Based on international agreements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TRQ permit:</a:t>
            </a:r>
          </a:p>
          <a:p>
            <a:pPr marL="2880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GB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1233111"/>
              </p:ext>
            </p:extLst>
          </p:nvPr>
        </p:nvGraphicFramePr>
        <p:xfrm>
          <a:off x="643111" y="1919792"/>
          <a:ext cx="7887939" cy="493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88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0B9833-9708-45F8-BA33-CFEBEDC54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471E7-C3C0-484A-87B8-E10F6ACEC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6EFA2-6DF8-4877-A337-DBB462A91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69B0E-2BBA-4C4C-9C8E-8A36BAD23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EECC64-3427-4BC6-A001-6D304D44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05CAA-CAEC-433A-9434-39DC52D2E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4AD774-C99B-4001-B84D-C78B9F980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9D85C1-A952-460A-8D01-2AA97A889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3FF3C0-8BF1-43A9-89E1-35972412D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Import export FFV EU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413878"/>
              </p:ext>
            </p:extLst>
          </p:nvPr>
        </p:nvGraphicFramePr>
        <p:xfrm>
          <a:off x="1022555" y="855406"/>
          <a:ext cx="7905136" cy="5034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989006" y="6341806"/>
            <a:ext cx="2619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dirty="0" smtClean="0"/>
              <a:t>Source: EU </a:t>
            </a:r>
            <a:r>
              <a:rPr lang="nl-BE" sz="1600" i="1" dirty="0" err="1" smtClean="0"/>
              <a:t>Eurostat</a:t>
            </a:r>
            <a:r>
              <a:rPr lang="nl-BE" sz="1600" i="1" dirty="0" smtClean="0"/>
              <a:t> (</a:t>
            </a:r>
            <a:r>
              <a:rPr lang="nl-BE" sz="1600" i="1" dirty="0" err="1" smtClean="0"/>
              <a:t>Comext</a:t>
            </a:r>
            <a:r>
              <a:rPr lang="nl-BE" sz="1600" i="1" dirty="0" smtClean="0"/>
              <a:t>)</a:t>
            </a: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12830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111" y="357081"/>
            <a:ext cx="8181367" cy="529390"/>
          </a:xfrm>
        </p:spPr>
        <p:txBody>
          <a:bodyPr/>
          <a:lstStyle/>
          <a:p>
            <a:r>
              <a:rPr lang="en-US" dirty="0"/>
              <a:t>Tariff quotas administered </a:t>
            </a:r>
            <a:br>
              <a:rPr lang="en-US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3232" y="1024932"/>
            <a:ext cx="8179732" cy="4706231"/>
          </a:xfrm>
        </p:spPr>
        <p:txBody>
          <a:bodyPr/>
          <a:lstStyle/>
          <a:p>
            <a:r>
              <a:rPr lang="en-US" dirty="0" smtClean="0"/>
              <a:t>in a manner that avoids any discrimination between the operators based on a method:</a:t>
            </a:r>
          </a:p>
        </p:txBody>
      </p:sp>
      <p:sp>
        <p:nvSpPr>
          <p:cNvPr id="5" name="Rectangle 25"/>
          <p:cNvSpPr/>
          <p:nvPr/>
        </p:nvSpPr>
        <p:spPr>
          <a:xfrm>
            <a:off x="4205793" y="2965578"/>
            <a:ext cx="1321302" cy="1324562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isometricOffAxis2Top">
              <a:rot lat="19200000" lon="2820000" rev="18000000"/>
            </a:camera>
            <a:lightRig rig="soft" dir="t"/>
          </a:scene3d>
          <a:sp3d>
            <a:bevelT w="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37"/>
          <p:cNvSpPr/>
          <p:nvPr/>
        </p:nvSpPr>
        <p:spPr>
          <a:xfrm>
            <a:off x="4205793" y="2414519"/>
            <a:ext cx="1321302" cy="132456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OffAxis2Top">
              <a:rot lat="19200000" lon="2820000" rev="18000000"/>
            </a:camera>
            <a:lightRig rig="soft" dir="t"/>
          </a:scene3d>
          <a:sp3d>
            <a:bevelT w="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28"/>
          <p:cNvCxnSpPr/>
          <p:nvPr/>
        </p:nvCxnSpPr>
        <p:spPr>
          <a:xfrm>
            <a:off x="2923742" y="3247727"/>
            <a:ext cx="716442" cy="119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7"/>
          <p:cNvSpPr txBox="1"/>
          <p:nvPr/>
        </p:nvSpPr>
        <p:spPr>
          <a:xfrm flipH="1">
            <a:off x="0" y="3277571"/>
            <a:ext cx="282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4000" lvl="3"/>
            <a:r>
              <a:rPr lang="en-US" sz="1600" dirty="0" smtClean="0"/>
              <a:t>chronological </a:t>
            </a:r>
            <a:r>
              <a:rPr lang="en-US" sz="1600" dirty="0"/>
              <a:t>order of </a:t>
            </a:r>
            <a:r>
              <a:rPr lang="en-US" sz="1600" dirty="0" smtClean="0"/>
              <a:t>applications  </a:t>
            </a:r>
            <a:endParaRPr lang="en-US" sz="1600" dirty="0"/>
          </a:p>
          <a:p>
            <a:pPr marL="864000" lvl="3"/>
            <a:endParaRPr lang="en-US" sz="1800" dirty="0"/>
          </a:p>
        </p:txBody>
      </p:sp>
      <p:sp>
        <p:nvSpPr>
          <p:cNvPr id="9" name="TextBox 31"/>
          <p:cNvSpPr txBox="1"/>
          <p:nvPr/>
        </p:nvSpPr>
        <p:spPr>
          <a:xfrm>
            <a:off x="726692" y="2725061"/>
            <a:ext cx="239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first </a:t>
            </a:r>
            <a:r>
              <a:rPr lang="en-US" b="1" dirty="0"/>
              <a:t>come, first </a:t>
            </a:r>
            <a:r>
              <a:rPr lang="en-US" b="1" dirty="0" smtClean="0"/>
              <a:t>served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5"/>
          <p:cNvSpPr/>
          <p:nvPr/>
        </p:nvSpPr>
        <p:spPr>
          <a:xfrm>
            <a:off x="4205793" y="1863460"/>
            <a:ext cx="1321302" cy="132456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2Top">
              <a:rot lat="19200000" lon="2820000" rev="18000000"/>
            </a:camera>
            <a:lightRig rig="soft" dir="t"/>
          </a:scene3d>
          <a:sp3d>
            <a:bevelT w="0" h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24"/>
          <p:cNvCxnSpPr/>
          <p:nvPr/>
        </p:nvCxnSpPr>
        <p:spPr>
          <a:xfrm flipH="1">
            <a:off x="6040872" y="2664132"/>
            <a:ext cx="716442" cy="119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3"/>
          <p:cNvSpPr txBox="1"/>
          <p:nvPr/>
        </p:nvSpPr>
        <p:spPr>
          <a:xfrm flipH="1">
            <a:off x="6930237" y="1906254"/>
            <a:ext cx="2133377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simultaneous examination method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35"/>
          <p:cNvCxnSpPr/>
          <p:nvPr/>
        </p:nvCxnSpPr>
        <p:spPr>
          <a:xfrm flipH="1">
            <a:off x="6040872" y="3708458"/>
            <a:ext cx="716442" cy="1191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7"/>
          <p:cNvSpPr txBox="1"/>
          <p:nvPr/>
        </p:nvSpPr>
        <p:spPr>
          <a:xfrm>
            <a:off x="7069840" y="4138067"/>
            <a:ext cx="1767748" cy="83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/>
            <a:r>
              <a:rPr lang="en-US" sz="1600" dirty="0"/>
              <a:t>taking traditional trade patterns into account </a:t>
            </a:r>
            <a:r>
              <a:rPr lang="en-US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39"/>
          <p:cNvSpPr txBox="1"/>
          <p:nvPr/>
        </p:nvSpPr>
        <p:spPr>
          <a:xfrm flipH="1">
            <a:off x="7051332" y="3515072"/>
            <a:ext cx="1761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traditional/newcomers method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6941754" y="2664132"/>
            <a:ext cx="20556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in proportion to the quantities requested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2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Example strawberries form Israel: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normal duty (</a:t>
            </a:r>
            <a:r>
              <a:rPr lang="en-GB" dirty="0" err="1"/>
              <a:t>erga</a:t>
            </a:r>
            <a:r>
              <a:rPr lang="en-GB" dirty="0"/>
              <a:t> </a:t>
            </a:r>
            <a:r>
              <a:rPr lang="en-GB" dirty="0" err="1"/>
              <a:t>omnes</a:t>
            </a:r>
            <a:r>
              <a:rPr lang="en-GB" dirty="0"/>
              <a:t>) period 1/1- 30/4 	11,20%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for Israel preferential tariff is 		4,4%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But within a TRQ of 500.000 tons 		0%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03" y="5132608"/>
            <a:ext cx="2467897" cy="16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7" y="1175657"/>
            <a:ext cx="8897394" cy="451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http://trade.ec.europa.eu/tradehelp/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3" y="1473081"/>
            <a:ext cx="8851466" cy="51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http://madb.europa.eu/madb/euTariffs.htm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6" y="1698172"/>
            <a:ext cx="8790311" cy="469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Entry </a:t>
            </a:r>
            <a:r>
              <a:rPr lang="nl-BE" dirty="0" err="1" smtClean="0"/>
              <a:t>price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To avoid market disturbance by import at low prices</a:t>
            </a:r>
          </a:p>
          <a:p>
            <a:pPr lvl="1"/>
            <a:r>
              <a:rPr lang="en-GB" dirty="0" smtClean="0"/>
              <a:t>Functions as a kind of minimum import price</a:t>
            </a:r>
          </a:p>
          <a:p>
            <a:r>
              <a:rPr lang="en-GB" dirty="0" smtClean="0"/>
              <a:t>List of </a:t>
            </a:r>
            <a:r>
              <a:rPr lang="en-GB" u="sng" dirty="0" smtClean="0"/>
              <a:t>sensitive</a:t>
            </a:r>
            <a:r>
              <a:rPr lang="en-GB" dirty="0" smtClean="0"/>
              <a:t> products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53" y="3056367"/>
            <a:ext cx="5132439" cy="34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5" y="-39798"/>
            <a:ext cx="5565366" cy="68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9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3964" y="1841097"/>
            <a:ext cx="8179732" cy="3562935"/>
          </a:xfrm>
        </p:spPr>
        <p:txBody>
          <a:bodyPr/>
          <a:lstStyle/>
          <a:p>
            <a:r>
              <a:rPr lang="en-GB" dirty="0" smtClean="0"/>
              <a:t>Import price is </a:t>
            </a:r>
          </a:p>
          <a:p>
            <a:pPr lvl="1"/>
            <a:r>
              <a:rPr lang="en-GB" dirty="0" smtClean="0"/>
              <a:t>Price on invoice</a:t>
            </a:r>
          </a:p>
          <a:p>
            <a:pPr lvl="1"/>
            <a:r>
              <a:rPr lang="en-GB" dirty="0" smtClean="0"/>
              <a:t>Or a </a:t>
            </a:r>
            <a:r>
              <a:rPr lang="en-GB" b="1" u="sng" dirty="0" smtClean="0"/>
              <a:t>standa</a:t>
            </a:r>
            <a:r>
              <a:rPr lang="en-GB" b="1" u="sng" dirty="0"/>
              <a:t>r</a:t>
            </a:r>
            <a:r>
              <a:rPr lang="en-GB" b="1" u="sng" dirty="0" smtClean="0"/>
              <a:t>d import value</a:t>
            </a:r>
            <a:r>
              <a:rPr lang="en-GB" b="1" dirty="0" smtClean="0"/>
              <a:t> </a:t>
            </a:r>
            <a:r>
              <a:rPr lang="en-GB" dirty="0" smtClean="0"/>
              <a:t>calculated by the EU-Commission </a:t>
            </a:r>
            <a:r>
              <a:rPr lang="en-GB" dirty="0"/>
              <a:t>for each </a:t>
            </a:r>
            <a:r>
              <a:rPr lang="en-GB" dirty="0" smtClean="0"/>
              <a:t>product </a:t>
            </a:r>
            <a:r>
              <a:rPr lang="en-GB" dirty="0"/>
              <a:t>and for each origin 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772689" y="3283974"/>
            <a:ext cx="3386356" cy="1818968"/>
            <a:chOff x="772689" y="3283974"/>
            <a:chExt cx="3386356" cy="1818968"/>
          </a:xfrm>
        </p:grpSpPr>
        <p:cxnSp>
          <p:nvCxnSpPr>
            <p:cNvPr id="5" name="Rechte verbindingslijn met pijl 4"/>
            <p:cNvCxnSpPr/>
            <p:nvPr/>
          </p:nvCxnSpPr>
          <p:spPr>
            <a:xfrm>
              <a:off x="2045110" y="5073445"/>
              <a:ext cx="2113935" cy="29497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met pijl 6"/>
            <p:cNvCxnSpPr/>
            <p:nvPr/>
          </p:nvCxnSpPr>
          <p:spPr>
            <a:xfrm flipV="1">
              <a:off x="2045110" y="3283974"/>
              <a:ext cx="0" cy="1789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>
              <a:off x="1877961" y="4178709"/>
              <a:ext cx="206477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flipV="1">
              <a:off x="2035273" y="3834580"/>
              <a:ext cx="1907462" cy="9834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72689" y="4003878"/>
              <a:ext cx="1196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Entry Price</a:t>
              </a:r>
              <a:endParaRPr lang="nl-BE" dirty="0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1220471" y="3622565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IP</a:t>
              </a:r>
              <a:endParaRPr lang="nl-BE" dirty="0"/>
            </a:p>
          </p:txBody>
        </p:sp>
      </p:grpSp>
      <p:cxnSp>
        <p:nvCxnSpPr>
          <p:cNvPr id="19" name="Rechte verbindingslijn 18"/>
          <p:cNvCxnSpPr/>
          <p:nvPr/>
        </p:nvCxnSpPr>
        <p:spPr>
          <a:xfrm flipV="1">
            <a:off x="4753830" y="4442038"/>
            <a:ext cx="2113935" cy="98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ep 10"/>
          <p:cNvGrpSpPr/>
          <p:nvPr/>
        </p:nvGrpSpPr>
        <p:grpSpPr>
          <a:xfrm>
            <a:off x="4218809" y="3298726"/>
            <a:ext cx="2648956" cy="1818968"/>
            <a:chOff x="4218809" y="3298726"/>
            <a:chExt cx="2648956" cy="1818968"/>
          </a:xfrm>
        </p:grpSpPr>
        <p:cxnSp>
          <p:nvCxnSpPr>
            <p:cNvPr id="16" name="Rechte verbindingslijn met pijl 15"/>
            <p:cNvCxnSpPr/>
            <p:nvPr/>
          </p:nvCxnSpPr>
          <p:spPr>
            <a:xfrm>
              <a:off x="4753830" y="5088197"/>
              <a:ext cx="2113935" cy="29497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met pijl 16"/>
            <p:cNvCxnSpPr/>
            <p:nvPr/>
          </p:nvCxnSpPr>
          <p:spPr>
            <a:xfrm flipV="1">
              <a:off x="4753830" y="3298726"/>
              <a:ext cx="0" cy="17894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4586681" y="4193461"/>
              <a:ext cx="2064774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/>
            <p:cNvSpPr txBox="1"/>
            <p:nvPr/>
          </p:nvSpPr>
          <p:spPr>
            <a:xfrm>
              <a:off x="4218809" y="40186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EP</a:t>
              </a:r>
              <a:endParaRPr lang="nl-BE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4334346" y="4267206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/>
                <a:t>IP</a:t>
              </a:r>
              <a:endParaRPr lang="nl-BE" dirty="0"/>
            </a:p>
          </p:txBody>
        </p:sp>
      </p:grpSp>
      <p:cxnSp>
        <p:nvCxnSpPr>
          <p:cNvPr id="23" name="Rechte verbindingslijn met pijl 22"/>
          <p:cNvCxnSpPr/>
          <p:nvPr/>
        </p:nvCxnSpPr>
        <p:spPr>
          <a:xfrm flipH="1">
            <a:off x="7010400" y="4267206"/>
            <a:ext cx="570271" cy="0"/>
          </a:xfrm>
          <a:prstGeom prst="straightConnector1">
            <a:avLst/>
          </a:prstGeom>
          <a:ln w="158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511852" y="3954730"/>
            <a:ext cx="1695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Tariff</a:t>
            </a:r>
            <a:r>
              <a:rPr lang="nl-BE" dirty="0" smtClean="0"/>
              <a:t> Equivalent</a:t>
            </a:r>
          </a:p>
          <a:p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apply</a:t>
            </a: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4753830" y="4203296"/>
            <a:ext cx="1907462" cy="23874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84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5417" y="1098997"/>
            <a:ext cx="8179732" cy="3562935"/>
          </a:xfrm>
        </p:spPr>
        <p:txBody>
          <a:bodyPr/>
          <a:lstStyle/>
          <a:p>
            <a:r>
              <a:rPr lang="en-GB" smtClean="0"/>
              <a:t>Goods </a:t>
            </a:r>
            <a:r>
              <a:rPr lang="en-GB" dirty="0" smtClean="0"/>
              <a:t>must respect entry price</a:t>
            </a:r>
          </a:p>
          <a:p>
            <a:r>
              <a:rPr lang="en-GB" dirty="0" smtClean="0"/>
              <a:t>If not, a gradual tariff equivalent (TE) will be charged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r">
              <a:buNone/>
            </a:pPr>
            <a:endParaRPr lang="en-GB" sz="1200" dirty="0" smtClean="0"/>
          </a:p>
          <a:p>
            <a:pPr marL="0" indent="0" algn="r">
              <a:buNone/>
            </a:pPr>
            <a:endParaRPr lang="en-GB" sz="1200" dirty="0"/>
          </a:p>
          <a:p>
            <a:pPr marL="0" indent="0" algn="r">
              <a:buNone/>
            </a:pPr>
            <a:r>
              <a:rPr lang="en-GB" sz="1200" dirty="0" smtClean="0"/>
              <a:t>* Only for apples in period 1/4  and 30/6</a:t>
            </a:r>
          </a:p>
          <a:p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69713"/>
              </p:ext>
            </p:extLst>
          </p:nvPr>
        </p:nvGraphicFramePr>
        <p:xfrm>
          <a:off x="1887793" y="1898445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Import price </a:t>
                      </a:r>
                    </a:p>
                    <a:p>
                      <a:r>
                        <a:rPr lang="en-GB" noProof="0" dirty="0" smtClean="0"/>
                        <a:t>lower than entry price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Amount in percentage </a:t>
                      </a:r>
                    </a:p>
                    <a:p>
                      <a:r>
                        <a:rPr lang="en-GB" noProof="0" dirty="0" smtClean="0"/>
                        <a:t>of entry price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between 98 % and 100%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2%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between 96 % and 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4%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between 94 % and 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between 92 % and 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8%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lower than 92 %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MTE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between 90 % and 92%*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10%*</a:t>
                      </a:r>
                      <a:endParaRPr lang="en-GB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between 88 % and 90%*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12%*</a:t>
                      </a:r>
                      <a:endParaRPr lang="en-GB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lower than</a:t>
                      </a:r>
                      <a:r>
                        <a:rPr lang="en-GB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88%</a:t>
                      </a:r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MTE*</a:t>
                      </a:r>
                      <a:endParaRPr lang="en-GB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7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6147676" cy="1579711"/>
          </a:xfrm>
        </p:spPr>
        <p:txBody>
          <a:bodyPr/>
          <a:lstStyle/>
          <a:p>
            <a:r>
              <a:rPr lang="nl-BE" dirty="0" err="1" smtClean="0"/>
              <a:t>Additional</a:t>
            </a:r>
            <a:r>
              <a:rPr lang="nl-BE" dirty="0" smtClean="0"/>
              <a:t> import </a:t>
            </a:r>
            <a:r>
              <a:rPr lang="nl-BE" dirty="0" err="1" smtClean="0"/>
              <a:t>duties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import duties">
            <a:hlinkClick r:id="rId2" tooltip="Import Duties: Are my Goods Subject to Anti-Dumping or Counter-veiling Duties?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9" y="2932932"/>
            <a:ext cx="4023330" cy="216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Import export </a:t>
            </a:r>
            <a:r>
              <a:rPr lang="nl-BE" dirty="0" err="1" smtClean="0"/>
              <a:t>apples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0" y="1135464"/>
            <a:ext cx="8825750" cy="411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Additional</a:t>
            </a:r>
            <a:r>
              <a:rPr lang="nl-BE" dirty="0" smtClean="0"/>
              <a:t> </a:t>
            </a:r>
            <a:r>
              <a:rPr lang="nl-BE" dirty="0" err="1" smtClean="0"/>
              <a:t>duties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4746" y="1314118"/>
            <a:ext cx="8179732" cy="3562935"/>
          </a:xfrm>
        </p:spPr>
        <p:txBody>
          <a:bodyPr/>
          <a:lstStyle/>
          <a:p>
            <a:r>
              <a:rPr lang="en-GB" dirty="0" smtClean="0"/>
              <a:t>Additional import duty </a:t>
            </a:r>
            <a:r>
              <a:rPr lang="en-GB" b="1" u="sng" dirty="0" smtClean="0"/>
              <a:t>may be</a:t>
            </a:r>
            <a:r>
              <a:rPr lang="en-GB" dirty="0" smtClean="0"/>
              <a:t> applied </a:t>
            </a:r>
            <a:r>
              <a:rPr lang="en-GB" b="1" dirty="0" smtClean="0"/>
              <a:t>to prevent or counteract adverse effects</a:t>
            </a:r>
            <a:r>
              <a:rPr lang="en-GB" dirty="0" smtClean="0"/>
              <a:t> on the EU-market because of </a:t>
            </a:r>
            <a:r>
              <a:rPr lang="en-GB" u="sng" dirty="0" smtClean="0"/>
              <a:t>large volumes</a:t>
            </a:r>
          </a:p>
          <a:p>
            <a:endParaRPr lang="en-GB" u="sng" dirty="0" smtClean="0"/>
          </a:p>
          <a:p>
            <a:r>
              <a:rPr lang="en-GB" dirty="0" smtClean="0"/>
              <a:t>List of products </a:t>
            </a:r>
            <a:r>
              <a:rPr lang="en-GB" sz="1400" b="1" dirty="0" smtClean="0"/>
              <a:t>(annex regulation 543/2011)</a:t>
            </a:r>
          </a:p>
          <a:p>
            <a:pPr lvl="1"/>
            <a:r>
              <a:rPr lang="en-GB" dirty="0" smtClean="0"/>
              <a:t>Tomatoes, cucumbers, artichokes, courgettes, oranges, clementines, mandarins, lemons, table grapes, apples, pears, apricots, cherries, peaches and nectarines, plums</a:t>
            </a:r>
          </a:p>
          <a:p>
            <a:r>
              <a:rPr lang="en-GB" dirty="0" smtClean="0"/>
              <a:t>Trigger volumes</a:t>
            </a:r>
          </a:p>
          <a:p>
            <a:pPr lvl="1"/>
            <a:r>
              <a:rPr lang="en-GB" dirty="0" smtClean="0"/>
              <a:t>Based on domestic consumption </a:t>
            </a:r>
            <a:r>
              <a:rPr lang="en-GB" sz="1400" dirty="0" smtClean="0"/>
              <a:t>(taking into account production, import export)</a:t>
            </a:r>
          </a:p>
          <a:p>
            <a:r>
              <a:rPr lang="en-GB" dirty="0" smtClean="0"/>
              <a:t>Additional duty shall be levied if the quantities put into free circulation exceeds the trigger volume </a:t>
            </a:r>
          </a:p>
          <a:p>
            <a:pPr lvl="1"/>
            <a:r>
              <a:rPr lang="en-GB" dirty="0" smtClean="0"/>
              <a:t>unless the imports are unlikely to disturb the union market</a:t>
            </a:r>
          </a:p>
          <a:p>
            <a:r>
              <a:rPr lang="en-GB" dirty="0" smtClean="0"/>
              <a:t>1/3  of customs duty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0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92" y="190575"/>
            <a:ext cx="6143855" cy="55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56247" y="392955"/>
            <a:ext cx="6550798" cy="1579711"/>
          </a:xfrm>
        </p:spPr>
        <p:txBody>
          <a:bodyPr/>
          <a:lstStyle/>
          <a:p>
            <a:r>
              <a:rPr lang="nl-BE" dirty="0" err="1" smtClean="0"/>
              <a:t>Saveguard</a:t>
            </a:r>
            <a:r>
              <a:rPr lang="nl-BE" dirty="0" smtClean="0"/>
              <a:t> </a:t>
            </a:r>
            <a:r>
              <a:rPr lang="nl-BE" dirty="0" err="1" smtClean="0"/>
              <a:t>measures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2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Safeguard measures</a:t>
            </a:r>
            <a:endParaRPr lang="en-GB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644747" y="1010507"/>
            <a:ext cx="8179732" cy="3562935"/>
          </a:xfrm>
        </p:spPr>
        <p:txBody>
          <a:bodyPr/>
          <a:lstStyle/>
          <a:p>
            <a:r>
              <a:rPr lang="en-GB" dirty="0" smtClean="0"/>
              <a:t>On request of MS</a:t>
            </a:r>
          </a:p>
          <a:p>
            <a:r>
              <a:rPr lang="en-GB" dirty="0" smtClean="0"/>
              <a:t>Or on initiative of Commission</a:t>
            </a:r>
          </a:p>
          <a:p>
            <a:pPr lvl="1"/>
            <a:r>
              <a:rPr lang="en-GB" dirty="0" smtClean="0"/>
              <a:t>Urgency procedure possible</a:t>
            </a:r>
          </a:p>
          <a:p>
            <a:endParaRPr lang="en-GB" dirty="0" smtClean="0"/>
          </a:p>
          <a:p>
            <a:r>
              <a:rPr lang="en-GB" dirty="0" smtClean="0"/>
              <a:t>Information and consultation period</a:t>
            </a:r>
          </a:p>
          <a:p>
            <a:r>
              <a:rPr lang="en-GB" dirty="0" smtClean="0"/>
              <a:t>Investigation procedures</a:t>
            </a:r>
          </a:p>
          <a:p>
            <a:r>
              <a:rPr lang="en-GB" dirty="0" smtClean="0"/>
              <a:t>Surveillance</a:t>
            </a:r>
          </a:p>
          <a:p>
            <a:pPr lvl="1"/>
            <a:r>
              <a:rPr lang="en-GB" dirty="0" smtClean="0"/>
              <a:t>for the purposes of monitoring the trend of these imports, </a:t>
            </a:r>
          </a:p>
          <a:p>
            <a:pPr lvl="1"/>
            <a:r>
              <a:rPr lang="en-GB" dirty="0" smtClean="0"/>
              <a:t>limited period of validity</a:t>
            </a:r>
          </a:p>
          <a:p>
            <a:r>
              <a:rPr lang="en-GB" dirty="0" smtClean="0"/>
              <a:t>Safeguard measure</a:t>
            </a:r>
          </a:p>
          <a:p>
            <a:pPr lvl="1"/>
            <a:r>
              <a:rPr lang="en-GB" dirty="0" smtClean="0"/>
              <a:t>Where a product is imported into the Community in such greatly increased quantities or on such terms or conditions as to cause, or threaten to cause, serious injury to Community producers  </a:t>
            </a:r>
          </a:p>
          <a:p>
            <a:pPr lvl="1"/>
            <a:r>
              <a:rPr lang="en-GB" dirty="0" smtClean="0"/>
              <a:t>import authorisation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Import </a:t>
            </a:r>
            <a:r>
              <a:rPr lang="nl-BE" dirty="0" err="1" smtClean="0"/>
              <a:t>licenses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garlic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2468" y="1836416"/>
            <a:ext cx="8179732" cy="3562935"/>
          </a:xfrm>
        </p:spPr>
        <p:txBody>
          <a:bodyPr/>
          <a:lstStyle/>
          <a:p>
            <a:pPr lvl="1"/>
            <a:r>
              <a:rPr lang="nl-BE" dirty="0" smtClean="0"/>
              <a:t>(</a:t>
            </a:r>
            <a:r>
              <a:rPr lang="nl-BE" dirty="0" err="1" smtClean="0"/>
              <a:t>regulation</a:t>
            </a:r>
            <a:r>
              <a:rPr lang="nl-BE" dirty="0" smtClean="0"/>
              <a:t> EU 341/2007)</a:t>
            </a:r>
          </a:p>
          <a:p>
            <a:pPr lvl="1"/>
            <a:r>
              <a:rPr lang="nl-BE" dirty="0" err="1" smtClean="0"/>
              <a:t>Licence</a:t>
            </a:r>
            <a:r>
              <a:rPr lang="nl-BE" dirty="0" smtClean="0"/>
              <a:t> security</a:t>
            </a:r>
          </a:p>
          <a:p>
            <a:pPr lvl="1"/>
            <a:r>
              <a:rPr lang="nl-BE" dirty="0" err="1" smtClean="0"/>
              <a:t>Refunded</a:t>
            </a:r>
            <a:r>
              <a:rPr lang="nl-BE" dirty="0" smtClean="0"/>
              <a:t>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imported</a:t>
            </a:r>
            <a:r>
              <a:rPr lang="nl-BE" dirty="0" smtClean="0"/>
              <a:t> at</a:t>
            </a:r>
          </a:p>
          <a:p>
            <a:pPr marL="288000" lvl="1" indent="0">
              <a:buNone/>
            </a:pPr>
            <a:r>
              <a:rPr lang="nl-BE" dirty="0" smtClean="0"/>
              <a:t> </a:t>
            </a:r>
            <a:r>
              <a:rPr lang="nl-BE" dirty="0" err="1" smtClean="0"/>
              <a:t>least</a:t>
            </a:r>
            <a:r>
              <a:rPr lang="nl-BE" dirty="0" smtClean="0"/>
              <a:t> 95%</a:t>
            </a:r>
          </a:p>
          <a:p>
            <a:pPr marL="288000" lvl="1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</a:t>
            </a:r>
            <a:r>
              <a:rPr lang="nl-BE" dirty="0" err="1" smtClean="0"/>
              <a:t>Certificate</a:t>
            </a:r>
            <a:r>
              <a:rPr lang="nl-BE" dirty="0" smtClean="0"/>
              <a:t> of </a:t>
            </a:r>
            <a:r>
              <a:rPr lang="nl-BE" dirty="0" err="1" smtClean="0"/>
              <a:t>origin</a:t>
            </a:r>
            <a:r>
              <a:rPr lang="nl-BE" dirty="0" smtClean="0"/>
              <a:t> </a:t>
            </a:r>
            <a:r>
              <a:rPr lang="nl-BE" dirty="0" err="1" smtClean="0"/>
              <a:t>needed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4" y="223838"/>
            <a:ext cx="53721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BE" dirty="0">
                <a:latin typeface="Arial" pitchFamily="34" charset="0"/>
                <a:ea typeface="Times New Roman" pitchFamily="18" charset="0"/>
                <a:cs typeface="Arial" pitchFamily="34" charset="0"/>
              </a:rPr>
              <a:t>Import licenses </a:t>
            </a:r>
            <a:br>
              <a:rPr lang="en-GB" altLang="nl-BE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GB" altLang="nl-BE" dirty="0">
                <a:latin typeface="Arial" pitchFamily="34" charset="0"/>
                <a:ea typeface="Times New Roman" pitchFamily="18" charset="0"/>
                <a:cs typeface="Arial" pitchFamily="34" charset="0"/>
              </a:rPr>
              <a:t>of Preserved Mushrooms 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6858111"/>
              </p:ext>
            </p:extLst>
          </p:nvPr>
        </p:nvGraphicFramePr>
        <p:xfrm>
          <a:off x="569930" y="2429432"/>
          <a:ext cx="7410189" cy="2475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Country of Origin</a:t>
                      </a:r>
                      <a:endParaRPr lang="nl-BE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Quota </a:t>
                      </a:r>
                      <a:r>
                        <a:rPr lang="en-GB" sz="1800" b="1" dirty="0" smtClean="0">
                          <a:effectLst/>
                        </a:rPr>
                        <a:t> </a:t>
                      </a:r>
                      <a:r>
                        <a:rPr lang="en-GB" sz="1800" b="1" dirty="0">
                          <a:effectLst/>
                        </a:rPr>
                        <a:t>application period is from</a:t>
                      </a:r>
                      <a:endParaRPr lang="nl-BE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 January to 31 December  </a:t>
                      </a:r>
                      <a:endParaRPr lang="nl-BE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Total Quota (tonnes)</a:t>
                      </a:r>
                      <a:endParaRPr lang="nl-BE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2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China</a:t>
                      </a:r>
                      <a:endParaRPr lang="nl-BE" sz="20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nl-BE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Traditional </a:t>
                      </a:r>
                      <a:r>
                        <a:rPr lang="en-GB" sz="1800" dirty="0" smtClean="0">
                          <a:effectLst/>
                        </a:rPr>
                        <a:t>Importers</a:t>
                      </a:r>
                      <a:r>
                        <a:rPr lang="nl-BE" sz="2000" baseline="0" dirty="0" smtClean="0">
                          <a:effectLst/>
                        </a:rPr>
                        <a:t> (95%)</a:t>
                      </a:r>
                      <a:endParaRPr lang="nl-BE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New </a:t>
                      </a:r>
                      <a:r>
                        <a:rPr lang="en-GB" sz="1800" dirty="0" smtClean="0">
                          <a:effectLst/>
                        </a:rPr>
                        <a:t>Importers</a:t>
                      </a:r>
                      <a:r>
                        <a:rPr lang="en-GB" sz="1800" baseline="0" dirty="0" smtClean="0">
                          <a:effectLst/>
                        </a:rPr>
                        <a:t> (5%)</a:t>
                      </a:r>
                      <a:endParaRPr lang="nl-B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28,950 tonnes</a:t>
                      </a:r>
                      <a:endParaRPr lang="nl-BE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(drained net weight)</a:t>
                      </a:r>
                      <a:endParaRPr lang="nl-BE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nl-B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7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Other Third Countries</a:t>
                      </a:r>
                      <a:endParaRPr lang="nl-BE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Traditional Importers:      </a:t>
                      </a:r>
                      <a:endParaRPr lang="nl-BE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New Importers:                </a:t>
                      </a:r>
                      <a:endParaRPr lang="nl-B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        5,030 tonnes</a:t>
                      </a:r>
                      <a:endParaRPr lang="nl-BE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(drained net weight)</a:t>
                      </a:r>
                      <a:endParaRPr lang="nl-B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56246" y="392955"/>
            <a:ext cx="6545831" cy="1579711"/>
          </a:xfrm>
        </p:spPr>
        <p:txBody>
          <a:bodyPr/>
          <a:lstStyle/>
          <a:p>
            <a:r>
              <a:rPr lang="nl-BE" dirty="0" smtClean="0"/>
              <a:t>Technical </a:t>
            </a:r>
            <a:r>
              <a:rPr lang="nl-BE" dirty="0" err="1" smtClean="0"/>
              <a:t>barriers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trade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99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phytosanitary measures – reciprocity?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EU </a:t>
            </a:r>
            <a:r>
              <a:rPr lang="en-US" dirty="0"/>
              <a:t>operates with an </a:t>
            </a:r>
            <a:r>
              <a:rPr lang="en-US" u="sng" dirty="0"/>
              <a:t>open plant import system</a:t>
            </a:r>
            <a:r>
              <a:rPr lang="en-US" dirty="0"/>
              <a:t>, which </a:t>
            </a:r>
            <a:r>
              <a:rPr lang="en-US" dirty="0" smtClean="0"/>
              <a:t>allows </a:t>
            </a:r>
            <a:r>
              <a:rPr lang="en-US" dirty="0"/>
              <a:t>countries to import into EU member states as long they comply with plant health directive </a:t>
            </a:r>
            <a:r>
              <a:rPr lang="en-US" dirty="0" smtClean="0"/>
              <a:t>2000/29.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EU </a:t>
            </a:r>
            <a:r>
              <a:rPr lang="en-US" dirty="0"/>
              <a:t>exporters meanwhile </a:t>
            </a:r>
            <a:r>
              <a:rPr lang="en-US" dirty="0" smtClean="0"/>
              <a:t>will in many cases </a:t>
            </a:r>
            <a:r>
              <a:rPr lang="en-US" dirty="0"/>
              <a:t>have to instruct their national plant protection authorities to </a:t>
            </a:r>
            <a:r>
              <a:rPr lang="en-US" u="sng" dirty="0"/>
              <a:t>negotiate bilateral protocols for each commodity</a:t>
            </a:r>
            <a:r>
              <a:rPr lang="en-US" dirty="0"/>
              <a:t> with the respective national plant protection office of the destination concerned.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74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SPS </a:t>
            </a:r>
            <a:r>
              <a:rPr lang="nl-BE" dirty="0" err="1" smtClean="0"/>
              <a:t>Sanitary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Phyto-sanitary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barriers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trade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7293666"/>
              </p:ext>
            </p:extLst>
          </p:nvPr>
        </p:nvGraphicFramePr>
        <p:xfrm>
          <a:off x="644525" y="1827213"/>
          <a:ext cx="8180388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country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product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MS concerned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SPS barrier resolving</a:t>
                      </a:r>
                      <a:r>
                        <a:rPr lang="en-GB" baseline="0" noProof="0" dirty="0" smtClean="0"/>
                        <a:t> action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Canada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Apples  and pears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BE, PL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Lift of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apples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Lift of barrier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USA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Apples and pears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PL , PT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Brazil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Pears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NL, BE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Import requirements published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Table grapes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Import requirements 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Strawberry</a:t>
                      </a:r>
                      <a:r>
                        <a:rPr lang="en-GB" baseline="0" noProof="0" dirty="0" smtClean="0"/>
                        <a:t> plants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Import requirements published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Colombia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Pears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PT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Approval of imports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0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97613" y="1656902"/>
            <a:ext cx="8179732" cy="3562935"/>
          </a:xfrm>
        </p:spPr>
        <p:txBody>
          <a:bodyPr/>
          <a:lstStyle/>
          <a:p>
            <a:pPr marL="0" indent="0" algn="ctr">
              <a:buNone/>
            </a:pPr>
            <a:endParaRPr lang="nl-BE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 smtClean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endParaRPr lang="nl-BE" dirty="0">
              <a:solidFill>
                <a:srgbClr val="00206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nl-BE" dirty="0" smtClean="0">
                <a:solidFill>
                  <a:srgbClr val="002060"/>
                </a:solidFill>
                <a:hlinkClick r:id="rId2"/>
              </a:rPr>
              <a:t>Guy.lambrechts@lv.vlaanderen.be</a:t>
            </a:r>
            <a:endParaRPr lang="nl-BE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nl-BE" dirty="0" smtClean="0">
              <a:solidFill>
                <a:srgbClr val="00206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611016" y="279772"/>
            <a:ext cx="386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</a:t>
            </a:r>
            <a:r>
              <a:rPr lang="nl-N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nl-N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3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Import </a:t>
            </a:r>
            <a:r>
              <a:rPr lang="nl-BE" dirty="0" err="1" smtClean="0"/>
              <a:t>apples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3rd </a:t>
            </a:r>
            <a:r>
              <a:rPr lang="nl-BE" dirty="0" err="1" smtClean="0"/>
              <a:t>countries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3" y="1024746"/>
            <a:ext cx="8313669" cy="479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90" y="247210"/>
            <a:ext cx="5303011" cy="57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import the enemy of EU farmers?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37801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yes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No/ or less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in same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in counter season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 overlapping season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 large quantities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in low quantities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at low prices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at comparative price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of dubious</a:t>
                      </a:r>
                      <a:r>
                        <a:rPr lang="en-GB" baseline="0" noProof="0" dirty="0" smtClean="0"/>
                        <a:t> quality</a:t>
                      </a:r>
                      <a:endParaRPr lang="en-GB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of lesser</a:t>
                      </a:r>
                      <a:r>
                        <a:rPr lang="en-GB" baseline="0" noProof="0" dirty="0" smtClean="0"/>
                        <a:t> quality</a:t>
                      </a:r>
                      <a:endParaRPr lang="en-GB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different varieties/colours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keeps consumer eating f&amp;v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for exotic produce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Produce arriving in the EU: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Customs except declarations for free circulation if: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here is a conformity certificate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ompetent authority informs customs  that </a:t>
            </a:r>
          </a:p>
          <a:p>
            <a:pPr lvl="2"/>
            <a:r>
              <a:rPr lang="en-GB" dirty="0" smtClean="0"/>
              <a:t>a conformity certificate had been issued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 conformity certificate is not needed (on basis of risk assessment)</a:t>
            </a:r>
          </a:p>
          <a:p>
            <a:pPr lvl="2"/>
            <a:endParaRPr lang="en-GB" dirty="0"/>
          </a:p>
          <a:p>
            <a:r>
              <a:rPr lang="en-GB" dirty="0" smtClean="0"/>
              <a:t>EU may accept conformity check carried out by 3</a:t>
            </a:r>
            <a:r>
              <a:rPr lang="en-GB" baseline="30000" dirty="0" smtClean="0"/>
              <a:t>rd</a:t>
            </a:r>
            <a:r>
              <a:rPr lang="en-GB" dirty="0" smtClean="0"/>
              <a:t> countries</a:t>
            </a:r>
          </a:p>
          <a:p>
            <a:pPr lvl="1"/>
            <a:r>
              <a:rPr lang="en-GB" dirty="0" smtClean="0"/>
              <a:t>List in annex of regulation 543/2011</a:t>
            </a:r>
          </a:p>
          <a:p>
            <a:pPr lvl="1"/>
            <a:r>
              <a:rPr lang="en-GB" dirty="0" smtClean="0"/>
              <a:t>Switzerland, Morocco, South Africa, Israel, India, New </a:t>
            </a:r>
            <a:r>
              <a:rPr lang="en-GB" dirty="0"/>
              <a:t>Z</a:t>
            </a:r>
            <a:r>
              <a:rPr lang="en-GB" dirty="0" smtClean="0"/>
              <a:t>ealand, </a:t>
            </a:r>
            <a:r>
              <a:rPr lang="en-GB" dirty="0"/>
              <a:t>S</a:t>
            </a:r>
            <a:r>
              <a:rPr lang="en-GB" dirty="0" smtClean="0"/>
              <a:t>enegal, Kenya, Turkey</a:t>
            </a:r>
          </a:p>
          <a:p>
            <a:pPr lvl="1"/>
            <a:endParaRPr lang="en-GB" dirty="0"/>
          </a:p>
          <a:p>
            <a:pPr marL="288000" lvl="1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576000" lvl="2" indent="0">
              <a:buNone/>
            </a:pPr>
            <a:endParaRPr lang="en-GB" dirty="0" smtClean="0"/>
          </a:p>
          <a:p>
            <a:pPr marL="5760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1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Quality </a:t>
            </a:r>
            <a:r>
              <a:rPr lang="nl-BE" dirty="0" err="1" smtClean="0"/>
              <a:t>inspection</a:t>
            </a:r>
            <a:r>
              <a:rPr lang="nl-BE" dirty="0" smtClean="0"/>
              <a:t> import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4699" y="1484940"/>
            <a:ext cx="8179732" cy="3562935"/>
          </a:xfrm>
        </p:spPr>
        <p:txBody>
          <a:bodyPr/>
          <a:lstStyle/>
          <a:p>
            <a:r>
              <a:rPr lang="nl-BE" dirty="0" err="1" smtClean="0"/>
              <a:t>imports</a:t>
            </a:r>
            <a:r>
              <a:rPr lang="nl-BE" dirty="0" smtClean="0"/>
              <a:t> </a:t>
            </a:r>
            <a:r>
              <a:rPr lang="nl-BE" dirty="0"/>
              <a:t>of f&amp;v 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nl-BE" dirty="0" err="1"/>
              <a:t>third</a:t>
            </a:r>
            <a:r>
              <a:rPr lang="nl-BE" dirty="0"/>
              <a:t> </a:t>
            </a:r>
            <a:r>
              <a:rPr lang="nl-BE" dirty="0" err="1" smtClean="0"/>
              <a:t>countries</a:t>
            </a:r>
            <a:r>
              <a:rPr lang="nl-BE" dirty="0" smtClean="0"/>
              <a:t> </a:t>
            </a:r>
            <a:r>
              <a:rPr lang="nl-BE" dirty="0" err="1" smtClean="0"/>
              <a:t>into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EU </a:t>
            </a:r>
            <a:r>
              <a:rPr lang="nl-BE" dirty="0"/>
              <a:t>have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comply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EU marketing </a:t>
            </a:r>
            <a:r>
              <a:rPr lang="nl-BE" dirty="0" err="1" smtClean="0"/>
              <a:t>standards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756915858"/>
      </p:ext>
    </p:extLst>
  </p:cSld>
  <p:clrMapOvr>
    <a:masterClrMapping/>
  </p:clrMapOvr>
</p:sld>
</file>

<file path=ppt/theme/theme1.xml><?xml version="1.0" encoding="utf-8"?>
<a:theme xmlns:a="http://schemas.openxmlformats.org/drawingml/2006/main" name="LV_Presentatie_z_foto_Flanders_Art">
  <a:themeElements>
    <a:clrScheme name="Landbouw en Visserij">
      <a:dk1>
        <a:sysClr val="windowText" lastClr="000000"/>
      </a:dk1>
      <a:lt1>
        <a:sysClr val="window" lastClr="FFFFFF"/>
      </a:lt1>
      <a:dk2>
        <a:srgbClr val="EEEEE7"/>
      </a:dk2>
      <a:lt2>
        <a:srgbClr val="A3CC00"/>
      </a:lt2>
      <a:accent1>
        <a:srgbClr val="8BAE00"/>
      </a:accent1>
      <a:accent2>
        <a:srgbClr val="6F8B00"/>
      </a:accent2>
      <a:accent3>
        <a:srgbClr val="7D3C16"/>
      </a:accent3>
      <a:accent4>
        <a:srgbClr val="A24A19"/>
      </a:accent4>
      <a:accent5>
        <a:srgbClr val="C6591C"/>
      </a:accent5>
      <a:accent6>
        <a:srgbClr val="123648"/>
      </a:accent6>
      <a:hlink>
        <a:srgbClr val="2377A4"/>
      </a:hlink>
      <a:folHlink>
        <a:srgbClr val="2BA2E4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6f93748-2e9f-42ff-9a3b-2db68e429cfa">CSES6ZK4QH4Q-434-3</_dlc_DocId>
    <_dlc_DocIdUrl xmlns="e6f93748-2e9f-42ff-9a3b-2db68e429cfa">
      <Url>https://lvportaal/centrale/gebruikerscommissielvportaal/_layouts/15/DocIdRedir.aspx?ID=CSES6ZK4QH4Q-434-3</Url>
      <Description>CSES6ZK4QH4Q-434-3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71D6C283E134990CD049C7E98D3E4" ma:contentTypeVersion="1" ma:contentTypeDescription="Een nieuw document maken." ma:contentTypeScope="" ma:versionID="83674688c70325004074ab965a19b0eb">
  <xsd:schema xmlns:xsd="http://www.w3.org/2001/XMLSchema" xmlns:xs="http://www.w3.org/2001/XMLSchema" xmlns:p="http://schemas.microsoft.com/office/2006/metadata/properties" xmlns:ns2="e6f93748-2e9f-42ff-9a3b-2db68e429cfa" targetNamespace="http://schemas.microsoft.com/office/2006/metadata/properties" ma:root="true" ma:fieldsID="432e6bafa094499954f3e56367bc2c48" ns2:_="">
    <xsd:import namespace="e6f93748-2e9f-42ff-9a3b-2db68e429c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93748-2e9f-42ff-9a3b-2db68e429c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3D3E1F-5E91-4333-B84C-81D09A1DCEB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7DDB5F3-47B6-4358-A037-1FC806E2D0A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6f93748-2e9f-42ff-9a3b-2db68e429cf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AE3E9C-4556-4785-A810-44D20F70BEF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8C22376-335D-4050-9936-6A0464CAB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93748-2e9f-42ff-9a3b-2db68e429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3233</TotalTime>
  <Words>2065</Words>
  <Application>Microsoft Office PowerPoint</Application>
  <PresentationFormat>On-screen Show (4:3)</PresentationFormat>
  <Paragraphs>344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FlandersArtSans-Medium</vt:lpstr>
      <vt:lpstr>FlandersArtSans-Bold</vt:lpstr>
      <vt:lpstr>Times New Roman</vt:lpstr>
      <vt:lpstr>Arial</vt:lpstr>
      <vt:lpstr>FlandersArtSans-Regular</vt:lpstr>
      <vt:lpstr>Calibri</vt:lpstr>
      <vt:lpstr>Flanders Art Sans Medium</vt:lpstr>
      <vt:lpstr>Wingdings</vt:lpstr>
      <vt:lpstr>LV_Presentatie_z_foto_Flanders_Art</vt:lpstr>
      <vt:lpstr> Import and export procedures of fresh fruit and vegetables  to/from the EU</vt:lpstr>
      <vt:lpstr>Outline presentation import export</vt:lpstr>
      <vt:lpstr>Import export FFV EU</vt:lpstr>
      <vt:lpstr>Import export apples</vt:lpstr>
      <vt:lpstr>Import apples from 3rd countries</vt:lpstr>
      <vt:lpstr>PowerPoint Presentation</vt:lpstr>
      <vt:lpstr>Is import the enemy of EU farmers?</vt:lpstr>
      <vt:lpstr>Produce arriving in the EU:</vt:lpstr>
      <vt:lpstr>Quality inspection import</vt:lpstr>
      <vt:lpstr>Document control at Import</vt:lpstr>
      <vt:lpstr>Approved 3rd country </vt:lpstr>
      <vt:lpstr>Future?</vt:lpstr>
      <vt:lpstr>PowerPoint Presentation</vt:lpstr>
      <vt:lpstr>Quality F&amp;V – Dynamic import Inspection percentages</vt:lpstr>
      <vt:lpstr>Prior notification import &amp; export</vt:lpstr>
      <vt:lpstr>PowerPoint Presentation</vt:lpstr>
      <vt:lpstr>PowerPoint Presentation</vt:lpstr>
      <vt:lpstr>Disapproval: If product does not meet the standards </vt:lpstr>
      <vt:lpstr>Import inspection %</vt:lpstr>
      <vt:lpstr>Main problems with standards</vt:lpstr>
      <vt:lpstr>PowerPoint Presentation</vt:lpstr>
      <vt:lpstr>Custom duties </vt:lpstr>
      <vt:lpstr>PowerPoint Presentation</vt:lpstr>
      <vt:lpstr>PowerPoint Presentation</vt:lpstr>
      <vt:lpstr>PowerPoint Presentation</vt:lpstr>
      <vt:lpstr>FTA Free trade agreements</vt:lpstr>
      <vt:lpstr>PowerPoint Presentation</vt:lpstr>
      <vt:lpstr>Preferential Tariff rate quota  (TRQ)</vt:lpstr>
      <vt:lpstr>TRQ (tariff rate quota)</vt:lpstr>
      <vt:lpstr>Tariff quotas administered  </vt:lpstr>
      <vt:lpstr>PowerPoint Presentation</vt:lpstr>
      <vt:lpstr>PowerPoint Presentation</vt:lpstr>
      <vt:lpstr>http://trade.ec.europa.eu/tradehelp/</vt:lpstr>
      <vt:lpstr>http://madb.europa.eu/madb/euTariffs.htm</vt:lpstr>
      <vt:lpstr>Entry price</vt:lpstr>
      <vt:lpstr>PowerPoint Presentation</vt:lpstr>
      <vt:lpstr>PowerPoint Presentation</vt:lpstr>
      <vt:lpstr>PowerPoint Presentation</vt:lpstr>
      <vt:lpstr>Additional import duties</vt:lpstr>
      <vt:lpstr>Additional duties</vt:lpstr>
      <vt:lpstr>PowerPoint Presentation</vt:lpstr>
      <vt:lpstr>Saveguard measures</vt:lpstr>
      <vt:lpstr>Safeguard measures</vt:lpstr>
      <vt:lpstr>Import licenses garlic</vt:lpstr>
      <vt:lpstr>Import licenses  of Preserved Mushrooms </vt:lpstr>
      <vt:lpstr>Technical barriers to trade</vt:lpstr>
      <vt:lpstr>phytosanitary measures – reciprocity?</vt:lpstr>
      <vt:lpstr>SPS Sanitary and Phyto-sanitary  barriers to trade</vt:lpstr>
      <vt:lpstr>PowerPoint Presentation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D'Hoker, Petra</dc:creator>
  <cp:lastModifiedBy>RUSSEL Marie, TAD/COD</cp:lastModifiedBy>
  <cp:revision>101</cp:revision>
  <dcterms:created xsi:type="dcterms:W3CDTF">2015-03-17T12:06:46Z</dcterms:created>
  <dcterms:modified xsi:type="dcterms:W3CDTF">2018-10-23T13:25:00Z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0x01010006671D6C283E134990CD049C7E98D3E4</vt:lpwstr>
  </property>
  <property fmtid="{D5CDD505-2E9C-101B-9397-08002B2CF9AE}" pid="3" name="_dlc_DocIdItemGuid">
    <vt:lpwstr>f816234b-9dd2-4cf2-9fc5-f1303e543e82</vt:lpwstr>
  </property>
</Properties>
</file>