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9" r:id="rId2"/>
    <p:sldId id="2850" r:id="rId3"/>
    <p:sldId id="2861" r:id="rId4"/>
    <p:sldId id="2862" r:id="rId5"/>
    <p:sldId id="1314" r:id="rId6"/>
    <p:sldId id="2863" r:id="rId7"/>
    <p:sldId id="1313" r:id="rId8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B25FFA-7C09-99A7-D77B-6C3F584FCCAA}" name="Usuario 3 - Kelly" initials="U3K" userId="S::kelly@CELENA.onmicrosoft.com::f07cfd37-16c4-47a0-a974-299d5b2442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F1E"/>
    <a:srgbClr val="006600"/>
    <a:srgbClr val="EBE556"/>
    <a:srgbClr val="CF6D2B"/>
    <a:srgbClr val="FFE285"/>
    <a:srgbClr val="FFFFFF"/>
    <a:srgbClr val="AB980D"/>
    <a:srgbClr val="D0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7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uizGustavoFloss_1_2/Documentos/FAOSTAT_data_en_12-2-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uizGustavoFloss_1_2/Documentos/FAOSTAT_data_en_12-2-2024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uizGustavoFloss_1_2/Documentos/FAOSTAT_data_en_12-2-2024%20(1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Área (ha)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Planilha1!$A$2:$A$63</c:f>
              <c:strCach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strCache>
            </c:strRef>
          </c:cat>
          <c:val>
            <c:numRef>
              <c:f>Planilha1!$B$2:$B$63</c:f>
              <c:numCache>
                <c:formatCode>#,##0</c:formatCode>
                <c:ptCount val="62"/>
                <c:pt idx="0">
                  <c:v>6277273</c:v>
                </c:pt>
                <c:pt idx="1">
                  <c:v>6333441</c:v>
                </c:pt>
                <c:pt idx="2">
                  <c:v>6336302</c:v>
                </c:pt>
                <c:pt idx="3">
                  <c:v>6832380</c:v>
                </c:pt>
                <c:pt idx="4">
                  <c:v>7065217</c:v>
                </c:pt>
                <c:pt idx="5">
                  <c:v>6913131</c:v>
                </c:pt>
                <c:pt idx="6">
                  <c:v>7096652</c:v>
                </c:pt>
                <c:pt idx="7">
                  <c:v>7035082</c:v>
                </c:pt>
                <c:pt idx="8">
                  <c:v>6795470</c:v>
                </c:pt>
                <c:pt idx="9">
                  <c:v>8212960</c:v>
                </c:pt>
                <c:pt idx="10">
                  <c:v>9244120</c:v>
                </c:pt>
                <c:pt idx="11">
                  <c:v>9044394</c:v>
                </c:pt>
                <c:pt idx="12">
                  <c:v>8823234</c:v>
                </c:pt>
                <c:pt idx="13">
                  <c:v>8844696</c:v>
                </c:pt>
                <c:pt idx="14">
                  <c:v>9911404</c:v>
                </c:pt>
                <c:pt idx="15">
                  <c:v>8581487</c:v>
                </c:pt>
                <c:pt idx="16">
                  <c:v>9042639</c:v>
                </c:pt>
                <c:pt idx="17">
                  <c:v>11159171</c:v>
                </c:pt>
                <c:pt idx="18">
                  <c:v>11871002</c:v>
                </c:pt>
                <c:pt idx="19">
                  <c:v>10992015</c:v>
                </c:pt>
                <c:pt idx="20">
                  <c:v>12036543</c:v>
                </c:pt>
                <c:pt idx="21">
                  <c:v>13123837</c:v>
                </c:pt>
                <c:pt idx="22">
                  <c:v>12807740</c:v>
                </c:pt>
                <c:pt idx="23">
                  <c:v>13514505</c:v>
                </c:pt>
                <c:pt idx="24">
                  <c:v>14755614</c:v>
                </c:pt>
                <c:pt idx="25">
                  <c:v>15097634</c:v>
                </c:pt>
                <c:pt idx="26">
                  <c:v>15999106</c:v>
                </c:pt>
                <c:pt idx="27">
                  <c:v>17631575</c:v>
                </c:pt>
                <c:pt idx="28">
                  <c:v>17266629</c:v>
                </c:pt>
                <c:pt idx="29">
                  <c:v>17610808</c:v>
                </c:pt>
                <c:pt idx="30">
                  <c:v>19889076</c:v>
                </c:pt>
                <c:pt idx="31">
                  <c:v>20249396</c:v>
                </c:pt>
                <c:pt idx="32">
                  <c:v>19802941</c:v>
                </c:pt>
                <c:pt idx="33">
                  <c:v>22544265</c:v>
                </c:pt>
                <c:pt idx="34">
                  <c:v>23785776</c:v>
                </c:pt>
                <c:pt idx="35">
                  <c:v>21629914</c:v>
                </c:pt>
                <c:pt idx="36">
                  <c:v>23108425</c:v>
                </c:pt>
                <c:pt idx="37">
                  <c:v>25292063</c:v>
                </c:pt>
                <c:pt idx="38">
                  <c:v>26986787</c:v>
                </c:pt>
                <c:pt idx="39">
                  <c:v>26315945</c:v>
                </c:pt>
                <c:pt idx="40">
                  <c:v>22722617</c:v>
                </c:pt>
                <c:pt idx="41">
                  <c:v>22985009</c:v>
                </c:pt>
                <c:pt idx="42">
                  <c:v>23506606</c:v>
                </c:pt>
                <c:pt idx="43">
                  <c:v>24998701</c:v>
                </c:pt>
                <c:pt idx="44">
                  <c:v>27954515</c:v>
                </c:pt>
                <c:pt idx="45">
                  <c:v>27211678</c:v>
                </c:pt>
                <c:pt idx="46">
                  <c:v>29466607</c:v>
                </c:pt>
                <c:pt idx="47">
                  <c:v>30092725</c:v>
                </c:pt>
                <c:pt idx="48">
                  <c:v>31637591</c:v>
                </c:pt>
                <c:pt idx="49">
                  <c:v>32104247</c:v>
                </c:pt>
                <c:pt idx="50">
                  <c:v>33769657</c:v>
                </c:pt>
                <c:pt idx="51">
                  <c:v>34717786</c:v>
                </c:pt>
                <c:pt idx="52">
                  <c:v>36563559</c:v>
                </c:pt>
                <c:pt idx="53">
                  <c:v>36460428</c:v>
                </c:pt>
                <c:pt idx="54">
                  <c:v>34489986</c:v>
                </c:pt>
                <c:pt idx="55">
                  <c:v>32867659</c:v>
                </c:pt>
                <c:pt idx="56">
                  <c:v>35760540</c:v>
                </c:pt>
                <c:pt idx="57">
                  <c:v>37001302</c:v>
                </c:pt>
                <c:pt idx="58">
                  <c:v>34290342</c:v>
                </c:pt>
                <c:pt idx="59">
                  <c:v>34824166</c:v>
                </c:pt>
                <c:pt idx="60">
                  <c:v>36256125</c:v>
                </c:pt>
                <c:pt idx="61">
                  <c:v>39965053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A-8E49-90CB-22697D499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288064"/>
        <c:axId val="2069974096"/>
      </c:barChar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Produção (t)</c:v>
                </c:pt>
              </c:strCache>
            </c:strRef>
          </c:tx>
          <c:spPr>
            <a:ln w="28575" cap="rnd">
              <a:solidFill>
                <a:srgbClr val="D86319"/>
              </a:solidFill>
              <a:round/>
            </a:ln>
            <a:effectLst/>
          </c:spPr>
          <c:marker>
            <c:symbol val="none"/>
          </c:marker>
          <c:cat>
            <c:strRef>
              <c:f>Planilha1!$A$2:$A$63</c:f>
              <c:strCach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strCache>
            </c:strRef>
          </c:cat>
          <c:val>
            <c:numRef>
              <c:f>Planilha1!$C$2:$C$63</c:f>
              <c:numCache>
                <c:formatCode>#,##0</c:formatCode>
                <c:ptCount val="62"/>
                <c:pt idx="0">
                  <c:v>3595525</c:v>
                </c:pt>
                <c:pt idx="1">
                  <c:v>3720900</c:v>
                </c:pt>
                <c:pt idx="2">
                  <c:v>3397054</c:v>
                </c:pt>
                <c:pt idx="3">
                  <c:v>3866462</c:v>
                </c:pt>
                <c:pt idx="4">
                  <c:v>5233826</c:v>
                </c:pt>
                <c:pt idx="5">
                  <c:v>4661755</c:v>
                </c:pt>
                <c:pt idx="6">
                  <c:v>5267487</c:v>
                </c:pt>
                <c:pt idx="7">
                  <c:v>5369859</c:v>
                </c:pt>
                <c:pt idx="8">
                  <c:v>4943686</c:v>
                </c:pt>
                <c:pt idx="9">
                  <c:v>6702077</c:v>
                </c:pt>
                <c:pt idx="10">
                  <c:v>8299704</c:v>
                </c:pt>
                <c:pt idx="11">
                  <c:v>7012842</c:v>
                </c:pt>
                <c:pt idx="12">
                  <c:v>7295624</c:v>
                </c:pt>
                <c:pt idx="13">
                  <c:v>7351802</c:v>
                </c:pt>
                <c:pt idx="14">
                  <c:v>8788214</c:v>
                </c:pt>
                <c:pt idx="15">
                  <c:v>7611177</c:v>
                </c:pt>
                <c:pt idx="16">
                  <c:v>7903446</c:v>
                </c:pt>
                <c:pt idx="17">
                  <c:v>10567575</c:v>
                </c:pt>
                <c:pt idx="18">
                  <c:v>10639042</c:v>
                </c:pt>
                <c:pt idx="19">
                  <c:v>10756588</c:v>
                </c:pt>
                <c:pt idx="20">
                  <c:v>12465066</c:v>
                </c:pt>
                <c:pt idx="21">
                  <c:v>15241159</c:v>
                </c:pt>
                <c:pt idx="22">
                  <c:v>14163590</c:v>
                </c:pt>
                <c:pt idx="23">
                  <c:v>16710757</c:v>
                </c:pt>
                <c:pt idx="24">
                  <c:v>19241032</c:v>
                </c:pt>
                <c:pt idx="25">
                  <c:v>19818410</c:v>
                </c:pt>
                <c:pt idx="26">
                  <c:v>22648027</c:v>
                </c:pt>
                <c:pt idx="27">
                  <c:v>21860940</c:v>
                </c:pt>
                <c:pt idx="28">
                  <c:v>22659694</c:v>
                </c:pt>
                <c:pt idx="29">
                  <c:v>24428259</c:v>
                </c:pt>
                <c:pt idx="30">
                  <c:v>27781630</c:v>
                </c:pt>
                <c:pt idx="31">
                  <c:v>26734973.600000001</c:v>
                </c:pt>
                <c:pt idx="32">
                  <c:v>26097332.5</c:v>
                </c:pt>
                <c:pt idx="33">
                  <c:v>29765811.850000001</c:v>
                </c:pt>
                <c:pt idx="34">
                  <c:v>33837926.789999999</c:v>
                </c:pt>
                <c:pt idx="35">
                  <c:v>30356660.300000001</c:v>
                </c:pt>
                <c:pt idx="36">
                  <c:v>34720760.43</c:v>
                </c:pt>
                <c:pt idx="37">
                  <c:v>34845013.899999999</c:v>
                </c:pt>
                <c:pt idx="38">
                  <c:v>42407872.399999999</c:v>
                </c:pt>
                <c:pt idx="39">
                  <c:v>40203373.490000002</c:v>
                </c:pt>
                <c:pt idx="40">
                  <c:v>35975313.390000001</c:v>
                </c:pt>
                <c:pt idx="41">
                  <c:v>35313587.960000001</c:v>
                </c:pt>
                <c:pt idx="42">
                  <c:v>35874687.009999998</c:v>
                </c:pt>
                <c:pt idx="43">
                  <c:v>46441490.57</c:v>
                </c:pt>
                <c:pt idx="44">
                  <c:v>49889678.640000001</c:v>
                </c:pt>
                <c:pt idx="45">
                  <c:v>48661372.990000002</c:v>
                </c:pt>
                <c:pt idx="46">
                  <c:v>50573120.259999998</c:v>
                </c:pt>
                <c:pt idx="47">
                  <c:v>56873222.990000002</c:v>
                </c:pt>
                <c:pt idx="48">
                  <c:v>62208711.329999998</c:v>
                </c:pt>
                <c:pt idx="49">
                  <c:v>59861338.810000002</c:v>
                </c:pt>
                <c:pt idx="50">
                  <c:v>62768651.460000001</c:v>
                </c:pt>
                <c:pt idx="51">
                  <c:v>62650614</c:v>
                </c:pt>
                <c:pt idx="52">
                  <c:v>73170185.920000002</c:v>
                </c:pt>
                <c:pt idx="53">
                  <c:v>74508613.469999999</c:v>
                </c:pt>
                <c:pt idx="54">
                  <c:v>70278169.170000002</c:v>
                </c:pt>
                <c:pt idx="55">
                  <c:v>68242263.640000001</c:v>
                </c:pt>
                <c:pt idx="56">
                  <c:v>76574580.799999997</c:v>
                </c:pt>
                <c:pt idx="57">
                  <c:v>75564165.640000001</c:v>
                </c:pt>
                <c:pt idx="58">
                  <c:v>71827807.069999993</c:v>
                </c:pt>
                <c:pt idx="59">
                  <c:v>72389632.620000005</c:v>
                </c:pt>
                <c:pt idx="60">
                  <c:v>71958173.549999997</c:v>
                </c:pt>
                <c:pt idx="61">
                  <c:v>87221220.620000005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1A-8E49-90CB-22697D499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9505712"/>
        <c:axId val="323109839"/>
      </c:lineChart>
      <c:catAx>
        <c:axId val="1540288064"/>
        <c:scaling>
          <c:orientation val="minMax"/>
        </c:scaling>
        <c:delete val="0"/>
        <c:axPos val="b"/>
        <c:numFmt formatCode="General" sourceLinked="1"/>
        <c:majorTickMark val="in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69974096"/>
        <c:crosses val="autoZero"/>
        <c:auto val="1"/>
        <c:lblAlgn val="ctr"/>
        <c:lblOffset val="100"/>
        <c:noMultiLvlLbl val="0"/>
      </c:catAx>
      <c:valAx>
        <c:axId val="20699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Produção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40288064"/>
        <c:crossesAt val="1"/>
        <c:crossBetween val="between"/>
      </c:valAx>
      <c:valAx>
        <c:axId val="3231098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Área (ha)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59505712"/>
        <c:crosses val="max"/>
        <c:crossBetween val="between"/>
      </c:valAx>
      <c:catAx>
        <c:axId val="185950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1098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Planilha1!$D$1</c:f>
              <c:strCache>
                <c:ptCount val="1"/>
                <c:pt idx="0">
                  <c:v>Rendimento de grãos (kg/ha)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Planilha1!$A$2:$A$63</c:f>
              <c:strCach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strCache>
            </c:strRef>
          </c:cat>
          <c:val>
            <c:numRef>
              <c:f>Planilha1!$D$2:$D$63</c:f>
              <c:numCache>
                <c:formatCode>#,##0.0</c:formatCode>
                <c:ptCount val="62"/>
                <c:pt idx="0">
                  <c:v>572.79999999999995</c:v>
                </c:pt>
                <c:pt idx="1">
                  <c:v>587.5</c:v>
                </c:pt>
                <c:pt idx="2">
                  <c:v>536.1</c:v>
                </c:pt>
                <c:pt idx="3">
                  <c:v>565.9</c:v>
                </c:pt>
                <c:pt idx="4">
                  <c:v>740.8</c:v>
                </c:pt>
                <c:pt idx="5">
                  <c:v>674.3</c:v>
                </c:pt>
                <c:pt idx="6">
                  <c:v>742.2</c:v>
                </c:pt>
                <c:pt idx="7">
                  <c:v>763.3</c:v>
                </c:pt>
                <c:pt idx="8">
                  <c:v>727.5</c:v>
                </c:pt>
                <c:pt idx="9">
                  <c:v>816</c:v>
                </c:pt>
                <c:pt idx="10">
                  <c:v>897.8</c:v>
                </c:pt>
                <c:pt idx="11">
                  <c:v>775.4</c:v>
                </c:pt>
                <c:pt idx="12">
                  <c:v>826.9</c:v>
                </c:pt>
                <c:pt idx="13">
                  <c:v>831.2</c:v>
                </c:pt>
                <c:pt idx="14">
                  <c:v>886.7</c:v>
                </c:pt>
                <c:pt idx="15">
                  <c:v>886.9</c:v>
                </c:pt>
                <c:pt idx="16">
                  <c:v>874</c:v>
                </c:pt>
                <c:pt idx="17">
                  <c:v>947</c:v>
                </c:pt>
                <c:pt idx="18">
                  <c:v>896.2</c:v>
                </c:pt>
                <c:pt idx="19">
                  <c:v>978.6</c:v>
                </c:pt>
                <c:pt idx="20">
                  <c:v>1035.5999999999999</c:v>
                </c:pt>
                <c:pt idx="21">
                  <c:v>1161.3</c:v>
                </c:pt>
                <c:pt idx="22">
                  <c:v>1105.9000000000001</c:v>
                </c:pt>
                <c:pt idx="23">
                  <c:v>1236.5</c:v>
                </c:pt>
                <c:pt idx="24">
                  <c:v>1304</c:v>
                </c:pt>
                <c:pt idx="25">
                  <c:v>1312.7</c:v>
                </c:pt>
                <c:pt idx="26">
                  <c:v>1415.6</c:v>
                </c:pt>
                <c:pt idx="27">
                  <c:v>1239.9000000000001</c:v>
                </c:pt>
                <c:pt idx="28">
                  <c:v>1312.3</c:v>
                </c:pt>
                <c:pt idx="29">
                  <c:v>1387.1</c:v>
                </c:pt>
                <c:pt idx="30">
                  <c:v>1396.8</c:v>
                </c:pt>
                <c:pt idx="31">
                  <c:v>1320.3</c:v>
                </c:pt>
                <c:pt idx="32">
                  <c:v>1317.9</c:v>
                </c:pt>
                <c:pt idx="33">
                  <c:v>1320.3</c:v>
                </c:pt>
                <c:pt idx="34">
                  <c:v>1422.6</c:v>
                </c:pt>
                <c:pt idx="35">
                  <c:v>1403.5</c:v>
                </c:pt>
                <c:pt idx="36">
                  <c:v>1502.5</c:v>
                </c:pt>
                <c:pt idx="37">
                  <c:v>1377.7</c:v>
                </c:pt>
                <c:pt idx="38">
                  <c:v>1571.4</c:v>
                </c:pt>
                <c:pt idx="39">
                  <c:v>1527.7</c:v>
                </c:pt>
                <c:pt idx="40">
                  <c:v>1583.2</c:v>
                </c:pt>
                <c:pt idx="41">
                  <c:v>1536.4</c:v>
                </c:pt>
                <c:pt idx="42">
                  <c:v>1526.2</c:v>
                </c:pt>
                <c:pt idx="43">
                  <c:v>1857.8</c:v>
                </c:pt>
                <c:pt idx="44">
                  <c:v>1784.7</c:v>
                </c:pt>
                <c:pt idx="45">
                  <c:v>1788.3</c:v>
                </c:pt>
                <c:pt idx="46">
                  <c:v>1716.3</c:v>
                </c:pt>
                <c:pt idx="47">
                  <c:v>1889.9</c:v>
                </c:pt>
                <c:pt idx="48">
                  <c:v>1966.3</c:v>
                </c:pt>
                <c:pt idx="49">
                  <c:v>1864.6</c:v>
                </c:pt>
                <c:pt idx="50">
                  <c:v>1858.7</c:v>
                </c:pt>
                <c:pt idx="51">
                  <c:v>1804.6</c:v>
                </c:pt>
                <c:pt idx="52">
                  <c:v>2001.2</c:v>
                </c:pt>
                <c:pt idx="53">
                  <c:v>2043.5</c:v>
                </c:pt>
                <c:pt idx="54">
                  <c:v>2037.6</c:v>
                </c:pt>
                <c:pt idx="55">
                  <c:v>2076.3000000000002</c:v>
                </c:pt>
                <c:pt idx="56">
                  <c:v>2141.3000000000002</c:v>
                </c:pt>
                <c:pt idx="57">
                  <c:v>2042.2</c:v>
                </c:pt>
                <c:pt idx="58">
                  <c:v>2094.6999999999998</c:v>
                </c:pt>
                <c:pt idx="59">
                  <c:v>2078.6999999999998</c:v>
                </c:pt>
                <c:pt idx="60">
                  <c:v>1984.7</c:v>
                </c:pt>
                <c:pt idx="61">
                  <c:v>2182.4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2-F744-89AE-C59E2832B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288064"/>
        <c:axId val="2069974096"/>
      </c:barChart>
      <c:catAx>
        <c:axId val="1540288064"/>
        <c:scaling>
          <c:orientation val="minMax"/>
        </c:scaling>
        <c:delete val="0"/>
        <c:axPos val="b"/>
        <c:numFmt formatCode="General" sourceLinked="1"/>
        <c:majorTickMark val="in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69974096"/>
        <c:crosses val="autoZero"/>
        <c:auto val="1"/>
        <c:lblAlgn val="ctr"/>
        <c:lblOffset val="100"/>
        <c:noMultiLvlLbl val="0"/>
      </c:catAx>
      <c:valAx>
        <c:axId val="206997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Rendimento de grãos (kg/ha)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4028806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spPr>
            <a:ln w="28575" cap="rnd">
              <a:solidFill>
                <a:srgbClr val="08510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85108"/>
              </a:solidFill>
              <a:ln w="9525">
                <a:solidFill>
                  <a:srgbClr val="085108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0"/>
                  <c:y val="-5.71556126811652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6-2B40-9B35-89066903E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Planilha1!$A$23:$P$23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Planilha1!$A$24:$P$24</c:f>
              <c:numCache>
                <c:formatCode>0.00</c:formatCode>
                <c:ptCount val="16"/>
                <c:pt idx="0">
                  <c:v>46.3</c:v>
                </c:pt>
                <c:pt idx="1">
                  <c:v>42.4</c:v>
                </c:pt>
                <c:pt idx="2">
                  <c:v>43.8</c:v>
                </c:pt>
                <c:pt idx="3">
                  <c:v>45.5</c:v>
                </c:pt>
                <c:pt idx="4">
                  <c:v>44.7</c:v>
                </c:pt>
                <c:pt idx="5">
                  <c:v>44.4</c:v>
                </c:pt>
                <c:pt idx="6">
                  <c:v>47.9</c:v>
                </c:pt>
                <c:pt idx="7">
                  <c:v>48.1</c:v>
                </c:pt>
                <c:pt idx="8">
                  <c:v>35.5</c:v>
                </c:pt>
                <c:pt idx="9">
                  <c:v>34</c:v>
                </c:pt>
                <c:pt idx="10">
                  <c:v>35.299999999999997</c:v>
                </c:pt>
                <c:pt idx="11">
                  <c:v>39.1</c:v>
                </c:pt>
                <c:pt idx="12">
                  <c:v>55.2</c:v>
                </c:pt>
                <c:pt idx="13">
                  <c:v>115</c:v>
                </c:pt>
                <c:pt idx="14">
                  <c:v>190</c:v>
                </c:pt>
                <c:pt idx="1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66-2B40-9B35-89066903E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435888"/>
        <c:axId val="379417232"/>
      </c:lineChart>
      <c:catAx>
        <c:axId val="37943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379417232"/>
        <c:crosses val="autoZero"/>
        <c:auto val="1"/>
        <c:lblAlgn val="ctr"/>
        <c:lblOffset val="100"/>
        <c:noMultiLvlLbl val="0"/>
      </c:catAx>
      <c:valAx>
        <c:axId val="37941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/>
                  <a:t>Área cultivada (X1.000 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37943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Planilha1!$A$37:$A$49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Planilha1!$B$37:$B$49</c:f>
              <c:numCache>
                <c:formatCode>########0.0</c:formatCode>
                <c:ptCount val="13"/>
                <c:pt idx="0">
                  <c:v>1521.7</c:v>
                </c:pt>
                <c:pt idx="1">
                  <c:v>1238.0999999999999</c:v>
                </c:pt>
                <c:pt idx="2">
                  <c:v>1326.1</c:v>
                </c:pt>
                <c:pt idx="3">
                  <c:v>800</c:v>
                </c:pt>
                <c:pt idx="4">
                  <c:v>1250</c:v>
                </c:pt>
                <c:pt idx="5">
                  <c:v>1500</c:v>
                </c:pt>
                <c:pt idx="6">
                  <c:v>1250</c:v>
                </c:pt>
                <c:pt idx="7">
                  <c:v>1388.9</c:v>
                </c:pt>
                <c:pt idx="8">
                  <c:v>1441.2</c:v>
                </c:pt>
                <c:pt idx="9">
                  <c:v>914.3</c:v>
                </c:pt>
                <c:pt idx="10">
                  <c:v>1410.3</c:v>
                </c:pt>
                <c:pt idx="11">
                  <c:v>1745.5</c:v>
                </c:pt>
                <c:pt idx="12">
                  <c:v>1242.4000000000001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E3-3E42-B012-6891E3C4C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532927"/>
        <c:axId val="82146863"/>
      </c:lineChart>
      <c:catAx>
        <c:axId val="3815329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146863"/>
        <c:crosses val="autoZero"/>
        <c:auto val="1"/>
        <c:lblAlgn val="ctr"/>
        <c:lblOffset val="100"/>
        <c:noMultiLvlLbl val="0"/>
      </c:catAx>
      <c:valAx>
        <c:axId val="82146863"/>
        <c:scaling>
          <c:orientation val="minMax"/>
        </c:scaling>
        <c:delete val="1"/>
        <c:axPos val="l"/>
        <c:numFmt formatCode="########0.0" sourceLinked="1"/>
        <c:majorTickMark val="none"/>
        <c:minorTickMark val="none"/>
        <c:tickLblPos val="nextTo"/>
        <c:crossAx val="38153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01A3-E130-C249-8730-64634C0DBB3E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F486-D1D1-0748-A783-034F907C06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42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170DC-9F1D-4574-B9B5-5A396A34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F24094-1360-4B68-8757-F4B4226C8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59F46-3413-4C34-8A81-F9A852F8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3150CD-923E-4669-80BE-6C5E203F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A2456-7E26-43C4-8B23-735D54CD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99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BF4B8-F1AF-479B-BBC5-37C25E4F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DABFEF-2F83-4FED-96DE-F171A61FC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15468E-96B4-4983-993B-63CA31D9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F0C502-9BE1-4A21-AD9E-2C4022C9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DFF105-65DD-4CFD-A542-AC8B2281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97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E9FFBF-AA8A-47E6-88D1-664BB701B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82EFDF-1FC7-4D62-888C-4911A0F2E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B79E7A-5EB8-48E9-8228-C167A121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66263F-4846-4A9E-9707-901822A6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15DCB0-ECC4-404C-9A2F-64B2B0AD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54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 do Título"/>
          <p:cNvSpPr txBox="1">
            <a:spLocks noGrp="1"/>
          </p:cNvSpPr>
          <p:nvPr>
            <p:ph type="title"/>
          </p:nvPr>
        </p:nvSpPr>
        <p:spPr>
          <a:xfrm>
            <a:off x="2416970" y="1151929"/>
            <a:ext cx="7358063" cy="2321719"/>
          </a:xfrm>
          <a:prstGeom prst="rect">
            <a:avLst/>
          </a:prstGeom>
        </p:spPr>
        <p:txBody>
          <a:bodyPr lIns="71437" tIns="71437" rIns="71437" bIns="71437" anchor="b">
            <a:normAutofit/>
          </a:bodyPr>
          <a:lstStyle>
            <a:lvl1pPr defTabSz="369689">
              <a:defRPr sz="504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2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416970" y="3545086"/>
            <a:ext cx="7358063" cy="794743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marL="0" indent="0" algn="ctr" defTabSz="369689">
              <a:spcBef>
                <a:spcPts val="0"/>
              </a:spcBef>
              <a:buSzTx/>
              <a:buFontTx/>
              <a:buNone/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369689">
              <a:spcBef>
                <a:spcPts val="0"/>
              </a:spcBef>
              <a:buSzTx/>
              <a:buFontTx/>
              <a:buNone/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369689">
              <a:spcBef>
                <a:spcPts val="0"/>
              </a:spcBef>
              <a:buSzTx/>
              <a:buFontTx/>
              <a:buNone/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369689">
              <a:spcBef>
                <a:spcPts val="0"/>
              </a:spcBef>
              <a:buSzTx/>
              <a:buFontTx/>
              <a:buNone/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369689">
              <a:spcBef>
                <a:spcPts val="0"/>
              </a:spcBef>
              <a:buSzTx/>
              <a:buFontTx/>
              <a:buNone/>
              <a:defRPr sz="234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977053" y="6536531"/>
            <a:ext cx="233135" cy="23883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369689">
              <a:defRPr sz="99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8126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E9EF3-66CB-4384-AB87-95247BC9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6EDD94-E84A-4843-88E9-C9588E289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9D5833-8FFA-4F08-95F5-1950F2A0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08D7F6-1E87-4431-BD8C-4AE97245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767955-AD91-40EF-A6C3-98ED6A39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73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8BBCA-37DE-4714-BE11-46EAD957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AB62C-7A8C-4885-A5E3-266B6A0B3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E2D45-8FEF-4A6B-89B8-DD50B08D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D5062D-B4A3-4F03-A86D-491265B9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AD03F4-EC29-4C4B-859C-BFF06D03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90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EC80E-757E-4C25-B9FA-5BF02229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6BF6DA-E310-4857-AF62-41A5675F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3CFD49-D207-4CC3-A300-EF500283D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8772F3-FAD5-4CC5-91E2-781914D8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A62C0C-EEDA-44EB-BE8F-4E142225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B6B398-8FFA-46BB-B66D-EFDF8DB8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68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C7EB6-861B-4C99-9B73-E1289A5F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3F1A66-6D9A-47DA-8189-F32B8C4DD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C27D06-5532-4D9A-B361-E9C88AB11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6768C3-5F55-4EF3-82F0-06D0F6DEA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9DB5F9-0D20-48A7-A1A8-3C92B6078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59B270-CFED-41FA-9815-F986852F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78BF47-C5AB-4677-863B-48D3FF28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16333B-01F9-45A4-ACEA-76DE2319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32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DFC7E-29DB-4EDF-A383-0D4BBAB9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669A34-0A20-4116-8C51-2E625C64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2E54D4-7571-48A6-B121-C578A0AB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081195-8BC5-4B9B-B839-B86121A0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5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C8FBCC-040D-4E27-8671-0A872930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83A2FD-D308-44EE-8A7C-2F04B5C1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369F6B-5ADD-4A28-8FF9-A07EE24A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BDE02-93C7-4EE9-B20C-7688863E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94D624-C80D-471A-B5E6-58EC1407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A22387-F0E1-4737-8A3F-29178C14E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491A41-D9EF-4133-BF8D-F2533BDA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35DCBD-B8A7-4F23-8E1F-5A4C3CA5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513D4B-39CF-42D0-AFFC-B11956F8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9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A4F89-C785-43B6-88D7-B5F300FA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E84EB9-111F-46D0-8245-94F63537C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3380E9-6E25-454E-9EA1-5351882EB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5AFE6-12D4-4157-8B8A-75B9800F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BCC420-3BED-4544-9BB2-95C7B794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8B31F8-49D7-44B3-AE60-19209A59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5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0A2B834-EB84-4850-9CE5-B67C3BAA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6579E-9553-4AB1-A791-0F1FC6E6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E3037-A5B3-4A1F-B2B2-1C0A52C2B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3484-33DD-47E5-B4A2-258851406959}" type="datetimeFigureOut">
              <a:rPr lang="pt-BR" smtClean="0"/>
              <a:t>10/03/2025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6C674B-9403-47AF-AC92-B50AF94D6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48A8F-BE72-4BFA-9844-686969B49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0D1B-9D31-4C51-BD1C-038C90F29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95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76444-6257-F293-B8D5-F3AEC23C9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Óleo de canola faz bem? Verdade que é venenoso? | Super">
            <a:extLst>
              <a:ext uri="{FF2B5EF4-FFF2-40B4-BE49-F238E27FC236}">
                <a16:creationId xmlns:a16="http://schemas.microsoft.com/office/drawing/2014/main" id="{9F24375A-5D35-C9CE-04D9-7FBE3080E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t="-913" b="416"/>
          <a:stretch/>
        </p:blipFill>
        <p:spPr bwMode="auto">
          <a:xfrm flipH="1">
            <a:off x="4102246" y="-65134"/>
            <a:ext cx="8089754" cy="69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5D904C4-F257-FF55-1163-453C05FB9036}"/>
              </a:ext>
            </a:extLst>
          </p:cNvPr>
          <p:cNvSpPr/>
          <p:nvPr/>
        </p:nvSpPr>
        <p:spPr>
          <a:xfrm>
            <a:off x="0" y="0"/>
            <a:ext cx="12192000" cy="7023652"/>
          </a:xfrm>
          <a:prstGeom prst="rect">
            <a:avLst/>
          </a:prstGeom>
          <a:gradFill flip="none" rotWithShape="1">
            <a:gsLst>
              <a:gs pos="70000">
                <a:srgbClr val="000000"/>
              </a:gs>
              <a:gs pos="46000">
                <a:schemeClr val="tx1">
                  <a:alpha val="4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7" tIns="32147" rIns="32147" bIns="32147" numCol="1" spcCol="38100" rtlCol="0" anchor="ctr">
            <a:spAutoFit/>
          </a:bodyPr>
          <a:lstStyle/>
          <a:p>
            <a:pPr algn="ctr" defTabSz="369689" hangingPunct="0"/>
            <a:endParaRPr lang="pt-BR" sz="1350" dirty="0">
              <a:solidFill>
                <a:srgbClr val="FFFFFF"/>
              </a:solidFill>
              <a:sym typeface="Helvetica Neue Medium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785C7A4-A496-73B8-9548-40A40893B3A8}"/>
              </a:ext>
            </a:extLst>
          </p:cNvPr>
          <p:cNvGrpSpPr/>
          <p:nvPr/>
        </p:nvGrpSpPr>
        <p:grpSpPr>
          <a:xfrm>
            <a:off x="1095311" y="1307784"/>
            <a:ext cx="5691966" cy="1757112"/>
            <a:chOff x="539552" y="1489348"/>
            <a:chExt cx="4743305" cy="1464260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5983A65E-5F32-2002-1149-CF70500BF6DF}"/>
                </a:ext>
              </a:extLst>
            </p:cNvPr>
            <p:cNvGrpSpPr/>
            <p:nvPr/>
          </p:nvGrpSpPr>
          <p:grpSpPr>
            <a:xfrm>
              <a:off x="539552" y="1489348"/>
              <a:ext cx="4743305" cy="1464260"/>
              <a:chOff x="175415" y="2137913"/>
              <a:chExt cx="4743305" cy="1464260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CE6DA07-5B21-EE86-419E-D2A063B896B5}"/>
                  </a:ext>
                </a:extLst>
              </p:cNvPr>
              <p:cNvSpPr txBox="1"/>
              <p:nvPr/>
            </p:nvSpPr>
            <p:spPr>
              <a:xfrm>
                <a:off x="670248" y="2137913"/>
                <a:ext cx="4248472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8640" b="1" dirty="0">
                    <a:solidFill>
                      <a:srgbClr val="FCD935"/>
                    </a:solidFill>
                    <a:latin typeface="Aptos Narrow" panose="020B0004020202020204" pitchFamily="34" charset="0"/>
                    <a:cs typeface="Al Nile" pitchFamily="2" charset="-78"/>
                  </a:rPr>
                  <a:t>CANOLA</a:t>
                </a:r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BC56594-4635-8AC0-9005-18B717D08FD7}"/>
                  </a:ext>
                </a:extLst>
              </p:cNvPr>
              <p:cNvSpPr txBox="1"/>
              <p:nvPr/>
            </p:nvSpPr>
            <p:spPr>
              <a:xfrm>
                <a:off x="175415" y="3002009"/>
                <a:ext cx="439248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80" dirty="0">
                    <a:solidFill>
                      <a:schemeClr val="bg1"/>
                    </a:solidFill>
                    <a:latin typeface="Aptos Narrow" panose="020B0004020202020204" pitchFamily="34" charset="0"/>
                    <a:cs typeface="Al Nile" pitchFamily="2" charset="-78"/>
                  </a:rPr>
                  <a:t>Situação e perspectivas</a:t>
                </a:r>
              </a:p>
            </p:txBody>
          </p:sp>
        </p:grpSp>
        <p:pic>
          <p:nvPicPr>
            <p:cNvPr id="1026" name="Picture 2" descr="Colza Vetores, Ilustrações e Cliparts para Projetos Criativos - 123RF">
              <a:extLst>
                <a:ext uri="{FF2B5EF4-FFF2-40B4-BE49-F238E27FC236}">
                  <a16:creationId xmlns:a16="http://schemas.microsoft.com/office/drawing/2014/main" id="{5171F5AE-9A4E-5A5D-8EB5-74FD24890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1" b="90000" l="10000" r="90000">
                          <a14:foregroundMark x1="33111" y1="9556" x2="40444" y2="10000"/>
                          <a14:foregroundMark x1="31556" y1="9111" x2="40000" y2="10000"/>
                          <a14:foregroundMark x1="40000" y1="10000" x2="41111" y2="10000"/>
                          <a14:foregroundMark x1="61333" y1="9111" x2="68000" y2="9111"/>
                          <a14:backgroundMark x1="48667" y1="66667" x2="48667" y2="77778"/>
                          <a14:backgroundMark x1="48667" y1="77778" x2="56000" y2="82000"/>
                          <a14:backgroundMark x1="56000" y1="82000" x2="59111" y2="7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9" t="6103" r="18908" b="35555"/>
            <a:stretch/>
          </p:blipFill>
          <p:spPr bwMode="auto">
            <a:xfrm>
              <a:off x="666152" y="1705373"/>
              <a:ext cx="737496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3F7145A8-8EC8-5654-FE43-BD0E2EAF22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8" b="30905"/>
          <a:stretch/>
        </p:blipFill>
        <p:spPr>
          <a:xfrm>
            <a:off x="300942" y="5614151"/>
            <a:ext cx="2095319" cy="8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58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AB0FACB-EF3B-2FA5-2C80-22FD191747D5}"/>
              </a:ext>
            </a:extLst>
          </p:cNvPr>
          <p:cNvSpPr txBox="1"/>
          <p:nvPr/>
        </p:nvSpPr>
        <p:spPr>
          <a:xfrm>
            <a:off x="997834" y="231846"/>
            <a:ext cx="6603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dirty="0">
                <a:ln w="0">
                  <a:solidFill>
                    <a:srgbClr val="006600"/>
                  </a:solidFill>
                </a:ln>
                <a:solidFill>
                  <a:srgbClr val="0851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Cultivo da Canola no Mundo</a:t>
            </a:r>
            <a:endParaRPr lang="pt-BR" sz="720" dirty="0">
              <a:ln w="0">
                <a:solidFill>
                  <a:srgbClr val="006600"/>
                </a:solidFill>
              </a:ln>
              <a:solidFill>
                <a:srgbClr val="0851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6B54F3-DB39-F6E8-4C51-C1D992CE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" y="3179276"/>
            <a:ext cx="2364908" cy="38644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7CA259-D34F-7A09-5483-B720E2C3FFBF}"/>
              </a:ext>
            </a:extLst>
          </p:cNvPr>
          <p:cNvSpPr txBox="1"/>
          <p:nvPr/>
        </p:nvSpPr>
        <p:spPr>
          <a:xfrm>
            <a:off x="2898845" y="1095941"/>
            <a:ext cx="82089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Área cultivada e produção com a canola ao longo dos anos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FABE605-715C-659B-24FC-AB24F5E7AC5E}"/>
              </a:ext>
            </a:extLst>
          </p:cNvPr>
          <p:cNvSpPr txBox="1"/>
          <p:nvPr/>
        </p:nvSpPr>
        <p:spPr>
          <a:xfrm>
            <a:off x="341113" y="2566977"/>
            <a:ext cx="2689661" cy="25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8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Fonte: FAOSTAT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82A0E2F-8C63-E58A-DE5D-5B83512EB9D8}"/>
              </a:ext>
            </a:extLst>
          </p:cNvPr>
          <p:cNvSpPr txBox="1"/>
          <p:nvPr/>
        </p:nvSpPr>
        <p:spPr>
          <a:xfrm>
            <a:off x="997834" y="785843"/>
            <a:ext cx="8447468" cy="31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40"/>
              </a:spcBef>
              <a:spcAft>
                <a:spcPts val="1080"/>
              </a:spcAft>
              <a:buClr>
                <a:srgbClr val="000000"/>
              </a:buClr>
              <a:buSzPts val="4800"/>
            </a:pPr>
            <a:r>
              <a:rPr lang="pt-BR" sz="1620" dirty="0">
                <a:latin typeface="Century Gothic" panose="020B0502020202020204" pitchFamily="34" charset="0"/>
              </a:rPr>
              <a:t>Demanda mundial em alta nas últimas décadas.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91592C2-968F-29D7-C3B7-BBAFDE169F1B}"/>
              </a:ext>
            </a:extLst>
          </p:cNvPr>
          <p:cNvGraphicFramePr>
            <a:graphicFrameLocks/>
          </p:cNvGraphicFramePr>
          <p:nvPr/>
        </p:nvGraphicFramePr>
        <p:xfrm>
          <a:off x="2767018" y="1456040"/>
          <a:ext cx="8904613" cy="289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4" name="Agrupar 53">
            <a:extLst>
              <a:ext uri="{FF2B5EF4-FFF2-40B4-BE49-F238E27FC236}">
                <a16:creationId xmlns:a16="http://schemas.microsoft.com/office/drawing/2014/main" id="{E0B03BFC-D038-D44D-138C-4E9814531C83}"/>
              </a:ext>
            </a:extLst>
          </p:cNvPr>
          <p:cNvGrpSpPr/>
          <p:nvPr/>
        </p:nvGrpSpPr>
        <p:grpSpPr>
          <a:xfrm>
            <a:off x="3676531" y="1184023"/>
            <a:ext cx="6826358" cy="2290406"/>
            <a:chOff x="2555776" y="1424975"/>
            <a:chExt cx="5688632" cy="1908672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28BB05B-0186-0A85-F3F1-00A75D741409}"/>
                </a:ext>
              </a:extLst>
            </p:cNvPr>
            <p:cNvCxnSpPr/>
            <p:nvPr/>
          </p:nvCxnSpPr>
          <p:spPr>
            <a:xfrm>
              <a:off x="2555776" y="3289548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713FE36F-2EFC-E654-FD22-11440D9C4ED2}"/>
                </a:ext>
              </a:extLst>
            </p:cNvPr>
            <p:cNvCxnSpPr/>
            <p:nvPr/>
          </p:nvCxnSpPr>
          <p:spPr>
            <a:xfrm>
              <a:off x="3491880" y="3143216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F2358435-848C-9FD2-0D9B-38A037666D70}"/>
                </a:ext>
              </a:extLst>
            </p:cNvPr>
            <p:cNvCxnSpPr/>
            <p:nvPr/>
          </p:nvCxnSpPr>
          <p:spPr>
            <a:xfrm>
              <a:off x="4427984" y="3001516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8739F72B-A73C-6125-730F-F80F015F4DDC}"/>
                </a:ext>
              </a:extLst>
            </p:cNvPr>
            <p:cNvCxnSpPr/>
            <p:nvPr/>
          </p:nvCxnSpPr>
          <p:spPr>
            <a:xfrm>
              <a:off x="5436096" y="2713484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90632723-C7E5-6BC5-6608-837280F412C6}"/>
                </a:ext>
              </a:extLst>
            </p:cNvPr>
            <p:cNvCxnSpPr/>
            <p:nvPr/>
          </p:nvCxnSpPr>
          <p:spPr>
            <a:xfrm>
              <a:off x="6372200" y="2569468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5F59C5E9-B692-7A20-5457-0399B997DD69}"/>
                </a:ext>
              </a:extLst>
            </p:cNvPr>
            <p:cNvCxnSpPr/>
            <p:nvPr/>
          </p:nvCxnSpPr>
          <p:spPr>
            <a:xfrm>
              <a:off x="7308304" y="2209428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eta Dobrada 43">
              <a:extLst>
                <a:ext uri="{FF2B5EF4-FFF2-40B4-BE49-F238E27FC236}">
                  <a16:creationId xmlns:a16="http://schemas.microsoft.com/office/drawing/2014/main" id="{D9EBC93C-3CF9-4355-482F-3E281D3DEEAB}"/>
                </a:ext>
              </a:extLst>
            </p:cNvPr>
            <p:cNvSpPr/>
            <p:nvPr/>
          </p:nvSpPr>
          <p:spPr>
            <a:xfrm rot="2495318">
              <a:off x="3095836" y="2595277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45" name="Seta Dobrada 44">
              <a:extLst>
                <a:ext uri="{FF2B5EF4-FFF2-40B4-BE49-F238E27FC236}">
                  <a16:creationId xmlns:a16="http://schemas.microsoft.com/office/drawing/2014/main" id="{BFE67E0F-D3CE-2698-BDAB-37ABC277E885}"/>
                </a:ext>
              </a:extLst>
            </p:cNvPr>
            <p:cNvSpPr/>
            <p:nvPr/>
          </p:nvSpPr>
          <p:spPr>
            <a:xfrm rot="2495318">
              <a:off x="4101266" y="2461457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46" name="Seta Dobrada 45">
              <a:extLst>
                <a:ext uri="{FF2B5EF4-FFF2-40B4-BE49-F238E27FC236}">
                  <a16:creationId xmlns:a16="http://schemas.microsoft.com/office/drawing/2014/main" id="{92D9759E-A321-40F5-B021-8E70CF170A42}"/>
                </a:ext>
              </a:extLst>
            </p:cNvPr>
            <p:cNvSpPr/>
            <p:nvPr/>
          </p:nvSpPr>
          <p:spPr>
            <a:xfrm rot="2495318">
              <a:off x="5129511" y="2200283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47" name="Seta Dobrada 46">
              <a:extLst>
                <a:ext uri="{FF2B5EF4-FFF2-40B4-BE49-F238E27FC236}">
                  <a16:creationId xmlns:a16="http://schemas.microsoft.com/office/drawing/2014/main" id="{5DB3C59C-0B22-89AA-2CB5-B12B7CB0D95C}"/>
                </a:ext>
              </a:extLst>
            </p:cNvPr>
            <p:cNvSpPr/>
            <p:nvPr/>
          </p:nvSpPr>
          <p:spPr>
            <a:xfrm rot="2495318">
              <a:off x="6115448" y="2004395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48" name="Seta Dobrada 47">
              <a:extLst>
                <a:ext uri="{FF2B5EF4-FFF2-40B4-BE49-F238E27FC236}">
                  <a16:creationId xmlns:a16="http://schemas.microsoft.com/office/drawing/2014/main" id="{F8F4DE7B-59EB-6E88-8EE1-E23219C9BFDC}"/>
                </a:ext>
              </a:extLst>
            </p:cNvPr>
            <p:cNvSpPr/>
            <p:nvPr/>
          </p:nvSpPr>
          <p:spPr>
            <a:xfrm rot="2495318">
              <a:off x="6950108" y="1669369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30E5173C-F5E3-BA16-7D54-3C0565356C79}"/>
                </a:ext>
              </a:extLst>
            </p:cNvPr>
            <p:cNvSpPr txBox="1"/>
            <p:nvPr/>
          </p:nvSpPr>
          <p:spPr>
            <a:xfrm>
              <a:off x="3182690" y="2318490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84%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C53D3A40-E9FA-39E1-900B-B88C9E292E7A}"/>
                </a:ext>
              </a:extLst>
            </p:cNvPr>
            <p:cNvSpPr txBox="1"/>
            <p:nvPr/>
          </p:nvSpPr>
          <p:spPr>
            <a:xfrm>
              <a:off x="4041249" y="2173697"/>
              <a:ext cx="8187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119%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8E83F423-D6F2-1AAC-8B0E-5A2BB1353634}"/>
                </a:ext>
              </a:extLst>
            </p:cNvPr>
            <p:cNvSpPr txBox="1"/>
            <p:nvPr/>
          </p:nvSpPr>
          <p:spPr>
            <a:xfrm>
              <a:off x="5178890" y="1939800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73%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1664B2A0-1BE2-C140-E64B-6A55BBB244B0}"/>
                </a:ext>
              </a:extLst>
            </p:cNvPr>
            <p:cNvSpPr txBox="1"/>
            <p:nvPr/>
          </p:nvSpPr>
          <p:spPr>
            <a:xfrm>
              <a:off x="6136928" y="1756845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47%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2E2EA3F5-9C80-69C4-9653-84370C17D1FE}"/>
                </a:ext>
              </a:extLst>
            </p:cNvPr>
            <p:cNvSpPr txBox="1"/>
            <p:nvPr/>
          </p:nvSpPr>
          <p:spPr>
            <a:xfrm>
              <a:off x="6997336" y="1424975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47%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881BBF67-9ED8-5F80-6781-C0D2F8BBE4A2}"/>
              </a:ext>
            </a:extLst>
          </p:cNvPr>
          <p:cNvGrpSpPr/>
          <p:nvPr/>
        </p:nvGrpSpPr>
        <p:grpSpPr>
          <a:xfrm>
            <a:off x="2939211" y="4169983"/>
            <a:ext cx="8220236" cy="2456173"/>
            <a:chOff x="1941342" y="3474985"/>
            <a:chExt cx="6850197" cy="2046811"/>
          </a:xfrm>
        </p:grpSpPr>
        <p:graphicFrame>
          <p:nvGraphicFramePr>
            <p:cNvPr id="55" name="Gráfico 54">
              <a:extLst>
                <a:ext uri="{FF2B5EF4-FFF2-40B4-BE49-F238E27FC236}">
                  <a16:creationId xmlns:a16="http://schemas.microsoft.com/office/drawing/2014/main" id="{8BB5DDBB-9FB2-304A-9B74-D1E113A9391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941342" y="3667878"/>
            <a:ext cx="6663106" cy="1853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B09A8823-0878-8F80-693C-EA16160675A3}"/>
                </a:ext>
              </a:extLst>
            </p:cNvPr>
            <p:cNvSpPr txBox="1"/>
            <p:nvPr/>
          </p:nvSpPr>
          <p:spPr>
            <a:xfrm>
              <a:off x="1950779" y="3474985"/>
              <a:ext cx="6840760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2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Rendimento de grãos da canola ao longo dos anos</a:t>
              </a:r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76703279-01B3-4145-6DBE-BD0711D7F017}"/>
              </a:ext>
            </a:extLst>
          </p:cNvPr>
          <p:cNvGrpSpPr/>
          <p:nvPr/>
        </p:nvGrpSpPr>
        <p:grpSpPr>
          <a:xfrm>
            <a:off x="3676531" y="4059650"/>
            <a:ext cx="6826358" cy="1601388"/>
            <a:chOff x="2555776" y="1999157"/>
            <a:chExt cx="5688632" cy="1334490"/>
          </a:xfrm>
        </p:grpSpPr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7C69DFBC-A726-6184-3534-2629713FC476}"/>
                </a:ext>
              </a:extLst>
            </p:cNvPr>
            <p:cNvCxnSpPr/>
            <p:nvPr/>
          </p:nvCxnSpPr>
          <p:spPr>
            <a:xfrm>
              <a:off x="2555776" y="3289548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93BA32BF-838D-EF6F-B431-32848370981E}"/>
                </a:ext>
              </a:extLst>
            </p:cNvPr>
            <p:cNvCxnSpPr/>
            <p:nvPr/>
          </p:nvCxnSpPr>
          <p:spPr>
            <a:xfrm>
              <a:off x="3491880" y="3201807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D788A0FA-026B-AAF5-3E1E-D500326A2FA9}"/>
                </a:ext>
              </a:extLst>
            </p:cNvPr>
            <p:cNvCxnSpPr/>
            <p:nvPr/>
          </p:nvCxnSpPr>
          <p:spPr>
            <a:xfrm>
              <a:off x="4427984" y="3057791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1B848611-F3C9-A0B3-A75D-CC8C1A003EB0}"/>
                </a:ext>
              </a:extLst>
            </p:cNvPr>
            <p:cNvCxnSpPr/>
            <p:nvPr/>
          </p:nvCxnSpPr>
          <p:spPr>
            <a:xfrm>
              <a:off x="5436096" y="2985783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5C149A39-2978-AD8E-8317-D6602B4F0D0A}"/>
                </a:ext>
              </a:extLst>
            </p:cNvPr>
            <p:cNvCxnSpPr/>
            <p:nvPr/>
          </p:nvCxnSpPr>
          <p:spPr>
            <a:xfrm>
              <a:off x="6372200" y="2769759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>
              <a:extLst>
                <a:ext uri="{FF2B5EF4-FFF2-40B4-BE49-F238E27FC236}">
                  <a16:creationId xmlns:a16="http://schemas.microsoft.com/office/drawing/2014/main" id="{A411542B-F09E-EB11-8187-F54ED1B3174B}"/>
                </a:ext>
              </a:extLst>
            </p:cNvPr>
            <p:cNvCxnSpPr/>
            <p:nvPr/>
          </p:nvCxnSpPr>
          <p:spPr>
            <a:xfrm>
              <a:off x="7308304" y="2697751"/>
              <a:ext cx="936104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eta Dobrada 63">
              <a:extLst>
                <a:ext uri="{FF2B5EF4-FFF2-40B4-BE49-F238E27FC236}">
                  <a16:creationId xmlns:a16="http://schemas.microsoft.com/office/drawing/2014/main" id="{79EB2AA2-5BD9-4990-EA8E-EC55731E69FB}"/>
                </a:ext>
              </a:extLst>
            </p:cNvPr>
            <p:cNvSpPr/>
            <p:nvPr/>
          </p:nvSpPr>
          <p:spPr>
            <a:xfrm rot="2495318">
              <a:off x="3095836" y="2595277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65" name="Seta Dobrada 64">
              <a:extLst>
                <a:ext uri="{FF2B5EF4-FFF2-40B4-BE49-F238E27FC236}">
                  <a16:creationId xmlns:a16="http://schemas.microsoft.com/office/drawing/2014/main" id="{1251D3E3-62B3-A1ED-B75F-EAC411663133}"/>
                </a:ext>
              </a:extLst>
            </p:cNvPr>
            <p:cNvSpPr/>
            <p:nvPr/>
          </p:nvSpPr>
          <p:spPr>
            <a:xfrm rot="2495318">
              <a:off x="4101266" y="2509636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66" name="Seta Dobrada 65">
              <a:extLst>
                <a:ext uri="{FF2B5EF4-FFF2-40B4-BE49-F238E27FC236}">
                  <a16:creationId xmlns:a16="http://schemas.microsoft.com/office/drawing/2014/main" id="{DD405EB0-27D0-191E-C050-FF5CC1F4F5C4}"/>
                </a:ext>
              </a:extLst>
            </p:cNvPr>
            <p:cNvSpPr/>
            <p:nvPr/>
          </p:nvSpPr>
          <p:spPr>
            <a:xfrm rot="2495318">
              <a:off x="5129511" y="2437628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67" name="Seta Dobrada 66">
              <a:extLst>
                <a:ext uri="{FF2B5EF4-FFF2-40B4-BE49-F238E27FC236}">
                  <a16:creationId xmlns:a16="http://schemas.microsoft.com/office/drawing/2014/main" id="{41B18708-F079-E8EF-4C84-4E53D08948BD}"/>
                </a:ext>
              </a:extLst>
            </p:cNvPr>
            <p:cNvSpPr/>
            <p:nvPr/>
          </p:nvSpPr>
          <p:spPr>
            <a:xfrm rot="2495318">
              <a:off x="6115448" y="2293612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68" name="Seta Dobrada 67">
              <a:extLst>
                <a:ext uri="{FF2B5EF4-FFF2-40B4-BE49-F238E27FC236}">
                  <a16:creationId xmlns:a16="http://schemas.microsoft.com/office/drawing/2014/main" id="{10F7CBA7-B80C-B9D4-991B-989312448FD7}"/>
                </a:ext>
              </a:extLst>
            </p:cNvPr>
            <p:cNvSpPr/>
            <p:nvPr/>
          </p:nvSpPr>
          <p:spPr>
            <a:xfrm rot="2495318">
              <a:off x="6950108" y="2221604"/>
              <a:ext cx="792088" cy="738370"/>
            </a:xfrm>
            <a:prstGeom prst="bentArrow">
              <a:avLst>
                <a:gd name="adj1" fmla="val 25000"/>
                <a:gd name="adj2" fmla="val 21823"/>
                <a:gd name="adj3" fmla="val 33538"/>
                <a:gd name="adj4" fmla="val 64487"/>
              </a:avLst>
            </a:prstGeom>
            <a:gradFill>
              <a:gsLst>
                <a:gs pos="0">
                  <a:srgbClr val="FFC000"/>
                </a:gs>
                <a:gs pos="100000">
                  <a:srgbClr val="F9E502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60">
                <a:solidFill>
                  <a:schemeClr val="tx1"/>
                </a:solidFill>
              </a:endParaRP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60E4C133-B1CB-539B-E93B-F7B1958AD7EF}"/>
                </a:ext>
              </a:extLst>
            </p:cNvPr>
            <p:cNvSpPr txBox="1"/>
            <p:nvPr/>
          </p:nvSpPr>
          <p:spPr>
            <a:xfrm>
              <a:off x="3182690" y="2318490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31%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B3C42084-F280-78A7-3720-1A8C3EDBAF07}"/>
                </a:ext>
              </a:extLst>
            </p:cNvPr>
            <p:cNvSpPr txBox="1"/>
            <p:nvPr/>
          </p:nvSpPr>
          <p:spPr>
            <a:xfrm>
              <a:off x="4041249" y="2287189"/>
              <a:ext cx="8187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42%</a:t>
              </a:r>
            </a:p>
          </p:txBody>
        </p:sp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E7D24F8D-4DBD-F3ED-8DC8-2369D7405D4E}"/>
                </a:ext>
              </a:extLst>
            </p:cNvPr>
            <p:cNvSpPr txBox="1"/>
            <p:nvPr/>
          </p:nvSpPr>
          <p:spPr>
            <a:xfrm>
              <a:off x="5178890" y="2215181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13%</a:t>
              </a:r>
            </a:p>
          </p:txBody>
        </p: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249DD22B-0FA3-77CF-8B00-490892B31E35}"/>
                </a:ext>
              </a:extLst>
            </p:cNvPr>
            <p:cNvSpPr txBox="1"/>
            <p:nvPr/>
          </p:nvSpPr>
          <p:spPr>
            <a:xfrm>
              <a:off x="6136928" y="2071165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24%</a:t>
              </a: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DF25DE4B-5153-C111-A59A-7809E15B822E}"/>
                </a:ext>
              </a:extLst>
            </p:cNvPr>
            <p:cNvSpPr txBox="1"/>
            <p:nvPr/>
          </p:nvSpPr>
          <p:spPr>
            <a:xfrm>
              <a:off x="6997336" y="1999157"/>
              <a:ext cx="6219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20" b="1" dirty="0">
                  <a:solidFill>
                    <a:srgbClr val="FFC000"/>
                  </a:solidFill>
                  <a:effectLst>
                    <a:outerShdw blurRad="25400" dist="25400" dir="600000" sx="103000" sy="103000" algn="ctr" rotWithShape="0">
                      <a:srgbClr val="FFFF00">
                        <a:alpha val="40000"/>
                      </a:srgbClr>
                    </a:outerShdw>
                  </a:effectLst>
                  <a:latin typeface="Century Gothic" panose="020B0502020202020204" pitchFamily="34" charset="0"/>
                </a:rPr>
                <a:t>15%</a:t>
              </a:r>
            </a:p>
          </p:txBody>
        </p:sp>
      </p:grp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1618C140-750E-C554-670F-DDBCCCEC3E32}"/>
              </a:ext>
            </a:extLst>
          </p:cNvPr>
          <p:cNvSpPr txBox="1"/>
          <p:nvPr/>
        </p:nvSpPr>
        <p:spPr>
          <a:xfrm>
            <a:off x="3388620" y="1581909"/>
            <a:ext cx="2333060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60" b="1" dirty="0">
                <a:solidFill>
                  <a:srgbClr val="008000"/>
                </a:solidFill>
                <a:latin typeface="Century Gothic" panose="020B0502020202020204" pitchFamily="34" charset="0"/>
              </a:rPr>
              <a:t>Produção: 6,2% a.a.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FA479F4A-E2D9-DEF1-9A68-D137F4AC0446}"/>
              </a:ext>
            </a:extLst>
          </p:cNvPr>
          <p:cNvSpPr txBox="1"/>
          <p:nvPr/>
        </p:nvSpPr>
        <p:spPr>
          <a:xfrm>
            <a:off x="3633326" y="6328744"/>
            <a:ext cx="2333060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60" b="1" dirty="0">
                <a:solidFill>
                  <a:srgbClr val="008000"/>
                </a:solidFill>
                <a:latin typeface="Century Gothic" panose="020B0502020202020204" pitchFamily="34" charset="0"/>
              </a:rPr>
              <a:t>Rendimento: 2,1% a.a.</a:t>
            </a:r>
          </a:p>
        </p:txBody>
      </p:sp>
    </p:spTree>
    <p:extLst>
      <p:ext uri="{BB962C8B-B14F-4D97-AF65-F5344CB8AC3E}">
        <p14:creationId xmlns:p14="http://schemas.microsoft.com/office/powerpoint/2010/main" val="15310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0AA9-6365-CC39-528E-5CC291391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9B55E33-F2CF-336A-A516-D36044E84BB9}"/>
              </a:ext>
            </a:extLst>
          </p:cNvPr>
          <p:cNvSpPr txBox="1"/>
          <p:nvPr/>
        </p:nvSpPr>
        <p:spPr>
          <a:xfrm>
            <a:off x="997834" y="231846"/>
            <a:ext cx="6603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80" dirty="0">
                <a:ln w="0">
                  <a:solidFill>
                    <a:srgbClr val="006600"/>
                  </a:solidFill>
                </a:ln>
                <a:solidFill>
                  <a:srgbClr val="08510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Cultivo da Canola no Brasil</a:t>
            </a:r>
            <a:endParaRPr lang="pt-BR" sz="720" dirty="0">
              <a:ln w="0">
                <a:solidFill>
                  <a:srgbClr val="006600"/>
                </a:solidFill>
              </a:ln>
              <a:solidFill>
                <a:srgbClr val="085108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D2FD0F-CA19-D929-DAED-133E7121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9021"/>
            <a:ext cx="2364908" cy="38644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F45C1F-32FA-B2BD-6B75-19A665F64943}"/>
              </a:ext>
            </a:extLst>
          </p:cNvPr>
          <p:cNvSpPr txBox="1"/>
          <p:nvPr/>
        </p:nvSpPr>
        <p:spPr>
          <a:xfrm>
            <a:off x="2466797" y="1621888"/>
            <a:ext cx="683994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Área cultivada com a canola ao longo dos anos (mil ha)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5EA485-1CE6-4A7C-5DC3-C712D917B6A1}"/>
              </a:ext>
            </a:extLst>
          </p:cNvPr>
          <p:cNvSpPr txBox="1"/>
          <p:nvPr/>
        </p:nvSpPr>
        <p:spPr>
          <a:xfrm>
            <a:off x="961130" y="2092749"/>
            <a:ext cx="147444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8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Fonte: CONAB, FAOSTAT e ABRASCANOLA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A00F810-DD1E-3D78-A971-AC256ED98B1F}"/>
              </a:ext>
            </a:extLst>
          </p:cNvPr>
          <p:cNvSpPr txBox="1"/>
          <p:nvPr/>
        </p:nvSpPr>
        <p:spPr>
          <a:xfrm>
            <a:off x="1029151" y="876407"/>
            <a:ext cx="8447468" cy="54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40"/>
              </a:spcBef>
              <a:spcAft>
                <a:spcPts val="1080"/>
              </a:spcAft>
              <a:buClr>
                <a:srgbClr val="000000"/>
              </a:buClr>
              <a:buSzPts val="4800"/>
            </a:pPr>
            <a:r>
              <a:rPr lang="pt-BR" sz="1620" dirty="0">
                <a:latin typeface="Century Gothic" panose="020B0502020202020204" pitchFamily="34" charset="0"/>
              </a:rPr>
              <a:t>Após estar </a:t>
            </a:r>
            <a:r>
              <a:rPr lang="pt-BR" sz="1620" b="1" dirty="0">
                <a:latin typeface="Century Gothic" panose="020B0502020202020204" pitchFamily="34" charset="0"/>
              </a:rPr>
              <a:t>estagnada</a:t>
            </a:r>
            <a:r>
              <a:rPr lang="pt-BR" sz="1620" dirty="0">
                <a:latin typeface="Century Gothic" panose="020B0502020202020204" pitchFamily="34" charset="0"/>
              </a:rPr>
              <a:t> por mais de </a:t>
            </a:r>
            <a:r>
              <a:rPr lang="pt-BR" sz="1620" b="1" dirty="0">
                <a:latin typeface="Century Gothic" panose="020B0502020202020204" pitchFamily="34" charset="0"/>
              </a:rPr>
              <a:t>10 anos</a:t>
            </a:r>
            <a:r>
              <a:rPr lang="pt-BR" sz="1620" dirty="0">
                <a:latin typeface="Century Gothic" panose="020B0502020202020204" pitchFamily="34" charset="0"/>
              </a:rPr>
              <a:t>, a área cultivada com a canola vem aumentando e superou no ano de </a:t>
            </a:r>
            <a:r>
              <a:rPr lang="pt-BR" sz="1620" b="1" dirty="0">
                <a:latin typeface="Century Gothic" panose="020B0502020202020204" pitchFamily="34" charset="0"/>
              </a:rPr>
              <a:t>2024</a:t>
            </a:r>
            <a:r>
              <a:rPr lang="pt-BR" sz="1620" dirty="0">
                <a:latin typeface="Century Gothic" panose="020B0502020202020204" pitchFamily="34" charset="0"/>
              </a:rPr>
              <a:t> os </a:t>
            </a:r>
            <a:r>
              <a:rPr lang="pt-BR" sz="1620" b="1" dirty="0">
                <a:latin typeface="Century Gothic" panose="020B0502020202020204" pitchFamily="34" charset="0"/>
              </a:rPr>
              <a:t>180 mil ha </a:t>
            </a:r>
            <a:r>
              <a:rPr lang="pt-BR" sz="1620" dirty="0">
                <a:latin typeface="Century Gothic" panose="020B0502020202020204" pitchFamily="34" charset="0"/>
              </a:rPr>
              <a:t>semeados.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AD2CE7F-7491-DC3D-0EFF-2B6FE81D9726}"/>
              </a:ext>
            </a:extLst>
          </p:cNvPr>
          <p:cNvGraphicFramePr>
            <a:graphicFrameLocks/>
          </p:cNvGraphicFramePr>
          <p:nvPr/>
        </p:nvGraphicFramePr>
        <p:xfrm>
          <a:off x="2854037" y="1981986"/>
          <a:ext cx="8080901" cy="3999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4BA42CE-041C-A328-4CD3-C7E080E1B205}"/>
              </a:ext>
            </a:extLst>
          </p:cNvPr>
          <p:cNvSpPr txBox="1"/>
          <p:nvPr/>
        </p:nvSpPr>
        <p:spPr>
          <a:xfrm>
            <a:off x="10157251" y="5848469"/>
            <a:ext cx="86409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" dirty="0">
                <a:solidFill>
                  <a:srgbClr val="FF0000"/>
                </a:solidFill>
                <a:latin typeface="Century Gothic" panose="020B0502020202020204" pitchFamily="34" charset="0"/>
              </a:rPr>
              <a:t>Estimativa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67572D9-8C82-F2D7-A2FA-EADE118F953A}"/>
              </a:ext>
            </a:extLst>
          </p:cNvPr>
          <p:cNvGrpSpPr/>
          <p:nvPr/>
        </p:nvGrpSpPr>
        <p:grpSpPr>
          <a:xfrm>
            <a:off x="3676531" y="1944273"/>
            <a:ext cx="6017450" cy="4569171"/>
            <a:chOff x="2555776" y="1620227"/>
            <a:chExt cx="5014542" cy="3807643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C09908B8-626B-6E78-5F73-1425C0CFC34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555776" y="1620227"/>
            <a:ext cx="501454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D5D212C1-986D-9654-F253-A23208A5E408}"/>
                </a:ext>
              </a:extLst>
            </p:cNvPr>
            <p:cNvCxnSpPr/>
            <p:nvPr/>
          </p:nvCxnSpPr>
          <p:spPr>
            <a:xfrm>
              <a:off x="2627784" y="5324280"/>
              <a:ext cx="432048" cy="0"/>
            </a:xfrm>
            <a:prstGeom prst="line">
              <a:avLst/>
            </a:prstGeom>
            <a:ln>
              <a:solidFill>
                <a:srgbClr val="FCD93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7009DE0-FCA1-0EF2-EDD6-E4B1F0B706AF}"/>
                </a:ext>
              </a:extLst>
            </p:cNvPr>
            <p:cNvSpPr txBox="1"/>
            <p:nvPr/>
          </p:nvSpPr>
          <p:spPr>
            <a:xfrm>
              <a:off x="3075116" y="5212427"/>
              <a:ext cx="2304256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80" dirty="0">
                  <a:latin typeface="Century Gothic" panose="020B0502020202020204" pitchFamily="34" charset="0"/>
                </a:rPr>
                <a:t>Rendimento de grãos (kg/ha)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8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1540-128D-9801-E241-523CF9D05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C455B88-D10D-9179-6649-7F5C33B5E762}"/>
              </a:ext>
            </a:extLst>
          </p:cNvPr>
          <p:cNvSpPr txBox="1"/>
          <p:nvPr/>
        </p:nvSpPr>
        <p:spPr>
          <a:xfrm>
            <a:off x="409477" y="165177"/>
            <a:ext cx="938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Destino da Canola no Brasil | 2024/2025</a:t>
            </a:r>
            <a:endParaRPr lang="pt-BR" sz="800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E8243E4-9291-D1EB-38CE-016E06606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715377"/>
            <a:ext cx="12191999" cy="1402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0A97D51-07D7-4A75-0ADD-2885ABAB380E}"/>
              </a:ext>
            </a:extLst>
          </p:cNvPr>
          <p:cNvCxnSpPr/>
          <p:nvPr/>
        </p:nvCxnSpPr>
        <p:spPr>
          <a:xfrm>
            <a:off x="281354" y="246405"/>
            <a:ext cx="0" cy="42231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3CD16FD-619D-023E-71AD-04901FBF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20" y="2889544"/>
            <a:ext cx="2627676" cy="4293844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EFE7AB49-4A79-08E8-86F7-A605A3A872B8}"/>
              </a:ext>
            </a:extLst>
          </p:cNvPr>
          <p:cNvSpPr txBox="1"/>
          <p:nvPr/>
        </p:nvSpPr>
        <p:spPr>
          <a:xfrm>
            <a:off x="486891" y="1295000"/>
            <a:ext cx="42157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pt-BR" sz="2400" dirty="0">
                <a:latin typeface="Century Gothic" panose="020B0502020202020204" pitchFamily="34" charset="0"/>
              </a:rPr>
              <a:t>Industrialização potencial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F492FA-E5BC-8326-9F13-77765F748D12}"/>
              </a:ext>
            </a:extLst>
          </p:cNvPr>
          <p:cNvSpPr/>
          <p:nvPr/>
        </p:nvSpPr>
        <p:spPr>
          <a:xfrm>
            <a:off x="747748" y="1718539"/>
            <a:ext cx="3682716" cy="649858"/>
          </a:xfrm>
          <a:prstGeom prst="rect">
            <a:avLst/>
          </a:prstGeom>
          <a:solidFill>
            <a:srgbClr val="EBE5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1459FE-197C-1EA6-5A1A-A12398E22FD7}"/>
              </a:ext>
            </a:extLst>
          </p:cNvPr>
          <p:cNvSpPr txBox="1"/>
          <p:nvPr/>
        </p:nvSpPr>
        <p:spPr>
          <a:xfrm>
            <a:off x="985651" y="1805051"/>
            <a:ext cx="32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280 mil toneladas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34BFAC3-4834-79D6-EC8E-5D1AEBBEF366}"/>
              </a:ext>
            </a:extLst>
          </p:cNvPr>
          <p:cNvSpPr/>
          <p:nvPr/>
        </p:nvSpPr>
        <p:spPr>
          <a:xfrm>
            <a:off x="4320241" y="3191046"/>
            <a:ext cx="3682716" cy="649858"/>
          </a:xfrm>
          <a:prstGeom prst="rect">
            <a:avLst/>
          </a:prstGeom>
          <a:solidFill>
            <a:srgbClr val="EBE5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013310-0A99-822B-0CCB-59C5E9950035}"/>
              </a:ext>
            </a:extLst>
          </p:cNvPr>
          <p:cNvSpPr txBox="1"/>
          <p:nvPr/>
        </p:nvSpPr>
        <p:spPr>
          <a:xfrm>
            <a:off x="4558144" y="3277558"/>
            <a:ext cx="32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40 mil toneladas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9ED493-DAB1-4711-DA9F-671E6FB869AD}"/>
              </a:ext>
            </a:extLst>
          </p:cNvPr>
          <p:cNvSpPr txBox="1"/>
          <p:nvPr/>
        </p:nvSpPr>
        <p:spPr>
          <a:xfrm>
            <a:off x="4018101" y="2766314"/>
            <a:ext cx="42157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pt-BR" sz="2400" dirty="0">
                <a:latin typeface="Century Gothic" panose="020B0502020202020204" pitchFamily="34" charset="0"/>
              </a:rPr>
              <a:t>Exportação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882C7C6-1931-68A9-89D9-721D42FE43A5}"/>
              </a:ext>
            </a:extLst>
          </p:cNvPr>
          <p:cNvSpPr/>
          <p:nvPr/>
        </p:nvSpPr>
        <p:spPr>
          <a:xfrm>
            <a:off x="7807648" y="4970739"/>
            <a:ext cx="3682716" cy="649858"/>
          </a:xfrm>
          <a:prstGeom prst="rect">
            <a:avLst/>
          </a:prstGeom>
          <a:solidFill>
            <a:srgbClr val="EBE5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BDED56-5BCB-F3B5-3FC0-C279A8052266}"/>
              </a:ext>
            </a:extLst>
          </p:cNvPr>
          <p:cNvSpPr txBox="1"/>
          <p:nvPr/>
        </p:nvSpPr>
        <p:spPr>
          <a:xfrm>
            <a:off x="8045551" y="5057251"/>
            <a:ext cx="32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320 mil toneladas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A4F9F16-B8DF-006D-3E6C-BB3B98EF9013}"/>
              </a:ext>
            </a:extLst>
          </p:cNvPr>
          <p:cNvSpPr txBox="1"/>
          <p:nvPr/>
        </p:nvSpPr>
        <p:spPr>
          <a:xfrm>
            <a:off x="7505508" y="4296593"/>
            <a:ext cx="4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buClr>
                <a:srgbClr val="000000"/>
              </a:buClr>
              <a:buSzPts val="4800"/>
              <a:buFont typeface="Calibri"/>
              <a:buNone/>
            </a:pPr>
            <a:r>
              <a:rPr lang="pt-BR" sz="2400" dirty="0">
                <a:latin typeface="Century Gothic" panose="020B0502020202020204" pitchFamily="34" charset="0"/>
              </a:rPr>
              <a:t>Produção total </a:t>
            </a:r>
          </a:p>
          <a:p>
            <a:pPr marL="0" marR="0" lvl="0" indent="0" algn="ctr" rtl="0">
              <a:lnSpc>
                <a:spcPct val="90000"/>
              </a:lnSpc>
              <a:buClr>
                <a:srgbClr val="000000"/>
              </a:buClr>
              <a:buSzPts val="4800"/>
              <a:buFont typeface="Calibri"/>
              <a:buNone/>
            </a:pPr>
            <a:r>
              <a:rPr lang="pt-BR" sz="1600" dirty="0">
                <a:latin typeface="Century Gothic" panose="020B0502020202020204" pitchFamily="34" charset="0"/>
              </a:rPr>
              <a:t>(expectativa 2025)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DDB5D0-1274-8EC0-3439-C8C95C61100C}"/>
              </a:ext>
            </a:extLst>
          </p:cNvPr>
          <p:cNvSpPr txBox="1"/>
          <p:nvPr/>
        </p:nvSpPr>
        <p:spPr>
          <a:xfrm>
            <a:off x="747748" y="2361018"/>
            <a:ext cx="36827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pt-BR" sz="1600" dirty="0">
                <a:latin typeface="Century Gothic" panose="020B0502020202020204" pitchFamily="34" charset="0"/>
              </a:rPr>
              <a:t>1ª. Indústria 100% canola em São Luiz Gonzaga/RS – </a:t>
            </a:r>
            <a:r>
              <a:rPr lang="pt-BR" sz="1600" dirty="0" err="1">
                <a:latin typeface="Century Gothic" panose="020B0502020202020204" pitchFamily="34" charset="0"/>
              </a:rPr>
              <a:t>Celena</a:t>
            </a:r>
            <a:r>
              <a:rPr lang="pt-BR" sz="1600" dirty="0">
                <a:latin typeface="Century Gothic" panose="020B0502020202020204" pitchFamily="34" charset="0"/>
              </a:rPr>
              <a:t> – </a:t>
            </a:r>
            <a:r>
              <a:rPr lang="pt-BR" sz="1600" dirty="0" err="1">
                <a:latin typeface="Century Gothic" panose="020B0502020202020204" pitchFamily="34" charset="0"/>
              </a:rPr>
              <a:t>Camera</a:t>
            </a:r>
            <a:r>
              <a:rPr lang="pt-BR" sz="1600" dirty="0">
                <a:latin typeface="Century Gothic" panose="020B0502020202020204" pitchFamily="34" charset="0"/>
              </a:rPr>
              <a:t> a partir de junho/2025</a:t>
            </a:r>
          </a:p>
        </p:txBody>
      </p:sp>
    </p:spTree>
    <p:extLst>
      <p:ext uri="{BB962C8B-B14F-4D97-AF65-F5344CB8AC3E}">
        <p14:creationId xmlns:p14="http://schemas.microsoft.com/office/powerpoint/2010/main" val="87350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AB0FACB-EF3B-2FA5-2C80-22FD191747D5}"/>
              </a:ext>
            </a:extLst>
          </p:cNvPr>
          <p:cNvSpPr txBox="1"/>
          <p:nvPr/>
        </p:nvSpPr>
        <p:spPr>
          <a:xfrm>
            <a:off x="409477" y="165177"/>
            <a:ext cx="938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Novas </a:t>
            </a:r>
            <a:r>
              <a:rPr lang="pt-BR" sz="3200" dirty="0" err="1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brássicas</a:t>
            </a:r>
            <a:endParaRPr lang="pt-BR" sz="800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6AB7F53-C778-7182-818D-8AB3FC4E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715377"/>
            <a:ext cx="12191999" cy="1402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283752A-3208-8FFA-F7B3-FE7E540C5B36}"/>
              </a:ext>
            </a:extLst>
          </p:cNvPr>
          <p:cNvCxnSpPr/>
          <p:nvPr/>
        </p:nvCxnSpPr>
        <p:spPr>
          <a:xfrm>
            <a:off x="281354" y="246405"/>
            <a:ext cx="0" cy="42231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B6B54F3-DB39-F6E8-4C51-C1D992CE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20" y="2889544"/>
            <a:ext cx="2627676" cy="4293844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682A0E2F-8C63-E58A-DE5D-5B83512EB9D8}"/>
              </a:ext>
            </a:extLst>
          </p:cNvPr>
          <p:cNvSpPr txBox="1"/>
          <p:nvPr/>
        </p:nvSpPr>
        <p:spPr>
          <a:xfrm>
            <a:off x="486891" y="1295000"/>
            <a:ext cx="42157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pt-BR" sz="2400" dirty="0" err="1">
                <a:latin typeface="Century Gothic" panose="020B0502020202020204" pitchFamily="34" charset="0"/>
              </a:rPr>
              <a:t>Carinata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F636E3D-1CC6-D308-481B-2D93E6C28EFA}"/>
              </a:ext>
            </a:extLst>
          </p:cNvPr>
          <p:cNvSpPr/>
          <p:nvPr/>
        </p:nvSpPr>
        <p:spPr>
          <a:xfrm>
            <a:off x="747748" y="1718539"/>
            <a:ext cx="3682716" cy="649858"/>
          </a:xfrm>
          <a:prstGeom prst="rect">
            <a:avLst/>
          </a:prstGeom>
          <a:solidFill>
            <a:srgbClr val="EBE5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DC4D63-24C2-FA9F-61C2-2BAAF4E5EF33}"/>
              </a:ext>
            </a:extLst>
          </p:cNvPr>
          <p:cNvSpPr txBox="1"/>
          <p:nvPr/>
        </p:nvSpPr>
        <p:spPr>
          <a:xfrm>
            <a:off x="985651" y="1805051"/>
            <a:ext cx="32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+- 25.000 ha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014F33-382F-05CF-A9FC-6250D5E0D0BE}"/>
              </a:ext>
            </a:extLst>
          </p:cNvPr>
          <p:cNvSpPr/>
          <p:nvPr/>
        </p:nvSpPr>
        <p:spPr>
          <a:xfrm>
            <a:off x="4320241" y="3191046"/>
            <a:ext cx="3682716" cy="649858"/>
          </a:xfrm>
          <a:prstGeom prst="rect">
            <a:avLst/>
          </a:prstGeom>
          <a:solidFill>
            <a:srgbClr val="EBE5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9F9357-A10B-8037-CC0B-0746C5DEEBFF}"/>
              </a:ext>
            </a:extLst>
          </p:cNvPr>
          <p:cNvSpPr txBox="1"/>
          <p:nvPr/>
        </p:nvSpPr>
        <p:spPr>
          <a:xfrm>
            <a:off x="4558144" y="3277558"/>
            <a:ext cx="32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+- 2.000 ha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64A8DD-73E4-2EA8-CFF8-BEB56F5CA494}"/>
              </a:ext>
            </a:extLst>
          </p:cNvPr>
          <p:cNvSpPr txBox="1"/>
          <p:nvPr/>
        </p:nvSpPr>
        <p:spPr>
          <a:xfrm>
            <a:off x="4018101" y="2766314"/>
            <a:ext cx="42157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pt-BR" sz="2400" dirty="0">
                <a:latin typeface="Century Gothic" panose="020B0502020202020204" pitchFamily="34" charset="0"/>
              </a:rPr>
              <a:t>Camelina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D80EBBC-321C-9BAB-1363-E03154B65201}"/>
              </a:ext>
            </a:extLst>
          </p:cNvPr>
          <p:cNvSpPr/>
          <p:nvPr/>
        </p:nvSpPr>
        <p:spPr>
          <a:xfrm>
            <a:off x="7807648" y="4970739"/>
            <a:ext cx="3682716" cy="649858"/>
          </a:xfrm>
          <a:prstGeom prst="rect">
            <a:avLst/>
          </a:prstGeom>
          <a:solidFill>
            <a:srgbClr val="EBE5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1E39306-0741-A44B-E5CB-96C8C90B82BD}"/>
              </a:ext>
            </a:extLst>
          </p:cNvPr>
          <p:cNvSpPr txBox="1"/>
          <p:nvPr/>
        </p:nvSpPr>
        <p:spPr>
          <a:xfrm>
            <a:off x="8045551" y="5057251"/>
            <a:ext cx="32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entury Gothic" panose="020B0502020202020204" pitchFamily="34" charset="0"/>
              </a:rPr>
              <a:t>+- 3.000 ha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D36A4EA-2181-7ECE-F32D-D23749F48DE3}"/>
              </a:ext>
            </a:extLst>
          </p:cNvPr>
          <p:cNvSpPr txBox="1"/>
          <p:nvPr/>
        </p:nvSpPr>
        <p:spPr>
          <a:xfrm>
            <a:off x="7505508" y="4538639"/>
            <a:ext cx="42157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buClr>
                <a:srgbClr val="000000"/>
              </a:buClr>
              <a:buSzPts val="4800"/>
              <a:buFont typeface="Calibri"/>
              <a:buNone/>
            </a:pPr>
            <a:r>
              <a:rPr lang="pt-BR" sz="2400" dirty="0">
                <a:latin typeface="Century Gothic" panose="020B0502020202020204" pitchFamily="34" charset="0"/>
              </a:rPr>
              <a:t>Nabo</a:t>
            </a:r>
          </a:p>
        </p:txBody>
      </p:sp>
    </p:spTree>
    <p:extLst>
      <p:ext uri="{BB962C8B-B14F-4D97-AF65-F5344CB8AC3E}">
        <p14:creationId xmlns:p14="http://schemas.microsoft.com/office/powerpoint/2010/main" val="246645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E16C5-3851-74C8-618B-8BF414A24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99E6896-12F7-9F74-55FA-B08414C4ED74}"/>
              </a:ext>
            </a:extLst>
          </p:cNvPr>
          <p:cNvSpPr txBox="1"/>
          <p:nvPr/>
        </p:nvSpPr>
        <p:spPr>
          <a:xfrm>
            <a:off x="409477" y="165177"/>
            <a:ext cx="938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Novas </a:t>
            </a:r>
            <a:r>
              <a:rPr lang="pt-BR" sz="3200" dirty="0" err="1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brássicas</a:t>
            </a:r>
            <a:endParaRPr lang="pt-BR" sz="800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B4C8072F-C6CF-20BA-2A96-9FB22339E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715377"/>
            <a:ext cx="12191999" cy="1402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2430C6B-250F-B008-B8DC-D0776CACDE3B}"/>
              </a:ext>
            </a:extLst>
          </p:cNvPr>
          <p:cNvCxnSpPr/>
          <p:nvPr/>
        </p:nvCxnSpPr>
        <p:spPr>
          <a:xfrm>
            <a:off x="281354" y="246405"/>
            <a:ext cx="0" cy="42231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3757304-1F27-ECEB-2E36-6ED37B02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20" y="2889544"/>
            <a:ext cx="2627676" cy="42938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B88025B-4E2B-F296-F387-6BD133F61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6" y="-383125"/>
            <a:ext cx="10300447" cy="72411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5B1F628-A47D-B141-2899-11624731DED6}"/>
              </a:ext>
            </a:extLst>
          </p:cNvPr>
          <p:cNvSpPr/>
          <p:nvPr/>
        </p:nvSpPr>
        <p:spPr>
          <a:xfrm>
            <a:off x="11228294" y="0"/>
            <a:ext cx="963705" cy="6858000"/>
          </a:xfrm>
          <a:prstGeom prst="rect">
            <a:avLst/>
          </a:prstGeom>
          <a:solidFill>
            <a:srgbClr val="152F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E1BE799-9533-4853-9481-FB71B8C5C033}"/>
              </a:ext>
            </a:extLst>
          </p:cNvPr>
          <p:cNvSpPr/>
          <p:nvPr/>
        </p:nvSpPr>
        <p:spPr>
          <a:xfrm>
            <a:off x="-8964" y="0"/>
            <a:ext cx="963705" cy="6858000"/>
          </a:xfrm>
          <a:prstGeom prst="rect">
            <a:avLst/>
          </a:prstGeom>
          <a:solidFill>
            <a:srgbClr val="152F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AB0FACB-EF3B-2FA5-2C80-22FD191747D5}"/>
              </a:ext>
            </a:extLst>
          </p:cNvPr>
          <p:cNvSpPr txBox="1"/>
          <p:nvPr/>
        </p:nvSpPr>
        <p:spPr>
          <a:xfrm>
            <a:off x="4227880" y="4272943"/>
            <a:ext cx="7337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n w="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OBRIGADO</a:t>
            </a:r>
            <a:endParaRPr lang="pt-BR" sz="2000" dirty="0">
              <a:ln w="0">
                <a:solidFill>
                  <a:srgbClr val="006600"/>
                </a:solidFill>
              </a:ln>
              <a:solidFill>
                <a:srgbClr val="0066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6AB7F53-C778-7182-818D-8AB3FC4E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715377"/>
            <a:ext cx="12191999" cy="1402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283752A-3208-8FFA-F7B3-FE7E540C5B36}"/>
              </a:ext>
            </a:extLst>
          </p:cNvPr>
          <p:cNvCxnSpPr>
            <a:cxnSpLocks/>
          </p:cNvCxnSpPr>
          <p:nvPr/>
        </p:nvCxnSpPr>
        <p:spPr>
          <a:xfrm>
            <a:off x="4043487" y="4565187"/>
            <a:ext cx="0" cy="80867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B6B54F3-DB39-F6E8-4C51-C1D992CE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20" y="728693"/>
            <a:ext cx="3950038" cy="6454695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D42542E3-1968-B534-8427-7F09112A34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8" b="30905"/>
          <a:stretch/>
        </p:blipFill>
        <p:spPr>
          <a:xfrm>
            <a:off x="6476658" y="569071"/>
            <a:ext cx="4923457" cy="20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8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226</Words>
  <Application>Microsoft Macintosh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Aptos Narrow</vt:lpstr>
      <vt:lpstr>Arial</vt:lpstr>
      <vt:lpstr>Calibri</vt:lpstr>
      <vt:lpstr>Calibri Light</vt:lpstr>
      <vt:lpstr>Century Gothic</vt:lpstr>
      <vt:lpstr>Helvetica Neue</vt:lpstr>
      <vt:lpstr>Helvetica Neue Medium</vt:lpstr>
      <vt:lpstr>Helvetica Neue Thin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Kelly Costa</dc:creator>
  <cp:lastModifiedBy>Luiz Gustavo Floss</cp:lastModifiedBy>
  <cp:revision>44</cp:revision>
  <cp:lastPrinted>2023-08-21T19:32:49Z</cp:lastPrinted>
  <dcterms:created xsi:type="dcterms:W3CDTF">2019-03-19T18:06:01Z</dcterms:created>
  <dcterms:modified xsi:type="dcterms:W3CDTF">2025-03-11T14:04:08Z</dcterms:modified>
</cp:coreProperties>
</file>