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Arimo Bold" panose="020B0604020202020204" charset="0"/>
      <p:regular r:id="rId24"/>
    </p:embeddedFont>
    <p:embeddedFont>
      <p:font typeface="Canva Sans Medium" panose="020B0604020202020204" charset="0"/>
      <p:regular r:id="rId25"/>
    </p:embeddedFont>
    <p:embeddedFont>
      <p:font typeface="Rustic Printe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.gov.br/en/web/dou/-/portaria-normativa-cgu-n-71-de-10-de-abril-de-2023-477406468" TargetMode="External"/><Relationship Id="rId5" Type="http://schemas.openxmlformats.org/officeDocument/2006/relationships/hyperlink" Target="https://buscaprecedentes.cgu.gov.br/BuscaAvancada/BuscaAvancada?idAnexo=107868&amp;idAws=AnexosRecurso%2F181971%2F6b602ff0-c74a-4d7d-a9e3-61b9c0669e1f&amp;fileName=SEI_2917720_Parecer___Recurso_de_3%C2%AA_Instancia_1050.pdf&amp;handler=DownloadFile" TargetMode="Externa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br/conarq/pt-br/assuntos/noticias/cgu-concluiu-o-parecer-sobre-acesso-a-informacao-para-atender-ao-despacho-presidencial-de-1o-de-janeiro-de-2023/copy_of_PARECERFINALSOBREACESSOINFORMAO_CGU_FEV2023.pdf" TargetMode="External"/><Relationship Id="rId5" Type="http://schemas.openxmlformats.org/officeDocument/2006/relationships/hyperlink" Target="https://buscaprecedentes.cgu.gov.br/BuscaAvancada/BuscaAvancada?idAnexo=101420&amp;idAws=AnexosRecurso%2F173380%2Fdaad4d31-0a48-45bc-9bdb-4cf7c4761e69&amp;fileName=SEI_2789039_Parecer___Recurso_de_3%C2%AA_Instancia_463.pdf&amp;handler=DownloadFile" TargetMode="External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buscaprecedentes.cgu.gov.br/BuscaAvancada/BuscaAvancada?idAnexo=101128&amp;idAws=AnexosRecurso%2F173042%2Fa6ffb5d0-b252-433e-a55a-583f90cdba1f&amp;fileName=SEI_60143.0009122023-83_Parecer___Recurso_de_3%C2%AA_Instancia_327.pdf&amp;handler=DownloadFile" TargetMode="External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entralpaineis.cgu.gov.br/visualizar/lai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centralpaineis.cgu.gov.br/visualizar/lai" TargetMode="External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763162" y="-789039"/>
            <a:ext cx="2875332" cy="3635478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1044801" y="9258300"/>
            <a:ext cx="5315394" cy="1913542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2830164">
            <a:off x="5322070" y="8801780"/>
            <a:ext cx="3550978" cy="3705954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950933">
            <a:off x="-2582731" y="3638336"/>
            <a:ext cx="4236628" cy="4828066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5584336" y="-1920382"/>
            <a:ext cx="4623736" cy="3907057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-366315">
            <a:off x="16330139" y="2044607"/>
            <a:ext cx="3659690" cy="4299195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4624977" y="-3611469"/>
            <a:ext cx="4567505" cy="4720935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9924524" y="8931997"/>
            <a:ext cx="5331561" cy="3445521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5513261" y="7125624"/>
            <a:ext cx="3869837" cy="4265352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rot="-10800000">
            <a:off x="9144000" y="-1365351"/>
            <a:ext cx="6660247" cy="2730701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 rot="-2611628">
            <a:off x="1608356" y="-1969747"/>
            <a:ext cx="4007991" cy="3041063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3043366" y="-7241"/>
            <a:ext cx="11665968" cy="745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13713" spc="-822">
                <a:solidFill>
                  <a:srgbClr val="0B4E7C"/>
                </a:solidFill>
                <a:latin typeface="Rustic Printed"/>
              </a:rPr>
              <a:t> </a:t>
            </a:r>
          </a:p>
          <a:p>
            <a:pPr algn="ctr">
              <a:lnSpc>
                <a:spcPts val="11519"/>
              </a:lnSpc>
            </a:pPr>
            <a:r>
              <a:rPr lang="en-US" sz="13713" spc="-822">
                <a:solidFill>
                  <a:srgbClr val="0B4E7C"/>
                </a:solidFill>
                <a:latin typeface="Rustic Printed"/>
              </a:rPr>
              <a:t>Pedidos e Recursos</a:t>
            </a:r>
          </a:p>
          <a:p>
            <a:pPr algn="ctr">
              <a:lnSpc>
                <a:spcPts val="11519"/>
              </a:lnSpc>
            </a:pPr>
            <a:r>
              <a:rPr lang="en-US" sz="13713" spc="-822">
                <a:solidFill>
                  <a:srgbClr val="0B4E7C"/>
                </a:solidFill>
                <a:latin typeface="Rustic Printed"/>
              </a:rPr>
              <a:t>LAI no</a:t>
            </a:r>
          </a:p>
          <a:p>
            <a:pPr algn="ctr">
              <a:lnSpc>
                <a:spcPts val="11519"/>
              </a:lnSpc>
            </a:pPr>
            <a:r>
              <a:rPr lang="en-US" sz="13713" spc="-822">
                <a:solidFill>
                  <a:srgbClr val="0B4E7C"/>
                </a:solidFill>
                <a:latin typeface="Rustic Printed"/>
              </a:rPr>
              <a:t>Comando do</a:t>
            </a:r>
          </a:p>
          <a:p>
            <a:pPr marL="0" lvl="0" indent="0" algn="ctr">
              <a:lnSpc>
                <a:spcPts val="11519"/>
              </a:lnSpc>
            </a:pPr>
            <a:r>
              <a:rPr lang="en-US" sz="13713" spc="-822">
                <a:solidFill>
                  <a:srgbClr val="0B4E7C"/>
                </a:solidFill>
                <a:latin typeface="Rustic Printed"/>
              </a:rPr>
              <a:t> Exército</a:t>
            </a:r>
          </a:p>
        </p:txBody>
      </p:sp>
      <p:sp>
        <p:nvSpPr>
          <p:cNvPr id="15" name="Freeform 15"/>
          <p:cNvSpPr/>
          <p:nvPr/>
        </p:nvSpPr>
        <p:spPr>
          <a:xfrm rot="4142913">
            <a:off x="14751353" y="1770484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rot="-6823717">
            <a:off x="962904" y="6823086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5" y="0"/>
                </a:lnTo>
                <a:lnTo>
                  <a:pt x="2770525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 flipH="1">
            <a:off x="1421328" y="1365351"/>
            <a:ext cx="1467459" cy="1581362"/>
          </a:xfrm>
          <a:custGeom>
            <a:avLst/>
            <a:gdLst/>
            <a:ahLst/>
            <a:cxnLst/>
            <a:rect l="l" t="t" r="r" b="b"/>
            <a:pathLst>
              <a:path w="1467459" h="1581362">
                <a:moveTo>
                  <a:pt x="1467459" y="0"/>
                </a:moveTo>
                <a:lnTo>
                  <a:pt x="0" y="0"/>
                </a:lnTo>
                <a:lnTo>
                  <a:pt x="0" y="1581362"/>
                </a:lnTo>
                <a:lnTo>
                  <a:pt x="1467459" y="1581362"/>
                </a:lnTo>
                <a:lnTo>
                  <a:pt x="1467459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5804247" y="7478637"/>
            <a:ext cx="1140143" cy="1228640"/>
          </a:xfrm>
          <a:custGeom>
            <a:avLst/>
            <a:gdLst/>
            <a:ahLst/>
            <a:cxnLst/>
            <a:rect l="l" t="t" r="r" b="b"/>
            <a:pathLst>
              <a:path w="1140143" h="1228640">
                <a:moveTo>
                  <a:pt x="0" y="0"/>
                </a:moveTo>
                <a:lnTo>
                  <a:pt x="1140143" y="0"/>
                </a:lnTo>
                <a:lnTo>
                  <a:pt x="1140143" y="1228641"/>
                </a:lnTo>
                <a:lnTo>
                  <a:pt x="0" y="122864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3612351" y="7817790"/>
            <a:ext cx="16548651" cy="144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21"/>
              </a:lnSpc>
            </a:pPr>
            <a:r>
              <a:rPr lang="en-US" sz="4586">
                <a:solidFill>
                  <a:srgbClr val="0B4E7C"/>
                </a:solidFill>
                <a:latin typeface="Arimo"/>
              </a:rPr>
              <a:t>Marina Caetano</a:t>
            </a:r>
          </a:p>
          <a:p>
            <a:pPr>
              <a:lnSpc>
                <a:spcPts val="4881"/>
              </a:lnSpc>
            </a:pPr>
            <a:r>
              <a:rPr lang="en-US" sz="3487">
                <a:solidFill>
                  <a:srgbClr val="0B4E7C"/>
                </a:solidFill>
                <a:latin typeface="Arimo"/>
              </a:rPr>
              <a:t>Coordenadora de Estudos e Entendimentos de Acesso à Informação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34908" y="3661472"/>
            <a:ext cx="12299169" cy="3963775"/>
          </a:xfrm>
          <a:custGeom>
            <a:avLst/>
            <a:gdLst/>
            <a:ahLst/>
            <a:cxnLst/>
            <a:rect l="l" t="t" r="r" b="b"/>
            <a:pathLst>
              <a:path w="12299169" h="3963775">
                <a:moveTo>
                  <a:pt x="0" y="0"/>
                </a:moveTo>
                <a:lnTo>
                  <a:pt x="12299169" y="0"/>
                </a:lnTo>
                <a:lnTo>
                  <a:pt x="12299169" y="3963776"/>
                </a:lnTo>
                <a:lnTo>
                  <a:pt x="0" y="396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96" b="-3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82072" y="432614"/>
            <a:ext cx="16037159" cy="276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99"/>
              </a:lnSpc>
            </a:pPr>
            <a:r>
              <a:rPr lang="en-US" sz="9999" spc="-599">
                <a:solidFill>
                  <a:srgbClr val="0B4E7C"/>
                </a:solidFill>
                <a:latin typeface="Rustic Printed"/>
              </a:rPr>
              <a:t>RANKING DE PEDIDOS LAI X RECURSOS À CGU POR ÓRGÃO EM 2023</a:t>
            </a:r>
          </a:p>
        </p:txBody>
      </p:sp>
      <p:sp>
        <p:nvSpPr>
          <p:cNvPr id="5" name="Freeform 5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82072" y="3928172"/>
            <a:ext cx="4280312" cy="4000146"/>
          </a:xfrm>
          <a:custGeom>
            <a:avLst/>
            <a:gdLst/>
            <a:ahLst/>
            <a:cxnLst/>
            <a:rect l="l" t="t" r="r" b="b"/>
            <a:pathLst>
              <a:path w="4280312" h="4000146">
                <a:moveTo>
                  <a:pt x="0" y="0"/>
                </a:moveTo>
                <a:lnTo>
                  <a:pt x="4280313" y="0"/>
                </a:lnTo>
                <a:lnTo>
                  <a:pt x="4280313" y="4000147"/>
                </a:lnTo>
                <a:lnTo>
                  <a:pt x="0" y="4000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24874" y="2838775"/>
            <a:ext cx="11604621" cy="5011738"/>
          </a:xfrm>
          <a:custGeom>
            <a:avLst/>
            <a:gdLst/>
            <a:ahLst/>
            <a:cxnLst/>
            <a:rect l="l" t="t" r="r" b="b"/>
            <a:pathLst>
              <a:path w="11604621" h="5011738">
                <a:moveTo>
                  <a:pt x="0" y="0"/>
                </a:moveTo>
                <a:lnTo>
                  <a:pt x="11604621" y="0"/>
                </a:lnTo>
                <a:lnTo>
                  <a:pt x="11604621" y="5011738"/>
                </a:lnTo>
                <a:lnTo>
                  <a:pt x="0" y="5011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67" t="-5620" b="-58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79961" y="870181"/>
            <a:ext cx="16928078" cy="14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73"/>
              </a:lnSpc>
            </a:pPr>
            <a:r>
              <a:rPr lang="en-US" sz="9243" spc="-554">
                <a:solidFill>
                  <a:srgbClr val="0B4E7C"/>
                </a:solidFill>
                <a:latin typeface="Rustic Printed"/>
              </a:rPr>
              <a:t>DECISÕES DO EXÉRCITO EM PEDIDOS 2023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1036" y="7774313"/>
            <a:ext cx="2412297" cy="49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6"/>
              </a:lnSpc>
            </a:pPr>
            <a:r>
              <a:rPr lang="en-US" sz="2825">
                <a:solidFill>
                  <a:srgbClr val="555555"/>
                </a:solidFill>
                <a:latin typeface="Arimo"/>
              </a:rPr>
              <a:t>Quantidade</a:t>
            </a:r>
          </a:p>
        </p:txBody>
      </p:sp>
      <p:sp>
        <p:nvSpPr>
          <p:cNvPr id="6" name="TextBox 6"/>
          <p:cNvSpPr txBox="1"/>
          <p:nvPr/>
        </p:nvSpPr>
        <p:spPr>
          <a:xfrm rot="-5329444">
            <a:off x="-106355" y="4640808"/>
            <a:ext cx="2699650" cy="50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893">
                <a:solidFill>
                  <a:srgbClr val="555555"/>
                </a:solidFill>
                <a:latin typeface="Arimo"/>
              </a:rPr>
              <a:t>Decisão CEX</a:t>
            </a:r>
          </a:p>
        </p:txBody>
      </p:sp>
      <p:sp>
        <p:nvSpPr>
          <p:cNvPr id="7" name="Freeform 7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3682291" y="2541129"/>
            <a:ext cx="3318374" cy="461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6"/>
              </a:lnSpc>
            </a:pPr>
            <a:r>
              <a:rPr lang="en-US" sz="4347">
                <a:solidFill>
                  <a:srgbClr val="002042"/>
                </a:solidFill>
                <a:latin typeface="Arimo"/>
              </a:rPr>
              <a:t> </a:t>
            </a:r>
            <a:r>
              <a:rPr lang="en-US" sz="4347">
                <a:solidFill>
                  <a:srgbClr val="FF3131"/>
                </a:solidFill>
                <a:latin typeface="Arimo"/>
              </a:rPr>
              <a:t>57%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 dos </a:t>
            </a:r>
            <a:r>
              <a:rPr lang="en-US" sz="4347">
                <a:solidFill>
                  <a:srgbClr val="002042"/>
                </a:solidFill>
                <a:latin typeface="Arimo Bold"/>
              </a:rPr>
              <a:t>pedidos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LAI ao Exército tiveram acesso negado.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378017" y="2363630"/>
            <a:ext cx="10220997" cy="6050819"/>
          </a:xfrm>
          <a:custGeom>
            <a:avLst/>
            <a:gdLst/>
            <a:ahLst/>
            <a:cxnLst/>
            <a:rect l="l" t="t" r="r" b="b"/>
            <a:pathLst>
              <a:path w="10220997" h="6050819">
                <a:moveTo>
                  <a:pt x="0" y="0"/>
                </a:moveTo>
                <a:lnTo>
                  <a:pt x="10220998" y="0"/>
                </a:lnTo>
                <a:lnTo>
                  <a:pt x="10220998" y="6050819"/>
                </a:lnTo>
                <a:lnTo>
                  <a:pt x="0" y="6050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12" b="-45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661046" y="233572"/>
            <a:ext cx="10965908" cy="213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88"/>
              </a:lnSpc>
            </a:pPr>
            <a:r>
              <a:rPr lang="en-US" sz="7696" spc="-461">
                <a:solidFill>
                  <a:srgbClr val="0B4E7C"/>
                </a:solidFill>
                <a:latin typeface="Rustic Printed"/>
              </a:rPr>
              <a:t>DECISÕES DA CGU EM RECURSOS DO EXÉRCITO EM 2023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80412" y="8338249"/>
            <a:ext cx="2412297" cy="49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6"/>
              </a:lnSpc>
            </a:pPr>
            <a:r>
              <a:rPr lang="en-US" sz="2825">
                <a:solidFill>
                  <a:srgbClr val="555555"/>
                </a:solidFill>
                <a:latin typeface="Arimo"/>
              </a:rPr>
              <a:t>Quantidade</a:t>
            </a:r>
          </a:p>
        </p:txBody>
      </p:sp>
      <p:sp>
        <p:nvSpPr>
          <p:cNvPr id="6" name="TextBox 6"/>
          <p:cNvSpPr txBox="1"/>
          <p:nvPr/>
        </p:nvSpPr>
        <p:spPr>
          <a:xfrm rot="-5329444">
            <a:off x="630863" y="5322452"/>
            <a:ext cx="3204227" cy="50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893">
                <a:solidFill>
                  <a:srgbClr val="555555"/>
                </a:solidFill>
                <a:latin typeface="Arimo"/>
              </a:rPr>
              <a:t>Decisão da CGU</a:t>
            </a:r>
          </a:p>
        </p:txBody>
      </p:sp>
      <p:sp>
        <p:nvSpPr>
          <p:cNvPr id="7" name="Freeform 7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2964612" y="2788898"/>
            <a:ext cx="4004174" cy="384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6"/>
              </a:lnSpc>
            </a:pPr>
            <a:r>
              <a:rPr lang="en-US" sz="4347">
                <a:solidFill>
                  <a:srgbClr val="FF3131"/>
                </a:solidFill>
                <a:latin typeface="Arimo"/>
              </a:rPr>
              <a:t>64%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 dos </a:t>
            </a:r>
            <a:r>
              <a:rPr lang="en-US" sz="4347">
                <a:solidFill>
                  <a:srgbClr val="002042"/>
                </a:solidFill>
                <a:latin typeface="Arimo Bold"/>
              </a:rPr>
              <a:t>recursos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LAI do Exército à CGU foram indeferidos.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801015" y="432614"/>
            <a:ext cx="15458285" cy="226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72"/>
              </a:lnSpc>
            </a:pPr>
            <a:r>
              <a:rPr lang="en-US" sz="8200" spc="-492">
                <a:solidFill>
                  <a:srgbClr val="0B4E7C"/>
                </a:solidFill>
                <a:latin typeface="Rustic Printed"/>
              </a:rPr>
              <a:t>SOLICITANTES FREQUENTES E INDEFERIMENTOS</a:t>
            </a:r>
          </a:p>
        </p:txBody>
      </p:sp>
      <p:sp>
        <p:nvSpPr>
          <p:cNvPr id="4" name="Freeform 4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3"/>
          <p:cNvSpPr txBox="1"/>
          <p:nvPr/>
        </p:nvSpPr>
        <p:spPr>
          <a:xfrm>
            <a:off x="1801015" y="432614"/>
            <a:ext cx="15458285" cy="226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72"/>
              </a:lnSpc>
            </a:pPr>
            <a:r>
              <a:rPr lang="en-US" sz="8200" spc="-492">
                <a:solidFill>
                  <a:srgbClr val="0B4E7C"/>
                </a:solidFill>
                <a:latin typeface="Rustic Printed"/>
              </a:rPr>
              <a:t>SOLICITANTES FREQUENTES E INDEFERIMENTOS</a:t>
            </a:r>
          </a:p>
        </p:txBody>
      </p:sp>
      <p:sp>
        <p:nvSpPr>
          <p:cNvPr id="11" name="Freeform 4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5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877495" y="2706632"/>
            <a:ext cx="12420530" cy="6336868"/>
          </a:xfrm>
          <a:custGeom>
            <a:avLst/>
            <a:gdLst/>
            <a:ahLst/>
            <a:cxnLst/>
            <a:rect l="l" t="t" r="r" b="b"/>
            <a:pathLst>
              <a:path w="12420530" h="6336868">
                <a:moveTo>
                  <a:pt x="0" y="0"/>
                </a:moveTo>
                <a:lnTo>
                  <a:pt x="12420530" y="0"/>
                </a:lnTo>
                <a:lnTo>
                  <a:pt x="12420530" y="6336868"/>
                </a:lnTo>
                <a:lnTo>
                  <a:pt x="0" y="63368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7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 rot="-5400000">
            <a:off x="-134030" y="5171102"/>
            <a:ext cx="2699650" cy="50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893">
                <a:solidFill>
                  <a:srgbClr val="555555"/>
                </a:solidFill>
                <a:latin typeface="Arimo"/>
              </a:rPr>
              <a:t>Solicitante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32025" y="2611382"/>
            <a:ext cx="4136199" cy="643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4"/>
              </a:lnSpc>
            </a:pPr>
            <a:r>
              <a:rPr lang="en-US" sz="4031">
                <a:solidFill>
                  <a:srgbClr val="0B4E7C"/>
                </a:solidFill>
                <a:latin typeface="Arimo"/>
              </a:rPr>
              <a:t> 78% dos recursos se referem a 4 solicitantes</a:t>
            </a:r>
          </a:p>
          <a:p>
            <a:pPr>
              <a:lnSpc>
                <a:spcPts val="5644"/>
              </a:lnSpc>
            </a:pPr>
            <a:endParaRPr lang="en-US" sz="4031">
              <a:solidFill>
                <a:srgbClr val="0B4E7C"/>
              </a:solidFill>
              <a:latin typeface="Arimo"/>
            </a:endParaRPr>
          </a:p>
          <a:p>
            <a:pPr>
              <a:lnSpc>
                <a:spcPts val="5644"/>
              </a:lnSpc>
            </a:pPr>
            <a:r>
              <a:rPr lang="en-US" sz="4031">
                <a:solidFill>
                  <a:srgbClr val="C55A12"/>
                </a:solidFill>
                <a:latin typeface="Arimo"/>
              </a:rPr>
              <a:t>98% dos desprovimentos  se referem a</a:t>
            </a:r>
          </a:p>
          <a:p>
            <a:pPr>
              <a:lnSpc>
                <a:spcPts val="5644"/>
              </a:lnSpc>
            </a:pPr>
            <a:r>
              <a:rPr lang="en-US" sz="4031">
                <a:solidFill>
                  <a:srgbClr val="C55A12"/>
                </a:solidFill>
                <a:latin typeface="Arimo"/>
              </a:rPr>
              <a:t>4 solicitantes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9598" y="9625008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829715" y="248484"/>
            <a:ext cx="15458285" cy="127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72"/>
              </a:lnSpc>
            </a:pPr>
            <a:r>
              <a:rPr lang="en-US" sz="8200" spc="-492">
                <a:solidFill>
                  <a:srgbClr val="0B4E7C"/>
                </a:solidFill>
                <a:latin typeface="Rustic Printed"/>
              </a:rPr>
              <a:t>BOLETIM INFORMATIVO SNAI</a:t>
            </a:r>
          </a:p>
        </p:txBody>
      </p:sp>
      <p:sp>
        <p:nvSpPr>
          <p:cNvPr id="4" name="Freeform 4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0" y="8834788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8" y="0"/>
                </a:lnTo>
                <a:lnTo>
                  <a:pt x="1661648" y="847024"/>
                </a:lnTo>
                <a:lnTo>
                  <a:pt x="0" y="84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3"/>
          <p:cNvSpPr txBox="1"/>
          <p:nvPr/>
        </p:nvSpPr>
        <p:spPr>
          <a:xfrm>
            <a:off x="2829715" y="248484"/>
            <a:ext cx="15458285" cy="127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72"/>
              </a:lnSpc>
            </a:pPr>
            <a:r>
              <a:rPr lang="en-US" sz="8200" spc="-492">
                <a:solidFill>
                  <a:srgbClr val="0B4E7C"/>
                </a:solidFill>
                <a:latin typeface="Rustic Printed"/>
              </a:rPr>
              <a:t>BOLETIM INFORMATIVO SNAI</a:t>
            </a:r>
          </a:p>
        </p:txBody>
      </p:sp>
      <p:sp>
        <p:nvSpPr>
          <p:cNvPr id="10" name="Freeform 4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5"/>
          <p:cNvSpPr/>
          <p:nvPr/>
        </p:nvSpPr>
        <p:spPr>
          <a:xfrm>
            <a:off x="0" y="8834788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8" y="0"/>
                </a:lnTo>
                <a:lnTo>
                  <a:pt x="1661648" y="847024"/>
                </a:lnTo>
                <a:lnTo>
                  <a:pt x="0" y="847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281535" y="1965792"/>
            <a:ext cx="9001870" cy="6918159"/>
          </a:xfrm>
          <a:custGeom>
            <a:avLst/>
            <a:gdLst/>
            <a:ahLst/>
            <a:cxnLst/>
            <a:rect l="l" t="t" r="r" b="b"/>
            <a:pathLst>
              <a:path w="9001870" h="6918159">
                <a:moveTo>
                  <a:pt x="0" y="0"/>
                </a:moveTo>
                <a:lnTo>
                  <a:pt x="9001870" y="0"/>
                </a:lnTo>
                <a:lnTo>
                  <a:pt x="9001870" y="6918158"/>
                </a:lnTo>
                <a:lnTo>
                  <a:pt x="0" y="6918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849598" y="9625008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16903" y="8492478"/>
            <a:ext cx="12844433" cy="9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9"/>
              </a:lnSpc>
            </a:pPr>
            <a:endParaRPr/>
          </a:p>
          <a:p>
            <a:pPr>
              <a:lnSpc>
                <a:spcPts val="3819"/>
              </a:lnSpc>
            </a:pPr>
            <a:r>
              <a:rPr lang="en-US" sz="2728" u="sng">
                <a:solidFill>
                  <a:srgbClr val="0B4E7C"/>
                </a:solidFill>
                <a:latin typeface="Arimo"/>
              </a:rPr>
              <a:t>https://www.gov.br/acessoainformacao/pt-br/central-de-conteudo/boletins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83529" y="4348279"/>
            <a:ext cx="4280312" cy="4000146"/>
          </a:xfrm>
          <a:custGeom>
            <a:avLst/>
            <a:gdLst/>
            <a:ahLst/>
            <a:cxnLst/>
            <a:rect l="l" t="t" r="r" b="b"/>
            <a:pathLst>
              <a:path w="4280312" h="4000146">
                <a:moveTo>
                  <a:pt x="0" y="0"/>
                </a:moveTo>
                <a:lnTo>
                  <a:pt x="4280312" y="0"/>
                </a:lnTo>
                <a:lnTo>
                  <a:pt x="4280312" y="4000147"/>
                </a:lnTo>
                <a:lnTo>
                  <a:pt x="0" y="400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72583" y="1175323"/>
            <a:ext cx="15986717" cy="14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9000" spc="-540">
                <a:solidFill>
                  <a:srgbClr val="FFFFFF"/>
                </a:solidFill>
                <a:latin typeface="Rustic Printed"/>
              </a:rPr>
              <a:t>CASOS CONCRETOS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76397" y="8038635"/>
            <a:ext cx="12844433" cy="9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9"/>
              </a:lnSpc>
            </a:pPr>
            <a:endParaRPr/>
          </a:p>
          <a:p>
            <a:pPr>
              <a:lnSpc>
                <a:spcPts val="3819"/>
              </a:lnSpc>
            </a:pPr>
            <a:r>
              <a:rPr lang="en-US" sz="2728" u="sng">
                <a:solidFill>
                  <a:srgbClr val="0B4E7C"/>
                </a:solidFill>
                <a:latin typeface="Arimo"/>
              </a:rPr>
              <a:t>https://www.gov.br/acessoainformacao/pt-br/central-de-conteudo/boletins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7573" y="2603422"/>
            <a:ext cx="10985334" cy="63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Boletim 1, de setembro de 2023.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Pensões pagas à militares expulsos</a:t>
            </a:r>
          </a:p>
          <a:p>
            <a:pPr>
              <a:lnSpc>
                <a:spcPts val="3646"/>
              </a:lnSpc>
            </a:pPr>
            <a:endParaRPr lang="en-US" sz="2279">
              <a:solidFill>
                <a:srgbClr val="002042"/>
              </a:solidFill>
              <a:latin typeface="Arimo Bold"/>
            </a:endParaRP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Processo 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nº </a:t>
            </a:r>
            <a:r>
              <a:rPr lang="en-US" sz="2279" u="sng">
                <a:solidFill>
                  <a:srgbClr val="002042"/>
                </a:solidFill>
                <a:latin typeface="Arimo"/>
                <a:hlinkClick r:id="rId5" tooltip="https://buscaprecedentes.cgu.gov.br/BuscaAvancada/BuscaAvancada?idAnexo=107868&amp;idAws=AnexosRecurso%2F181971%2F6b602ff0-c74a-4d7d-a9e3-61b9c0669e1f&amp;fileName=SEI_2917720_Parecer___Recurso_de_3%C2%AA_Instancia_1050.pdf&amp;handler=DownloadFile"/>
              </a:rPr>
              <a:t>60143.002943/2023-79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Órgão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: Comando do Exército – CEX.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Objeto do recurso: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 Pensões pagas a militares expulsos com o seguinte detalhamento: nome do militar instituidor do benefício; nomes dos pensionistas; data de concessão; motivo da pensão; ato normativo de concessão; data da expulsão do militar que resultou no recebimento da pensão; e motivo da expulsão.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Decisão da CGU: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 Provimento.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Resumo da decisão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: A decisão considerou que o órgão não apresentou evidências suficientes para configurar o pedido como desproporcional, conforme orientação do </a:t>
            </a:r>
            <a:r>
              <a:rPr lang="en-US" sz="2279" u="sng">
                <a:solidFill>
                  <a:srgbClr val="002042"/>
                </a:solidFill>
                <a:latin typeface="Arimo"/>
                <a:hlinkClick r:id="rId6" tooltip="https://www.in.gov.br/en/web/dou/-/portaria-normativa-cgu-n-71-de-10-de-abril-de-2023-477406468"/>
              </a:rPr>
              <a:t>Enunciado CGU 11/2023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.  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n-US" sz="2279">
              <a:solidFill>
                <a:srgbClr val="002042"/>
              </a:solidFill>
              <a:latin typeface="Arim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8"/>
          <p:cNvSpPr txBox="1"/>
          <p:nvPr/>
        </p:nvSpPr>
        <p:spPr>
          <a:xfrm>
            <a:off x="5776397" y="8038635"/>
            <a:ext cx="12844433" cy="9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9"/>
              </a:lnSpc>
            </a:pPr>
            <a:endParaRPr/>
          </a:p>
          <a:p>
            <a:pPr>
              <a:lnSpc>
                <a:spcPts val="3819"/>
              </a:lnSpc>
            </a:pPr>
            <a:r>
              <a:rPr lang="en-US" sz="2728" u="sng">
                <a:solidFill>
                  <a:srgbClr val="0B4E7C"/>
                </a:solidFill>
                <a:latin typeface="Arimo"/>
              </a:rPr>
              <a:t>https://www.gov.br/acessoainformacao/pt-br/central-de-conteudo/boletins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1387573" y="2603422"/>
            <a:ext cx="10985334" cy="63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Boletim 1, de setembro de 2023.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Pensões pagas à militares expulsos</a:t>
            </a:r>
          </a:p>
          <a:p>
            <a:pPr>
              <a:lnSpc>
                <a:spcPts val="3646"/>
              </a:lnSpc>
            </a:pPr>
            <a:endParaRPr lang="en-US" sz="2279">
              <a:solidFill>
                <a:srgbClr val="002042"/>
              </a:solidFill>
              <a:latin typeface="Arimo Bold"/>
            </a:endParaRP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Processo 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nº </a:t>
            </a:r>
            <a:r>
              <a:rPr lang="en-US" sz="2279" u="sng">
                <a:solidFill>
                  <a:srgbClr val="002042"/>
                </a:solidFill>
                <a:latin typeface="Arimo"/>
                <a:hlinkClick r:id="rId5" tooltip="https://buscaprecedentes.cgu.gov.br/BuscaAvancada/BuscaAvancada?idAnexo=107868&amp;idAws=AnexosRecurso%2F181971%2F6b602ff0-c74a-4d7d-a9e3-61b9c0669e1f&amp;fileName=SEI_2917720_Parecer___Recurso_de_3%C2%AA_Instancia_1050.pdf&amp;handler=DownloadFile"/>
              </a:rPr>
              <a:t>60143.002943/2023-79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Órgão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: Comando do Exército – CEX.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Objeto do recurso: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 Pensões pagas a militares expulsos com o seguinte detalhamento: nome do militar instituidor do benefício; nomes dos pensionistas; data de concessão; motivo da pensão; ato normativo de concessão; data da expulsão do militar que resultou no recebimento da pensão; e motivo da expulsão.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Decisão da CGU: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 Provimento. </a:t>
            </a:r>
          </a:p>
          <a:p>
            <a:pPr>
              <a:lnSpc>
                <a:spcPts val="3646"/>
              </a:lnSpc>
            </a:pPr>
            <a:r>
              <a:rPr lang="en-US" sz="2279">
                <a:solidFill>
                  <a:srgbClr val="002042"/>
                </a:solidFill>
                <a:latin typeface="Arimo Bold"/>
              </a:rPr>
              <a:t>Resumo da decisão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: A decisão considerou que o órgão não apresentou evidências suficientes para configurar o pedido como desproporcional, conforme orientação do </a:t>
            </a:r>
            <a:r>
              <a:rPr lang="en-US" sz="2279" u="sng">
                <a:solidFill>
                  <a:srgbClr val="002042"/>
                </a:solidFill>
                <a:latin typeface="Arimo"/>
                <a:hlinkClick r:id="rId6" tooltip="https://www.in.gov.br/en/web/dou/-/portaria-normativa-cgu-n-71-de-10-de-abril-de-2023-477406468"/>
              </a:rPr>
              <a:t>Enunciado CGU 11/2023</a:t>
            </a:r>
            <a:r>
              <a:rPr lang="en-US" sz="2279">
                <a:solidFill>
                  <a:srgbClr val="002042"/>
                </a:solidFill>
                <a:latin typeface="Arimo"/>
              </a:rPr>
              <a:t>.  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n-US" sz="2279">
              <a:solidFill>
                <a:srgbClr val="002042"/>
              </a:solidFill>
              <a:latin typeface="Arimo"/>
            </a:endParaRPr>
          </a:p>
        </p:txBody>
      </p:sp>
      <p:sp>
        <p:nvSpPr>
          <p:cNvPr id="17" name="Freeform 10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1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83529" y="4348279"/>
            <a:ext cx="4280312" cy="4000146"/>
          </a:xfrm>
          <a:custGeom>
            <a:avLst/>
            <a:gdLst/>
            <a:ahLst/>
            <a:cxnLst/>
            <a:rect l="l" t="t" r="r" b="b"/>
            <a:pathLst>
              <a:path w="4280312" h="4000146">
                <a:moveTo>
                  <a:pt x="0" y="0"/>
                </a:moveTo>
                <a:lnTo>
                  <a:pt x="4280312" y="0"/>
                </a:lnTo>
                <a:lnTo>
                  <a:pt x="4280312" y="4000147"/>
                </a:lnTo>
                <a:lnTo>
                  <a:pt x="0" y="400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72583" y="1175323"/>
            <a:ext cx="15986717" cy="14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9000" spc="-540">
                <a:solidFill>
                  <a:srgbClr val="FFFFFF"/>
                </a:solidFill>
                <a:latin typeface="Rustic Printed"/>
              </a:rPr>
              <a:t>CASOS CONCRETOS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3469" y="2368987"/>
            <a:ext cx="10985334" cy="670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endParaRPr/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Autorizações nominais de porte de armas</a:t>
            </a:r>
          </a:p>
          <a:p>
            <a:pPr>
              <a:lnSpc>
                <a:spcPts val="3470"/>
              </a:lnSpc>
            </a:pPr>
            <a:endParaRPr lang="en-US" sz="2479">
              <a:solidFill>
                <a:srgbClr val="002042"/>
              </a:solidFill>
              <a:latin typeface="Arimo Bold"/>
            </a:endParaRP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"/>
              </a:rPr>
              <a:t>Processo nº </a:t>
            </a:r>
            <a:r>
              <a:rPr lang="en-US" sz="2479" u="sng">
                <a:solidFill>
                  <a:srgbClr val="002042"/>
                </a:solidFill>
                <a:latin typeface="Arimo"/>
                <a:hlinkClick r:id="rId5" tooltip="https://buscaprecedentes.cgu.gov.br/BuscaAvancada/BuscaAvancada?idAnexo=101420&amp;idAws=AnexosRecurso%2F173380%2Fdaad4d31-0a48-45bc-9bdb-4cf7c4761e69&amp;fileName=SEI_2789039_Parecer___Recurso_de_3%C2%AA_Instancia_463.pdf&amp;handler=DownloadFile"/>
              </a:rPr>
              <a:t>60143.000917/2023-14</a:t>
            </a:r>
            <a:r>
              <a:rPr lang="en-US" sz="2479">
                <a:solidFill>
                  <a:srgbClr val="002042"/>
                </a:solidFill>
                <a:latin typeface="Arimo"/>
              </a:rPr>
              <a:t> 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Objeto do recurso:</a:t>
            </a:r>
            <a:r>
              <a:rPr lang="en-US" sz="2479">
                <a:solidFill>
                  <a:srgbClr val="002042"/>
                </a:solidFill>
                <a:latin typeface="Arimo"/>
              </a:rPr>
              <a:t> Divulgação nominal das concessões de autorização de posse de arma, registradas no SIGMA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Decisão da CGU: </a:t>
            </a:r>
            <a:r>
              <a:rPr lang="en-US" sz="2479">
                <a:solidFill>
                  <a:srgbClr val="002042"/>
                </a:solidFill>
                <a:latin typeface="Arimo"/>
              </a:rPr>
              <a:t>Desprovimento 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Entendimento CGU: </a:t>
            </a:r>
          </a:p>
          <a:p>
            <a:pPr>
              <a:lnSpc>
                <a:spcPts val="3190"/>
              </a:lnSpc>
            </a:pPr>
            <a:r>
              <a:rPr lang="en-US" sz="2279">
                <a:solidFill>
                  <a:srgbClr val="002042"/>
                </a:solidFill>
                <a:latin typeface="Arimo"/>
              </a:rPr>
              <a:t> “A Controladoria-Geral da União tem entendido que as informações sobre os indivíduos que possuem autorização para porte e a posse de arma de fogo possuem natureza de informação pessoal sensível, uma vez que a sua divulgação poderia expor as pessoas a quem se referem a riscos decorrentes da violação de seus direitos à intimidade, à vida privada, à honra e/ou à imagem.” </a:t>
            </a:r>
            <a:r>
              <a:rPr lang="en-US" sz="2279" u="sng">
                <a:solidFill>
                  <a:srgbClr val="002042"/>
                </a:solidFill>
                <a:latin typeface="Arimo"/>
                <a:hlinkClick r:id="rId6" tooltip="https://www.gov.br/conarq/pt-br/assuntos/noticias/cgu-concluiu-o-parecer-sobre-acesso-a-informacao-para-atender-ao-despacho-presidencial-de-1o-de-janeiro-de-2023/copy_of_PARECERFINALSOBREACESSOINFORMAO_CGU_FEV2023.pdf"/>
              </a:rPr>
              <a:t>Parecer sobre Acesso à Informação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endParaRPr lang="en-US" sz="2279" u="sng">
              <a:solidFill>
                <a:srgbClr val="002042"/>
              </a:solidFill>
              <a:latin typeface="Arimo"/>
              <a:hlinkClick r:id="rId6" tooltip="https://www.gov.br/conarq/pt-br/assuntos/noticias/cgu-concluiu-o-parecer-sobre-acesso-a-informacao-para-atender-ao-despacho-presidencial-de-1o-de-janeiro-de-2023/copy_of_PARECERFINALSOBREACESSOINFORMAO_CGU_FEV2023.pdf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n-US" sz="2279" u="sng">
              <a:solidFill>
                <a:srgbClr val="002042"/>
              </a:solidFill>
              <a:latin typeface="Arimo"/>
              <a:hlinkClick r:id="rId6" tooltip="https://www.gov.br/conarq/pt-br/assuntos/noticias/cgu-concluiu-o-parecer-sobre-acesso-a-informacao-para-atender-ao-despacho-presidencial-de-1o-de-janeiro-de-2023/copy_of_PARECERFINALSOBREACESSOINFORMAO_CGU_FEV2023.pdf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83529" y="4348279"/>
            <a:ext cx="4280312" cy="4000146"/>
          </a:xfrm>
          <a:custGeom>
            <a:avLst/>
            <a:gdLst/>
            <a:ahLst/>
            <a:cxnLst/>
            <a:rect l="l" t="t" r="r" b="b"/>
            <a:pathLst>
              <a:path w="4280312" h="4000146">
                <a:moveTo>
                  <a:pt x="0" y="0"/>
                </a:moveTo>
                <a:lnTo>
                  <a:pt x="4280312" y="0"/>
                </a:lnTo>
                <a:lnTo>
                  <a:pt x="4280312" y="4000147"/>
                </a:lnTo>
                <a:lnTo>
                  <a:pt x="0" y="400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72583" y="1175323"/>
            <a:ext cx="15986717" cy="14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9000" spc="-540">
                <a:solidFill>
                  <a:srgbClr val="FFFFFF"/>
                </a:solidFill>
                <a:latin typeface="Rustic Printed"/>
              </a:rPr>
              <a:t>CASOS CONCRETOS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2128" y="3016385"/>
            <a:ext cx="10985334" cy="590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endParaRPr/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Dados relacionados a suicídios</a:t>
            </a:r>
          </a:p>
          <a:p>
            <a:pPr>
              <a:lnSpc>
                <a:spcPts val="3470"/>
              </a:lnSpc>
            </a:pPr>
            <a:endParaRPr lang="en-US" sz="2479">
              <a:solidFill>
                <a:srgbClr val="002042"/>
              </a:solidFill>
              <a:latin typeface="Arimo Bold"/>
            </a:endParaRP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"/>
              </a:rPr>
              <a:t>Processo nº </a:t>
            </a:r>
            <a:r>
              <a:rPr lang="en-US" sz="2479" u="sng">
                <a:solidFill>
                  <a:srgbClr val="002042"/>
                </a:solidFill>
                <a:latin typeface="Arimo"/>
                <a:hlinkClick r:id="rId5" tooltip="https://buscaprecedentes.cgu.gov.br/BuscaAvancada/BuscaAvancada?idAnexo=101128&amp;idAws=AnexosRecurso%2F173042%2Fa6ffb5d0-b252-433e-a55a-583f90cdba1f&amp;fileName=SEI_60143.0009122023-83_Parecer___Recurso_de_3%C2%AA_Instancia_327.pdf&amp;handler=DownloadFile"/>
              </a:rPr>
              <a:t>60143.000912/2023-83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Objeto do recurso:</a:t>
            </a:r>
            <a:r>
              <a:rPr lang="en-US" sz="2479">
                <a:solidFill>
                  <a:srgbClr val="002042"/>
                </a:solidFill>
                <a:latin typeface="Arimo"/>
              </a:rPr>
              <a:t> Quantidade de suicídios, no período de 2017 a 2022, segmentados por batalhões e/ou estados do CEX.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Decisão da CGU: </a:t>
            </a:r>
            <a:r>
              <a:rPr lang="en-US" sz="2479">
                <a:solidFill>
                  <a:srgbClr val="002042"/>
                </a:solidFill>
                <a:latin typeface="Arimo"/>
              </a:rPr>
              <a:t>Perda de Objeto</a:t>
            </a:r>
          </a:p>
          <a:p>
            <a:pPr>
              <a:lnSpc>
                <a:spcPts val="3470"/>
              </a:lnSpc>
            </a:pPr>
            <a:r>
              <a:rPr lang="en-US" sz="2479">
                <a:solidFill>
                  <a:srgbClr val="002042"/>
                </a:solidFill>
                <a:latin typeface="Arimo Bold"/>
              </a:rPr>
              <a:t>Resumo: </a:t>
            </a:r>
          </a:p>
          <a:p>
            <a:pPr>
              <a:lnSpc>
                <a:spcPts val="3190"/>
              </a:lnSpc>
            </a:pPr>
            <a:r>
              <a:rPr lang="en-US" sz="2279">
                <a:solidFill>
                  <a:srgbClr val="002042"/>
                </a:solidFill>
                <a:latin typeface="Arimo"/>
              </a:rPr>
              <a:t>O CEX forneceu números totalizados por ano, mas indicou que o fornecimento de maiores informações poderia levar à identificação de indivíduos, em violação de sigilo à informação pessoal.</a:t>
            </a:r>
          </a:p>
          <a:p>
            <a:pPr>
              <a:lnSpc>
                <a:spcPts val="3190"/>
              </a:lnSpc>
            </a:pPr>
            <a:endParaRPr lang="en-US" sz="2279">
              <a:solidFill>
                <a:srgbClr val="002042"/>
              </a:solidFill>
              <a:latin typeface="Arimo"/>
            </a:endParaRPr>
          </a:p>
          <a:p>
            <a:pPr>
              <a:lnSpc>
                <a:spcPts val="3190"/>
              </a:lnSpc>
              <a:spcBef>
                <a:spcPct val="0"/>
              </a:spcBef>
            </a:pPr>
            <a:endParaRPr lang="en-US" sz="2279">
              <a:solidFill>
                <a:srgbClr val="002042"/>
              </a:solidFill>
              <a:latin typeface="Arimo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n-US" sz="2279">
              <a:solidFill>
                <a:srgbClr val="002042"/>
              </a:solidFill>
              <a:latin typeface="Arim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55692" y="1790701"/>
            <a:ext cx="14455649" cy="7269903"/>
          </a:xfrm>
          <a:custGeom>
            <a:avLst/>
            <a:gdLst/>
            <a:ahLst/>
            <a:cxnLst/>
            <a:rect l="l" t="t" r="r" b="b"/>
            <a:pathLst>
              <a:path w="14455649" h="7269903">
                <a:moveTo>
                  <a:pt x="0" y="0"/>
                </a:moveTo>
                <a:lnTo>
                  <a:pt x="14455649" y="0"/>
                </a:lnTo>
                <a:lnTo>
                  <a:pt x="14455649" y="7269903"/>
                </a:lnTo>
                <a:lnTo>
                  <a:pt x="0" y="7269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8" r="-814" b="-238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082303" y="324971"/>
            <a:ext cx="14123394" cy="1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10000" spc="-600">
                <a:solidFill>
                  <a:srgbClr val="0B4E7C"/>
                </a:solidFill>
                <a:latin typeface="Rustic Printed"/>
              </a:rPr>
              <a:t>BUSCA DE DECISÕES CGU E CMRI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21534" y="6653700"/>
            <a:ext cx="10333166" cy="308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endParaRPr/>
          </a:p>
          <a:p>
            <a:pPr>
              <a:lnSpc>
                <a:spcPts val="4099"/>
              </a:lnSpc>
            </a:pPr>
            <a:endParaRPr/>
          </a:p>
          <a:p>
            <a:pPr>
              <a:lnSpc>
                <a:spcPts val="4099"/>
              </a:lnSpc>
            </a:pPr>
            <a:endParaRPr/>
          </a:p>
          <a:p>
            <a:pPr>
              <a:lnSpc>
                <a:spcPts val="4099"/>
              </a:lnSpc>
            </a:pPr>
            <a:endParaRPr/>
          </a:p>
          <a:p>
            <a:pPr>
              <a:lnSpc>
                <a:spcPts val="4099"/>
              </a:lnSpc>
            </a:pPr>
            <a:endParaRPr/>
          </a:p>
          <a:p>
            <a:pPr>
              <a:lnSpc>
                <a:spcPts val="4099"/>
              </a:lnSpc>
            </a:pPr>
            <a:r>
              <a:rPr lang="en-US" sz="2928" u="sng">
                <a:solidFill>
                  <a:srgbClr val="0B4E7C"/>
                </a:solidFill>
                <a:latin typeface="Arimo"/>
              </a:rPr>
              <a:t>https://buscalai.cgu.gov.br/BuscaAvancada/BuscaAvancada</a:t>
            </a:r>
          </a:p>
        </p:txBody>
      </p:sp>
      <p:sp>
        <p:nvSpPr>
          <p:cNvPr id="6" name="Freeform 6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55692" y="4130362"/>
            <a:ext cx="4135258" cy="2026276"/>
          </a:xfrm>
          <a:custGeom>
            <a:avLst/>
            <a:gdLst/>
            <a:ahLst/>
            <a:cxnLst/>
            <a:rect l="l" t="t" r="r" b="b"/>
            <a:pathLst>
              <a:path w="4135258" h="2026276">
                <a:moveTo>
                  <a:pt x="0" y="0"/>
                </a:moveTo>
                <a:lnTo>
                  <a:pt x="4135258" y="0"/>
                </a:lnTo>
                <a:lnTo>
                  <a:pt x="4135258" y="2026276"/>
                </a:lnTo>
                <a:lnTo>
                  <a:pt x="0" y="2026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763162" y="-789039"/>
            <a:ext cx="2875332" cy="3635478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1044801" y="9258300"/>
            <a:ext cx="5315394" cy="1913542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869867" y="3823461"/>
            <a:ext cx="7973677" cy="275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66"/>
              </a:lnSpc>
            </a:pPr>
            <a:r>
              <a:rPr lang="en-US" sz="18888" spc="-1133">
                <a:solidFill>
                  <a:srgbClr val="0B4E7C"/>
                </a:solidFill>
                <a:latin typeface="Rustic Printed"/>
              </a:rPr>
              <a:t>OBRIGADA</a:t>
            </a:r>
          </a:p>
        </p:txBody>
      </p:sp>
      <p:sp>
        <p:nvSpPr>
          <p:cNvPr id="6" name="Freeform 6"/>
          <p:cNvSpPr/>
          <p:nvPr/>
        </p:nvSpPr>
        <p:spPr>
          <a:xfrm rot="2830164">
            <a:off x="5322070" y="8801780"/>
            <a:ext cx="3550978" cy="3705954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950933">
            <a:off x="-2582731" y="3638336"/>
            <a:ext cx="4236628" cy="4828066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5584336" y="-1920382"/>
            <a:ext cx="4623736" cy="3907057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366315">
            <a:off x="16272866" y="2044607"/>
            <a:ext cx="3659690" cy="4299195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4624977" y="-3611469"/>
            <a:ext cx="4567505" cy="4720935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924524" y="8931997"/>
            <a:ext cx="5331561" cy="3445521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5513261" y="7125624"/>
            <a:ext cx="3869837" cy="4265352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 rot="-10800000">
            <a:off x="9144000" y="-1365351"/>
            <a:ext cx="6660247" cy="2730701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 rot="-2611628">
            <a:off x="1608356" y="-1969747"/>
            <a:ext cx="4007991" cy="3041063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 rot="3439542">
            <a:off x="12477745" y="2571123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800"/>
                </a:lnTo>
                <a:lnTo>
                  <a:pt x="0" y="166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rot="-7235282">
            <a:off x="3033323" y="6293225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 flipH="1">
            <a:off x="4270593" y="2757734"/>
            <a:ext cx="1198548" cy="1291578"/>
          </a:xfrm>
          <a:custGeom>
            <a:avLst/>
            <a:gdLst/>
            <a:ahLst/>
            <a:cxnLst/>
            <a:rect l="l" t="t" r="r" b="b"/>
            <a:pathLst>
              <a:path w="1198548" h="1291578">
                <a:moveTo>
                  <a:pt x="1198548" y="0"/>
                </a:moveTo>
                <a:lnTo>
                  <a:pt x="0" y="0"/>
                </a:lnTo>
                <a:lnTo>
                  <a:pt x="0" y="1291578"/>
                </a:lnTo>
                <a:lnTo>
                  <a:pt x="1198548" y="1291578"/>
                </a:lnTo>
                <a:lnTo>
                  <a:pt x="1198548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2722864" y="6511304"/>
            <a:ext cx="1140143" cy="1228640"/>
          </a:xfrm>
          <a:custGeom>
            <a:avLst/>
            <a:gdLst/>
            <a:ahLst/>
            <a:cxnLst/>
            <a:rect l="l" t="t" r="r" b="b"/>
            <a:pathLst>
              <a:path w="1140143" h="1228640">
                <a:moveTo>
                  <a:pt x="0" y="0"/>
                </a:moveTo>
                <a:lnTo>
                  <a:pt x="1140143" y="0"/>
                </a:lnTo>
                <a:lnTo>
                  <a:pt x="1140143" y="1228640"/>
                </a:lnTo>
                <a:lnTo>
                  <a:pt x="0" y="12286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155C9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671040" y="3514994"/>
            <a:ext cx="5582747" cy="4672503"/>
          </a:xfrm>
          <a:custGeom>
            <a:avLst/>
            <a:gdLst/>
            <a:ahLst/>
            <a:cxnLst/>
            <a:rect l="l" t="t" r="r" b="b"/>
            <a:pathLst>
              <a:path w="5582747" h="4672503">
                <a:moveTo>
                  <a:pt x="0" y="0"/>
                </a:moveTo>
                <a:lnTo>
                  <a:pt x="5582746" y="0"/>
                </a:lnTo>
                <a:lnTo>
                  <a:pt x="5582746" y="4672503"/>
                </a:lnTo>
                <a:lnTo>
                  <a:pt x="0" y="4672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93" r="-12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519557" y="1623651"/>
            <a:ext cx="11248885" cy="1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10000" spc="-600">
                <a:solidFill>
                  <a:srgbClr val="FFFFFF"/>
                </a:solidFill>
                <a:latin typeface="Rustic Printed"/>
              </a:rPr>
              <a:t>ROTEIRO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8979" y="2948509"/>
            <a:ext cx="10629699" cy="574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354" lvl="1" indent="-368177">
              <a:lnSpc>
                <a:spcPts val="4604"/>
              </a:lnSpc>
              <a:buFont typeface="Arial"/>
              <a:buChar char="•"/>
            </a:pPr>
            <a:r>
              <a:rPr lang="en-US" sz="3410" spc="204">
                <a:solidFill>
                  <a:srgbClr val="FFFFFF"/>
                </a:solidFill>
                <a:latin typeface="Canva Sans Medium"/>
              </a:rPr>
              <a:t>Painel da LAI</a:t>
            </a:r>
          </a:p>
          <a:p>
            <a:pPr>
              <a:lnSpc>
                <a:spcPts val="4604"/>
              </a:lnSpc>
            </a:pPr>
            <a:endParaRPr lang="en-US" sz="3410" spc="204">
              <a:solidFill>
                <a:srgbClr val="FFFFFF"/>
              </a:solidFill>
              <a:latin typeface="Canva Sans Medium"/>
            </a:endParaRPr>
          </a:p>
          <a:p>
            <a:pPr marL="736354" lvl="1" indent="-368177">
              <a:lnSpc>
                <a:spcPts val="4604"/>
              </a:lnSpc>
              <a:buFont typeface="Arial"/>
              <a:buChar char="•"/>
            </a:pPr>
            <a:r>
              <a:rPr lang="en-US" sz="3410" spc="204">
                <a:solidFill>
                  <a:srgbClr val="FFFFFF"/>
                </a:solidFill>
                <a:latin typeface="Canva Sans Medium"/>
              </a:rPr>
              <a:t>Portal de Dados Abertos</a:t>
            </a:r>
          </a:p>
          <a:p>
            <a:pPr>
              <a:lnSpc>
                <a:spcPts val="4604"/>
              </a:lnSpc>
            </a:pPr>
            <a:endParaRPr lang="en-US" sz="3410" spc="204">
              <a:solidFill>
                <a:srgbClr val="FFFFFF"/>
              </a:solidFill>
              <a:latin typeface="Canva Sans Medium"/>
            </a:endParaRPr>
          </a:p>
          <a:p>
            <a:pPr marL="736354" lvl="1" indent="-368177">
              <a:lnSpc>
                <a:spcPts val="4604"/>
              </a:lnSpc>
              <a:buFont typeface="Arial"/>
              <a:buChar char="•"/>
            </a:pPr>
            <a:r>
              <a:rPr lang="en-US" sz="3410" spc="204">
                <a:solidFill>
                  <a:srgbClr val="FFFFFF"/>
                </a:solidFill>
                <a:latin typeface="Canva Sans Medium"/>
              </a:rPr>
              <a:t>Busca de pedidos e respostas LAI</a:t>
            </a:r>
          </a:p>
          <a:p>
            <a:pPr>
              <a:lnSpc>
                <a:spcPts val="4604"/>
              </a:lnSpc>
            </a:pPr>
            <a:endParaRPr lang="en-US" sz="3410" spc="204">
              <a:solidFill>
                <a:srgbClr val="FFFFFF"/>
              </a:solidFill>
              <a:latin typeface="Canva Sans Medium"/>
            </a:endParaRPr>
          </a:p>
          <a:p>
            <a:pPr marL="736354" lvl="1" indent="-368177">
              <a:lnSpc>
                <a:spcPts val="4604"/>
              </a:lnSpc>
              <a:buFont typeface="Arial"/>
              <a:buChar char="•"/>
            </a:pPr>
            <a:r>
              <a:rPr lang="en-US" sz="3410" spc="204">
                <a:solidFill>
                  <a:srgbClr val="FFFFFF"/>
                </a:solidFill>
                <a:latin typeface="Canva Sans Medium"/>
              </a:rPr>
              <a:t>Boletim Informativo da CGU</a:t>
            </a:r>
          </a:p>
          <a:p>
            <a:pPr>
              <a:lnSpc>
                <a:spcPts val="4604"/>
              </a:lnSpc>
            </a:pPr>
            <a:endParaRPr lang="en-US" sz="3410" spc="204">
              <a:solidFill>
                <a:srgbClr val="FFFFFF"/>
              </a:solidFill>
              <a:latin typeface="Canva Sans Medium"/>
            </a:endParaRPr>
          </a:p>
          <a:p>
            <a:pPr marL="736354" lvl="1" indent="-368177">
              <a:lnSpc>
                <a:spcPts val="4604"/>
              </a:lnSpc>
              <a:buFont typeface="Arial"/>
              <a:buChar char="•"/>
            </a:pPr>
            <a:r>
              <a:rPr lang="en-US" sz="3410" spc="204">
                <a:solidFill>
                  <a:srgbClr val="FFFFFF"/>
                </a:solidFill>
                <a:latin typeface="Canva Sans Medium"/>
              </a:rPr>
              <a:t>Busca de precedentes CGU e CMRI </a:t>
            </a:r>
          </a:p>
          <a:p>
            <a:pPr marL="0" lvl="0" indent="0">
              <a:lnSpc>
                <a:spcPts val="4172"/>
              </a:lnSpc>
              <a:spcBef>
                <a:spcPct val="0"/>
              </a:spcBef>
            </a:pPr>
            <a:endParaRPr lang="en-US" sz="3410" spc="204">
              <a:solidFill>
                <a:srgbClr val="FFFFFF"/>
              </a:solidFill>
              <a:latin typeface="Canva Sa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0" y="9439976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8" y="0"/>
                </a:lnTo>
                <a:lnTo>
                  <a:pt x="1661648" y="847024"/>
                </a:lnTo>
                <a:lnTo>
                  <a:pt x="0" y="84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83972" y="1568610"/>
            <a:ext cx="17349434" cy="7689690"/>
          </a:xfrm>
          <a:custGeom>
            <a:avLst/>
            <a:gdLst/>
            <a:ahLst/>
            <a:cxnLst/>
            <a:rect l="l" t="t" r="r" b="b"/>
            <a:pathLst>
              <a:path w="17349434" h="7689690">
                <a:moveTo>
                  <a:pt x="0" y="0"/>
                </a:moveTo>
                <a:lnTo>
                  <a:pt x="17349434" y="0"/>
                </a:lnTo>
                <a:lnTo>
                  <a:pt x="17349434" y="7689690"/>
                </a:lnTo>
                <a:lnTo>
                  <a:pt x="0" y="7689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" t="-18917" r="-3893" b="-11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651879" y="0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5"/>
                </a:lnTo>
                <a:lnTo>
                  <a:pt x="0" y="87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0" y="9439976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8" y="0"/>
                </a:lnTo>
                <a:lnTo>
                  <a:pt x="1661648" y="847024"/>
                </a:lnTo>
                <a:lnTo>
                  <a:pt x="0" y="84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4141797" y="1559052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6" y="0"/>
                </a:lnTo>
                <a:lnTo>
                  <a:pt x="3609966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721590" y="283651"/>
            <a:ext cx="8435223" cy="144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32"/>
              </a:lnSpc>
            </a:pPr>
            <a:r>
              <a:rPr lang="en-US" sz="9200" spc="-552">
                <a:solidFill>
                  <a:srgbClr val="002042"/>
                </a:solidFill>
                <a:latin typeface="Rustic Printed"/>
              </a:rPr>
              <a:t>PAINEL DA LAI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39201" y="6865508"/>
            <a:ext cx="7979624" cy="304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r>
              <a:rPr lang="en-US" sz="2887" u="sng">
                <a:solidFill>
                  <a:srgbClr val="002042"/>
                </a:solidFill>
                <a:latin typeface="Arimo"/>
                <a:hlinkClick r:id="rId8" tooltip="https://centralpaineis.cgu.gov.br/visualizar/lai"/>
              </a:rPr>
              <a:t>https://centralpaineis.cgu.gov.br/visualizar/lai</a:t>
            </a:r>
          </a:p>
        </p:txBody>
      </p:sp>
      <p:sp>
        <p:nvSpPr>
          <p:cNvPr id="10" name="Freeform 10"/>
          <p:cNvSpPr/>
          <p:nvPr/>
        </p:nvSpPr>
        <p:spPr>
          <a:xfrm>
            <a:off x="531830" y="5413455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304336" y="7687068"/>
            <a:ext cx="3634865" cy="1781084"/>
          </a:xfrm>
          <a:custGeom>
            <a:avLst/>
            <a:gdLst/>
            <a:ahLst/>
            <a:cxnLst/>
            <a:rect l="l" t="t" r="r" b="b"/>
            <a:pathLst>
              <a:path w="3634865" h="1781084">
                <a:moveTo>
                  <a:pt x="0" y="0"/>
                </a:moveTo>
                <a:lnTo>
                  <a:pt x="3634865" y="0"/>
                </a:lnTo>
                <a:lnTo>
                  <a:pt x="3634865" y="1781084"/>
                </a:lnTo>
                <a:lnTo>
                  <a:pt x="0" y="1781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4511802" y="3644571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6" y="0"/>
                </a:lnTo>
                <a:lnTo>
                  <a:pt x="3609966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758474" y="1329666"/>
            <a:ext cx="12771052" cy="8142454"/>
          </a:xfrm>
          <a:custGeom>
            <a:avLst/>
            <a:gdLst/>
            <a:ahLst/>
            <a:cxnLst/>
            <a:rect l="l" t="t" r="r" b="b"/>
            <a:pathLst>
              <a:path w="12771052" h="8142454">
                <a:moveTo>
                  <a:pt x="0" y="0"/>
                </a:moveTo>
                <a:lnTo>
                  <a:pt x="12771052" y="0"/>
                </a:lnTo>
                <a:lnTo>
                  <a:pt x="12771052" y="8142454"/>
                </a:lnTo>
                <a:lnTo>
                  <a:pt x="0" y="8142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33" t="-1261" b="-5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524661" y="188158"/>
            <a:ext cx="5848020" cy="144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32"/>
              </a:lnSpc>
            </a:pPr>
            <a:r>
              <a:rPr lang="en-US" sz="9200" spc="-552">
                <a:solidFill>
                  <a:srgbClr val="0B4E7C"/>
                </a:solidFill>
                <a:latin typeface="Rustic Printed"/>
              </a:rPr>
              <a:t>PAINEL DA LAI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01504" y="6860461"/>
            <a:ext cx="7828343" cy="304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endParaRPr/>
          </a:p>
          <a:p>
            <a:pPr>
              <a:lnSpc>
                <a:spcPts val="4041"/>
              </a:lnSpc>
            </a:pPr>
            <a:r>
              <a:rPr lang="en-US" sz="2887" u="sng">
                <a:solidFill>
                  <a:srgbClr val="0B4E7C"/>
                </a:solidFill>
                <a:latin typeface="Arimo"/>
                <a:hlinkClick r:id="rId4" tooltip="https://centralpaineis.cgu.gov.br/visualizar/lai"/>
              </a:rPr>
              <a:t>https://centralpaineis.cgu.gov.br/visualizar/lai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33389" y="1282041"/>
            <a:ext cx="4182286" cy="34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6"/>
              </a:lnSpc>
            </a:pPr>
            <a:r>
              <a:rPr lang="en-US" sz="2025">
                <a:solidFill>
                  <a:srgbClr val="0B4E7C"/>
                </a:solidFill>
                <a:latin typeface="Arimo Bold"/>
              </a:rPr>
              <a:t>Ranking de Satisfação do Usuário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6979" y="1282041"/>
            <a:ext cx="3955365" cy="34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6"/>
              </a:lnSpc>
            </a:pPr>
            <a:r>
              <a:rPr lang="en-US" sz="2025">
                <a:solidFill>
                  <a:srgbClr val="0B4E7C"/>
                </a:solidFill>
                <a:latin typeface="Arimo Bold"/>
              </a:rPr>
              <a:t>Satisfação do Usuário</a:t>
            </a:r>
          </a:p>
        </p:txBody>
      </p:sp>
      <p:sp>
        <p:nvSpPr>
          <p:cNvPr id="8" name="Freeform 8"/>
          <p:cNvSpPr/>
          <p:nvPr/>
        </p:nvSpPr>
        <p:spPr>
          <a:xfrm>
            <a:off x="16651879" y="58073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047297" y="7530422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6" y="0"/>
                </a:lnTo>
                <a:lnTo>
                  <a:pt x="3609966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2503497" y="7489416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6" y="0"/>
                </a:lnTo>
                <a:lnTo>
                  <a:pt x="3609966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4194387" y="3374616"/>
            <a:ext cx="4135258" cy="2026276"/>
          </a:xfrm>
          <a:custGeom>
            <a:avLst/>
            <a:gdLst/>
            <a:ahLst/>
            <a:cxnLst/>
            <a:rect l="l" t="t" r="r" b="b"/>
            <a:pathLst>
              <a:path w="4135258" h="2026276">
                <a:moveTo>
                  <a:pt x="0" y="0"/>
                </a:moveTo>
                <a:lnTo>
                  <a:pt x="4135258" y="0"/>
                </a:lnTo>
                <a:lnTo>
                  <a:pt x="4135258" y="2026277"/>
                </a:lnTo>
                <a:lnTo>
                  <a:pt x="0" y="20262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9448671" y="4516451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9448671" y="1630632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3"/>
                </a:lnTo>
                <a:lnTo>
                  <a:pt x="0" y="1768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2"/>
          <p:cNvSpPr/>
          <p:nvPr/>
        </p:nvSpPr>
        <p:spPr>
          <a:xfrm>
            <a:off x="4194387" y="3374616"/>
            <a:ext cx="4135258" cy="2026276"/>
          </a:xfrm>
          <a:custGeom>
            <a:avLst/>
            <a:gdLst/>
            <a:ahLst/>
            <a:cxnLst/>
            <a:rect l="l" t="t" r="r" b="b"/>
            <a:pathLst>
              <a:path w="4135258" h="2026276">
                <a:moveTo>
                  <a:pt x="0" y="0"/>
                </a:moveTo>
                <a:lnTo>
                  <a:pt x="4135258" y="0"/>
                </a:lnTo>
                <a:lnTo>
                  <a:pt x="4135258" y="2026277"/>
                </a:lnTo>
                <a:lnTo>
                  <a:pt x="0" y="20262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3"/>
          <p:cNvSpPr/>
          <p:nvPr/>
        </p:nvSpPr>
        <p:spPr>
          <a:xfrm>
            <a:off x="9448671" y="4516451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4"/>
          <p:cNvSpPr/>
          <p:nvPr/>
        </p:nvSpPr>
        <p:spPr>
          <a:xfrm>
            <a:off x="9448671" y="1630632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3"/>
                </a:lnTo>
                <a:lnTo>
                  <a:pt x="0" y="1768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505444" y="450480"/>
            <a:ext cx="14425956" cy="1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10000" spc="-600">
                <a:solidFill>
                  <a:srgbClr val="0B4E7C"/>
                </a:solidFill>
                <a:latin typeface="Rustic Printed"/>
              </a:rPr>
              <a:t>PORTAL DE DADOS ABERTOS LAI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505444" y="450480"/>
            <a:ext cx="14425956" cy="1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10000" spc="-600">
                <a:solidFill>
                  <a:srgbClr val="0B4E7C"/>
                </a:solidFill>
                <a:latin typeface="Rustic Printed"/>
              </a:rPr>
              <a:t>PORTAL DE DADOS ABERTOS LAI</a:t>
            </a:r>
          </a:p>
        </p:txBody>
      </p:sp>
      <p:sp>
        <p:nvSpPr>
          <p:cNvPr id="4" name="Freeform 4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299194" y="2220758"/>
            <a:ext cx="13689612" cy="6838890"/>
          </a:xfrm>
          <a:custGeom>
            <a:avLst/>
            <a:gdLst/>
            <a:ahLst/>
            <a:cxnLst/>
            <a:rect l="l" t="t" r="r" b="b"/>
            <a:pathLst>
              <a:path w="13689612" h="6838890">
                <a:moveTo>
                  <a:pt x="0" y="0"/>
                </a:moveTo>
                <a:lnTo>
                  <a:pt x="13689612" y="0"/>
                </a:lnTo>
                <a:lnTo>
                  <a:pt x="13689612" y="6838891"/>
                </a:lnTo>
                <a:lnTo>
                  <a:pt x="0" y="6838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9234769" y="9562460"/>
            <a:ext cx="10333166" cy="582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33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654844" y="2022107"/>
            <a:ext cx="14127155" cy="6960532"/>
          </a:xfrm>
          <a:custGeom>
            <a:avLst/>
            <a:gdLst/>
            <a:ahLst/>
            <a:cxnLst/>
            <a:rect l="l" t="t" r="r" b="b"/>
            <a:pathLst>
              <a:path w="14127155" h="6960532">
                <a:moveTo>
                  <a:pt x="0" y="0"/>
                </a:moveTo>
                <a:lnTo>
                  <a:pt x="14127155" y="0"/>
                </a:lnTo>
                <a:lnTo>
                  <a:pt x="14127155" y="6960532"/>
                </a:lnTo>
                <a:lnTo>
                  <a:pt x="0" y="6960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15" b="-181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505444" y="450480"/>
            <a:ext cx="14425956" cy="1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10000" spc="-600">
                <a:solidFill>
                  <a:srgbClr val="0B4E7C"/>
                </a:solidFill>
                <a:latin typeface="Rustic Printed"/>
              </a:rPr>
              <a:t>TEMAS DE PEDIDOS LAI EXÉRCITO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9182100"/>
            <a:ext cx="10333166" cy="582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33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  <p:sp>
        <p:nvSpPr>
          <p:cNvPr id="6" name="Freeform 6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743155" y="1770894"/>
            <a:ext cx="11833492" cy="7487406"/>
          </a:xfrm>
          <a:custGeom>
            <a:avLst/>
            <a:gdLst/>
            <a:ahLst/>
            <a:cxnLst/>
            <a:rect l="l" t="t" r="r" b="b"/>
            <a:pathLst>
              <a:path w="11833492" h="7487406">
                <a:moveTo>
                  <a:pt x="0" y="0"/>
                </a:moveTo>
                <a:lnTo>
                  <a:pt x="11833491" y="0"/>
                </a:lnTo>
                <a:lnTo>
                  <a:pt x="11833491" y="7487406"/>
                </a:lnTo>
                <a:lnTo>
                  <a:pt x="0" y="7487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6" b="-67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743155" y="268607"/>
            <a:ext cx="12519814" cy="150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16"/>
              </a:lnSpc>
            </a:pPr>
            <a:r>
              <a:rPr lang="en-US" sz="9600" spc="-576">
                <a:solidFill>
                  <a:srgbClr val="0B4E7C"/>
                </a:solidFill>
                <a:latin typeface="Rustic Printed"/>
              </a:rPr>
              <a:t>BUSCA PEDIDOS E RESPOSTAS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54834" y="6770111"/>
            <a:ext cx="10333166" cy="319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r>
              <a:rPr lang="en-US" sz="3028" u="sng">
                <a:solidFill>
                  <a:srgbClr val="0B4E7C"/>
                </a:solidFill>
                <a:latin typeface="Arimo"/>
              </a:rPr>
              <a:t>https://buscalai.cgu.gov.br/BuscaAvancada/BuscaAvancada</a:t>
            </a:r>
          </a:p>
        </p:txBody>
      </p:sp>
      <p:sp>
        <p:nvSpPr>
          <p:cNvPr id="9" name="Freeform 3"/>
          <p:cNvSpPr/>
          <p:nvPr/>
        </p:nvSpPr>
        <p:spPr>
          <a:xfrm>
            <a:off x="2743155" y="1770894"/>
            <a:ext cx="11833492" cy="7487406"/>
          </a:xfrm>
          <a:custGeom>
            <a:avLst/>
            <a:gdLst/>
            <a:ahLst/>
            <a:cxnLst/>
            <a:rect l="l" t="t" r="r" b="b"/>
            <a:pathLst>
              <a:path w="11833492" h="7487406">
                <a:moveTo>
                  <a:pt x="0" y="0"/>
                </a:moveTo>
                <a:lnTo>
                  <a:pt x="11833491" y="0"/>
                </a:lnTo>
                <a:lnTo>
                  <a:pt x="11833491" y="7487406"/>
                </a:lnTo>
                <a:lnTo>
                  <a:pt x="0" y="7487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6" b="-67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4"/>
          <p:cNvSpPr txBox="1"/>
          <p:nvPr/>
        </p:nvSpPr>
        <p:spPr>
          <a:xfrm>
            <a:off x="2743155" y="268607"/>
            <a:ext cx="12519814" cy="150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16"/>
              </a:lnSpc>
            </a:pPr>
            <a:r>
              <a:rPr lang="en-US" sz="9600" spc="-576">
                <a:solidFill>
                  <a:srgbClr val="0B4E7C"/>
                </a:solidFill>
                <a:latin typeface="Rustic Printed"/>
              </a:rPr>
              <a:t>BUSCA PEDIDOS E RESPOSTAS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954834" y="6770111"/>
            <a:ext cx="10333166" cy="319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endParaRPr/>
          </a:p>
          <a:p>
            <a:pPr>
              <a:lnSpc>
                <a:spcPts val="4239"/>
              </a:lnSpc>
            </a:pPr>
            <a:r>
              <a:rPr lang="en-US" sz="3028" u="sng">
                <a:solidFill>
                  <a:srgbClr val="0B4E7C"/>
                </a:solidFill>
                <a:latin typeface="Arimo"/>
              </a:rPr>
              <a:t>https://buscalai.cgu.gov.br/BuscaAvancada/BuscaAvancada</a:t>
            </a:r>
          </a:p>
        </p:txBody>
      </p:sp>
      <p:sp>
        <p:nvSpPr>
          <p:cNvPr id="6" name="Freeform 6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144000" y="2349171"/>
            <a:ext cx="3609967" cy="1768884"/>
          </a:xfrm>
          <a:custGeom>
            <a:avLst/>
            <a:gdLst/>
            <a:ahLst/>
            <a:cxnLst/>
            <a:rect l="l" t="t" r="r" b="b"/>
            <a:pathLst>
              <a:path w="3609967" h="1768884">
                <a:moveTo>
                  <a:pt x="0" y="0"/>
                </a:moveTo>
                <a:lnTo>
                  <a:pt x="3609967" y="0"/>
                </a:lnTo>
                <a:lnTo>
                  <a:pt x="3609967" y="1768884"/>
                </a:lnTo>
                <a:lnTo>
                  <a:pt x="0" y="176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3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0494" y="0"/>
                  </a:moveTo>
                  <a:lnTo>
                    <a:pt x="4264232" y="0"/>
                  </a:lnTo>
                  <a:cubicBezTo>
                    <a:pt x="4270028" y="0"/>
                    <a:pt x="4274726" y="4698"/>
                    <a:pt x="4274726" y="10494"/>
                  </a:cubicBezTo>
                  <a:lnTo>
                    <a:pt x="4274726" y="2156973"/>
                  </a:lnTo>
                  <a:cubicBezTo>
                    <a:pt x="4274726" y="2162768"/>
                    <a:pt x="4270028" y="2167467"/>
                    <a:pt x="4264232" y="2167467"/>
                  </a:cubicBezTo>
                  <a:lnTo>
                    <a:pt x="10494" y="2167467"/>
                  </a:lnTo>
                  <a:cubicBezTo>
                    <a:pt x="7711" y="2167467"/>
                    <a:pt x="5042" y="2166361"/>
                    <a:pt x="3074" y="2164393"/>
                  </a:cubicBezTo>
                  <a:cubicBezTo>
                    <a:pt x="1106" y="2162425"/>
                    <a:pt x="0" y="2159756"/>
                    <a:pt x="0" y="2156973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52BF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41347" y="2883102"/>
            <a:ext cx="9549428" cy="5601476"/>
          </a:xfrm>
          <a:custGeom>
            <a:avLst/>
            <a:gdLst/>
            <a:ahLst/>
            <a:cxnLst/>
            <a:rect l="l" t="t" r="r" b="b"/>
            <a:pathLst>
              <a:path w="9549428" h="5601476">
                <a:moveTo>
                  <a:pt x="0" y="0"/>
                </a:moveTo>
                <a:lnTo>
                  <a:pt x="9549427" y="0"/>
                </a:lnTo>
                <a:lnTo>
                  <a:pt x="9549427" y="5601477"/>
                </a:lnTo>
                <a:lnTo>
                  <a:pt x="0" y="5601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72583" y="1175323"/>
            <a:ext cx="15986717" cy="14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9000" spc="-540">
                <a:solidFill>
                  <a:srgbClr val="FFFFFF"/>
                </a:solidFill>
                <a:latin typeface="Rustic Printed"/>
              </a:rPr>
              <a:t>TEMAS DE RECURSOS DO EXÉRCITO À CGU</a:t>
            </a:r>
          </a:p>
        </p:txBody>
      </p:sp>
      <p:sp>
        <p:nvSpPr>
          <p:cNvPr id="8" name="Freeform 8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522432" y="4102302"/>
            <a:ext cx="4129446" cy="4114430"/>
          </a:xfrm>
          <a:custGeom>
            <a:avLst/>
            <a:gdLst/>
            <a:ahLst/>
            <a:cxnLst/>
            <a:rect l="l" t="t" r="r" b="b"/>
            <a:pathLst>
              <a:path w="4129446" h="4114430">
                <a:moveTo>
                  <a:pt x="0" y="0"/>
                </a:moveTo>
                <a:lnTo>
                  <a:pt x="4129447" y="0"/>
                </a:lnTo>
                <a:lnTo>
                  <a:pt x="4129447" y="4114430"/>
                </a:lnTo>
                <a:lnTo>
                  <a:pt x="0" y="4114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8311954" y="9182100"/>
            <a:ext cx="10333166" cy="582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33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0269" y="1779533"/>
            <a:ext cx="10681612" cy="7478767"/>
          </a:xfrm>
          <a:custGeom>
            <a:avLst/>
            <a:gdLst/>
            <a:ahLst/>
            <a:cxnLst/>
            <a:rect l="l" t="t" r="r" b="b"/>
            <a:pathLst>
              <a:path w="10681612" h="7478767">
                <a:moveTo>
                  <a:pt x="0" y="0"/>
                </a:moveTo>
                <a:lnTo>
                  <a:pt x="10681612" y="0"/>
                </a:lnTo>
                <a:lnTo>
                  <a:pt x="10681612" y="7478767"/>
                </a:lnTo>
                <a:lnTo>
                  <a:pt x="0" y="7478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29" t="-5396" b="-828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271600" y="409565"/>
            <a:ext cx="13010891" cy="119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7500" spc="-450">
                <a:solidFill>
                  <a:srgbClr val="C55A12"/>
                </a:solidFill>
                <a:latin typeface="Rustic Printed"/>
              </a:rPr>
              <a:t>PEDIDOS </a:t>
            </a:r>
            <a:r>
              <a:rPr lang="en-US" sz="7500" spc="-450">
                <a:solidFill>
                  <a:srgbClr val="002042"/>
                </a:solidFill>
                <a:latin typeface="Rustic Printed"/>
              </a:rPr>
              <a:t>X </a:t>
            </a:r>
            <a:r>
              <a:rPr lang="en-US" sz="7500" spc="-450">
                <a:solidFill>
                  <a:srgbClr val="0B4E7C"/>
                </a:solidFill>
                <a:latin typeface="Rustic Printed"/>
              </a:rPr>
              <a:t>RECURSOS </a:t>
            </a:r>
            <a:r>
              <a:rPr lang="en-US" sz="7500" spc="-450">
                <a:solidFill>
                  <a:srgbClr val="002042"/>
                </a:solidFill>
                <a:latin typeface="Rustic Printed"/>
              </a:rPr>
              <a:t>LAI NO EXÉRCITO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64749" y="9182100"/>
            <a:ext cx="2412297" cy="49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6"/>
              </a:lnSpc>
            </a:pPr>
            <a:r>
              <a:rPr lang="en-US" sz="2825">
                <a:solidFill>
                  <a:srgbClr val="555555"/>
                </a:solidFill>
                <a:latin typeface="Arimo"/>
              </a:rPr>
              <a:t>Ano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353326" y="4889730"/>
            <a:ext cx="2699650" cy="50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893">
                <a:solidFill>
                  <a:srgbClr val="555555"/>
                </a:solidFill>
                <a:latin typeface="Arimo"/>
              </a:rPr>
              <a:t>Quantidade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12455" y="8906005"/>
            <a:ext cx="2031736" cy="4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</a:pPr>
            <a:r>
              <a:rPr lang="en-US" sz="2580">
                <a:solidFill>
                  <a:srgbClr val="FF3131"/>
                </a:solidFill>
                <a:latin typeface="Arimo Bold"/>
              </a:rPr>
              <a:t>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96855" y="1543060"/>
            <a:ext cx="2031736" cy="4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2"/>
              </a:lnSpc>
            </a:pPr>
            <a:r>
              <a:rPr lang="en-US" sz="2380">
                <a:solidFill>
                  <a:srgbClr val="FF3131"/>
                </a:solidFill>
                <a:latin typeface="Arimo Bold"/>
              </a:rPr>
              <a:t>631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96855" y="3557202"/>
            <a:ext cx="2031736" cy="4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2"/>
              </a:lnSpc>
            </a:pPr>
            <a:r>
              <a:rPr lang="en-US" sz="2380">
                <a:solidFill>
                  <a:srgbClr val="FF3131"/>
                </a:solidFill>
                <a:latin typeface="Arimo Bold"/>
              </a:rPr>
              <a:t>444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96491" y="2541129"/>
            <a:ext cx="4004174" cy="461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6"/>
              </a:lnSpc>
            </a:pPr>
            <a:r>
              <a:rPr lang="en-US" sz="4347">
                <a:solidFill>
                  <a:srgbClr val="FF3131"/>
                </a:solidFill>
                <a:latin typeface="Arimo"/>
              </a:rPr>
              <a:t>70%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 dos </a:t>
            </a:r>
            <a:r>
              <a:rPr lang="en-US" sz="4347">
                <a:solidFill>
                  <a:srgbClr val="C55A12"/>
                </a:solidFill>
                <a:latin typeface="Arimo Bold"/>
              </a:rPr>
              <a:t>pedidos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LAI do Exército foram objeto de </a:t>
            </a:r>
            <a:r>
              <a:rPr lang="en-US" sz="4347">
                <a:solidFill>
                  <a:srgbClr val="0B4E7C"/>
                </a:solidFill>
                <a:latin typeface="Arimo Bold"/>
              </a:rPr>
              <a:t>recursos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à CGU.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1396855" y="3557202"/>
            <a:ext cx="2031736" cy="4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2"/>
              </a:lnSpc>
            </a:pPr>
            <a:r>
              <a:rPr lang="en-US" sz="2380">
                <a:solidFill>
                  <a:srgbClr val="FF3131"/>
                </a:solidFill>
                <a:latin typeface="Arimo Bold"/>
              </a:rPr>
              <a:t>444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2996491" y="2541129"/>
            <a:ext cx="4004174" cy="461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6"/>
              </a:lnSpc>
            </a:pPr>
            <a:r>
              <a:rPr lang="en-US" sz="4347">
                <a:solidFill>
                  <a:srgbClr val="FF3131"/>
                </a:solidFill>
                <a:latin typeface="Arimo"/>
              </a:rPr>
              <a:t>70%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 dos </a:t>
            </a:r>
            <a:r>
              <a:rPr lang="en-US" sz="4347">
                <a:solidFill>
                  <a:srgbClr val="C55A12"/>
                </a:solidFill>
                <a:latin typeface="Arimo Bold"/>
              </a:rPr>
              <a:t>pedidos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LAI do Exército foram objeto de </a:t>
            </a:r>
            <a:r>
              <a:rPr lang="en-US" sz="4347">
                <a:solidFill>
                  <a:srgbClr val="0B4E7C"/>
                </a:solidFill>
                <a:latin typeface="Arimo Bold"/>
              </a:rPr>
              <a:t>recursos </a:t>
            </a:r>
            <a:r>
              <a:rPr lang="en-US" sz="4347">
                <a:solidFill>
                  <a:srgbClr val="002042"/>
                </a:solidFill>
                <a:latin typeface="Arimo"/>
              </a:rPr>
              <a:t>à CGU.</a:t>
            </a:r>
          </a:p>
        </p:txBody>
      </p:sp>
      <p:sp>
        <p:nvSpPr>
          <p:cNvPr id="16" name="Freeform 11"/>
          <p:cNvSpPr/>
          <p:nvPr/>
        </p:nvSpPr>
        <p:spPr>
          <a:xfrm>
            <a:off x="16651879" y="33147"/>
            <a:ext cx="1636121" cy="875135"/>
          </a:xfrm>
          <a:custGeom>
            <a:avLst/>
            <a:gdLst/>
            <a:ahLst/>
            <a:cxnLst/>
            <a:rect l="l" t="t" r="r" b="b"/>
            <a:pathLst>
              <a:path w="1636121" h="875135">
                <a:moveTo>
                  <a:pt x="0" y="0"/>
                </a:moveTo>
                <a:lnTo>
                  <a:pt x="1636121" y="0"/>
                </a:lnTo>
                <a:lnTo>
                  <a:pt x="1636121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2"/>
          <p:cNvSpPr/>
          <p:nvPr/>
        </p:nvSpPr>
        <p:spPr>
          <a:xfrm>
            <a:off x="-48751" y="9468152"/>
            <a:ext cx="1661648" cy="847024"/>
          </a:xfrm>
          <a:custGeom>
            <a:avLst/>
            <a:gdLst/>
            <a:ahLst/>
            <a:cxnLst/>
            <a:rect l="l" t="t" r="r" b="b"/>
            <a:pathLst>
              <a:path w="1661648" h="847024">
                <a:moveTo>
                  <a:pt x="0" y="0"/>
                </a:moveTo>
                <a:lnTo>
                  <a:pt x="1661647" y="0"/>
                </a:lnTo>
                <a:lnTo>
                  <a:pt x="1661647" y="847023"/>
                </a:lnTo>
                <a:lnTo>
                  <a:pt x="0" y="84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3"/>
          <p:cNvSpPr txBox="1"/>
          <p:nvPr/>
        </p:nvSpPr>
        <p:spPr>
          <a:xfrm>
            <a:off x="10970623" y="9615146"/>
            <a:ext cx="10333166" cy="46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628" u="sng">
                <a:solidFill>
                  <a:srgbClr val="0B4E7C"/>
                </a:solidFill>
                <a:latin typeface="Arimo"/>
              </a:rPr>
              <a:t>https://falabr.cgu.gov.br/web/dadosabertoslai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9A92D7F4B4AB418A36F146F4050739" ma:contentTypeVersion="11" ma:contentTypeDescription="Crie um novo documento." ma:contentTypeScope="" ma:versionID="6ea8f8b8583ea5c7dbd2e1952148abea">
  <xsd:schema xmlns:xsd="http://www.w3.org/2001/XMLSchema" xmlns:xs="http://www.w3.org/2001/XMLSchema" xmlns:p="http://schemas.microsoft.com/office/2006/metadata/properties" xmlns:ns2="3df17fde-2141-401c-ad81-8019c4fe75fa" xmlns:ns3="07264fa0-c690-4b9f-ae67-a3511d55f070" targetNamespace="http://schemas.microsoft.com/office/2006/metadata/properties" ma:root="true" ma:fieldsID="89e11399d06300b8aa2e8ebb9c211949" ns2:_="" ns3:_="">
    <xsd:import namespace="3df17fde-2141-401c-ad81-8019c4fe75fa"/>
    <xsd:import namespace="07264fa0-c690-4b9f-ae67-a3511d55f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17fde-2141-401c-ad81-8019c4fe7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4fa0-c690-4b9f-ae67-a3511d55f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e2ee78-7133-410c-bbe4-dfbc94bf71d4}" ma:internalName="TaxCatchAll" ma:showField="CatchAllData" ma:web="07264fa0-c690-4b9f-ae67-a3511d55f0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70C52-1E29-4267-B9BE-4C4FEB02B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17fde-2141-401c-ad81-8019c4fe75fa"/>
    <ds:schemaRef ds:uri="07264fa0-c690-4b9f-ae67-a3511d55f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8188E-C0B6-406F-9D92-040A1C1D9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Personalizar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Rustic Printed</vt:lpstr>
      <vt:lpstr>Arimo</vt:lpstr>
      <vt:lpstr>Arial</vt:lpstr>
      <vt:lpstr>Canva Sans Medium</vt:lpstr>
      <vt:lpstr>Arimo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CEX</dc:title>
  <cp:lastModifiedBy>Marina Ramos Caetano</cp:lastModifiedBy>
  <cp:revision>1</cp:revision>
  <dcterms:created xsi:type="dcterms:W3CDTF">2006-08-16T00:00:00Z</dcterms:created>
  <dcterms:modified xsi:type="dcterms:W3CDTF">2024-03-13T15:25:26Z</dcterms:modified>
  <dc:identifier>DAF-84qzH-o</dc:identifier>
</cp:coreProperties>
</file>