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07" r:id="rId2"/>
    <p:sldId id="259" r:id="rId3"/>
    <p:sldId id="346" r:id="rId4"/>
    <p:sldId id="347" r:id="rId5"/>
    <p:sldId id="257" r:id="rId6"/>
    <p:sldId id="345" r:id="rId7"/>
    <p:sldId id="260" r:id="rId8"/>
    <p:sldId id="348" r:id="rId9"/>
    <p:sldId id="349" r:id="rId10"/>
    <p:sldId id="344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 Carlos Gomes Barbosa" initials="JCGB" lastIdx="1" clrIdx="0">
    <p:extLst>
      <p:ext uri="{19B8F6BF-5375-455C-9EA6-DF929625EA0E}">
        <p15:presenceInfo xmlns:p15="http://schemas.microsoft.com/office/powerpoint/2012/main" userId="S-1-5-21-2321219463-4261475146-1807988925-614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90A"/>
    <a:srgbClr val="05E74E"/>
    <a:srgbClr val="007DF9"/>
    <a:srgbClr val="00AC4E"/>
    <a:srgbClr val="37036F"/>
    <a:srgbClr val="DE01B1"/>
    <a:srgbClr val="C301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2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4585D-DCB6-4C70-BF1A-5D80095CFE2A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FF956-862E-4AF6-85AA-7794E02D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071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53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74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94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02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00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14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22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29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43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82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4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47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956930" y="575794"/>
            <a:ext cx="72301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6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sz="5400" b="0" dirty="0"/>
              <a:t>CAFÉ TEMÁTICO </a:t>
            </a:r>
          </a:p>
        </p:txBody>
      </p:sp>
    </p:spTree>
    <p:extLst>
      <p:ext uri="{BB962C8B-B14F-4D97-AF65-F5344CB8AC3E}">
        <p14:creationId xmlns:p14="http://schemas.microsoft.com/office/powerpoint/2010/main" val="2511407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1064" y="0"/>
            <a:ext cx="9143999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-763675" y="786810"/>
            <a:ext cx="10751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Agradecemos pela sua atenção!</a:t>
            </a:r>
          </a:p>
        </p:txBody>
      </p:sp>
    </p:spTree>
    <p:extLst>
      <p:ext uri="{BB962C8B-B14F-4D97-AF65-F5344CB8AC3E}">
        <p14:creationId xmlns:p14="http://schemas.microsoft.com/office/powerpoint/2010/main" val="49929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8" descr="Resultado de imagem para RELÓGIO"/>
          <p:cNvSpPr>
            <a:spLocks noChangeAspect="1" noChangeArrowheads="1"/>
          </p:cNvSpPr>
          <p:nvPr/>
        </p:nvSpPr>
        <p:spPr bwMode="auto">
          <a:xfrm>
            <a:off x="2281238" y="1204913"/>
            <a:ext cx="4581525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4" name="Picture 10" descr="Resultado de imagem para RELÓG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05" y="4149990"/>
            <a:ext cx="2469137" cy="239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712382" y="1432917"/>
            <a:ext cx="7857460" cy="3206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i="1" dirty="0">
                <a:latin typeface="Baskerville Old Face" panose="02020602080505020303" pitchFamily="18" charset="0"/>
              </a:rPr>
              <a:t>15h        </a:t>
            </a:r>
            <a:r>
              <a:rPr lang="pt-BR" altLang="pt-BR" dirty="0">
                <a:latin typeface="Baskerville Old Face" panose="02020602080505020303" pitchFamily="18" charset="0"/>
              </a:rPr>
              <a:t>Apresentação do moderador e dos participantes (Nome e Órgão)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15h10     Apresentação do processo e da metodologia 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15h15	Cenário atual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i="1" dirty="0">
                <a:latin typeface="Baskerville Old Face" panose="02020602080505020303" pitchFamily="18" charset="0"/>
              </a:rPr>
              <a:t>15h30	Identificação de limitações relacionadas ao cenário atual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i="1" dirty="0">
                <a:latin typeface="Baskerville Old Face" panose="02020602080505020303" pitchFamily="18" charset="0"/>
              </a:rPr>
              <a:t>15h45	Intervalo</a:t>
            </a:r>
            <a:endParaRPr lang="pt-BR" altLang="pt-BR" dirty="0">
              <a:latin typeface="Baskerville Old Face" panose="02020602080505020303" pitchFamily="18" charset="0"/>
            </a:endParaRP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i="1" dirty="0">
                <a:latin typeface="Baskerville Old Face" panose="02020602080505020303" pitchFamily="18" charset="0"/>
              </a:rPr>
              <a:t>16h15</a:t>
            </a:r>
            <a:r>
              <a:rPr lang="pt-BR" altLang="pt-BR" dirty="0">
                <a:latin typeface="Baskerville Old Face" panose="02020602080505020303" pitchFamily="18" charset="0"/>
              </a:rPr>
              <a:t> 	Definição das ações possíveis para atacar as limitações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16h30	Apresentação de cada grupo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17h  	Encerramento</a:t>
            </a:r>
          </a:p>
        </p:txBody>
      </p:sp>
    </p:spTree>
    <p:extLst>
      <p:ext uri="{BB962C8B-B14F-4D97-AF65-F5344CB8AC3E}">
        <p14:creationId xmlns:p14="http://schemas.microsoft.com/office/powerpoint/2010/main" val="1797502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"/>
          <p:cNvSpPr>
            <a:spLocks noChangeArrowheads="1"/>
          </p:cNvSpPr>
          <p:nvPr/>
        </p:nvSpPr>
        <p:spPr bwMode="auto">
          <a:xfrm>
            <a:off x="945253" y="3324478"/>
            <a:ext cx="58451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Participativa, com busca de convergência de ideias </a:t>
            </a:r>
          </a:p>
        </p:txBody>
      </p:sp>
      <p:sp>
        <p:nvSpPr>
          <p:cNvPr id="5" name="Retângulo 3"/>
          <p:cNvSpPr>
            <a:spLocks noChangeArrowheads="1"/>
          </p:cNvSpPr>
          <p:nvPr/>
        </p:nvSpPr>
        <p:spPr bwMode="auto">
          <a:xfrm>
            <a:off x="945253" y="2066159"/>
            <a:ext cx="5626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O conteúdo do painel é uma produção do grupo</a:t>
            </a:r>
          </a:p>
        </p:txBody>
      </p:sp>
      <p:sp>
        <p:nvSpPr>
          <p:cNvPr id="6" name="Retângulo 4"/>
          <p:cNvSpPr>
            <a:spLocks noChangeArrowheads="1"/>
          </p:cNvSpPr>
          <p:nvPr/>
        </p:nvSpPr>
        <p:spPr bwMode="auto">
          <a:xfrm>
            <a:off x="945253" y="2733352"/>
            <a:ext cx="4083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A escuta e o respeito são essenciais</a:t>
            </a:r>
          </a:p>
        </p:txBody>
      </p:sp>
      <p:sp>
        <p:nvSpPr>
          <p:cNvPr id="7" name="Retângulo 5"/>
          <p:cNvSpPr>
            <a:spLocks noChangeArrowheads="1"/>
          </p:cNvSpPr>
          <p:nvPr/>
        </p:nvSpPr>
        <p:spPr bwMode="auto">
          <a:xfrm>
            <a:off x="1430817" y="1133454"/>
            <a:ext cx="618182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Princípios da Metodologia Adotada</a:t>
            </a:r>
          </a:p>
        </p:txBody>
      </p:sp>
      <p:sp>
        <p:nvSpPr>
          <p:cNvPr id="9" name="AutoShape 2" descr="Resultado de imagem para princípios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2" name="Picture 4" descr="Resultado de imagem para princípi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793" y="3727773"/>
            <a:ext cx="3461214" cy="3025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872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5"/>
          <p:cNvSpPr>
            <a:spLocks noChangeArrowheads="1"/>
          </p:cNvSpPr>
          <p:nvPr/>
        </p:nvSpPr>
        <p:spPr bwMode="auto">
          <a:xfrm>
            <a:off x="2132567" y="1144087"/>
            <a:ext cx="5199693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Regras da escrita nas targetas</a:t>
            </a:r>
          </a:p>
        </p:txBody>
      </p:sp>
      <p:sp>
        <p:nvSpPr>
          <p:cNvPr id="6" name="Retângulo 3"/>
          <p:cNvSpPr>
            <a:spLocks noChangeArrowheads="1"/>
          </p:cNvSpPr>
          <p:nvPr/>
        </p:nvSpPr>
        <p:spPr bwMode="auto">
          <a:xfrm>
            <a:off x="977151" y="2385135"/>
            <a:ext cx="4987263" cy="2561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Uma ideia por tarjeta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Máximo de 3 linhas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latin typeface="Baskerville Old Face" panose="02020602080505020303" pitchFamily="18" charset="0"/>
              </a:rPr>
              <a:t>Letra de forma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Ideias claras, objetivas e autoexplicativas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latin typeface="Baskerville Old Face" panose="02020602080505020303" pitchFamily="18" charset="0"/>
              </a:rPr>
              <a:t>Evitar ambiguidade e siglas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latin typeface="Baskerville Old Face" panose="02020602080505020303" pitchFamily="18" charset="0"/>
              </a:rPr>
              <a:t>Atenção às cores</a:t>
            </a:r>
          </a:p>
        </p:txBody>
      </p:sp>
    </p:spTree>
    <p:extLst>
      <p:ext uri="{BB962C8B-B14F-4D97-AF65-F5344CB8AC3E}">
        <p14:creationId xmlns:p14="http://schemas.microsoft.com/office/powerpoint/2010/main" val="968469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t="7589"/>
          <a:stretch/>
        </p:blipFill>
        <p:spPr>
          <a:xfrm>
            <a:off x="802757" y="773723"/>
            <a:ext cx="7620000" cy="4277872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099245" y="5317020"/>
            <a:ext cx="7323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3200" b="1" dirty="0"/>
              <a:t>Como lidar com solicitantes frequentes?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159091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21064" y="2049864"/>
            <a:ext cx="863762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Nem a LAI nem o Decreto nº 7.724/2012 definiram qual demandante é frequente, portanto a definição de quem seja solicitante frequente é tarefa que deve ser feita com respaldo da aplicação prática da LAI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termo frequência traz a ideia de repetição, de algo que se reitera. A partir dessa orientação, apresentam-se duas realidades: </a:t>
            </a:r>
          </a:p>
          <a:p>
            <a:pPr algn="just"/>
            <a:endParaRPr lang="pt-BR" dirty="0"/>
          </a:p>
          <a:p>
            <a:pPr marL="342900" indent="-342900" algn="just">
              <a:buAutoNum type="arabicParenBoth"/>
            </a:pPr>
            <a:r>
              <a:rPr lang="pt-BR" dirty="0"/>
              <a:t>o cidadão que reiteradamente realiza pedidos idênticos ou muito semelhantes</a:t>
            </a:r>
          </a:p>
          <a:p>
            <a:pPr marL="342900" indent="-342900" algn="just">
              <a:buAutoNum type="arabicParenBoth"/>
            </a:pPr>
            <a:r>
              <a:rPr lang="pt-BR" dirty="0"/>
              <a:t>o cidadão que reiteradamente realiza pedidos diversos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Como devo atuar com relação a um solicitante que reiteradamente realiza pedido de acesso? Como manejar a situação de forma mais adequada possível? Como mediar a situação para satisfazer tanto o cidadão quanto a administração?</a:t>
            </a:r>
          </a:p>
        </p:txBody>
      </p:sp>
      <p:sp>
        <p:nvSpPr>
          <p:cNvPr id="3" name="Retângulo 2"/>
          <p:cNvSpPr/>
          <p:nvPr/>
        </p:nvSpPr>
        <p:spPr>
          <a:xfrm>
            <a:off x="886594" y="1170323"/>
            <a:ext cx="7323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CONTEXTUALIZAÇÃO</a:t>
            </a:r>
            <a:r>
              <a:rPr lang="pt-BR" sz="3200" b="1" dirty="0"/>
              <a:t>  </a:t>
            </a:r>
          </a:p>
        </p:txBody>
      </p:sp>
      <p:pic>
        <p:nvPicPr>
          <p:cNvPr id="3074" name="Picture 2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086" y="301854"/>
            <a:ext cx="1923606" cy="184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507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3154445" y="697520"/>
            <a:ext cx="2930802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CENÁRIO ATUAL</a:t>
            </a:r>
          </a:p>
        </p:txBody>
      </p:sp>
      <p:sp>
        <p:nvSpPr>
          <p:cNvPr id="2" name="Retângulo 1"/>
          <p:cNvSpPr/>
          <p:nvPr/>
        </p:nvSpPr>
        <p:spPr>
          <a:xfrm>
            <a:off x="295725" y="1233051"/>
            <a:ext cx="864824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6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No seu órgão/entidade já houve casos de solicitantes frequentes? Como se lidou/se lida com esses solicitantes?</a:t>
            </a:r>
          </a:p>
          <a:p>
            <a:endParaRPr lang="pt-BR" sz="26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pt-BR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Registre nas </a:t>
            </a:r>
            <a:r>
              <a:rPr lang="pt-BR" sz="26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tarjetas brancas </a:t>
            </a:r>
            <a:r>
              <a:rPr lang="pt-BR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os principais aspectos do cenário atual em relação ao tratamento de solicitações frequentes ou de possíveis solicitações frequentes </a:t>
            </a:r>
            <a:r>
              <a:rPr lang="pt-BR" sz="2600" dirty="0">
                <a:solidFill>
                  <a:schemeClr val="bg1">
                    <a:lumMod val="50000"/>
                  </a:schemeClr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(de 3 a 5 targetas)</a:t>
            </a:r>
          </a:p>
          <a:p>
            <a:endParaRPr lang="pt-BR" sz="2600" dirty="0">
              <a:solidFill>
                <a:schemeClr val="bg1">
                  <a:lumMod val="50000"/>
                </a:schemeClr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pt-BR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Perguntas norteadoras:</a:t>
            </a:r>
          </a:p>
          <a:p>
            <a:pPr marL="342900" indent="-342900">
              <a:buFontTx/>
              <a:buChar char="-"/>
            </a:pPr>
            <a:r>
              <a:rPr lang="pt-BR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Como tem sido tratados os pedidos de acesso elaborados pelos solicitantes frequentes?</a:t>
            </a:r>
          </a:p>
          <a:p>
            <a:pPr marL="342900" indent="-342900">
              <a:buFontTx/>
              <a:buChar char="-"/>
            </a:pPr>
            <a:endParaRPr lang="pt-BR" sz="26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Como efetivamente a autoridade respondente trata cada solicitação </a:t>
            </a:r>
            <a:r>
              <a:rPr lang="pt-BR" sz="2600" dirty="0"/>
              <a:t>reiterada?</a:t>
            </a:r>
          </a:p>
        </p:txBody>
      </p:sp>
    </p:spTree>
    <p:extLst>
      <p:ext uri="{BB962C8B-B14F-4D97-AF65-F5344CB8AC3E}">
        <p14:creationId xmlns:p14="http://schemas.microsoft.com/office/powerpoint/2010/main" val="411512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2036711" y="920550"/>
            <a:ext cx="5851217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IDENTIFICAÇÃO DAS LIMITAÇÕES </a:t>
            </a:r>
          </a:p>
        </p:txBody>
      </p:sp>
      <p:sp>
        <p:nvSpPr>
          <p:cNvPr id="5" name="Retângulo 4"/>
          <p:cNvSpPr/>
          <p:nvPr/>
        </p:nvSpPr>
        <p:spPr>
          <a:xfrm>
            <a:off x="241160" y="1604986"/>
            <a:ext cx="86582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Registre nas </a:t>
            </a:r>
            <a:r>
              <a:rPr lang="pt-BR" sz="2400" u="sng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tarjetas rosas </a:t>
            </a: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as principais limitações (efeitos negativos) decorrentes dos aspectos do cenário atual em relação ao tratamento das solicitações frequentes</a:t>
            </a:r>
          </a:p>
          <a:p>
            <a:pPr algn="just"/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Perguntas norteadoras:</a:t>
            </a:r>
          </a:p>
          <a:p>
            <a:pPr algn="just"/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 órgão tem sabido lidar com os solicitantes frequentes ou já pensou como lidaria com solicitantes frequentes, caso houvesse?</a:t>
            </a:r>
          </a:p>
          <a:p>
            <a:pPr marL="342900" indent="-342900" algn="just">
              <a:buFontTx/>
              <a:buChar char="-"/>
            </a:pPr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Quais os efeitos negativos da forma como tem sido tratados os solicitantes frequentes? 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6838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884474" y="824857"/>
            <a:ext cx="589308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DEFINIÇÃO DAS AÇÕES POSSÍVEIS</a:t>
            </a:r>
          </a:p>
        </p:txBody>
      </p:sp>
      <p:sp>
        <p:nvSpPr>
          <p:cNvPr id="3" name="Retângulo 2"/>
          <p:cNvSpPr/>
          <p:nvPr/>
        </p:nvSpPr>
        <p:spPr>
          <a:xfrm>
            <a:off x="563524" y="1604987"/>
            <a:ext cx="833592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Registre nas </a:t>
            </a:r>
            <a:r>
              <a:rPr lang="pt-BR" sz="2400" u="sng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tarjetas verdes </a:t>
            </a: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as ações que podem ser tomadas para superar os efeitos negativos decorrentes dos aspectos do cenário atual em relação aos solicitantes frequentes</a:t>
            </a: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Perguntas norteadoras:</a:t>
            </a: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Quais ações podem ser implementadas para minimizar os problemas decorrentes das solicitações frequentes? </a:t>
            </a: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Quais estratégias o órgão pode utilizar para lidar com solicitantes frequentes?</a:t>
            </a:r>
          </a:p>
          <a:p>
            <a:pPr marL="342900" indent="-342900">
              <a:buFontTx/>
              <a:buChar char="-"/>
            </a:pPr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23328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10045</TotalTime>
  <Words>408</Words>
  <Application>Microsoft Office PowerPoint</Application>
  <PresentationFormat>Apresentação na tela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MS Mincho</vt:lpstr>
      <vt:lpstr>Arial</vt:lpstr>
      <vt:lpstr>Baskerville Old Face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04096802140</dc:creator>
  <cp:lastModifiedBy>Luciana da Costa Ferraz</cp:lastModifiedBy>
  <cp:revision>212</cp:revision>
  <dcterms:created xsi:type="dcterms:W3CDTF">2015-09-08T16:06:18Z</dcterms:created>
  <dcterms:modified xsi:type="dcterms:W3CDTF">2017-10-27T17:45:15Z</dcterms:modified>
</cp:coreProperties>
</file>