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20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07/11/2016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7538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07/11/2016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9745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07/11/2016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4943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07/11/2016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6025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07/11/2016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6004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07/11/2016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6147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07/11/2016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7224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07/11/2016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8299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07/11/2016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1430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07/11/2016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382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07/11/2016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4446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06E03-E37D-48AC-81BB-14FA1F82A2E4}" type="datetimeFigureOut">
              <a:rPr lang="pt-BR" smtClean="0"/>
              <a:t>07/11/2016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9473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457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537210" y="238244"/>
            <a:ext cx="8309610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</a:t>
            </a:r>
            <a:r>
              <a:rPr lang="en-US" sz="3000" b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Oficina</a:t>
            </a:r>
            <a:r>
              <a:rPr lang="en-US" sz="3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Qualidade de </a:t>
            </a:r>
            <a:r>
              <a:rPr lang="en-US" sz="3000" b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Respostas</a:t>
            </a:r>
            <a:r>
              <a:rPr lang="en-US" sz="3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da LAI</a:t>
            </a:r>
          </a:p>
          <a:p>
            <a:pPr algn="just"/>
            <a:endParaRPr lang="en-US" sz="2600" b="1" dirty="0">
              <a:latin typeface="+mj-lt"/>
              <a:cs typeface="Times New Roman" panose="02020603050405020304" pitchFamily="18" charset="0"/>
            </a:endParaRPr>
          </a:p>
          <a:p>
            <a:pPr algn="just"/>
            <a:endParaRPr lang="en-US" sz="2600" b="1" dirty="0">
              <a:latin typeface="+mj-lt"/>
              <a:cs typeface="Times New Roman" panose="02020603050405020304" pitchFamily="18" charset="0"/>
            </a:endParaRPr>
          </a:p>
          <a:p>
            <a:pPr lvl="0"/>
            <a:r>
              <a:rPr lang="pt-BR" sz="2000" b="1" dirty="0">
                <a:latin typeface="+mj-lt"/>
              </a:rPr>
              <a:t>Objetivos da oficina:</a:t>
            </a:r>
          </a:p>
          <a:p>
            <a:pPr lvl="0"/>
            <a:endParaRPr lang="pt-BR" sz="2000" b="1" dirty="0">
              <a:latin typeface="+mj-lt"/>
            </a:endParaRPr>
          </a:p>
          <a:p>
            <a:pPr lvl="0"/>
            <a:endParaRPr lang="pt-BR" sz="2000" dirty="0">
              <a:latin typeface="+mj-lt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pt-BR" sz="2000" dirty="0">
                <a:latin typeface="+mj-lt"/>
              </a:rPr>
              <a:t>Trabalhar o uso da marcação “Tipo de Resposta” no </a:t>
            </a:r>
            <a:r>
              <a:rPr lang="pt-BR" sz="2000" dirty="0" err="1">
                <a:latin typeface="+mj-lt"/>
              </a:rPr>
              <a:t>e-SIC</a:t>
            </a:r>
            <a:r>
              <a:rPr lang="pt-BR" sz="2000" dirty="0">
                <a:latin typeface="+mj-lt"/>
              </a:rPr>
              <a:t>, nas respostas  e  no julgamento de recursos</a:t>
            </a:r>
          </a:p>
          <a:p>
            <a:pPr lvl="0"/>
            <a:endParaRPr lang="pt-BR" sz="2000" dirty="0">
              <a:latin typeface="+mj-lt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pt-BR" sz="2000" dirty="0">
                <a:latin typeface="+mj-lt"/>
              </a:rPr>
              <a:t>Refletir sobre a marcação da restrição de conteúdo no sistema</a:t>
            </a:r>
          </a:p>
          <a:p>
            <a:pPr lvl="0"/>
            <a:endParaRPr lang="pt-BR" sz="2000" dirty="0">
              <a:latin typeface="+mj-lt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pt-BR" sz="2000" dirty="0">
                <a:latin typeface="+mj-lt"/>
              </a:rPr>
              <a:t>Refletir sobre a motivação das negativas de acesso à informação ou dos casos em que há concessão parcial</a:t>
            </a:r>
          </a:p>
          <a:p>
            <a:pPr lvl="0"/>
            <a:endParaRPr lang="pt-BR" sz="2000" dirty="0">
              <a:latin typeface="+mj-lt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pt-BR" sz="2000" dirty="0">
                <a:latin typeface="+mj-lt"/>
              </a:rPr>
              <a:t>Abordar aspectos formais importantes para a qualidade da resposta, como: linguagem utilizada, informação sobre área técnica responsável pela produção da resposta e apresentação de informação sobre possibilidade de recurso.</a:t>
            </a:r>
          </a:p>
          <a:p>
            <a:pPr algn="ctr"/>
            <a:r>
              <a:rPr lang="en-US" sz="2000" b="1" dirty="0">
                <a:latin typeface="+mj-lt"/>
                <a:cs typeface="Times New Roman" panose="02020603050405020304" pitchFamily="18" charset="0"/>
              </a:rPr>
              <a:t> </a:t>
            </a:r>
            <a:endParaRPr lang="pt-BR" sz="20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59091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480060" y="238244"/>
            <a:ext cx="8663940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                </a:t>
            </a:r>
            <a:r>
              <a:rPr lang="en-US" sz="3000" b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Oficina</a:t>
            </a:r>
            <a:r>
              <a:rPr lang="en-US" sz="3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Qualidade de </a:t>
            </a:r>
            <a:r>
              <a:rPr lang="en-US" sz="3000" b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Respostas</a:t>
            </a:r>
            <a:r>
              <a:rPr lang="en-US" sz="3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da LAI</a:t>
            </a:r>
          </a:p>
          <a:p>
            <a:pPr algn="ctr"/>
            <a:r>
              <a:rPr lang="en-US" sz="2600" b="1" dirty="0" err="1">
                <a:latin typeface="+mj-lt"/>
                <a:cs typeface="Times New Roman" panose="02020603050405020304" pitchFamily="18" charset="0"/>
              </a:rPr>
              <a:t>Dinâmica</a:t>
            </a:r>
            <a:r>
              <a:rPr lang="en-US" sz="2600" b="1" dirty="0">
                <a:latin typeface="+mj-lt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600" b="1" dirty="0">
                <a:latin typeface="+mj-lt"/>
                <a:cs typeface="Times New Roman" panose="02020603050405020304" pitchFamily="18" charset="0"/>
              </a:rPr>
              <a:t>“Bosque dos </a:t>
            </a:r>
            <a:r>
              <a:rPr lang="en-US" sz="2600" b="1" dirty="0" err="1">
                <a:latin typeface="+mj-lt"/>
                <a:cs typeface="Times New Roman" panose="02020603050405020304" pitchFamily="18" charset="0"/>
              </a:rPr>
              <a:t>Pedidos</a:t>
            </a:r>
            <a:r>
              <a:rPr lang="en-US" sz="2600" b="1" dirty="0">
                <a:latin typeface="+mj-lt"/>
                <a:cs typeface="Times New Roman" panose="02020603050405020304" pitchFamily="18" charset="0"/>
              </a:rPr>
              <a:t>”</a:t>
            </a:r>
          </a:p>
          <a:p>
            <a:pPr algn="just"/>
            <a:endParaRPr lang="en-US" sz="2600" b="1" dirty="0">
              <a:latin typeface="+mj-lt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900" dirty="0">
                <a:latin typeface="+mj-lt"/>
              </a:rPr>
              <a:t>5 grupos de 6 pessoas cada  (fichas numeradas de 1 a 5)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sz="1900" dirty="0">
              <a:latin typeface="+mj-lt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900" dirty="0">
                <a:latin typeface="+mj-lt"/>
              </a:rPr>
              <a:t>5 árvores com 5 temas e tarefas diferentes. Cada árvore contém 5 casos reais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sz="1900" dirty="0">
              <a:latin typeface="+mj-lt"/>
            </a:endParaRPr>
          </a:p>
          <a:p>
            <a:pPr algn="just"/>
            <a:r>
              <a:rPr lang="pt-BR" sz="1900" dirty="0">
                <a:latin typeface="+mj-lt"/>
              </a:rPr>
              <a:t>	</a:t>
            </a:r>
            <a:r>
              <a:rPr lang="pt-BR" sz="1900" dirty="0" err="1">
                <a:latin typeface="+mj-lt"/>
              </a:rPr>
              <a:t>Ex</a:t>
            </a:r>
            <a:r>
              <a:rPr lang="pt-BR" sz="1900" dirty="0">
                <a:latin typeface="+mj-lt"/>
              </a:rPr>
              <a:t>: Árvore 1 – Macieira – Tema: Restrição de Conteúdo</a:t>
            </a:r>
          </a:p>
          <a:p>
            <a:pPr algn="just"/>
            <a:r>
              <a:rPr lang="pt-BR" sz="1900" dirty="0">
                <a:latin typeface="+mj-lt"/>
              </a:rPr>
              <a:t>	Tarefa: Avalie, em cada caso, se o órgão deve bloquear ou disponibilizar o pedido na internet</a:t>
            </a:r>
          </a:p>
          <a:p>
            <a:pPr algn="just"/>
            <a:endParaRPr lang="pt-BR" sz="1900" dirty="0">
              <a:latin typeface="+mj-lt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900" dirty="0">
                <a:latin typeface="+mj-lt"/>
              </a:rPr>
              <a:t>Todos os grupos passarão por todas as árvores: 10 minutos em cada uma. Controle do tempo pelas moderadoras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sz="1900" dirty="0">
              <a:latin typeface="+mj-lt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900" dirty="0">
                <a:latin typeface="+mj-lt"/>
              </a:rPr>
              <a:t>Marcar nas fichas as repostas das questões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sz="1900" dirty="0">
              <a:latin typeface="+mj-lt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900" dirty="0">
                <a:latin typeface="+mj-lt"/>
              </a:rPr>
              <a:t>Cada grupo deverá escolher um representante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sz="1900" dirty="0">
              <a:latin typeface="+mj-lt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900" dirty="0">
                <a:latin typeface="+mj-lt"/>
              </a:rPr>
              <a:t>Pausa para o café às 15h35. Após a pausa, os casos serão discutidos no grande grupo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dirty="0">
              <a:latin typeface="+mj-lt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dirty="0">
              <a:latin typeface="+mj-lt"/>
            </a:endParaRPr>
          </a:p>
          <a:p>
            <a:pPr algn="just"/>
            <a:endParaRPr lang="pt-BR" sz="26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90489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514349" y="158234"/>
            <a:ext cx="8629650" cy="769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</a:t>
            </a:r>
            <a:r>
              <a:rPr lang="en-US" sz="3000" b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Oficina</a:t>
            </a:r>
            <a:r>
              <a:rPr lang="en-US" sz="3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Qualidade de </a:t>
            </a:r>
            <a:r>
              <a:rPr lang="en-US" sz="3000" b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Respostas</a:t>
            </a:r>
            <a:r>
              <a:rPr lang="en-US" sz="3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da LAI</a:t>
            </a:r>
          </a:p>
          <a:p>
            <a:pPr algn="ctr"/>
            <a:r>
              <a:rPr lang="en-US" sz="2600" b="1" dirty="0" err="1">
                <a:latin typeface="+mj-lt"/>
                <a:cs typeface="Times New Roman" panose="02020603050405020304" pitchFamily="18" charset="0"/>
              </a:rPr>
              <a:t>Dinâmica</a:t>
            </a:r>
            <a:r>
              <a:rPr lang="en-US" sz="2600" b="1" dirty="0">
                <a:latin typeface="+mj-lt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600" b="1" dirty="0">
                <a:latin typeface="+mj-lt"/>
                <a:cs typeface="Times New Roman" panose="02020603050405020304" pitchFamily="18" charset="0"/>
              </a:rPr>
              <a:t>“Bosque dos </a:t>
            </a:r>
            <a:r>
              <a:rPr lang="en-US" sz="2600" b="1" dirty="0" err="1">
                <a:latin typeface="+mj-lt"/>
                <a:cs typeface="Times New Roman" panose="02020603050405020304" pitchFamily="18" charset="0"/>
              </a:rPr>
              <a:t>Pedidos</a:t>
            </a:r>
            <a:r>
              <a:rPr lang="en-US" sz="2600" b="1" dirty="0">
                <a:latin typeface="+mj-lt"/>
                <a:cs typeface="Times New Roman" panose="02020603050405020304" pitchFamily="18" charset="0"/>
              </a:rPr>
              <a:t>”</a:t>
            </a:r>
          </a:p>
          <a:p>
            <a:pPr algn="ctr"/>
            <a:endParaRPr lang="en-US" sz="2600" b="1" dirty="0">
              <a:latin typeface="+mj-lt"/>
              <a:cs typeface="Times New Roman" panose="02020603050405020304" pitchFamily="18" charset="0"/>
            </a:endParaRPr>
          </a:p>
          <a:p>
            <a:pPr algn="just"/>
            <a:endParaRPr lang="en-US" b="1" dirty="0">
              <a:latin typeface="+mj-lt"/>
              <a:cs typeface="Times New Roman" panose="02020603050405020304" pitchFamily="18" charset="0"/>
            </a:endParaRPr>
          </a:p>
          <a:p>
            <a:r>
              <a:rPr lang="pt-BR" dirty="0">
                <a:latin typeface="+mj-lt"/>
              </a:rPr>
              <a:t>	Árvore 1 – Macieira. Tema: Restrição de conteúdo</a:t>
            </a:r>
          </a:p>
          <a:p>
            <a:endParaRPr lang="pt-BR" dirty="0">
              <a:latin typeface="+mj-lt"/>
            </a:endParaRPr>
          </a:p>
          <a:p>
            <a:r>
              <a:rPr lang="pt-BR" dirty="0">
                <a:latin typeface="+mj-lt"/>
              </a:rPr>
              <a:t> </a:t>
            </a:r>
          </a:p>
          <a:p>
            <a:r>
              <a:rPr lang="pt-BR" dirty="0">
                <a:latin typeface="+mj-lt"/>
              </a:rPr>
              <a:t>	Árvore 2 – Laranjeira. Tema: Marcação do tipo de resposta – Pedido Inicial </a:t>
            </a:r>
          </a:p>
          <a:p>
            <a:endParaRPr lang="pt-BR" dirty="0">
              <a:latin typeface="+mj-lt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pt-BR" dirty="0">
              <a:latin typeface="+mj-lt"/>
            </a:endParaRPr>
          </a:p>
          <a:p>
            <a:r>
              <a:rPr lang="pt-BR" dirty="0">
                <a:latin typeface="+mj-lt"/>
              </a:rPr>
              <a:t>	Árvore 3 – Pereira – Tema: Marcação do tipo de resposta – Recurso</a:t>
            </a:r>
          </a:p>
          <a:p>
            <a:endParaRPr lang="pt-BR" dirty="0">
              <a:latin typeface="+mj-lt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pt-BR" dirty="0">
              <a:latin typeface="+mj-lt"/>
            </a:endParaRPr>
          </a:p>
          <a:p>
            <a:r>
              <a:rPr lang="pt-BR" dirty="0">
                <a:latin typeface="+mj-lt"/>
              </a:rPr>
              <a:t>	Árvore 4 – Mangueira – Tema: Embasamento legal para negativa de acesso </a:t>
            </a:r>
          </a:p>
          <a:p>
            <a:endParaRPr lang="pt-BR" dirty="0">
              <a:latin typeface="+mj-lt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pt-BR" dirty="0">
              <a:latin typeface="+mj-lt"/>
            </a:endParaRPr>
          </a:p>
          <a:p>
            <a:r>
              <a:rPr lang="pt-BR" dirty="0">
                <a:latin typeface="+mj-lt"/>
              </a:rPr>
              <a:t>	Árvore 5 – Cajueiro  – Tema: Questões formais das respostas:</a:t>
            </a:r>
          </a:p>
          <a:p>
            <a:pPr lvl="2"/>
            <a:r>
              <a:rPr lang="pt-BR" dirty="0">
                <a:latin typeface="+mj-lt"/>
              </a:rPr>
              <a:t>-  Linguagem</a:t>
            </a:r>
          </a:p>
          <a:p>
            <a:pPr lvl="2"/>
            <a:r>
              <a:rPr lang="pt-BR" dirty="0">
                <a:latin typeface="+mj-lt"/>
              </a:rPr>
              <a:t>-  Informação sobre a área técnica responsável pela resposta</a:t>
            </a:r>
          </a:p>
          <a:p>
            <a:pPr lvl="2"/>
            <a:r>
              <a:rPr lang="pt-BR" dirty="0">
                <a:latin typeface="+mj-lt"/>
              </a:rPr>
              <a:t> - Informação sobre a possibilidade de recurso</a:t>
            </a:r>
          </a:p>
          <a:p>
            <a:pPr marL="1200150" lvl="2" indent="-285750" algn="just">
              <a:buFont typeface="Wingdings" panose="05000000000000000000" pitchFamily="2" charset="2"/>
              <a:buChar char="v"/>
            </a:pPr>
            <a:endParaRPr lang="pt-BR" dirty="0">
              <a:latin typeface="+mj-lt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dirty="0">
              <a:latin typeface="+mj-lt"/>
            </a:endParaRPr>
          </a:p>
          <a:p>
            <a:pPr algn="just"/>
            <a:endParaRPr lang="pt-BR" sz="2600" b="1" dirty="0">
              <a:latin typeface="+mj-lt"/>
            </a:endParaRPr>
          </a:p>
        </p:txBody>
      </p:sp>
      <p:pic>
        <p:nvPicPr>
          <p:cNvPr id="3" name="image03.jpg" descr="Resultado de imagem para maça desenho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21369425">
            <a:off x="537258" y="1877481"/>
            <a:ext cx="960023" cy="715815"/>
          </a:xfrm>
          <a:prstGeom prst="rect">
            <a:avLst/>
          </a:prstGeom>
          <a:ln/>
        </p:spPr>
      </p:pic>
      <p:pic>
        <p:nvPicPr>
          <p:cNvPr id="4" name="Imagem 3" descr="Resultado de imagem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925" y="2691095"/>
            <a:ext cx="566236" cy="62360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m 4" descr="Resultado de imagem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303" y="3487320"/>
            <a:ext cx="657675" cy="74521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m 5" descr="Resultado de imagem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32235">
            <a:off x="707357" y="4367421"/>
            <a:ext cx="548930" cy="680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m 6" descr="Resultado de imagem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964561">
            <a:off x="608233" y="5304178"/>
            <a:ext cx="723304" cy="7041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06545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36389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1120</TotalTime>
  <Words>151</Words>
  <Application>Microsoft Office PowerPoint</Application>
  <PresentationFormat>Apresentação na tela (4:3)</PresentationFormat>
  <Paragraphs>55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04096802140</dc:creator>
  <cp:lastModifiedBy>Luciana da Costa Ferraz</cp:lastModifiedBy>
  <cp:revision>23</cp:revision>
  <dcterms:created xsi:type="dcterms:W3CDTF">2015-09-08T16:06:18Z</dcterms:created>
  <dcterms:modified xsi:type="dcterms:W3CDTF">2016-11-08T13:04:05Z</dcterms:modified>
</cp:coreProperties>
</file>