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7" r:id="rId2"/>
    <p:sldId id="259" r:id="rId3"/>
    <p:sldId id="346" r:id="rId4"/>
    <p:sldId id="347" r:id="rId5"/>
    <p:sldId id="257" r:id="rId6"/>
    <p:sldId id="345" r:id="rId7"/>
    <p:sldId id="260" r:id="rId8"/>
    <p:sldId id="348" r:id="rId9"/>
    <p:sldId id="349" r:id="rId10"/>
    <p:sldId id="344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 Carlos Gomes Barbosa" initials="JCGB" lastIdx="1" clrIdx="0">
    <p:extLst>
      <p:ext uri="{19B8F6BF-5375-455C-9EA6-DF929625EA0E}">
        <p15:presenceInfo xmlns:p15="http://schemas.microsoft.com/office/powerpoint/2012/main" userId="S-1-5-21-2321219463-4261475146-1807988925-614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F9"/>
    <a:srgbClr val="00AC4E"/>
    <a:srgbClr val="05E74E"/>
    <a:srgbClr val="37036F"/>
    <a:srgbClr val="FEE90A"/>
    <a:srgbClr val="DE01B1"/>
    <a:srgbClr val="C30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13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4585D-DCB6-4C70-BF1A-5D80095CFE2A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FFF956-862E-4AF6-85AA-7794E02D19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071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53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974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94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602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00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47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22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8299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1430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382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4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06E03-E37D-48AC-81BB-14FA1F82A2E4}" type="datetimeFigureOut">
              <a:rPr lang="pt-BR" smtClean="0"/>
              <a:t>27/10/2017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B32F-1A87-4172-8D94-18EB2E0D6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947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956930" y="575794"/>
            <a:ext cx="7230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6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sz="5400" b="0" dirty="0"/>
              <a:t>CAFÉ TEMÁTICO </a:t>
            </a:r>
          </a:p>
        </p:txBody>
      </p:sp>
    </p:spTree>
    <p:extLst>
      <p:ext uri="{BB962C8B-B14F-4D97-AF65-F5344CB8AC3E}">
        <p14:creationId xmlns:p14="http://schemas.microsoft.com/office/powerpoint/2010/main" val="2511407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1064" y="0"/>
            <a:ext cx="9143999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-763675" y="786810"/>
            <a:ext cx="10751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Agradecemos pela sua atenção!</a:t>
            </a:r>
          </a:p>
        </p:txBody>
      </p:sp>
    </p:spTree>
    <p:extLst>
      <p:ext uri="{BB962C8B-B14F-4D97-AF65-F5344CB8AC3E}">
        <p14:creationId xmlns:p14="http://schemas.microsoft.com/office/powerpoint/2010/main" val="499295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 descr="Resultado de imagem para RELÓGIO"/>
          <p:cNvSpPr>
            <a:spLocks noChangeAspect="1" noChangeArrowheads="1"/>
          </p:cNvSpPr>
          <p:nvPr/>
        </p:nvSpPr>
        <p:spPr bwMode="auto">
          <a:xfrm>
            <a:off x="2281238" y="1204913"/>
            <a:ext cx="4581525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34" name="Picture 10" descr="Resultado de imagem para RELÓG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05" y="4149990"/>
            <a:ext cx="2469137" cy="239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712382" y="1432917"/>
            <a:ext cx="7857460" cy="3206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        Apresentação do moderador e dos participantes (Nome e Órgão)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15h10     Apresentação do processo e da metodologia 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15h15	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15h30	Identificação de limitações relacionadas ao cenário atual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15h45	Intervalo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16h 	Definição das ações possíveis para atacar as limitações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16h30	Apresentação de cada grupo</a:t>
            </a:r>
          </a:p>
          <a:p>
            <a:pPr>
              <a:spcBef>
                <a:spcPts val="1000"/>
              </a:spcBef>
              <a:buClr>
                <a:srgbClr val="000000"/>
              </a:buClr>
              <a:buSzPct val="100000"/>
            </a:pPr>
            <a:r>
              <a:rPr lang="pt-BR" altLang="pt-BR" dirty="0">
                <a:latin typeface="Baskerville Old Face" panose="02020602080505020303" pitchFamily="18" charset="0"/>
              </a:rPr>
              <a:t>17h  	Encerramento</a:t>
            </a:r>
          </a:p>
        </p:txBody>
      </p:sp>
    </p:spTree>
    <p:extLst>
      <p:ext uri="{BB962C8B-B14F-4D97-AF65-F5344CB8AC3E}">
        <p14:creationId xmlns:p14="http://schemas.microsoft.com/office/powerpoint/2010/main" val="1797502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2"/>
          <p:cNvSpPr>
            <a:spLocks noChangeArrowheads="1"/>
          </p:cNvSpPr>
          <p:nvPr/>
        </p:nvSpPr>
        <p:spPr bwMode="auto">
          <a:xfrm>
            <a:off x="945253" y="3324478"/>
            <a:ext cx="584517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Participativa, com busca de convergência de ideias </a:t>
            </a:r>
          </a:p>
        </p:txBody>
      </p:sp>
      <p:sp>
        <p:nvSpPr>
          <p:cNvPr id="5" name="Retângulo 3"/>
          <p:cNvSpPr>
            <a:spLocks noChangeArrowheads="1"/>
          </p:cNvSpPr>
          <p:nvPr/>
        </p:nvSpPr>
        <p:spPr bwMode="auto">
          <a:xfrm>
            <a:off x="945253" y="2066159"/>
            <a:ext cx="56261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O conteúdo do painel é uma produção do grupo</a:t>
            </a:r>
          </a:p>
        </p:txBody>
      </p:sp>
      <p:sp>
        <p:nvSpPr>
          <p:cNvPr id="6" name="Retângulo 4"/>
          <p:cNvSpPr>
            <a:spLocks noChangeArrowheads="1"/>
          </p:cNvSpPr>
          <p:nvPr/>
        </p:nvSpPr>
        <p:spPr bwMode="auto">
          <a:xfrm>
            <a:off x="945253" y="2733352"/>
            <a:ext cx="4083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A escuta e o respeito são essenciais</a:t>
            </a:r>
          </a:p>
        </p:txBody>
      </p:sp>
      <p:sp>
        <p:nvSpPr>
          <p:cNvPr id="7" name="Retângulo 5"/>
          <p:cNvSpPr>
            <a:spLocks noChangeArrowheads="1"/>
          </p:cNvSpPr>
          <p:nvPr/>
        </p:nvSpPr>
        <p:spPr bwMode="auto">
          <a:xfrm>
            <a:off x="1430817" y="1133454"/>
            <a:ext cx="618182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Princípios da Metodologia Adotada</a:t>
            </a:r>
          </a:p>
        </p:txBody>
      </p:sp>
      <p:sp>
        <p:nvSpPr>
          <p:cNvPr id="9" name="AutoShape 2" descr="Resultado de imagem para princípios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2052" name="Picture 4" descr="Resultado de imagem para princípi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793" y="3727773"/>
            <a:ext cx="3461214" cy="3025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872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5"/>
          <p:cNvSpPr>
            <a:spLocks noChangeArrowheads="1"/>
          </p:cNvSpPr>
          <p:nvPr/>
        </p:nvSpPr>
        <p:spPr bwMode="auto">
          <a:xfrm>
            <a:off x="2132567" y="1144087"/>
            <a:ext cx="5199693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Regras da escrita nas tarjetas</a:t>
            </a:r>
          </a:p>
        </p:txBody>
      </p:sp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977151" y="2385135"/>
            <a:ext cx="4987263" cy="2561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Uma ideia por tarjeta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Máximo de 3 linhas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Letra de forma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solidFill>
                  <a:schemeClr val="tx1"/>
                </a:solidFill>
                <a:latin typeface="Baskerville Old Face" panose="02020602080505020303" pitchFamily="18" charset="0"/>
              </a:rPr>
              <a:t>Ideias claras, objetivas e autoexplicativas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Evitar ambiguidade e siglas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Tx/>
              <a:buChar char="-"/>
            </a:pPr>
            <a:r>
              <a:rPr lang="pt-BR" altLang="pt-BR" sz="2200" dirty="0">
                <a:latin typeface="Baskerville Old Face" panose="02020602080505020303" pitchFamily="18" charset="0"/>
              </a:rPr>
              <a:t>Atenção às cores</a:t>
            </a:r>
          </a:p>
        </p:txBody>
      </p:sp>
    </p:spTree>
    <p:extLst>
      <p:ext uri="{BB962C8B-B14F-4D97-AF65-F5344CB8AC3E}">
        <p14:creationId xmlns:p14="http://schemas.microsoft.com/office/powerpoint/2010/main" val="968469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t="7589"/>
          <a:stretch/>
        </p:blipFill>
        <p:spPr>
          <a:xfrm>
            <a:off x="802757" y="773723"/>
            <a:ext cx="7620000" cy="4277872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1099245" y="5317020"/>
            <a:ext cx="73235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pt-BR" sz="2800" b="1" dirty="0"/>
              <a:t>Como aumentar o acesso à informação nos casos de proteções específicas?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5909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393855" y="2350534"/>
            <a:ext cx="650303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/>
              <a:t>A LAI tem como princípio:</a:t>
            </a:r>
          </a:p>
          <a:p>
            <a:pPr algn="ctr"/>
            <a:r>
              <a:rPr lang="pt-BR" sz="3200" dirty="0"/>
              <a:t> O acesso é regra, o sigilo é exceção!</a:t>
            </a:r>
          </a:p>
          <a:p>
            <a:pPr algn="ctr"/>
            <a:endParaRPr lang="pt-BR" sz="3200" dirty="0"/>
          </a:p>
          <a:p>
            <a:pPr algn="ctr"/>
            <a:r>
              <a:rPr lang="pt-BR" sz="3200" dirty="0"/>
              <a:t>Como é possível ampliar a oferta de informação respeitando as proteções previstas em leis e as informações pessoais? </a:t>
            </a:r>
          </a:p>
        </p:txBody>
      </p:sp>
      <p:sp>
        <p:nvSpPr>
          <p:cNvPr id="3" name="Retângulo 2"/>
          <p:cNvSpPr/>
          <p:nvPr/>
        </p:nvSpPr>
        <p:spPr>
          <a:xfrm>
            <a:off x="886594" y="1170323"/>
            <a:ext cx="7323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CONTEXTUALIZAÇÃO</a:t>
            </a:r>
            <a:r>
              <a:rPr lang="pt-BR" sz="3200" b="1" dirty="0"/>
              <a:t>  </a:t>
            </a:r>
          </a:p>
        </p:txBody>
      </p:sp>
      <p:pic>
        <p:nvPicPr>
          <p:cNvPr id="3074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86" y="301854"/>
            <a:ext cx="1923606" cy="1846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50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3154445" y="697520"/>
            <a:ext cx="2930802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CENÁRIO ATUAL</a:t>
            </a:r>
          </a:p>
        </p:txBody>
      </p:sp>
      <p:sp>
        <p:nvSpPr>
          <p:cNvPr id="2" name="Retângulo 1"/>
          <p:cNvSpPr/>
          <p:nvPr/>
        </p:nvSpPr>
        <p:spPr>
          <a:xfrm>
            <a:off x="563524" y="1604987"/>
            <a:ext cx="833592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brancas os principais aspectos do cenário atual em relação ao tratamento dos dados com informações restritas (pessoal ou por outras legislação) e públicas. </a:t>
            </a:r>
            <a:r>
              <a:rPr lang="pt-BR" sz="16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(de 3 a 5 tarjetas)</a:t>
            </a:r>
            <a:endParaRPr lang="pt-BR" sz="20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0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0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 órgão tem lista temática de informações que devem ser restringidas ao público?</a:t>
            </a:r>
          </a:p>
          <a:p>
            <a:pPr marL="342900" indent="-342900">
              <a:buFontTx/>
              <a:buChar char="-"/>
            </a:pP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 órgão trata os documentos que contenham parte da informação restrita e parte pública?</a:t>
            </a:r>
          </a:p>
          <a:p>
            <a:pPr marL="342900" indent="-342900">
              <a:buFontTx/>
              <a:buChar char="-"/>
            </a:pP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 órgão faz </a:t>
            </a:r>
            <a:r>
              <a:rPr lang="pt-BR" sz="2000" dirty="0" err="1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desidentificação</a:t>
            </a: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da informação para fins de realização de estatísticas e pesquisas científicas de evidente interesse público ou geral (inciso II, § 3º, </a:t>
            </a:r>
            <a:r>
              <a:rPr lang="pt-BR" sz="2000" dirty="0" err="1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art</a:t>
            </a: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31, Lei nº 12.527/2011)? </a:t>
            </a:r>
          </a:p>
          <a:p>
            <a:pPr marL="342900" indent="-342900">
              <a:buFontTx/>
              <a:buChar char="-"/>
            </a:pPr>
            <a:r>
              <a:rPr lang="pt-BR" sz="20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Quem toma a decisão de franquear ou não a informação no seu órgão? E como é tomada essa decisão? O responsável leva em consideração os prós e contras em relação ao interesse público?</a:t>
            </a:r>
          </a:p>
          <a:p>
            <a:endParaRPr lang="pt-BR" sz="20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0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411512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2036711" y="920550"/>
            <a:ext cx="585121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IDENTIFICAÇÃO DAS LIMITAÇÕES </a:t>
            </a:r>
          </a:p>
        </p:txBody>
      </p:sp>
      <p:sp>
        <p:nvSpPr>
          <p:cNvPr id="5" name="Retângulo 4"/>
          <p:cNvSpPr/>
          <p:nvPr/>
        </p:nvSpPr>
        <p:spPr>
          <a:xfrm>
            <a:off x="563524" y="1604987"/>
            <a:ext cx="83359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rosas as principais limitações (efeitos negativos) decorrentes dos aspectos do cenário atual em relação ao tratamento dos dados com informações restritas (pessoal ou por outras legislação) e públicas. 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os efeitos negativos que são consequência do atual cenário?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8683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5"/>
          <p:cNvSpPr>
            <a:spLocks noChangeArrowheads="1"/>
          </p:cNvSpPr>
          <p:nvPr/>
        </p:nvSpPr>
        <p:spPr bwMode="auto">
          <a:xfrm>
            <a:off x="1884474" y="824857"/>
            <a:ext cx="589308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DEFINIÇÃO DAS AÇÕES POSSÍVEIS</a:t>
            </a:r>
          </a:p>
        </p:txBody>
      </p:sp>
      <p:sp>
        <p:nvSpPr>
          <p:cNvPr id="3" name="Retângulo 2"/>
          <p:cNvSpPr/>
          <p:nvPr/>
        </p:nvSpPr>
        <p:spPr>
          <a:xfrm>
            <a:off x="563524" y="1604987"/>
            <a:ext cx="83359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Registre nas tarjetas verdes as ações que podem ser tomadas para superar os efeitos negativos/limitações decorrentes dos aspectos do cenário atual em relação ao tratamento dos dados com informações restritas (pessoal ou por outras legislação) e públicas. 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Perguntas norteadoras:</a:t>
            </a:r>
          </a:p>
          <a:p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pt-BR" sz="2400" dirty="0">
                <a:latin typeface="Calibri" panose="020F050202020403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Quais ações podem ser implementadas para superação das limitações? </a:t>
            </a:r>
          </a:p>
          <a:p>
            <a:pPr marL="342900" indent="-342900">
              <a:buFontTx/>
              <a:buChar char="-"/>
            </a:pPr>
            <a:endParaRPr lang="pt-BR" sz="24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23328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9775</TotalTime>
  <Words>386</Words>
  <Application>Microsoft Office PowerPoint</Application>
  <PresentationFormat>Apresentação na tela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7" baseType="lpstr">
      <vt:lpstr>MS Mincho</vt:lpstr>
      <vt:lpstr>Arial</vt:lpstr>
      <vt:lpstr>Baskerville Old Face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04096802140</dc:creator>
  <cp:lastModifiedBy>Tamara Figueiroa Bakuzis</cp:lastModifiedBy>
  <cp:revision>203</cp:revision>
  <dcterms:created xsi:type="dcterms:W3CDTF">2015-09-08T16:06:18Z</dcterms:created>
  <dcterms:modified xsi:type="dcterms:W3CDTF">2017-10-27T17:43:50Z</dcterms:modified>
</cp:coreProperties>
</file>