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07" r:id="rId2"/>
    <p:sldId id="260" r:id="rId3"/>
    <p:sldId id="308" r:id="rId4"/>
    <p:sldId id="257" r:id="rId5"/>
    <p:sldId id="264" r:id="rId6"/>
    <p:sldId id="309" r:id="rId7"/>
    <p:sldId id="259" r:id="rId8"/>
    <p:sldId id="310" r:id="rId9"/>
    <p:sldId id="311" r:id="rId10"/>
    <p:sldId id="312" r:id="rId11"/>
    <p:sldId id="256" r:id="rId12"/>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C4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90" d="100"/>
          <a:sy n="90" d="100"/>
        </p:scale>
        <p:origin x="133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pt-BR"/>
              <a:t>Clique para editar o título mestre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19206E03-E37D-48AC-81BB-14FA1F82A2E4}" type="datetimeFigureOut">
              <a:rPr lang="pt-BR" smtClean="0"/>
              <a:t>06/12/2016</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65AAB32F-1A87-4172-8D94-18EB2E0D6B9C}" type="slidenum">
              <a:rPr lang="pt-BR" smtClean="0"/>
              <a:t>‹nº›</a:t>
            </a:fld>
            <a:endParaRPr lang="pt-BR"/>
          </a:p>
        </p:txBody>
      </p:sp>
    </p:spTree>
    <p:extLst>
      <p:ext uri="{BB962C8B-B14F-4D97-AF65-F5344CB8AC3E}">
        <p14:creationId xmlns:p14="http://schemas.microsoft.com/office/powerpoint/2010/main" val="31975383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19206E03-E37D-48AC-81BB-14FA1F82A2E4}" type="datetimeFigureOut">
              <a:rPr lang="pt-BR" smtClean="0"/>
              <a:t>06/12/2016</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65AAB32F-1A87-4172-8D94-18EB2E0D6B9C}" type="slidenum">
              <a:rPr lang="pt-BR" smtClean="0"/>
              <a:t>‹nº›</a:t>
            </a:fld>
            <a:endParaRPr lang="pt-BR"/>
          </a:p>
        </p:txBody>
      </p:sp>
    </p:spTree>
    <p:extLst>
      <p:ext uri="{BB962C8B-B14F-4D97-AF65-F5344CB8AC3E}">
        <p14:creationId xmlns:p14="http://schemas.microsoft.com/office/powerpoint/2010/main" val="6497454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19206E03-E37D-48AC-81BB-14FA1F82A2E4}" type="datetimeFigureOut">
              <a:rPr lang="pt-BR" smtClean="0"/>
              <a:t>06/12/2016</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65AAB32F-1A87-4172-8D94-18EB2E0D6B9C}" type="slidenum">
              <a:rPr lang="pt-BR" smtClean="0"/>
              <a:t>‹nº›</a:t>
            </a:fld>
            <a:endParaRPr lang="pt-BR"/>
          </a:p>
        </p:txBody>
      </p:sp>
    </p:spTree>
    <p:extLst>
      <p:ext uri="{BB962C8B-B14F-4D97-AF65-F5344CB8AC3E}">
        <p14:creationId xmlns:p14="http://schemas.microsoft.com/office/powerpoint/2010/main" val="3654943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19206E03-E37D-48AC-81BB-14FA1F82A2E4}" type="datetimeFigureOut">
              <a:rPr lang="pt-BR" smtClean="0"/>
              <a:t>06/12/2016</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65AAB32F-1A87-4172-8D94-18EB2E0D6B9C}" type="slidenum">
              <a:rPr lang="pt-BR" smtClean="0"/>
              <a:t>‹nº›</a:t>
            </a:fld>
            <a:endParaRPr lang="pt-BR"/>
          </a:p>
        </p:txBody>
      </p:sp>
    </p:spTree>
    <p:extLst>
      <p:ext uri="{BB962C8B-B14F-4D97-AF65-F5344CB8AC3E}">
        <p14:creationId xmlns:p14="http://schemas.microsoft.com/office/powerpoint/2010/main" val="1896025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pt-BR"/>
              <a:t>Clique para editar o título mestre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 texto mestre</a:t>
            </a:r>
          </a:p>
        </p:txBody>
      </p:sp>
      <p:sp>
        <p:nvSpPr>
          <p:cNvPr id="4" name="Date Placeholder 3"/>
          <p:cNvSpPr>
            <a:spLocks noGrp="1"/>
          </p:cNvSpPr>
          <p:nvPr>
            <p:ph type="dt" sz="half" idx="10"/>
          </p:nvPr>
        </p:nvSpPr>
        <p:spPr/>
        <p:txBody>
          <a:bodyPr/>
          <a:lstStyle/>
          <a:p>
            <a:fld id="{19206E03-E37D-48AC-81BB-14FA1F82A2E4}" type="datetimeFigureOut">
              <a:rPr lang="pt-BR" smtClean="0"/>
              <a:t>06/12/2016</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65AAB32F-1A87-4172-8D94-18EB2E0D6B9C}" type="slidenum">
              <a:rPr lang="pt-BR" smtClean="0"/>
              <a:t>‹nº›</a:t>
            </a:fld>
            <a:endParaRPr lang="pt-BR"/>
          </a:p>
        </p:txBody>
      </p:sp>
    </p:spTree>
    <p:extLst>
      <p:ext uri="{BB962C8B-B14F-4D97-AF65-F5344CB8AC3E}">
        <p14:creationId xmlns:p14="http://schemas.microsoft.com/office/powerpoint/2010/main" val="37260042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19206E03-E37D-48AC-81BB-14FA1F82A2E4}" type="datetimeFigureOut">
              <a:rPr lang="pt-BR" smtClean="0"/>
              <a:t>06/12/2016</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65AAB32F-1A87-4172-8D94-18EB2E0D6B9C}" type="slidenum">
              <a:rPr lang="pt-BR" smtClean="0"/>
              <a:t>‹nº›</a:t>
            </a:fld>
            <a:endParaRPr lang="pt-BR"/>
          </a:p>
        </p:txBody>
      </p:sp>
    </p:spTree>
    <p:extLst>
      <p:ext uri="{BB962C8B-B14F-4D97-AF65-F5344CB8AC3E}">
        <p14:creationId xmlns:p14="http://schemas.microsoft.com/office/powerpoint/2010/main" val="26761470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4" name="Content Placeholder 3"/>
          <p:cNvSpPr>
            <a:spLocks noGrp="1"/>
          </p:cNvSpPr>
          <p:nvPr>
            <p:ph sz="half" idx="2"/>
          </p:nvPr>
        </p:nvSpPr>
        <p:spPr>
          <a:xfrm>
            <a:off x="629842" y="2505075"/>
            <a:ext cx="3868340" cy="3684588"/>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6" name="Content Placeholder 5"/>
          <p:cNvSpPr>
            <a:spLocks noGrp="1"/>
          </p:cNvSpPr>
          <p:nvPr>
            <p:ph sz="quarter" idx="4"/>
          </p:nvPr>
        </p:nvSpPr>
        <p:spPr>
          <a:xfrm>
            <a:off x="4629150" y="2505075"/>
            <a:ext cx="3887391" cy="3684588"/>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19206E03-E37D-48AC-81BB-14FA1F82A2E4}" type="datetimeFigureOut">
              <a:rPr lang="pt-BR" smtClean="0"/>
              <a:t>06/12/2016</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65AAB32F-1A87-4172-8D94-18EB2E0D6B9C}" type="slidenum">
              <a:rPr lang="pt-BR" smtClean="0"/>
              <a:t>‹nº›</a:t>
            </a:fld>
            <a:endParaRPr lang="pt-BR"/>
          </a:p>
        </p:txBody>
      </p:sp>
    </p:spTree>
    <p:extLst>
      <p:ext uri="{BB962C8B-B14F-4D97-AF65-F5344CB8AC3E}">
        <p14:creationId xmlns:p14="http://schemas.microsoft.com/office/powerpoint/2010/main" val="29572241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19206E03-E37D-48AC-81BB-14FA1F82A2E4}" type="datetimeFigureOut">
              <a:rPr lang="pt-BR" smtClean="0"/>
              <a:t>06/12/2016</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65AAB32F-1A87-4172-8D94-18EB2E0D6B9C}" type="slidenum">
              <a:rPr lang="pt-BR" smtClean="0"/>
              <a:t>‹nº›</a:t>
            </a:fld>
            <a:endParaRPr lang="pt-BR"/>
          </a:p>
        </p:txBody>
      </p:sp>
    </p:spTree>
    <p:extLst>
      <p:ext uri="{BB962C8B-B14F-4D97-AF65-F5344CB8AC3E}">
        <p14:creationId xmlns:p14="http://schemas.microsoft.com/office/powerpoint/2010/main" val="27982997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206E03-E37D-48AC-81BB-14FA1F82A2E4}" type="datetimeFigureOut">
              <a:rPr lang="pt-BR" smtClean="0"/>
              <a:t>06/12/2016</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65AAB32F-1A87-4172-8D94-18EB2E0D6B9C}" type="slidenum">
              <a:rPr lang="pt-BR" smtClean="0"/>
              <a:t>‹nº›</a:t>
            </a:fld>
            <a:endParaRPr lang="pt-BR"/>
          </a:p>
        </p:txBody>
      </p:sp>
    </p:spTree>
    <p:extLst>
      <p:ext uri="{BB962C8B-B14F-4D97-AF65-F5344CB8AC3E}">
        <p14:creationId xmlns:p14="http://schemas.microsoft.com/office/powerpoint/2010/main" val="4211430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pt-BR"/>
              <a:t>Clique para editar o título mestre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 texto mestre</a:t>
            </a:r>
          </a:p>
        </p:txBody>
      </p:sp>
      <p:sp>
        <p:nvSpPr>
          <p:cNvPr id="5" name="Date Placeholder 4"/>
          <p:cNvSpPr>
            <a:spLocks noGrp="1"/>
          </p:cNvSpPr>
          <p:nvPr>
            <p:ph type="dt" sz="half" idx="10"/>
          </p:nvPr>
        </p:nvSpPr>
        <p:spPr/>
        <p:txBody>
          <a:bodyPr/>
          <a:lstStyle/>
          <a:p>
            <a:fld id="{19206E03-E37D-48AC-81BB-14FA1F82A2E4}" type="datetimeFigureOut">
              <a:rPr lang="pt-BR" smtClean="0"/>
              <a:t>06/12/2016</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65AAB32F-1A87-4172-8D94-18EB2E0D6B9C}" type="slidenum">
              <a:rPr lang="pt-BR" smtClean="0"/>
              <a:t>‹nº›</a:t>
            </a:fld>
            <a:endParaRPr lang="pt-BR"/>
          </a:p>
        </p:txBody>
      </p:sp>
    </p:spTree>
    <p:extLst>
      <p:ext uri="{BB962C8B-B14F-4D97-AF65-F5344CB8AC3E}">
        <p14:creationId xmlns:p14="http://schemas.microsoft.com/office/powerpoint/2010/main" val="3283822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a:t>Clique no ícone para adicionar uma imagem</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 texto mestre</a:t>
            </a:r>
          </a:p>
        </p:txBody>
      </p:sp>
      <p:sp>
        <p:nvSpPr>
          <p:cNvPr id="5" name="Date Placeholder 4"/>
          <p:cNvSpPr>
            <a:spLocks noGrp="1"/>
          </p:cNvSpPr>
          <p:nvPr>
            <p:ph type="dt" sz="half" idx="10"/>
          </p:nvPr>
        </p:nvSpPr>
        <p:spPr/>
        <p:txBody>
          <a:bodyPr/>
          <a:lstStyle/>
          <a:p>
            <a:fld id="{19206E03-E37D-48AC-81BB-14FA1F82A2E4}" type="datetimeFigureOut">
              <a:rPr lang="pt-BR" smtClean="0"/>
              <a:t>06/12/2016</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65AAB32F-1A87-4172-8D94-18EB2E0D6B9C}" type="slidenum">
              <a:rPr lang="pt-BR" smtClean="0"/>
              <a:t>‹nº›</a:t>
            </a:fld>
            <a:endParaRPr lang="pt-BR"/>
          </a:p>
        </p:txBody>
      </p:sp>
    </p:spTree>
    <p:extLst>
      <p:ext uri="{BB962C8B-B14F-4D97-AF65-F5344CB8AC3E}">
        <p14:creationId xmlns:p14="http://schemas.microsoft.com/office/powerpoint/2010/main" val="1854446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pt-BR"/>
              <a:t>Clique para editar o título mestre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206E03-E37D-48AC-81BB-14FA1F82A2E4}" type="datetimeFigureOut">
              <a:rPr lang="pt-BR" smtClean="0"/>
              <a:t>06/12/2016</a:t>
            </a:fld>
            <a:endParaRPr lang="pt-B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AAB32F-1A87-4172-8D94-18EB2E0D6B9C}" type="slidenum">
              <a:rPr lang="pt-BR" smtClean="0"/>
              <a:t>‹nº›</a:t>
            </a:fld>
            <a:endParaRPr lang="pt-BR"/>
          </a:p>
        </p:txBody>
      </p:sp>
    </p:spTree>
    <p:extLst>
      <p:ext uri="{BB962C8B-B14F-4D97-AF65-F5344CB8AC3E}">
        <p14:creationId xmlns:p14="http://schemas.microsoft.com/office/powerpoint/2010/main" val="26994737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CaixaDeTexto 1"/>
          <p:cNvSpPr txBox="1"/>
          <p:nvPr/>
        </p:nvSpPr>
        <p:spPr>
          <a:xfrm>
            <a:off x="1073887" y="1350336"/>
            <a:ext cx="7230139" cy="830997"/>
          </a:xfrm>
          <a:prstGeom prst="rect">
            <a:avLst/>
          </a:prstGeom>
          <a:noFill/>
        </p:spPr>
        <p:txBody>
          <a:bodyPr wrap="square" rtlCol="0">
            <a:spAutoFit/>
          </a:bodyPr>
          <a:lstStyle/>
          <a:p>
            <a:pPr algn="ctr"/>
            <a:r>
              <a:rPr lang="pt-BR" sz="4800" b="1" dirty="0">
                <a:effectLst>
                  <a:outerShdw blurRad="38100" dist="38100" dir="2700000" algn="tl">
                    <a:srgbClr val="000000">
                      <a:alpha val="43137"/>
                    </a:srgbClr>
                  </a:outerShdw>
                </a:effectLst>
              </a:rPr>
              <a:t>O QUE TEM DE NOVO?</a:t>
            </a:r>
          </a:p>
        </p:txBody>
      </p:sp>
      <p:sp>
        <p:nvSpPr>
          <p:cNvPr id="3" name="CaixaDeTexto 2"/>
          <p:cNvSpPr txBox="1"/>
          <p:nvPr/>
        </p:nvSpPr>
        <p:spPr>
          <a:xfrm>
            <a:off x="611371" y="5052124"/>
            <a:ext cx="8155172" cy="1200329"/>
          </a:xfrm>
          <a:prstGeom prst="rect">
            <a:avLst/>
          </a:prstGeom>
          <a:noFill/>
        </p:spPr>
        <p:txBody>
          <a:bodyPr wrap="square" rtlCol="0">
            <a:spAutoFit/>
          </a:bodyPr>
          <a:lstStyle/>
          <a:p>
            <a:pPr algn="ctr"/>
            <a:r>
              <a:rPr lang="pt-BR" sz="2400" dirty="0">
                <a:effectLst>
                  <a:outerShdw blurRad="38100" dist="38100" dir="2700000" algn="tl">
                    <a:srgbClr val="000000">
                      <a:alpha val="43137"/>
                    </a:srgbClr>
                  </a:outerShdw>
                </a:effectLst>
              </a:rPr>
              <a:t>Érica Bezerra Queiroz Ribeiro</a:t>
            </a:r>
          </a:p>
          <a:p>
            <a:pPr algn="ctr"/>
            <a:r>
              <a:rPr lang="pt-BR" sz="2400" dirty="0">
                <a:effectLst>
                  <a:outerShdw blurRad="38100" dist="38100" dir="2700000" algn="tl">
                    <a:srgbClr val="000000">
                      <a:alpha val="43137"/>
                    </a:srgbClr>
                  </a:outerShdw>
                </a:effectLst>
              </a:rPr>
              <a:t>Coordenadora-Geral de Recursos de Acesso à Informação</a:t>
            </a:r>
          </a:p>
          <a:p>
            <a:pPr algn="ctr"/>
            <a:r>
              <a:rPr lang="pt-BR" sz="2400" dirty="0">
                <a:effectLst>
                  <a:outerShdw blurRad="38100" dist="38100" dir="2700000" algn="tl">
                    <a:srgbClr val="000000">
                      <a:alpha val="43137"/>
                    </a:srgbClr>
                  </a:outerShdw>
                </a:effectLst>
              </a:rPr>
              <a:t>Ouvidoria-Geral da União</a:t>
            </a:r>
          </a:p>
        </p:txBody>
      </p:sp>
    </p:spTree>
    <p:extLst>
      <p:ext uri="{BB962C8B-B14F-4D97-AF65-F5344CB8AC3E}">
        <p14:creationId xmlns:p14="http://schemas.microsoft.com/office/powerpoint/2010/main" val="25114070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p:cNvPicPr>
            <a:picLocks noChangeAspect="1"/>
          </p:cNvPicPr>
          <p:nvPr/>
        </p:nvPicPr>
        <p:blipFill>
          <a:blip r:embed="rId2"/>
          <a:stretch>
            <a:fillRect/>
          </a:stretch>
        </p:blipFill>
        <p:spPr>
          <a:xfrm>
            <a:off x="-280988" y="71437"/>
            <a:ext cx="9705975" cy="6715125"/>
          </a:xfrm>
          <a:prstGeom prst="rect">
            <a:avLst/>
          </a:prstGeom>
        </p:spPr>
      </p:pic>
    </p:spTree>
    <p:extLst>
      <p:ext uri="{BB962C8B-B14F-4D97-AF65-F5344CB8AC3E}">
        <p14:creationId xmlns:p14="http://schemas.microsoft.com/office/powerpoint/2010/main" val="20154595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CaixaDeTexto 1"/>
          <p:cNvSpPr txBox="1"/>
          <p:nvPr/>
        </p:nvSpPr>
        <p:spPr>
          <a:xfrm>
            <a:off x="982987" y="1376508"/>
            <a:ext cx="7230139" cy="830997"/>
          </a:xfrm>
          <a:prstGeom prst="rect">
            <a:avLst/>
          </a:prstGeom>
          <a:noFill/>
        </p:spPr>
        <p:txBody>
          <a:bodyPr wrap="square" rtlCol="0">
            <a:spAutoFit/>
          </a:bodyPr>
          <a:lstStyle/>
          <a:p>
            <a:pPr algn="ctr"/>
            <a:r>
              <a:rPr lang="pt-BR" sz="4800" b="1" dirty="0">
                <a:effectLst>
                  <a:outerShdw blurRad="38100" dist="38100" dir="2700000" algn="tl">
                    <a:srgbClr val="000000">
                      <a:alpha val="43137"/>
                    </a:srgbClr>
                  </a:outerShdw>
                </a:effectLst>
              </a:rPr>
              <a:t>MUITO OBRIGADA!</a:t>
            </a:r>
          </a:p>
        </p:txBody>
      </p:sp>
    </p:spTree>
    <p:extLst>
      <p:ext uri="{BB962C8B-B14F-4D97-AF65-F5344CB8AC3E}">
        <p14:creationId xmlns:p14="http://schemas.microsoft.com/office/powerpoint/2010/main" val="2294578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442128" y="2361362"/>
            <a:ext cx="8420517" cy="1406769"/>
          </a:xfrm>
        </p:spPr>
        <p:txBody>
          <a:bodyPr>
            <a:noAutofit/>
          </a:bodyPr>
          <a:lstStyle/>
          <a:p>
            <a:pPr algn="ctr"/>
            <a:r>
              <a:rPr lang="pt-BR" sz="5400" b="1" dirty="0">
                <a:effectLst>
                  <a:outerShdw blurRad="38100" dist="38100" dir="2700000" algn="tl">
                    <a:srgbClr val="000000">
                      <a:alpha val="43137"/>
                    </a:srgbClr>
                  </a:outerShdw>
                </a:effectLst>
              </a:rPr>
              <a:t>A CMRI PUBLICOU 3 NOVAS RESOLUÇÕES EM 2016</a:t>
            </a:r>
          </a:p>
        </p:txBody>
      </p:sp>
    </p:spTree>
    <p:extLst>
      <p:ext uri="{BB962C8B-B14F-4D97-AF65-F5344CB8AC3E}">
        <p14:creationId xmlns:p14="http://schemas.microsoft.com/office/powerpoint/2010/main" val="41151268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CaixaDeTexto 4"/>
          <p:cNvSpPr txBox="1"/>
          <p:nvPr/>
        </p:nvSpPr>
        <p:spPr>
          <a:xfrm>
            <a:off x="311499" y="793819"/>
            <a:ext cx="8521002" cy="5816977"/>
          </a:xfrm>
          <a:prstGeom prst="rect">
            <a:avLst/>
          </a:prstGeom>
          <a:noFill/>
        </p:spPr>
        <p:txBody>
          <a:bodyPr wrap="square" rtlCol="0">
            <a:spAutoFit/>
          </a:bodyPr>
          <a:lstStyle/>
          <a:p>
            <a:pPr marL="285750" indent="-285750" algn="just">
              <a:buFont typeface="Wingdings" panose="05000000000000000000" pitchFamily="2" charset="2"/>
              <a:buChar char="ü"/>
            </a:pPr>
            <a:r>
              <a:rPr lang="pt-BR" sz="2400" b="1" dirty="0">
                <a:effectLst>
                  <a:outerShdw blurRad="38100" dist="38100" dir="2700000" algn="tl">
                    <a:srgbClr val="000000">
                      <a:alpha val="43137"/>
                    </a:srgbClr>
                  </a:outerShdw>
                </a:effectLst>
              </a:rPr>
              <a:t>Resolução nº 02, de 30 de março de 2016 </a:t>
            </a:r>
            <a:r>
              <a:rPr lang="pt-BR" sz="2400" dirty="0"/>
              <a:t>- O rol das informações desclassificadas, deverá apresentar, no mínimo, a descrição dos dados que identifiquem o documento desclassificado; o grau de sigilo; e um breve resumo do documento desclassificado.</a:t>
            </a:r>
          </a:p>
          <a:p>
            <a:pPr algn="just"/>
            <a:endParaRPr lang="pt-BR" sz="2400" dirty="0"/>
          </a:p>
          <a:p>
            <a:pPr marL="342900" indent="-342900" algn="just">
              <a:buFont typeface="Wingdings" panose="05000000000000000000" pitchFamily="2" charset="2"/>
              <a:buChar char="ü"/>
            </a:pPr>
            <a:r>
              <a:rPr lang="pt-BR" sz="2400" b="1" dirty="0">
                <a:effectLst>
                  <a:outerShdw blurRad="38100" dist="38100" dir="2700000" algn="tl">
                    <a:srgbClr val="000000">
                      <a:alpha val="43137"/>
                    </a:srgbClr>
                  </a:outerShdw>
                </a:effectLst>
              </a:rPr>
              <a:t>Resolução nº 03, de 30 de março de 2016</a:t>
            </a:r>
            <a:r>
              <a:rPr lang="pt-BR" sz="2400" dirty="0"/>
              <a:t> - A revisão de ofício da classificação de informação no grau ultrassecreto ou secreto ocorrerá quadrienalmente no prazo previsto pelo art. 35, §3º, da Lei nº 12.527, de 18 de novembro de 2011. </a:t>
            </a:r>
          </a:p>
          <a:p>
            <a:pPr algn="just"/>
            <a:endParaRPr lang="pt-BR" sz="2400" dirty="0"/>
          </a:p>
          <a:p>
            <a:pPr marL="285750" indent="-285750" algn="just">
              <a:buFont typeface="Wingdings" panose="05000000000000000000" pitchFamily="2" charset="2"/>
              <a:buChar char="ü"/>
            </a:pPr>
            <a:r>
              <a:rPr lang="pt-BR" sz="2400" b="1" dirty="0">
                <a:effectLst>
                  <a:outerShdw blurRad="38100" dist="38100" dir="2700000" algn="tl">
                    <a:srgbClr val="000000">
                      <a:alpha val="43137"/>
                    </a:srgbClr>
                  </a:outerShdw>
                </a:effectLst>
              </a:rPr>
              <a:t>Resolução nº 04, de 27 de abril de 2016 </a:t>
            </a:r>
            <a:r>
              <a:rPr lang="pt-BR" sz="2400" dirty="0"/>
              <a:t>- Na elaboração dos </a:t>
            </a:r>
            <a:r>
              <a:rPr lang="pt-BR" sz="2400" dirty="0" err="1"/>
              <a:t>TCIs</a:t>
            </a:r>
            <a:r>
              <a:rPr lang="pt-BR" sz="2400" dirty="0"/>
              <a:t>, as autoridades classificadoras deverão motivar o ato classificatório no campo “razões para a classificação”.</a:t>
            </a:r>
            <a:br>
              <a:rPr lang="pt-BR" sz="2400" dirty="0"/>
            </a:br>
            <a:br>
              <a:rPr lang="pt-BR" dirty="0"/>
            </a:br>
            <a:endParaRPr lang="pt-BR" dirty="0"/>
          </a:p>
        </p:txBody>
      </p:sp>
    </p:spTree>
    <p:extLst>
      <p:ext uri="{BB962C8B-B14F-4D97-AF65-F5344CB8AC3E}">
        <p14:creationId xmlns:p14="http://schemas.microsoft.com/office/powerpoint/2010/main" val="42159321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Título 1"/>
          <p:cNvSpPr>
            <a:spLocks noGrp="1"/>
          </p:cNvSpPr>
          <p:nvPr>
            <p:ph type="title"/>
          </p:nvPr>
        </p:nvSpPr>
        <p:spPr>
          <a:xfrm>
            <a:off x="223285" y="2753247"/>
            <a:ext cx="8629312" cy="1406769"/>
          </a:xfrm>
        </p:spPr>
        <p:txBody>
          <a:bodyPr>
            <a:noAutofit/>
          </a:bodyPr>
          <a:lstStyle/>
          <a:p>
            <a:pPr algn="ctr"/>
            <a:r>
              <a:rPr lang="pt-BR" sz="5400" b="1" dirty="0">
                <a:effectLst>
                  <a:outerShdw blurRad="38100" dist="38100" dir="2700000" algn="tl">
                    <a:srgbClr val="000000">
                      <a:alpha val="43137"/>
                    </a:srgbClr>
                  </a:outerShdw>
                </a:effectLst>
              </a:rPr>
              <a:t>INTEGRAÇÃO DOS SISTEMAS e-SIC E e-OUV</a:t>
            </a:r>
          </a:p>
        </p:txBody>
      </p:sp>
    </p:spTree>
    <p:extLst>
      <p:ext uri="{BB962C8B-B14F-4D97-AF65-F5344CB8AC3E}">
        <p14:creationId xmlns:p14="http://schemas.microsoft.com/office/powerpoint/2010/main" val="41590914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Retângulo 5"/>
          <p:cNvSpPr/>
          <p:nvPr/>
        </p:nvSpPr>
        <p:spPr>
          <a:xfrm>
            <a:off x="375061" y="1235386"/>
            <a:ext cx="8410353" cy="5078313"/>
          </a:xfrm>
          <a:prstGeom prst="rect">
            <a:avLst/>
          </a:prstGeom>
        </p:spPr>
        <p:txBody>
          <a:bodyPr wrap="square">
            <a:spAutoFit/>
          </a:bodyPr>
          <a:lstStyle/>
          <a:p>
            <a:pPr algn="just"/>
            <a:r>
              <a:rPr lang="pt-BR" dirty="0"/>
              <a:t>Os órgãos/entidades que aderiram ao e-OUV passam a poder encaminhar, sem necessidade de o cidadão fazer novo requerimento, manifestações de ouvidoria recebidas pelo e-SIC.</a:t>
            </a:r>
          </a:p>
          <a:p>
            <a:pPr algn="just"/>
            <a:endParaRPr lang="pt-BR" dirty="0"/>
          </a:p>
          <a:p>
            <a:pPr algn="just"/>
            <a:endParaRPr lang="pt-BR" dirty="0"/>
          </a:p>
          <a:p>
            <a:pPr marL="285750" indent="-285750" algn="just">
              <a:buFont typeface="Wingdings" panose="05000000000000000000" pitchFamily="2" charset="2"/>
              <a:buChar char="Ø"/>
            </a:pPr>
            <a:endParaRPr lang="pt-BR" dirty="0"/>
          </a:p>
          <a:p>
            <a:pPr marL="285750" indent="-285750" algn="just">
              <a:buFont typeface="Wingdings" panose="05000000000000000000" pitchFamily="2" charset="2"/>
              <a:buChar char="Ø"/>
            </a:pPr>
            <a:endParaRPr lang="pt-BR" dirty="0"/>
          </a:p>
          <a:p>
            <a:pPr algn="just"/>
            <a:endParaRPr lang="pt-BR" dirty="0"/>
          </a:p>
          <a:p>
            <a:pPr marL="285750" indent="-285750" algn="just">
              <a:buFont typeface="Wingdings" panose="05000000000000000000" pitchFamily="2" charset="2"/>
              <a:buChar char="ü"/>
            </a:pPr>
            <a:r>
              <a:rPr lang="pt-BR" dirty="0"/>
              <a:t>O gestor tem </a:t>
            </a:r>
            <a:r>
              <a:rPr lang="pt-BR" b="1" i="1" dirty="0">
                <a:solidFill>
                  <a:srgbClr val="0070C0"/>
                </a:solidFill>
              </a:rPr>
              <a:t>5 dias úteis </a:t>
            </a:r>
            <a:r>
              <a:rPr lang="pt-BR" dirty="0"/>
              <a:t>para verificar se o pedido é uma solicitação de informação.</a:t>
            </a:r>
          </a:p>
          <a:p>
            <a:pPr marL="285750" indent="-285750" algn="just">
              <a:buFont typeface="Wingdings" panose="05000000000000000000" pitchFamily="2" charset="2"/>
              <a:buChar char="ü"/>
            </a:pPr>
            <a:r>
              <a:rPr lang="pt-BR" dirty="0"/>
              <a:t>Caso seja encaminhado para o e-OUV, o </a:t>
            </a:r>
            <a:r>
              <a:rPr lang="pt-BR" b="1" i="1" dirty="0">
                <a:solidFill>
                  <a:srgbClr val="0070C0"/>
                </a:solidFill>
              </a:rPr>
              <a:t>solicitante recebe uma notificação por e-mail </a:t>
            </a:r>
            <a:r>
              <a:rPr lang="pt-BR" dirty="0"/>
              <a:t>sobre encaminhamento da manifestação. </a:t>
            </a:r>
          </a:p>
          <a:p>
            <a:pPr marL="285750" indent="-285750" algn="just">
              <a:buFont typeface="Wingdings" panose="05000000000000000000" pitchFamily="2" charset="2"/>
              <a:buChar char="ü"/>
            </a:pPr>
            <a:r>
              <a:rPr lang="pt-BR" dirty="0"/>
              <a:t>Caso o cidadão não concorde, ele pode apresentar um pedido de </a:t>
            </a:r>
            <a:r>
              <a:rPr lang="pt-BR" b="1" i="1" dirty="0">
                <a:solidFill>
                  <a:srgbClr val="0070C0"/>
                </a:solidFill>
              </a:rPr>
              <a:t>revisão</a:t>
            </a:r>
            <a:r>
              <a:rPr lang="pt-BR" dirty="0"/>
              <a:t> à CGU em até </a:t>
            </a:r>
            <a:r>
              <a:rPr lang="pt-BR" b="1" i="1" dirty="0">
                <a:solidFill>
                  <a:srgbClr val="0070C0"/>
                </a:solidFill>
              </a:rPr>
              <a:t>10 dias</a:t>
            </a:r>
            <a:r>
              <a:rPr lang="pt-BR" dirty="0"/>
              <a:t>.</a:t>
            </a:r>
          </a:p>
          <a:p>
            <a:pPr marL="285750" indent="-285750" algn="just">
              <a:buFont typeface="Wingdings" panose="05000000000000000000" pitchFamily="2" charset="2"/>
              <a:buChar char="ü"/>
            </a:pPr>
            <a:r>
              <a:rPr lang="pt-BR" dirty="0"/>
              <a:t>A </a:t>
            </a:r>
            <a:r>
              <a:rPr lang="pt-BR" b="1" i="1" dirty="0">
                <a:solidFill>
                  <a:srgbClr val="0070C0"/>
                </a:solidFill>
              </a:rPr>
              <a:t>revisão</a:t>
            </a:r>
            <a:r>
              <a:rPr lang="pt-BR" dirty="0"/>
              <a:t> é julgada em até </a:t>
            </a:r>
            <a:r>
              <a:rPr lang="pt-BR" b="1" i="1" dirty="0">
                <a:solidFill>
                  <a:srgbClr val="0070C0"/>
                </a:solidFill>
              </a:rPr>
              <a:t>5 dias</a:t>
            </a:r>
            <a:r>
              <a:rPr lang="pt-BR" dirty="0"/>
              <a:t>. </a:t>
            </a:r>
          </a:p>
          <a:p>
            <a:pPr marL="285750" indent="-285750" algn="just">
              <a:buFont typeface="Wingdings" panose="05000000000000000000" pitchFamily="2" charset="2"/>
              <a:buChar char="ü"/>
            </a:pPr>
            <a:r>
              <a:rPr lang="pt-BR" dirty="0"/>
              <a:t>Se for </a:t>
            </a:r>
            <a:r>
              <a:rPr lang="pt-BR" b="1" i="1" dirty="0">
                <a:solidFill>
                  <a:srgbClr val="0070C0"/>
                </a:solidFill>
              </a:rPr>
              <a:t>improcedente</a:t>
            </a:r>
            <a:r>
              <a:rPr lang="pt-BR" dirty="0"/>
              <a:t>, a manifestação será </a:t>
            </a:r>
            <a:r>
              <a:rPr lang="pt-BR" b="1" i="1" dirty="0">
                <a:solidFill>
                  <a:srgbClr val="0070C0"/>
                </a:solidFill>
              </a:rPr>
              <a:t>definitivamente enviada ao e-OUV</a:t>
            </a:r>
            <a:r>
              <a:rPr lang="pt-BR" dirty="0"/>
              <a:t>, no qual se iniciará o prazo de 20 dias para respondê-la. </a:t>
            </a:r>
          </a:p>
          <a:p>
            <a:pPr marL="285750" indent="-285750" algn="just">
              <a:buFont typeface="Wingdings" panose="05000000000000000000" pitchFamily="2" charset="2"/>
              <a:buChar char="ü"/>
            </a:pPr>
            <a:r>
              <a:rPr lang="pt-BR" dirty="0"/>
              <a:t>Se for </a:t>
            </a:r>
            <a:r>
              <a:rPr lang="pt-BR" b="1" i="1" dirty="0">
                <a:solidFill>
                  <a:srgbClr val="0070C0"/>
                </a:solidFill>
              </a:rPr>
              <a:t>procedente</a:t>
            </a:r>
            <a:r>
              <a:rPr lang="pt-BR" dirty="0"/>
              <a:t>, ela ficará no e-SIC como </a:t>
            </a:r>
            <a:r>
              <a:rPr lang="pt-BR" b="1" i="1" dirty="0">
                <a:solidFill>
                  <a:srgbClr val="0070C0"/>
                </a:solidFill>
              </a:rPr>
              <a:t>recurso de 1ª Instância</a:t>
            </a:r>
            <a:r>
              <a:rPr lang="pt-BR" dirty="0"/>
              <a:t>, seguindo os mesmos trâmites recursais dos pedidos de acesso à informação.</a:t>
            </a:r>
          </a:p>
        </p:txBody>
      </p:sp>
      <p:grpSp>
        <p:nvGrpSpPr>
          <p:cNvPr id="2" name="Agrupar 1"/>
          <p:cNvGrpSpPr/>
          <p:nvPr/>
        </p:nvGrpSpPr>
        <p:grpSpPr>
          <a:xfrm>
            <a:off x="1246930" y="2341497"/>
            <a:ext cx="6666614" cy="733646"/>
            <a:chOff x="1246930" y="2341497"/>
            <a:chExt cx="6666614" cy="733646"/>
          </a:xfrm>
        </p:grpSpPr>
        <p:pic>
          <p:nvPicPr>
            <p:cNvPr id="8" name="Imagem 7"/>
            <p:cNvPicPr>
              <a:picLocks noChangeAspect="1"/>
            </p:cNvPicPr>
            <p:nvPr/>
          </p:nvPicPr>
          <p:blipFill rotWithShape="1">
            <a:blip r:embed="rId3"/>
            <a:srcRect l="5612" t="31406" r="8623" b="9604"/>
            <a:stretch/>
          </p:blipFill>
          <p:spPr>
            <a:xfrm>
              <a:off x="1246930" y="2463771"/>
              <a:ext cx="6666614" cy="489098"/>
            </a:xfrm>
            <a:prstGeom prst="rect">
              <a:avLst/>
            </a:prstGeom>
          </p:spPr>
        </p:pic>
        <p:sp>
          <p:nvSpPr>
            <p:cNvPr id="9" name="Elipse 8"/>
            <p:cNvSpPr/>
            <p:nvPr/>
          </p:nvSpPr>
          <p:spPr>
            <a:xfrm>
              <a:off x="1246930" y="2341497"/>
              <a:ext cx="1626781" cy="733646"/>
            </a:xfrm>
            <a:prstGeom prst="ellipse">
              <a:avLst/>
            </a:prstGeom>
            <a:noFill/>
            <a:ln w="38100">
              <a:solidFill>
                <a:srgbClr val="FFC000"/>
              </a:solidFill>
              <a:prstDash val="dash"/>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pt-BR"/>
            </a:p>
          </p:txBody>
        </p:sp>
      </p:grpSp>
    </p:spTree>
    <p:extLst>
      <p:ext uri="{BB962C8B-B14F-4D97-AF65-F5344CB8AC3E}">
        <p14:creationId xmlns:p14="http://schemas.microsoft.com/office/powerpoint/2010/main" val="1472101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ítulo 4"/>
          <p:cNvSpPr txBox="1">
            <a:spLocks noGrp="1"/>
          </p:cNvSpPr>
          <p:nvPr>
            <p:ph type="title"/>
          </p:nvPr>
        </p:nvSpPr>
        <p:spPr>
          <a:xfrm>
            <a:off x="678891" y="2502595"/>
            <a:ext cx="7886700" cy="1311128"/>
          </a:xfrm>
          <a:prstGeom prst="rect">
            <a:avLst/>
          </a:prstGeom>
          <a:noFill/>
        </p:spPr>
        <p:txBody>
          <a:bodyPr wrap="square" rtlCol="0">
            <a:spAutoFit/>
          </a:bodyPr>
          <a:lstStyle/>
          <a:p>
            <a:pPr algn="ctr"/>
            <a:r>
              <a:rPr lang="pt-BR" b="1" dirty="0">
                <a:effectLst>
                  <a:outerShdw blurRad="38100" dist="38100" dir="2700000" algn="tl">
                    <a:srgbClr val="000000">
                      <a:alpha val="43137"/>
                    </a:srgbClr>
                  </a:outerShdw>
                </a:effectLst>
              </a:rPr>
              <a:t>INCLUSÃO DE DOIS NOVOS CAMPOS OBRIGATÓRIO NO e-SIC</a:t>
            </a:r>
          </a:p>
        </p:txBody>
      </p:sp>
    </p:spTree>
    <p:extLst>
      <p:ext uri="{BB962C8B-B14F-4D97-AF65-F5344CB8AC3E}">
        <p14:creationId xmlns:p14="http://schemas.microsoft.com/office/powerpoint/2010/main" val="6175920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Retângulo 4"/>
          <p:cNvSpPr/>
          <p:nvPr/>
        </p:nvSpPr>
        <p:spPr>
          <a:xfrm>
            <a:off x="381836" y="938641"/>
            <a:ext cx="8531051" cy="5632311"/>
          </a:xfrm>
          <a:prstGeom prst="rect">
            <a:avLst/>
          </a:prstGeom>
        </p:spPr>
        <p:txBody>
          <a:bodyPr wrap="square">
            <a:spAutoFit/>
          </a:bodyPr>
          <a:lstStyle/>
          <a:p>
            <a:pPr algn="just"/>
            <a:r>
              <a:rPr lang="pt-BR" dirty="0"/>
              <a:t>A última atualização do Sistema Eletrônico do Serviço de Informações ao Cidadão (e-SIC) aconteceu no dia 16 de setembro 2016.</a:t>
            </a:r>
          </a:p>
          <a:p>
            <a:pPr algn="just"/>
            <a:r>
              <a:rPr lang="pt-BR" dirty="0"/>
              <a:t>A partir de então, os órgãos devem preencher dois novos campos: </a:t>
            </a:r>
            <a:r>
              <a:rPr lang="pt-BR" b="1" dirty="0">
                <a:effectLst>
                  <a:outerShdw blurRad="38100" dist="38100" dir="2700000" algn="tl">
                    <a:srgbClr val="000000">
                      <a:alpha val="43137"/>
                    </a:srgbClr>
                  </a:outerShdw>
                </a:effectLst>
              </a:rPr>
              <a:t>RESPONSÁVEL PELA RESPOSTA </a:t>
            </a:r>
            <a:r>
              <a:rPr lang="pt-BR" dirty="0"/>
              <a:t>e </a:t>
            </a:r>
            <a:r>
              <a:rPr lang="pt-BR" b="1" dirty="0">
                <a:effectLst>
                  <a:outerShdw blurRad="38100" dist="38100" dir="2700000" algn="tl">
                    <a:srgbClr val="000000">
                      <a:alpha val="43137"/>
                    </a:srgbClr>
                  </a:outerShdw>
                </a:effectLst>
              </a:rPr>
              <a:t>DESTINATÁRIO DOS RECURSOS </a:t>
            </a:r>
            <a:r>
              <a:rPr lang="pt-BR" dirty="0"/>
              <a:t>(1ª e 2ª instâncias).</a:t>
            </a:r>
          </a:p>
          <a:p>
            <a:endParaRPr lang="pt-BR" dirty="0"/>
          </a:p>
          <a:p>
            <a:r>
              <a:rPr lang="pt-BR" dirty="0"/>
              <a:t> </a:t>
            </a:r>
          </a:p>
          <a:p>
            <a:endParaRPr lang="pt-BR" dirty="0"/>
          </a:p>
          <a:p>
            <a:endParaRPr lang="pt-BR" dirty="0"/>
          </a:p>
          <a:p>
            <a:endParaRPr lang="pt-BR" dirty="0"/>
          </a:p>
          <a:p>
            <a:endParaRPr lang="pt-BR" dirty="0"/>
          </a:p>
          <a:p>
            <a:endParaRPr lang="pt-BR" dirty="0"/>
          </a:p>
          <a:p>
            <a:endParaRPr lang="pt-BR" dirty="0"/>
          </a:p>
          <a:p>
            <a:pPr algn="just"/>
            <a:r>
              <a:rPr lang="pt-BR" dirty="0"/>
              <a:t>A ideia é que os novos campos sejam preenchido com a </a:t>
            </a:r>
            <a:r>
              <a:rPr lang="pt-BR" b="1" dirty="0">
                <a:effectLst>
                  <a:outerShdw blurRad="38100" dist="38100" dir="2700000" algn="tl">
                    <a:srgbClr val="000000">
                      <a:alpha val="43137"/>
                    </a:srgbClr>
                  </a:outerShdw>
                </a:effectLst>
              </a:rPr>
              <a:t>ÁREA</a:t>
            </a:r>
            <a:r>
              <a:rPr lang="pt-BR" dirty="0"/>
              <a:t> e o </a:t>
            </a:r>
            <a:r>
              <a:rPr lang="pt-BR" b="1" dirty="0">
                <a:effectLst>
                  <a:outerShdw blurRad="38100" dist="38100" dir="2700000" algn="tl">
                    <a:srgbClr val="000000">
                      <a:alpha val="43137"/>
                    </a:srgbClr>
                  </a:outerShdw>
                </a:effectLst>
              </a:rPr>
              <a:t>CARGO</a:t>
            </a:r>
            <a:r>
              <a:rPr lang="pt-BR" dirty="0"/>
              <a:t> exercido pelos servidores, </a:t>
            </a:r>
            <a:r>
              <a:rPr lang="pt-BR" b="1" dirty="0">
                <a:effectLst>
                  <a:outerShdw blurRad="38100" dist="38100" dir="2700000" algn="tl">
                    <a:srgbClr val="000000">
                      <a:alpha val="43137"/>
                    </a:srgbClr>
                  </a:outerShdw>
                </a:effectLst>
              </a:rPr>
              <a:t>NÃO OS NOMES.</a:t>
            </a:r>
          </a:p>
          <a:p>
            <a:pPr algn="just"/>
            <a:r>
              <a:rPr lang="pt-BR" dirty="0"/>
              <a:t>Isso porque, o objetivo de sua criação é permitir um maior controle social, ao possibilitar que o requerente comprovar que os recursos, que porventura fizer, serão apreciados conforme determina a LAI: por </a:t>
            </a:r>
            <a:r>
              <a:rPr lang="pt-BR" b="1" dirty="0">
                <a:effectLst>
                  <a:outerShdw blurRad="38100" dist="38100" dir="2700000" algn="tl">
                    <a:srgbClr val="000000">
                      <a:alpha val="43137"/>
                    </a:srgbClr>
                  </a:outerShdw>
                </a:effectLst>
              </a:rPr>
              <a:t>AUTORIDADE HIERARQUICAMENTE SUPERIOR</a:t>
            </a:r>
            <a:r>
              <a:rPr lang="pt-BR" dirty="0"/>
              <a:t> ao servidor que produziu a resposta anterior.</a:t>
            </a:r>
          </a:p>
          <a:p>
            <a:endParaRPr lang="pt-BR" dirty="0"/>
          </a:p>
          <a:p>
            <a:endParaRPr lang="pt-BR" dirty="0"/>
          </a:p>
        </p:txBody>
      </p:sp>
      <p:pic>
        <p:nvPicPr>
          <p:cNvPr id="6" name="Imagem 5"/>
          <p:cNvPicPr>
            <a:picLocks noChangeAspect="1"/>
          </p:cNvPicPr>
          <p:nvPr/>
        </p:nvPicPr>
        <p:blipFill>
          <a:blip r:embed="rId3"/>
          <a:stretch>
            <a:fillRect/>
          </a:stretch>
        </p:blipFill>
        <p:spPr>
          <a:xfrm>
            <a:off x="918789" y="2488129"/>
            <a:ext cx="7457143" cy="1266667"/>
          </a:xfrm>
          <a:prstGeom prst="rect">
            <a:avLst/>
          </a:prstGeom>
        </p:spPr>
      </p:pic>
      <p:sp>
        <p:nvSpPr>
          <p:cNvPr id="7" name="Elipse 6"/>
          <p:cNvSpPr/>
          <p:nvPr/>
        </p:nvSpPr>
        <p:spPr>
          <a:xfrm>
            <a:off x="918789" y="2463771"/>
            <a:ext cx="3341712" cy="1394796"/>
          </a:xfrm>
          <a:prstGeom prst="ellipse">
            <a:avLst/>
          </a:prstGeom>
          <a:noFill/>
          <a:ln w="38100">
            <a:solidFill>
              <a:srgbClr val="FFC000"/>
            </a:solidFill>
            <a:prstDash val="dash"/>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17975029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txBox="1">
            <a:spLocks noGrp="1"/>
          </p:cNvSpPr>
          <p:nvPr>
            <p:ph type="title"/>
          </p:nvPr>
        </p:nvSpPr>
        <p:spPr>
          <a:xfrm>
            <a:off x="678891" y="2502595"/>
            <a:ext cx="7886700" cy="1311128"/>
          </a:xfrm>
          <a:prstGeom prst="rect">
            <a:avLst/>
          </a:prstGeom>
          <a:noFill/>
        </p:spPr>
        <p:txBody>
          <a:bodyPr wrap="square" rtlCol="0">
            <a:spAutoFit/>
          </a:bodyPr>
          <a:lstStyle/>
          <a:p>
            <a:pPr algn="ctr"/>
            <a:r>
              <a:rPr lang="pt-BR" b="1" dirty="0">
                <a:effectLst>
                  <a:outerShdw blurRad="38100" dist="38100" dir="2700000" algn="tl">
                    <a:srgbClr val="000000">
                      <a:alpha val="43137"/>
                    </a:srgbClr>
                  </a:outerShdw>
                </a:effectLst>
              </a:rPr>
              <a:t>NOVO MECANISMO DE BUSCA NO BANCO DE PRECENDENTES</a:t>
            </a:r>
          </a:p>
        </p:txBody>
      </p:sp>
    </p:spTree>
    <p:extLst>
      <p:ext uri="{BB962C8B-B14F-4D97-AF65-F5344CB8AC3E}">
        <p14:creationId xmlns:p14="http://schemas.microsoft.com/office/powerpoint/2010/main" val="38204228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p:cNvPicPr>
            <a:picLocks noChangeAspect="1"/>
          </p:cNvPicPr>
          <p:nvPr/>
        </p:nvPicPr>
        <p:blipFill>
          <a:blip r:embed="rId2"/>
          <a:stretch>
            <a:fillRect/>
          </a:stretch>
        </p:blipFill>
        <p:spPr>
          <a:xfrm>
            <a:off x="1204912" y="-61913"/>
            <a:ext cx="6734175" cy="6981825"/>
          </a:xfrm>
          <a:prstGeom prst="rect">
            <a:avLst/>
          </a:prstGeom>
        </p:spPr>
      </p:pic>
    </p:spTree>
    <p:extLst>
      <p:ext uri="{BB962C8B-B14F-4D97-AF65-F5344CB8AC3E}">
        <p14:creationId xmlns:p14="http://schemas.microsoft.com/office/powerpoint/2010/main" val="1586506015"/>
      </p:ext>
    </p:extLst>
  </p:cSld>
  <p:clrMapOvr>
    <a:masterClrMapping/>
  </p:clrMapOvr>
</p:sld>
</file>

<file path=ppt/theme/theme1.xml><?xml version="1.0" encoding="utf-8"?>
<a:theme xmlns:a="http://schemas.openxmlformats.org/drawingml/2006/main" name="Tema do Office">
  <a:themeElements>
    <a:clrScheme name="Tema do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o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o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1356</TotalTime>
  <Words>443</Words>
  <Application>Microsoft Office PowerPoint</Application>
  <PresentationFormat>Apresentação na tela (4:3)</PresentationFormat>
  <Paragraphs>38</Paragraphs>
  <Slides>11</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11</vt:i4>
      </vt:variant>
    </vt:vector>
  </HeadingPairs>
  <TitlesOfParts>
    <vt:vector size="16" baseType="lpstr">
      <vt:lpstr>Arial</vt:lpstr>
      <vt:lpstr>Calibri</vt:lpstr>
      <vt:lpstr>Calibri Light</vt:lpstr>
      <vt:lpstr>Wingdings</vt:lpstr>
      <vt:lpstr>Tema do Office</vt:lpstr>
      <vt:lpstr>Apresentação do PowerPoint</vt:lpstr>
      <vt:lpstr>A CMRI PUBLICOU 3 NOVAS RESOLUÇÕES EM 2016</vt:lpstr>
      <vt:lpstr>Apresentação do PowerPoint</vt:lpstr>
      <vt:lpstr>INTEGRAÇÃO DOS SISTEMAS e-SIC E e-OUV</vt:lpstr>
      <vt:lpstr>Apresentação do PowerPoint</vt:lpstr>
      <vt:lpstr>INCLUSÃO DE DOIS NOVOS CAMPOS OBRIGATÓRIO NO e-SIC</vt:lpstr>
      <vt:lpstr>Apresentação do PowerPoint</vt:lpstr>
      <vt:lpstr>NOVO MECANISMO DE BUSCA NO BANCO DE PRECENDENTES</vt:lpstr>
      <vt:lpstr>Apresentação do PowerPoint</vt:lpstr>
      <vt:lpstr>Apresentação do PowerPoint</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04096802140</dc:creator>
  <cp:lastModifiedBy>Priscilla Haueisen Dias Ruas</cp:lastModifiedBy>
  <cp:revision>105</cp:revision>
  <dcterms:created xsi:type="dcterms:W3CDTF">2015-09-08T16:06:18Z</dcterms:created>
  <dcterms:modified xsi:type="dcterms:W3CDTF">2016-12-06T18:43:25Z</dcterms:modified>
</cp:coreProperties>
</file>