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307" r:id="rId2"/>
    <p:sldId id="257" r:id="rId3"/>
    <p:sldId id="259" r:id="rId4"/>
    <p:sldId id="260" r:id="rId5"/>
    <p:sldId id="261" r:id="rId6"/>
    <p:sldId id="281" r:id="rId7"/>
    <p:sldId id="272" r:id="rId8"/>
    <p:sldId id="282" r:id="rId9"/>
    <p:sldId id="296" r:id="rId10"/>
    <p:sldId id="289" r:id="rId11"/>
    <p:sldId id="297" r:id="rId12"/>
    <p:sldId id="263" r:id="rId13"/>
    <p:sldId id="273" r:id="rId14"/>
    <p:sldId id="305" r:id="rId15"/>
    <p:sldId id="264" r:id="rId16"/>
    <p:sldId id="267" r:id="rId17"/>
    <p:sldId id="274" r:id="rId18"/>
    <p:sldId id="283" r:id="rId19"/>
    <p:sldId id="284" r:id="rId20"/>
    <p:sldId id="300" r:id="rId21"/>
    <p:sldId id="271" r:id="rId22"/>
    <p:sldId id="299" r:id="rId23"/>
    <p:sldId id="301" r:id="rId24"/>
    <p:sldId id="276" r:id="rId25"/>
    <p:sldId id="265" r:id="rId26"/>
    <p:sldId id="292" r:id="rId27"/>
    <p:sldId id="268" r:id="rId28"/>
    <p:sldId id="293" r:id="rId29"/>
    <p:sldId id="294" r:id="rId30"/>
    <p:sldId id="303" r:id="rId31"/>
    <p:sldId id="295" r:id="rId32"/>
    <p:sldId id="285" r:id="rId33"/>
    <p:sldId id="266" r:id="rId34"/>
    <p:sldId id="286" r:id="rId35"/>
    <p:sldId id="288" r:id="rId36"/>
    <p:sldId id="302" r:id="rId37"/>
    <p:sldId id="287" r:id="rId38"/>
    <p:sldId id="308" r:id="rId39"/>
    <p:sldId id="312" r:id="rId40"/>
    <p:sldId id="313" r:id="rId41"/>
    <p:sldId id="314" r:id="rId42"/>
    <p:sldId id="326" r:id="rId43"/>
    <p:sldId id="325" r:id="rId44"/>
    <p:sldId id="315" r:id="rId45"/>
    <p:sldId id="321" r:id="rId46"/>
    <p:sldId id="316" r:id="rId47"/>
    <p:sldId id="317" r:id="rId48"/>
    <p:sldId id="318" r:id="rId49"/>
    <p:sldId id="319" r:id="rId50"/>
    <p:sldId id="320" r:id="rId51"/>
    <p:sldId id="256" r:id="rId5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Carlos Gomes Barbosa" initials="JCGB" lastIdx="1" clrIdx="0">
    <p:extLst>
      <p:ext uri="{19B8F6BF-5375-455C-9EA6-DF929625EA0E}">
        <p15:presenceInfo xmlns:p15="http://schemas.microsoft.com/office/powerpoint/2012/main" userId="S-1-5-21-2321219463-4261475146-1807988925-61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0" d="100"/>
          <a:sy n="90" d="100"/>
        </p:scale>
        <p:origin x="6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08T15:47:48.214"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6CEAA-59EE-4629-BB46-BE80D6CA0EB7}" type="doc">
      <dgm:prSet loTypeId="urn:microsoft.com/office/officeart/2005/8/layout/chevron1" loCatId="process" qsTypeId="urn:microsoft.com/office/officeart/2005/8/quickstyle/simple1" qsCatId="simple" csTypeId="urn:microsoft.com/office/officeart/2005/8/colors/accent1_2" csCatId="accent1" phldr="1"/>
      <dgm:spPr/>
    </dgm:pt>
    <dgm:pt modelId="{1AF5DC15-5F12-4009-A547-5A7D32DCC41D}">
      <dgm:prSet phldrT="[Texto]"/>
      <dgm:spPr/>
      <dgm:t>
        <a:bodyPr/>
        <a:lstStyle/>
        <a:p>
          <a:r>
            <a:rPr lang="pt-BR" dirty="0"/>
            <a:t>INFORMAÇÃO DISPONÍVEL</a:t>
          </a:r>
        </a:p>
      </dgm:t>
    </dgm:pt>
    <dgm:pt modelId="{E50038A3-BA1D-4AEC-95C4-75D6494079C2}" type="parTrans" cxnId="{43E13E91-0164-4D0E-8A99-4D53DFD6699F}">
      <dgm:prSet/>
      <dgm:spPr/>
      <dgm:t>
        <a:bodyPr/>
        <a:lstStyle/>
        <a:p>
          <a:endParaRPr lang="pt-BR"/>
        </a:p>
      </dgm:t>
    </dgm:pt>
    <dgm:pt modelId="{77559FC1-5F81-41DB-A947-61077CD20765}" type="sibTrans" cxnId="{43E13E91-0164-4D0E-8A99-4D53DFD6699F}">
      <dgm:prSet/>
      <dgm:spPr/>
      <dgm:t>
        <a:bodyPr/>
        <a:lstStyle/>
        <a:p>
          <a:endParaRPr lang="pt-BR"/>
        </a:p>
      </dgm:t>
    </dgm:pt>
    <dgm:pt modelId="{C943233F-A626-4D1F-A7CE-A4B16CFC303F}">
      <dgm:prSet phldrT="[Texto]"/>
      <dgm:spPr/>
      <dgm:t>
        <a:bodyPr/>
        <a:lstStyle/>
        <a:p>
          <a:r>
            <a:rPr lang="pt-BR" dirty="0"/>
            <a:t>ACESSO IMEDIATO</a:t>
          </a:r>
        </a:p>
      </dgm:t>
    </dgm:pt>
    <dgm:pt modelId="{88793ACD-8EA6-4C0F-90B0-15EEBC6123B0}" type="parTrans" cxnId="{EF6EABFE-64F7-44B5-BD09-92B66B09AD34}">
      <dgm:prSet/>
      <dgm:spPr/>
      <dgm:t>
        <a:bodyPr/>
        <a:lstStyle/>
        <a:p>
          <a:endParaRPr lang="pt-BR"/>
        </a:p>
      </dgm:t>
    </dgm:pt>
    <dgm:pt modelId="{BDAF0689-FF55-44B5-89E9-EE01EEB3C899}" type="sibTrans" cxnId="{EF6EABFE-64F7-44B5-BD09-92B66B09AD34}">
      <dgm:prSet/>
      <dgm:spPr/>
      <dgm:t>
        <a:bodyPr/>
        <a:lstStyle/>
        <a:p>
          <a:endParaRPr lang="pt-BR"/>
        </a:p>
      </dgm:t>
    </dgm:pt>
    <dgm:pt modelId="{629A5E5F-7B90-4553-A5F7-7CF1E7F13D97}" type="pres">
      <dgm:prSet presAssocID="{B706CEAA-59EE-4629-BB46-BE80D6CA0EB7}" presName="Name0" presStyleCnt="0">
        <dgm:presLayoutVars>
          <dgm:dir/>
          <dgm:animLvl val="lvl"/>
          <dgm:resizeHandles val="exact"/>
        </dgm:presLayoutVars>
      </dgm:prSet>
      <dgm:spPr/>
    </dgm:pt>
    <dgm:pt modelId="{1CA15295-A46B-4151-A93F-0ED9E5A29EB8}" type="pres">
      <dgm:prSet presAssocID="{1AF5DC15-5F12-4009-A547-5A7D32DCC41D}" presName="parTxOnly" presStyleLbl="node1" presStyleIdx="0" presStyleCnt="2">
        <dgm:presLayoutVars>
          <dgm:chMax val="0"/>
          <dgm:chPref val="0"/>
          <dgm:bulletEnabled val="1"/>
        </dgm:presLayoutVars>
      </dgm:prSet>
      <dgm:spPr/>
    </dgm:pt>
    <dgm:pt modelId="{0982D51A-0487-47F5-8174-D3F10725F9EC}" type="pres">
      <dgm:prSet presAssocID="{77559FC1-5F81-41DB-A947-61077CD20765}" presName="parTxOnlySpace" presStyleCnt="0"/>
      <dgm:spPr/>
    </dgm:pt>
    <dgm:pt modelId="{C5B5A254-583C-4917-9FDA-95030335033E}" type="pres">
      <dgm:prSet presAssocID="{C943233F-A626-4D1F-A7CE-A4B16CFC303F}" presName="parTxOnly" presStyleLbl="node1" presStyleIdx="1" presStyleCnt="2">
        <dgm:presLayoutVars>
          <dgm:chMax val="0"/>
          <dgm:chPref val="0"/>
          <dgm:bulletEnabled val="1"/>
        </dgm:presLayoutVars>
      </dgm:prSet>
      <dgm:spPr/>
    </dgm:pt>
  </dgm:ptLst>
  <dgm:cxnLst>
    <dgm:cxn modelId="{43E13E91-0164-4D0E-8A99-4D53DFD6699F}" srcId="{B706CEAA-59EE-4629-BB46-BE80D6CA0EB7}" destId="{1AF5DC15-5F12-4009-A547-5A7D32DCC41D}" srcOrd="0" destOrd="0" parTransId="{E50038A3-BA1D-4AEC-95C4-75D6494079C2}" sibTransId="{77559FC1-5F81-41DB-A947-61077CD20765}"/>
    <dgm:cxn modelId="{F04BD30E-6365-4791-A7CF-0D55D9EF0D97}" type="presOf" srcId="{C943233F-A626-4D1F-A7CE-A4B16CFC303F}" destId="{C5B5A254-583C-4917-9FDA-95030335033E}" srcOrd="0" destOrd="0" presId="urn:microsoft.com/office/officeart/2005/8/layout/chevron1"/>
    <dgm:cxn modelId="{EF6EABFE-64F7-44B5-BD09-92B66B09AD34}" srcId="{B706CEAA-59EE-4629-BB46-BE80D6CA0EB7}" destId="{C943233F-A626-4D1F-A7CE-A4B16CFC303F}" srcOrd="1" destOrd="0" parTransId="{88793ACD-8EA6-4C0F-90B0-15EEBC6123B0}" sibTransId="{BDAF0689-FF55-44B5-89E9-EE01EEB3C899}"/>
    <dgm:cxn modelId="{B2C71026-BC9E-4419-9DBB-DE64B4D878A2}" type="presOf" srcId="{1AF5DC15-5F12-4009-A547-5A7D32DCC41D}" destId="{1CA15295-A46B-4151-A93F-0ED9E5A29EB8}" srcOrd="0" destOrd="0" presId="urn:microsoft.com/office/officeart/2005/8/layout/chevron1"/>
    <dgm:cxn modelId="{F881656F-8F76-44FA-80ED-1159276C5CE5}" type="presOf" srcId="{B706CEAA-59EE-4629-BB46-BE80D6CA0EB7}" destId="{629A5E5F-7B90-4553-A5F7-7CF1E7F13D97}" srcOrd="0" destOrd="0" presId="urn:microsoft.com/office/officeart/2005/8/layout/chevron1"/>
    <dgm:cxn modelId="{C5555911-E1EA-4AEF-9006-6E773585E554}" type="presParOf" srcId="{629A5E5F-7B90-4553-A5F7-7CF1E7F13D97}" destId="{1CA15295-A46B-4151-A93F-0ED9E5A29EB8}" srcOrd="0" destOrd="0" presId="urn:microsoft.com/office/officeart/2005/8/layout/chevron1"/>
    <dgm:cxn modelId="{C2F7A0CC-B87A-43B6-A993-3B1A20113945}" type="presParOf" srcId="{629A5E5F-7B90-4553-A5F7-7CF1E7F13D97}" destId="{0982D51A-0487-47F5-8174-D3F10725F9EC}" srcOrd="1" destOrd="0" presId="urn:microsoft.com/office/officeart/2005/8/layout/chevron1"/>
    <dgm:cxn modelId="{480E362A-B6CF-4CE2-85EE-7976804C0197}" type="presParOf" srcId="{629A5E5F-7B90-4553-A5F7-7CF1E7F13D97}" destId="{C5B5A254-583C-4917-9FDA-95030335033E}"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06CEAA-59EE-4629-BB46-BE80D6CA0EB7}" type="doc">
      <dgm:prSet loTypeId="urn:microsoft.com/office/officeart/2005/8/layout/chevron1" loCatId="process" qsTypeId="urn:microsoft.com/office/officeart/2005/8/quickstyle/simple1" qsCatId="simple" csTypeId="urn:microsoft.com/office/officeart/2005/8/colors/accent1_2" csCatId="accent1" phldr="1"/>
      <dgm:spPr/>
    </dgm:pt>
    <dgm:pt modelId="{1AF5DC15-5F12-4009-A547-5A7D32DCC41D}">
      <dgm:prSet phldrT="[Texto]"/>
      <dgm:spPr/>
      <dgm:t>
        <a:bodyPr/>
        <a:lstStyle/>
        <a:p>
          <a:r>
            <a:rPr lang="pt-BR" dirty="0"/>
            <a:t>INFORMAÇÃO SEM DISPONIBILIDADE IMEDIATA</a:t>
          </a:r>
        </a:p>
      </dgm:t>
    </dgm:pt>
    <dgm:pt modelId="{E50038A3-BA1D-4AEC-95C4-75D6494079C2}" type="parTrans" cxnId="{43E13E91-0164-4D0E-8A99-4D53DFD6699F}">
      <dgm:prSet/>
      <dgm:spPr/>
      <dgm:t>
        <a:bodyPr/>
        <a:lstStyle/>
        <a:p>
          <a:endParaRPr lang="pt-BR"/>
        </a:p>
      </dgm:t>
    </dgm:pt>
    <dgm:pt modelId="{77559FC1-5F81-41DB-A947-61077CD20765}" type="sibTrans" cxnId="{43E13E91-0164-4D0E-8A99-4D53DFD6699F}">
      <dgm:prSet/>
      <dgm:spPr/>
      <dgm:t>
        <a:bodyPr/>
        <a:lstStyle/>
        <a:p>
          <a:endParaRPr lang="pt-BR"/>
        </a:p>
      </dgm:t>
    </dgm:pt>
    <dgm:pt modelId="{C943233F-A626-4D1F-A7CE-A4B16CFC303F}">
      <dgm:prSet phldrT="[Texto]"/>
      <dgm:spPr/>
      <dgm:t>
        <a:bodyPr/>
        <a:lstStyle/>
        <a:p>
          <a:r>
            <a:rPr lang="pt-BR" dirty="0"/>
            <a:t>20 DIAS + 10 DIAS (MEDIANTE JUSTIFICATIVA)</a:t>
          </a:r>
        </a:p>
      </dgm:t>
    </dgm:pt>
    <dgm:pt modelId="{88793ACD-8EA6-4C0F-90B0-15EEBC6123B0}" type="parTrans" cxnId="{EF6EABFE-64F7-44B5-BD09-92B66B09AD34}">
      <dgm:prSet/>
      <dgm:spPr/>
      <dgm:t>
        <a:bodyPr/>
        <a:lstStyle/>
        <a:p>
          <a:endParaRPr lang="pt-BR"/>
        </a:p>
      </dgm:t>
    </dgm:pt>
    <dgm:pt modelId="{BDAF0689-FF55-44B5-89E9-EE01EEB3C899}" type="sibTrans" cxnId="{EF6EABFE-64F7-44B5-BD09-92B66B09AD34}">
      <dgm:prSet/>
      <dgm:spPr/>
      <dgm:t>
        <a:bodyPr/>
        <a:lstStyle/>
        <a:p>
          <a:endParaRPr lang="pt-BR"/>
        </a:p>
      </dgm:t>
    </dgm:pt>
    <dgm:pt modelId="{629A5E5F-7B90-4553-A5F7-7CF1E7F13D97}" type="pres">
      <dgm:prSet presAssocID="{B706CEAA-59EE-4629-BB46-BE80D6CA0EB7}" presName="Name0" presStyleCnt="0">
        <dgm:presLayoutVars>
          <dgm:dir/>
          <dgm:animLvl val="lvl"/>
          <dgm:resizeHandles val="exact"/>
        </dgm:presLayoutVars>
      </dgm:prSet>
      <dgm:spPr/>
    </dgm:pt>
    <dgm:pt modelId="{1CA15295-A46B-4151-A93F-0ED9E5A29EB8}" type="pres">
      <dgm:prSet presAssocID="{1AF5DC15-5F12-4009-A547-5A7D32DCC41D}" presName="parTxOnly" presStyleLbl="node1" presStyleIdx="0" presStyleCnt="2">
        <dgm:presLayoutVars>
          <dgm:chMax val="0"/>
          <dgm:chPref val="0"/>
          <dgm:bulletEnabled val="1"/>
        </dgm:presLayoutVars>
      </dgm:prSet>
      <dgm:spPr/>
    </dgm:pt>
    <dgm:pt modelId="{0982D51A-0487-47F5-8174-D3F10725F9EC}" type="pres">
      <dgm:prSet presAssocID="{77559FC1-5F81-41DB-A947-61077CD20765}" presName="parTxOnlySpace" presStyleCnt="0"/>
      <dgm:spPr/>
    </dgm:pt>
    <dgm:pt modelId="{C5B5A254-583C-4917-9FDA-95030335033E}" type="pres">
      <dgm:prSet presAssocID="{C943233F-A626-4D1F-A7CE-A4B16CFC303F}" presName="parTxOnly" presStyleLbl="node1" presStyleIdx="1" presStyleCnt="2">
        <dgm:presLayoutVars>
          <dgm:chMax val="0"/>
          <dgm:chPref val="0"/>
          <dgm:bulletEnabled val="1"/>
        </dgm:presLayoutVars>
      </dgm:prSet>
      <dgm:spPr/>
    </dgm:pt>
  </dgm:ptLst>
  <dgm:cxnLst>
    <dgm:cxn modelId="{43E13E91-0164-4D0E-8A99-4D53DFD6699F}" srcId="{B706CEAA-59EE-4629-BB46-BE80D6CA0EB7}" destId="{1AF5DC15-5F12-4009-A547-5A7D32DCC41D}" srcOrd="0" destOrd="0" parTransId="{E50038A3-BA1D-4AEC-95C4-75D6494079C2}" sibTransId="{77559FC1-5F81-41DB-A947-61077CD20765}"/>
    <dgm:cxn modelId="{F04BD30E-6365-4791-A7CF-0D55D9EF0D97}" type="presOf" srcId="{C943233F-A626-4D1F-A7CE-A4B16CFC303F}" destId="{C5B5A254-583C-4917-9FDA-95030335033E}" srcOrd="0" destOrd="0" presId="urn:microsoft.com/office/officeart/2005/8/layout/chevron1"/>
    <dgm:cxn modelId="{EF6EABFE-64F7-44B5-BD09-92B66B09AD34}" srcId="{B706CEAA-59EE-4629-BB46-BE80D6CA0EB7}" destId="{C943233F-A626-4D1F-A7CE-A4B16CFC303F}" srcOrd="1" destOrd="0" parTransId="{88793ACD-8EA6-4C0F-90B0-15EEBC6123B0}" sibTransId="{BDAF0689-FF55-44B5-89E9-EE01EEB3C899}"/>
    <dgm:cxn modelId="{B2C71026-BC9E-4419-9DBB-DE64B4D878A2}" type="presOf" srcId="{1AF5DC15-5F12-4009-A547-5A7D32DCC41D}" destId="{1CA15295-A46B-4151-A93F-0ED9E5A29EB8}" srcOrd="0" destOrd="0" presId="urn:microsoft.com/office/officeart/2005/8/layout/chevron1"/>
    <dgm:cxn modelId="{F881656F-8F76-44FA-80ED-1159276C5CE5}" type="presOf" srcId="{B706CEAA-59EE-4629-BB46-BE80D6CA0EB7}" destId="{629A5E5F-7B90-4553-A5F7-7CF1E7F13D97}" srcOrd="0" destOrd="0" presId="urn:microsoft.com/office/officeart/2005/8/layout/chevron1"/>
    <dgm:cxn modelId="{C5555911-E1EA-4AEF-9006-6E773585E554}" type="presParOf" srcId="{629A5E5F-7B90-4553-A5F7-7CF1E7F13D97}" destId="{1CA15295-A46B-4151-A93F-0ED9E5A29EB8}" srcOrd="0" destOrd="0" presId="urn:microsoft.com/office/officeart/2005/8/layout/chevron1"/>
    <dgm:cxn modelId="{C2F7A0CC-B87A-43B6-A993-3B1A20113945}" type="presParOf" srcId="{629A5E5F-7B90-4553-A5F7-7CF1E7F13D97}" destId="{0982D51A-0487-47F5-8174-D3F10725F9EC}" srcOrd="1" destOrd="0" presId="urn:microsoft.com/office/officeart/2005/8/layout/chevron1"/>
    <dgm:cxn modelId="{480E362A-B6CF-4CE2-85EE-7976804C0197}" type="presParOf" srcId="{629A5E5F-7B90-4553-A5F7-7CF1E7F13D97}" destId="{C5B5A254-583C-4917-9FDA-95030335033E}"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06CEAA-59EE-4629-BB46-BE80D6CA0EB7}" type="doc">
      <dgm:prSet loTypeId="urn:microsoft.com/office/officeart/2005/8/layout/chevron1" loCatId="process" qsTypeId="urn:microsoft.com/office/officeart/2005/8/quickstyle/simple1" qsCatId="simple" csTypeId="urn:microsoft.com/office/officeart/2005/8/colors/accent1_2" csCatId="accent1" phldr="1"/>
      <dgm:spPr/>
    </dgm:pt>
    <dgm:pt modelId="{1AF5DC15-5F12-4009-A547-5A7D32DCC41D}">
      <dgm:prSet phldrT="[Texto]" custT="1"/>
      <dgm:spPr/>
      <dgm:t>
        <a:bodyPr/>
        <a:lstStyle/>
        <a:p>
          <a:r>
            <a:rPr lang="pt-BR" sz="2000" dirty="0"/>
            <a:t>INFORMAÇÃO DE GRANDE VOLUME</a:t>
          </a:r>
        </a:p>
      </dgm:t>
    </dgm:pt>
    <dgm:pt modelId="{E50038A3-BA1D-4AEC-95C4-75D6494079C2}" type="parTrans" cxnId="{43E13E91-0164-4D0E-8A99-4D53DFD6699F}">
      <dgm:prSet/>
      <dgm:spPr/>
      <dgm:t>
        <a:bodyPr/>
        <a:lstStyle/>
        <a:p>
          <a:endParaRPr lang="pt-BR"/>
        </a:p>
      </dgm:t>
    </dgm:pt>
    <dgm:pt modelId="{77559FC1-5F81-41DB-A947-61077CD20765}" type="sibTrans" cxnId="{43E13E91-0164-4D0E-8A99-4D53DFD6699F}">
      <dgm:prSet/>
      <dgm:spPr/>
      <dgm:t>
        <a:bodyPr/>
        <a:lstStyle/>
        <a:p>
          <a:endParaRPr lang="pt-BR"/>
        </a:p>
      </dgm:t>
    </dgm:pt>
    <dgm:pt modelId="{C943233F-A626-4D1F-A7CE-A4B16CFC303F}">
      <dgm:prSet phldrT="[Texto]"/>
      <dgm:spPr/>
      <dgm:t>
        <a:bodyPr/>
        <a:lstStyle/>
        <a:p>
          <a:r>
            <a:rPr lang="pt-BR" dirty="0"/>
            <a:t>Comunicar data, local e modo para realizar consulta à informação, efetuar reprodução ou obter certidão relativa à informação.</a:t>
          </a:r>
        </a:p>
      </dgm:t>
    </dgm:pt>
    <dgm:pt modelId="{88793ACD-8EA6-4C0F-90B0-15EEBC6123B0}" type="parTrans" cxnId="{EF6EABFE-64F7-44B5-BD09-92B66B09AD34}">
      <dgm:prSet/>
      <dgm:spPr/>
      <dgm:t>
        <a:bodyPr/>
        <a:lstStyle/>
        <a:p>
          <a:endParaRPr lang="pt-BR"/>
        </a:p>
      </dgm:t>
    </dgm:pt>
    <dgm:pt modelId="{BDAF0689-FF55-44B5-89E9-EE01EEB3C899}" type="sibTrans" cxnId="{EF6EABFE-64F7-44B5-BD09-92B66B09AD34}">
      <dgm:prSet/>
      <dgm:spPr/>
      <dgm:t>
        <a:bodyPr/>
        <a:lstStyle/>
        <a:p>
          <a:endParaRPr lang="pt-BR"/>
        </a:p>
      </dgm:t>
    </dgm:pt>
    <dgm:pt modelId="{629A5E5F-7B90-4553-A5F7-7CF1E7F13D97}" type="pres">
      <dgm:prSet presAssocID="{B706CEAA-59EE-4629-BB46-BE80D6CA0EB7}" presName="Name0" presStyleCnt="0">
        <dgm:presLayoutVars>
          <dgm:dir/>
          <dgm:animLvl val="lvl"/>
          <dgm:resizeHandles val="exact"/>
        </dgm:presLayoutVars>
      </dgm:prSet>
      <dgm:spPr/>
    </dgm:pt>
    <dgm:pt modelId="{1CA15295-A46B-4151-A93F-0ED9E5A29EB8}" type="pres">
      <dgm:prSet presAssocID="{1AF5DC15-5F12-4009-A547-5A7D32DCC41D}" presName="parTxOnly" presStyleLbl="node1" presStyleIdx="0" presStyleCnt="2" custScaleY="123615">
        <dgm:presLayoutVars>
          <dgm:chMax val="0"/>
          <dgm:chPref val="0"/>
          <dgm:bulletEnabled val="1"/>
        </dgm:presLayoutVars>
      </dgm:prSet>
      <dgm:spPr/>
    </dgm:pt>
    <dgm:pt modelId="{0982D51A-0487-47F5-8174-D3F10725F9EC}" type="pres">
      <dgm:prSet presAssocID="{77559FC1-5F81-41DB-A947-61077CD20765}" presName="parTxOnlySpace" presStyleCnt="0"/>
      <dgm:spPr/>
    </dgm:pt>
    <dgm:pt modelId="{C5B5A254-583C-4917-9FDA-95030335033E}" type="pres">
      <dgm:prSet presAssocID="{C943233F-A626-4D1F-A7CE-A4B16CFC303F}" presName="parTxOnly" presStyleLbl="node1" presStyleIdx="1" presStyleCnt="2" custScaleY="130255">
        <dgm:presLayoutVars>
          <dgm:chMax val="0"/>
          <dgm:chPref val="0"/>
          <dgm:bulletEnabled val="1"/>
        </dgm:presLayoutVars>
      </dgm:prSet>
      <dgm:spPr/>
    </dgm:pt>
  </dgm:ptLst>
  <dgm:cxnLst>
    <dgm:cxn modelId="{43E13E91-0164-4D0E-8A99-4D53DFD6699F}" srcId="{B706CEAA-59EE-4629-BB46-BE80D6CA0EB7}" destId="{1AF5DC15-5F12-4009-A547-5A7D32DCC41D}" srcOrd="0" destOrd="0" parTransId="{E50038A3-BA1D-4AEC-95C4-75D6494079C2}" sibTransId="{77559FC1-5F81-41DB-A947-61077CD20765}"/>
    <dgm:cxn modelId="{F04BD30E-6365-4791-A7CF-0D55D9EF0D97}" type="presOf" srcId="{C943233F-A626-4D1F-A7CE-A4B16CFC303F}" destId="{C5B5A254-583C-4917-9FDA-95030335033E}" srcOrd="0" destOrd="0" presId="urn:microsoft.com/office/officeart/2005/8/layout/chevron1"/>
    <dgm:cxn modelId="{EF6EABFE-64F7-44B5-BD09-92B66B09AD34}" srcId="{B706CEAA-59EE-4629-BB46-BE80D6CA0EB7}" destId="{C943233F-A626-4D1F-A7CE-A4B16CFC303F}" srcOrd="1" destOrd="0" parTransId="{88793ACD-8EA6-4C0F-90B0-15EEBC6123B0}" sibTransId="{BDAF0689-FF55-44B5-89E9-EE01EEB3C899}"/>
    <dgm:cxn modelId="{B2C71026-BC9E-4419-9DBB-DE64B4D878A2}" type="presOf" srcId="{1AF5DC15-5F12-4009-A547-5A7D32DCC41D}" destId="{1CA15295-A46B-4151-A93F-0ED9E5A29EB8}" srcOrd="0" destOrd="0" presId="urn:microsoft.com/office/officeart/2005/8/layout/chevron1"/>
    <dgm:cxn modelId="{F881656F-8F76-44FA-80ED-1159276C5CE5}" type="presOf" srcId="{B706CEAA-59EE-4629-BB46-BE80D6CA0EB7}" destId="{629A5E5F-7B90-4553-A5F7-7CF1E7F13D97}" srcOrd="0" destOrd="0" presId="urn:microsoft.com/office/officeart/2005/8/layout/chevron1"/>
    <dgm:cxn modelId="{C5555911-E1EA-4AEF-9006-6E773585E554}" type="presParOf" srcId="{629A5E5F-7B90-4553-A5F7-7CF1E7F13D97}" destId="{1CA15295-A46B-4151-A93F-0ED9E5A29EB8}" srcOrd="0" destOrd="0" presId="urn:microsoft.com/office/officeart/2005/8/layout/chevron1"/>
    <dgm:cxn modelId="{C2F7A0CC-B87A-43B6-A993-3B1A20113945}" type="presParOf" srcId="{629A5E5F-7B90-4553-A5F7-7CF1E7F13D97}" destId="{0982D51A-0487-47F5-8174-D3F10725F9EC}" srcOrd="1" destOrd="0" presId="urn:microsoft.com/office/officeart/2005/8/layout/chevron1"/>
    <dgm:cxn modelId="{480E362A-B6CF-4CE2-85EE-7976804C0197}" type="presParOf" srcId="{629A5E5F-7B90-4553-A5F7-7CF1E7F13D97}" destId="{C5B5A254-583C-4917-9FDA-95030335033E}"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06CEAA-59EE-4629-BB46-BE80D6CA0EB7}" type="doc">
      <dgm:prSet loTypeId="urn:microsoft.com/office/officeart/2005/8/layout/chevron1" loCatId="process" qsTypeId="urn:microsoft.com/office/officeart/2005/8/quickstyle/simple1" qsCatId="simple" csTypeId="urn:microsoft.com/office/officeart/2005/8/colors/accent1_2" csCatId="accent1" phldr="1"/>
      <dgm:spPr/>
    </dgm:pt>
    <dgm:pt modelId="{1AF5DC15-5F12-4009-A547-5A7D32DCC41D}">
      <dgm:prSet phldrT="[Texto]" custT="1"/>
      <dgm:spPr/>
      <dgm:t>
        <a:bodyPr/>
        <a:lstStyle/>
        <a:p>
          <a:r>
            <a:rPr lang="pt-BR" sz="2400" dirty="0"/>
            <a:t>INFORMAÇÃO INEXISTENTE</a:t>
          </a:r>
        </a:p>
      </dgm:t>
    </dgm:pt>
    <dgm:pt modelId="{E50038A3-BA1D-4AEC-95C4-75D6494079C2}" type="parTrans" cxnId="{43E13E91-0164-4D0E-8A99-4D53DFD6699F}">
      <dgm:prSet/>
      <dgm:spPr/>
      <dgm:t>
        <a:bodyPr/>
        <a:lstStyle/>
        <a:p>
          <a:endParaRPr lang="pt-BR"/>
        </a:p>
      </dgm:t>
    </dgm:pt>
    <dgm:pt modelId="{77559FC1-5F81-41DB-A947-61077CD20765}" type="sibTrans" cxnId="{43E13E91-0164-4D0E-8A99-4D53DFD6699F}">
      <dgm:prSet/>
      <dgm:spPr/>
      <dgm:t>
        <a:bodyPr/>
        <a:lstStyle/>
        <a:p>
          <a:endParaRPr lang="pt-BR"/>
        </a:p>
      </dgm:t>
    </dgm:pt>
    <dgm:pt modelId="{C943233F-A626-4D1F-A7CE-A4B16CFC303F}">
      <dgm:prSet phldrT="[Texto]"/>
      <dgm:spPr/>
      <dgm:t>
        <a:bodyPr/>
        <a:lstStyle/>
        <a:p>
          <a:r>
            <a:rPr lang="pt-BR" dirty="0"/>
            <a:t>Comunicar que não possui a informação ou que não tem conhecimento de sua existência.</a:t>
          </a:r>
        </a:p>
      </dgm:t>
    </dgm:pt>
    <dgm:pt modelId="{88793ACD-8EA6-4C0F-90B0-15EEBC6123B0}" type="parTrans" cxnId="{EF6EABFE-64F7-44B5-BD09-92B66B09AD34}">
      <dgm:prSet/>
      <dgm:spPr/>
      <dgm:t>
        <a:bodyPr/>
        <a:lstStyle/>
        <a:p>
          <a:endParaRPr lang="pt-BR"/>
        </a:p>
      </dgm:t>
    </dgm:pt>
    <dgm:pt modelId="{BDAF0689-FF55-44B5-89E9-EE01EEB3C899}" type="sibTrans" cxnId="{EF6EABFE-64F7-44B5-BD09-92B66B09AD34}">
      <dgm:prSet/>
      <dgm:spPr/>
      <dgm:t>
        <a:bodyPr/>
        <a:lstStyle/>
        <a:p>
          <a:endParaRPr lang="pt-BR"/>
        </a:p>
      </dgm:t>
    </dgm:pt>
    <dgm:pt modelId="{629A5E5F-7B90-4553-A5F7-7CF1E7F13D97}" type="pres">
      <dgm:prSet presAssocID="{B706CEAA-59EE-4629-BB46-BE80D6CA0EB7}" presName="Name0" presStyleCnt="0">
        <dgm:presLayoutVars>
          <dgm:dir/>
          <dgm:animLvl val="lvl"/>
          <dgm:resizeHandles val="exact"/>
        </dgm:presLayoutVars>
      </dgm:prSet>
      <dgm:spPr/>
    </dgm:pt>
    <dgm:pt modelId="{1CA15295-A46B-4151-A93F-0ED9E5A29EB8}" type="pres">
      <dgm:prSet presAssocID="{1AF5DC15-5F12-4009-A547-5A7D32DCC41D}" presName="parTxOnly" presStyleLbl="node1" presStyleIdx="0" presStyleCnt="2">
        <dgm:presLayoutVars>
          <dgm:chMax val="0"/>
          <dgm:chPref val="0"/>
          <dgm:bulletEnabled val="1"/>
        </dgm:presLayoutVars>
      </dgm:prSet>
      <dgm:spPr/>
    </dgm:pt>
    <dgm:pt modelId="{0982D51A-0487-47F5-8174-D3F10725F9EC}" type="pres">
      <dgm:prSet presAssocID="{77559FC1-5F81-41DB-A947-61077CD20765}" presName="parTxOnlySpace" presStyleCnt="0"/>
      <dgm:spPr/>
    </dgm:pt>
    <dgm:pt modelId="{C5B5A254-583C-4917-9FDA-95030335033E}" type="pres">
      <dgm:prSet presAssocID="{C943233F-A626-4D1F-A7CE-A4B16CFC303F}" presName="parTxOnly" presStyleLbl="node1" presStyleIdx="1" presStyleCnt="2">
        <dgm:presLayoutVars>
          <dgm:chMax val="0"/>
          <dgm:chPref val="0"/>
          <dgm:bulletEnabled val="1"/>
        </dgm:presLayoutVars>
      </dgm:prSet>
      <dgm:spPr/>
    </dgm:pt>
  </dgm:ptLst>
  <dgm:cxnLst>
    <dgm:cxn modelId="{43E13E91-0164-4D0E-8A99-4D53DFD6699F}" srcId="{B706CEAA-59EE-4629-BB46-BE80D6CA0EB7}" destId="{1AF5DC15-5F12-4009-A547-5A7D32DCC41D}" srcOrd="0" destOrd="0" parTransId="{E50038A3-BA1D-4AEC-95C4-75D6494079C2}" sibTransId="{77559FC1-5F81-41DB-A947-61077CD20765}"/>
    <dgm:cxn modelId="{F04BD30E-6365-4791-A7CF-0D55D9EF0D97}" type="presOf" srcId="{C943233F-A626-4D1F-A7CE-A4B16CFC303F}" destId="{C5B5A254-583C-4917-9FDA-95030335033E}" srcOrd="0" destOrd="0" presId="urn:microsoft.com/office/officeart/2005/8/layout/chevron1"/>
    <dgm:cxn modelId="{EF6EABFE-64F7-44B5-BD09-92B66B09AD34}" srcId="{B706CEAA-59EE-4629-BB46-BE80D6CA0EB7}" destId="{C943233F-A626-4D1F-A7CE-A4B16CFC303F}" srcOrd="1" destOrd="0" parTransId="{88793ACD-8EA6-4C0F-90B0-15EEBC6123B0}" sibTransId="{BDAF0689-FF55-44B5-89E9-EE01EEB3C899}"/>
    <dgm:cxn modelId="{B2C71026-BC9E-4419-9DBB-DE64B4D878A2}" type="presOf" srcId="{1AF5DC15-5F12-4009-A547-5A7D32DCC41D}" destId="{1CA15295-A46B-4151-A93F-0ED9E5A29EB8}" srcOrd="0" destOrd="0" presId="urn:microsoft.com/office/officeart/2005/8/layout/chevron1"/>
    <dgm:cxn modelId="{F881656F-8F76-44FA-80ED-1159276C5CE5}" type="presOf" srcId="{B706CEAA-59EE-4629-BB46-BE80D6CA0EB7}" destId="{629A5E5F-7B90-4553-A5F7-7CF1E7F13D97}" srcOrd="0" destOrd="0" presId="urn:microsoft.com/office/officeart/2005/8/layout/chevron1"/>
    <dgm:cxn modelId="{C5555911-E1EA-4AEF-9006-6E773585E554}" type="presParOf" srcId="{629A5E5F-7B90-4553-A5F7-7CF1E7F13D97}" destId="{1CA15295-A46B-4151-A93F-0ED9E5A29EB8}" srcOrd="0" destOrd="0" presId="urn:microsoft.com/office/officeart/2005/8/layout/chevron1"/>
    <dgm:cxn modelId="{C2F7A0CC-B87A-43B6-A993-3B1A20113945}" type="presParOf" srcId="{629A5E5F-7B90-4553-A5F7-7CF1E7F13D97}" destId="{0982D51A-0487-47F5-8174-D3F10725F9EC}" srcOrd="1" destOrd="0" presId="urn:microsoft.com/office/officeart/2005/8/layout/chevron1"/>
    <dgm:cxn modelId="{480E362A-B6CF-4CE2-85EE-7976804C0197}" type="presParOf" srcId="{629A5E5F-7B90-4553-A5F7-7CF1E7F13D97}" destId="{C5B5A254-583C-4917-9FDA-95030335033E}"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06CEAA-59EE-4629-BB46-BE80D6CA0EB7}" type="doc">
      <dgm:prSet loTypeId="urn:microsoft.com/office/officeart/2005/8/layout/chevron1" loCatId="process" qsTypeId="urn:microsoft.com/office/officeart/2005/8/quickstyle/simple1" qsCatId="simple" csTypeId="urn:microsoft.com/office/officeart/2005/8/colors/accent1_2" csCatId="accent1" phldr="1"/>
      <dgm:spPr/>
    </dgm:pt>
    <dgm:pt modelId="{1AF5DC15-5F12-4009-A547-5A7D32DCC41D}">
      <dgm:prSet phldrT="[Texto]" custT="1"/>
      <dgm:spPr/>
      <dgm:t>
        <a:bodyPr/>
        <a:lstStyle/>
        <a:p>
          <a:r>
            <a:rPr lang="pt-BR" sz="2400" dirty="0"/>
            <a:t>INFORMAÇÃO DE OUTRO ÓRGÃO</a:t>
          </a:r>
        </a:p>
      </dgm:t>
    </dgm:pt>
    <dgm:pt modelId="{E50038A3-BA1D-4AEC-95C4-75D6494079C2}" type="parTrans" cxnId="{43E13E91-0164-4D0E-8A99-4D53DFD6699F}">
      <dgm:prSet/>
      <dgm:spPr/>
      <dgm:t>
        <a:bodyPr/>
        <a:lstStyle/>
        <a:p>
          <a:endParaRPr lang="pt-BR"/>
        </a:p>
      </dgm:t>
    </dgm:pt>
    <dgm:pt modelId="{77559FC1-5F81-41DB-A947-61077CD20765}" type="sibTrans" cxnId="{43E13E91-0164-4D0E-8A99-4D53DFD6699F}">
      <dgm:prSet/>
      <dgm:spPr/>
      <dgm:t>
        <a:bodyPr/>
        <a:lstStyle/>
        <a:p>
          <a:endParaRPr lang="pt-BR"/>
        </a:p>
      </dgm:t>
    </dgm:pt>
    <dgm:pt modelId="{C943233F-A626-4D1F-A7CE-A4B16CFC303F}">
      <dgm:prSet phldrT="[Texto]"/>
      <dgm:spPr/>
      <dgm:t>
        <a:bodyPr/>
        <a:lstStyle/>
        <a:p>
          <a:r>
            <a:rPr lang="pt-BR" dirty="0"/>
            <a:t>Indicar o órgão ou entidade responsável pela informação ou que a detenha ou encaminhar pedido. </a:t>
          </a:r>
        </a:p>
      </dgm:t>
    </dgm:pt>
    <dgm:pt modelId="{88793ACD-8EA6-4C0F-90B0-15EEBC6123B0}" type="parTrans" cxnId="{EF6EABFE-64F7-44B5-BD09-92B66B09AD34}">
      <dgm:prSet/>
      <dgm:spPr/>
      <dgm:t>
        <a:bodyPr/>
        <a:lstStyle/>
        <a:p>
          <a:endParaRPr lang="pt-BR"/>
        </a:p>
      </dgm:t>
    </dgm:pt>
    <dgm:pt modelId="{BDAF0689-FF55-44B5-89E9-EE01EEB3C899}" type="sibTrans" cxnId="{EF6EABFE-64F7-44B5-BD09-92B66B09AD34}">
      <dgm:prSet/>
      <dgm:spPr/>
      <dgm:t>
        <a:bodyPr/>
        <a:lstStyle/>
        <a:p>
          <a:endParaRPr lang="pt-BR"/>
        </a:p>
      </dgm:t>
    </dgm:pt>
    <dgm:pt modelId="{629A5E5F-7B90-4553-A5F7-7CF1E7F13D97}" type="pres">
      <dgm:prSet presAssocID="{B706CEAA-59EE-4629-BB46-BE80D6CA0EB7}" presName="Name0" presStyleCnt="0">
        <dgm:presLayoutVars>
          <dgm:dir/>
          <dgm:animLvl val="lvl"/>
          <dgm:resizeHandles val="exact"/>
        </dgm:presLayoutVars>
      </dgm:prSet>
      <dgm:spPr/>
    </dgm:pt>
    <dgm:pt modelId="{1CA15295-A46B-4151-A93F-0ED9E5A29EB8}" type="pres">
      <dgm:prSet presAssocID="{1AF5DC15-5F12-4009-A547-5A7D32DCC41D}" presName="parTxOnly" presStyleLbl="node1" presStyleIdx="0" presStyleCnt="2">
        <dgm:presLayoutVars>
          <dgm:chMax val="0"/>
          <dgm:chPref val="0"/>
          <dgm:bulletEnabled val="1"/>
        </dgm:presLayoutVars>
      </dgm:prSet>
      <dgm:spPr/>
    </dgm:pt>
    <dgm:pt modelId="{0982D51A-0487-47F5-8174-D3F10725F9EC}" type="pres">
      <dgm:prSet presAssocID="{77559FC1-5F81-41DB-A947-61077CD20765}" presName="parTxOnlySpace" presStyleCnt="0"/>
      <dgm:spPr/>
    </dgm:pt>
    <dgm:pt modelId="{C5B5A254-583C-4917-9FDA-95030335033E}" type="pres">
      <dgm:prSet presAssocID="{C943233F-A626-4D1F-A7CE-A4B16CFC303F}" presName="parTxOnly" presStyleLbl="node1" presStyleIdx="1" presStyleCnt="2">
        <dgm:presLayoutVars>
          <dgm:chMax val="0"/>
          <dgm:chPref val="0"/>
          <dgm:bulletEnabled val="1"/>
        </dgm:presLayoutVars>
      </dgm:prSet>
      <dgm:spPr/>
    </dgm:pt>
  </dgm:ptLst>
  <dgm:cxnLst>
    <dgm:cxn modelId="{43E13E91-0164-4D0E-8A99-4D53DFD6699F}" srcId="{B706CEAA-59EE-4629-BB46-BE80D6CA0EB7}" destId="{1AF5DC15-5F12-4009-A547-5A7D32DCC41D}" srcOrd="0" destOrd="0" parTransId="{E50038A3-BA1D-4AEC-95C4-75D6494079C2}" sibTransId="{77559FC1-5F81-41DB-A947-61077CD20765}"/>
    <dgm:cxn modelId="{F04BD30E-6365-4791-A7CF-0D55D9EF0D97}" type="presOf" srcId="{C943233F-A626-4D1F-A7CE-A4B16CFC303F}" destId="{C5B5A254-583C-4917-9FDA-95030335033E}" srcOrd="0" destOrd="0" presId="urn:microsoft.com/office/officeart/2005/8/layout/chevron1"/>
    <dgm:cxn modelId="{EF6EABFE-64F7-44B5-BD09-92B66B09AD34}" srcId="{B706CEAA-59EE-4629-BB46-BE80D6CA0EB7}" destId="{C943233F-A626-4D1F-A7CE-A4B16CFC303F}" srcOrd="1" destOrd="0" parTransId="{88793ACD-8EA6-4C0F-90B0-15EEBC6123B0}" sibTransId="{BDAF0689-FF55-44B5-89E9-EE01EEB3C899}"/>
    <dgm:cxn modelId="{B2C71026-BC9E-4419-9DBB-DE64B4D878A2}" type="presOf" srcId="{1AF5DC15-5F12-4009-A547-5A7D32DCC41D}" destId="{1CA15295-A46B-4151-A93F-0ED9E5A29EB8}" srcOrd="0" destOrd="0" presId="urn:microsoft.com/office/officeart/2005/8/layout/chevron1"/>
    <dgm:cxn modelId="{F881656F-8F76-44FA-80ED-1159276C5CE5}" type="presOf" srcId="{B706CEAA-59EE-4629-BB46-BE80D6CA0EB7}" destId="{629A5E5F-7B90-4553-A5F7-7CF1E7F13D97}" srcOrd="0" destOrd="0" presId="urn:microsoft.com/office/officeart/2005/8/layout/chevron1"/>
    <dgm:cxn modelId="{C5555911-E1EA-4AEF-9006-6E773585E554}" type="presParOf" srcId="{629A5E5F-7B90-4553-A5F7-7CF1E7F13D97}" destId="{1CA15295-A46B-4151-A93F-0ED9E5A29EB8}" srcOrd="0" destOrd="0" presId="urn:microsoft.com/office/officeart/2005/8/layout/chevron1"/>
    <dgm:cxn modelId="{C2F7A0CC-B87A-43B6-A993-3B1A20113945}" type="presParOf" srcId="{629A5E5F-7B90-4553-A5F7-7CF1E7F13D97}" destId="{0982D51A-0487-47F5-8174-D3F10725F9EC}" srcOrd="1" destOrd="0" presId="urn:microsoft.com/office/officeart/2005/8/layout/chevron1"/>
    <dgm:cxn modelId="{480E362A-B6CF-4CE2-85EE-7976804C0197}" type="presParOf" srcId="{629A5E5F-7B90-4553-A5F7-7CF1E7F13D97}" destId="{C5B5A254-583C-4917-9FDA-95030335033E}"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06CEAA-59EE-4629-BB46-BE80D6CA0EB7}" type="doc">
      <dgm:prSet loTypeId="urn:microsoft.com/office/officeart/2005/8/layout/chevron1" loCatId="process" qsTypeId="urn:microsoft.com/office/officeart/2005/8/quickstyle/simple1" qsCatId="simple" csTypeId="urn:microsoft.com/office/officeart/2005/8/colors/accent1_2" csCatId="accent1" phldr="1"/>
      <dgm:spPr/>
    </dgm:pt>
    <dgm:pt modelId="{1AF5DC15-5F12-4009-A547-5A7D32DCC41D}">
      <dgm:prSet phldrT="[Texto]" custT="1"/>
      <dgm:spPr/>
      <dgm:t>
        <a:bodyPr/>
        <a:lstStyle/>
        <a:p>
          <a:r>
            <a:rPr lang="pt-BR" sz="2400" dirty="0"/>
            <a:t>INFORMAÇÃO RESTRITA</a:t>
          </a:r>
        </a:p>
      </dgm:t>
    </dgm:pt>
    <dgm:pt modelId="{E50038A3-BA1D-4AEC-95C4-75D6494079C2}" type="parTrans" cxnId="{43E13E91-0164-4D0E-8A99-4D53DFD6699F}">
      <dgm:prSet/>
      <dgm:spPr/>
      <dgm:t>
        <a:bodyPr/>
        <a:lstStyle/>
        <a:p>
          <a:endParaRPr lang="pt-BR"/>
        </a:p>
      </dgm:t>
    </dgm:pt>
    <dgm:pt modelId="{77559FC1-5F81-41DB-A947-61077CD20765}" type="sibTrans" cxnId="{43E13E91-0164-4D0E-8A99-4D53DFD6699F}">
      <dgm:prSet/>
      <dgm:spPr/>
      <dgm:t>
        <a:bodyPr/>
        <a:lstStyle/>
        <a:p>
          <a:endParaRPr lang="pt-BR"/>
        </a:p>
      </dgm:t>
    </dgm:pt>
    <dgm:pt modelId="{C943233F-A626-4D1F-A7CE-A4B16CFC303F}">
      <dgm:prSet phldrT="[Texto]"/>
      <dgm:spPr/>
      <dgm:t>
        <a:bodyPr/>
        <a:lstStyle/>
        <a:p>
          <a:r>
            <a:rPr lang="pt-BR" dirty="0"/>
            <a:t>Indicar as razões da negativa, total ou parcial, do acesso.</a:t>
          </a:r>
        </a:p>
      </dgm:t>
    </dgm:pt>
    <dgm:pt modelId="{88793ACD-8EA6-4C0F-90B0-15EEBC6123B0}" type="parTrans" cxnId="{EF6EABFE-64F7-44B5-BD09-92B66B09AD34}">
      <dgm:prSet/>
      <dgm:spPr/>
      <dgm:t>
        <a:bodyPr/>
        <a:lstStyle/>
        <a:p>
          <a:endParaRPr lang="pt-BR"/>
        </a:p>
      </dgm:t>
    </dgm:pt>
    <dgm:pt modelId="{BDAF0689-FF55-44B5-89E9-EE01EEB3C899}" type="sibTrans" cxnId="{EF6EABFE-64F7-44B5-BD09-92B66B09AD34}">
      <dgm:prSet/>
      <dgm:spPr/>
      <dgm:t>
        <a:bodyPr/>
        <a:lstStyle/>
        <a:p>
          <a:endParaRPr lang="pt-BR"/>
        </a:p>
      </dgm:t>
    </dgm:pt>
    <dgm:pt modelId="{629A5E5F-7B90-4553-A5F7-7CF1E7F13D97}" type="pres">
      <dgm:prSet presAssocID="{B706CEAA-59EE-4629-BB46-BE80D6CA0EB7}" presName="Name0" presStyleCnt="0">
        <dgm:presLayoutVars>
          <dgm:dir/>
          <dgm:animLvl val="lvl"/>
          <dgm:resizeHandles val="exact"/>
        </dgm:presLayoutVars>
      </dgm:prSet>
      <dgm:spPr/>
    </dgm:pt>
    <dgm:pt modelId="{1CA15295-A46B-4151-A93F-0ED9E5A29EB8}" type="pres">
      <dgm:prSet presAssocID="{1AF5DC15-5F12-4009-A547-5A7D32DCC41D}" presName="parTxOnly" presStyleLbl="node1" presStyleIdx="0" presStyleCnt="2">
        <dgm:presLayoutVars>
          <dgm:chMax val="0"/>
          <dgm:chPref val="0"/>
          <dgm:bulletEnabled val="1"/>
        </dgm:presLayoutVars>
      </dgm:prSet>
      <dgm:spPr/>
    </dgm:pt>
    <dgm:pt modelId="{0982D51A-0487-47F5-8174-D3F10725F9EC}" type="pres">
      <dgm:prSet presAssocID="{77559FC1-5F81-41DB-A947-61077CD20765}" presName="parTxOnlySpace" presStyleCnt="0"/>
      <dgm:spPr/>
    </dgm:pt>
    <dgm:pt modelId="{C5B5A254-583C-4917-9FDA-95030335033E}" type="pres">
      <dgm:prSet presAssocID="{C943233F-A626-4D1F-A7CE-A4B16CFC303F}" presName="parTxOnly" presStyleLbl="node1" presStyleIdx="1" presStyleCnt="2">
        <dgm:presLayoutVars>
          <dgm:chMax val="0"/>
          <dgm:chPref val="0"/>
          <dgm:bulletEnabled val="1"/>
        </dgm:presLayoutVars>
      </dgm:prSet>
      <dgm:spPr/>
    </dgm:pt>
  </dgm:ptLst>
  <dgm:cxnLst>
    <dgm:cxn modelId="{43E13E91-0164-4D0E-8A99-4D53DFD6699F}" srcId="{B706CEAA-59EE-4629-BB46-BE80D6CA0EB7}" destId="{1AF5DC15-5F12-4009-A547-5A7D32DCC41D}" srcOrd="0" destOrd="0" parTransId="{E50038A3-BA1D-4AEC-95C4-75D6494079C2}" sibTransId="{77559FC1-5F81-41DB-A947-61077CD20765}"/>
    <dgm:cxn modelId="{F04BD30E-6365-4791-A7CF-0D55D9EF0D97}" type="presOf" srcId="{C943233F-A626-4D1F-A7CE-A4B16CFC303F}" destId="{C5B5A254-583C-4917-9FDA-95030335033E}" srcOrd="0" destOrd="0" presId="urn:microsoft.com/office/officeart/2005/8/layout/chevron1"/>
    <dgm:cxn modelId="{EF6EABFE-64F7-44B5-BD09-92B66B09AD34}" srcId="{B706CEAA-59EE-4629-BB46-BE80D6CA0EB7}" destId="{C943233F-A626-4D1F-A7CE-A4B16CFC303F}" srcOrd="1" destOrd="0" parTransId="{88793ACD-8EA6-4C0F-90B0-15EEBC6123B0}" sibTransId="{BDAF0689-FF55-44B5-89E9-EE01EEB3C899}"/>
    <dgm:cxn modelId="{B2C71026-BC9E-4419-9DBB-DE64B4D878A2}" type="presOf" srcId="{1AF5DC15-5F12-4009-A547-5A7D32DCC41D}" destId="{1CA15295-A46B-4151-A93F-0ED9E5A29EB8}" srcOrd="0" destOrd="0" presId="urn:microsoft.com/office/officeart/2005/8/layout/chevron1"/>
    <dgm:cxn modelId="{F881656F-8F76-44FA-80ED-1159276C5CE5}" type="presOf" srcId="{B706CEAA-59EE-4629-BB46-BE80D6CA0EB7}" destId="{629A5E5F-7B90-4553-A5F7-7CF1E7F13D97}" srcOrd="0" destOrd="0" presId="urn:microsoft.com/office/officeart/2005/8/layout/chevron1"/>
    <dgm:cxn modelId="{C5555911-E1EA-4AEF-9006-6E773585E554}" type="presParOf" srcId="{629A5E5F-7B90-4553-A5F7-7CF1E7F13D97}" destId="{1CA15295-A46B-4151-A93F-0ED9E5A29EB8}" srcOrd="0" destOrd="0" presId="urn:microsoft.com/office/officeart/2005/8/layout/chevron1"/>
    <dgm:cxn modelId="{C2F7A0CC-B87A-43B6-A993-3B1A20113945}" type="presParOf" srcId="{629A5E5F-7B90-4553-A5F7-7CF1E7F13D97}" destId="{0982D51A-0487-47F5-8174-D3F10725F9EC}" srcOrd="1" destOrd="0" presId="urn:microsoft.com/office/officeart/2005/8/layout/chevron1"/>
    <dgm:cxn modelId="{480E362A-B6CF-4CE2-85EE-7976804C0197}" type="presParOf" srcId="{629A5E5F-7B90-4553-A5F7-7CF1E7F13D97}" destId="{C5B5A254-583C-4917-9FDA-95030335033E}"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026967-BC0D-403A-9BAB-602234ED4107}" type="doc">
      <dgm:prSet loTypeId="urn:microsoft.com/office/officeart/2005/8/layout/radial3" loCatId="cycle" qsTypeId="urn:microsoft.com/office/officeart/2005/8/quickstyle/simple1" qsCatId="simple" csTypeId="urn:microsoft.com/office/officeart/2005/8/colors/accent5_2" csCatId="accent5" phldr="1"/>
      <dgm:spPr/>
      <dgm:t>
        <a:bodyPr/>
        <a:lstStyle/>
        <a:p>
          <a:endParaRPr lang="pt-BR"/>
        </a:p>
      </dgm:t>
    </dgm:pt>
    <dgm:pt modelId="{CD66664F-372B-46FE-BB63-E10B66D6AFB4}">
      <dgm:prSet phldrT="[Texto]" custT="1"/>
      <dgm:spPr/>
      <dgm:t>
        <a:bodyPr/>
        <a:lstStyle/>
        <a:p>
          <a:pPr algn="ctr"/>
          <a:r>
            <a:rPr lang="pt-BR" sz="1600" b="0" dirty="0"/>
            <a:t>Informações Pessoais</a:t>
          </a:r>
        </a:p>
        <a:p>
          <a:pPr algn="ctr"/>
          <a:r>
            <a:rPr lang="pt-BR" sz="1600" b="0" dirty="0"/>
            <a:t>protegidas pela LAI</a:t>
          </a:r>
          <a:endParaRPr lang="pt-BR" sz="900" b="0" dirty="0"/>
        </a:p>
      </dgm:t>
    </dgm:pt>
    <dgm:pt modelId="{9475560D-F1DC-423A-BDE7-955B51652836}" type="parTrans" cxnId="{50320DED-7197-4A28-A7A6-99DF74321087}">
      <dgm:prSet/>
      <dgm:spPr/>
      <dgm:t>
        <a:bodyPr/>
        <a:lstStyle/>
        <a:p>
          <a:pPr algn="ctr"/>
          <a:endParaRPr lang="pt-BR"/>
        </a:p>
      </dgm:t>
    </dgm:pt>
    <dgm:pt modelId="{C9668836-2075-466C-AF54-6134A8E04FF8}" type="sibTrans" cxnId="{50320DED-7197-4A28-A7A6-99DF74321087}">
      <dgm:prSet/>
      <dgm:spPr/>
      <dgm:t>
        <a:bodyPr/>
        <a:lstStyle/>
        <a:p>
          <a:pPr algn="ctr"/>
          <a:endParaRPr lang="pt-BR"/>
        </a:p>
      </dgm:t>
    </dgm:pt>
    <dgm:pt modelId="{25AA8F0C-CF26-4A3E-ACAE-9A976BF1EC68}">
      <dgm:prSet phldrT="[Texto]" custT="1"/>
      <dgm:spPr/>
      <dgm:t>
        <a:bodyPr/>
        <a:lstStyle/>
        <a:p>
          <a:pPr algn="ctr"/>
          <a:r>
            <a:rPr lang="pt-BR" sz="1600" b="0" dirty="0"/>
            <a:t>Informações Classificadas</a:t>
          </a:r>
        </a:p>
      </dgm:t>
    </dgm:pt>
    <dgm:pt modelId="{EEB28C4E-C3FA-4F51-8502-7463AB316943}" type="parTrans" cxnId="{323215AA-45B0-4AF9-ACF8-0D6FA5CC6D63}">
      <dgm:prSet/>
      <dgm:spPr/>
      <dgm:t>
        <a:bodyPr/>
        <a:lstStyle/>
        <a:p>
          <a:pPr algn="ctr"/>
          <a:endParaRPr lang="pt-BR"/>
        </a:p>
      </dgm:t>
    </dgm:pt>
    <dgm:pt modelId="{C5DFD393-B730-4B06-A586-A99FED76D996}" type="sibTrans" cxnId="{323215AA-45B0-4AF9-ACF8-0D6FA5CC6D63}">
      <dgm:prSet/>
      <dgm:spPr/>
      <dgm:t>
        <a:bodyPr/>
        <a:lstStyle/>
        <a:p>
          <a:pPr algn="ctr"/>
          <a:endParaRPr lang="pt-BR"/>
        </a:p>
      </dgm:t>
    </dgm:pt>
    <dgm:pt modelId="{9391B5F6-DEF1-41DB-A2CE-2319F27EFF50}">
      <dgm:prSet phldrT="[Texto]" custT="1"/>
      <dgm:spPr/>
      <dgm:t>
        <a:bodyPr/>
        <a:lstStyle/>
        <a:p>
          <a:pPr algn="ctr"/>
          <a:r>
            <a:rPr lang="pt-BR" sz="1600" b="0" dirty="0"/>
            <a:t>Informações protegidas por outros sigilos legais</a:t>
          </a:r>
        </a:p>
        <a:p>
          <a:pPr algn="ctr"/>
          <a:r>
            <a:rPr lang="pt-BR" sz="1600" b="0" dirty="0"/>
            <a:t>(fiscal, bancário, industrial...)</a:t>
          </a:r>
        </a:p>
      </dgm:t>
    </dgm:pt>
    <dgm:pt modelId="{368448C0-8ACE-4D4E-AFE8-35C80F3479E2}" type="parTrans" cxnId="{71F92CEA-B40F-494B-9E29-FF13527A3D83}">
      <dgm:prSet/>
      <dgm:spPr/>
      <dgm:t>
        <a:bodyPr/>
        <a:lstStyle/>
        <a:p>
          <a:pPr algn="ctr"/>
          <a:endParaRPr lang="pt-BR"/>
        </a:p>
      </dgm:t>
    </dgm:pt>
    <dgm:pt modelId="{E073D9E6-238A-4420-9145-52A5DEE1E434}" type="sibTrans" cxnId="{71F92CEA-B40F-494B-9E29-FF13527A3D83}">
      <dgm:prSet/>
      <dgm:spPr/>
      <dgm:t>
        <a:bodyPr/>
        <a:lstStyle/>
        <a:p>
          <a:pPr algn="ctr"/>
          <a:endParaRPr lang="pt-BR"/>
        </a:p>
      </dgm:t>
    </dgm:pt>
    <dgm:pt modelId="{B5D8C8F0-F6B0-43BB-ACC2-0E27A5013CC3}">
      <dgm:prSet phldrT="[Texto]" custT="1"/>
      <dgm:spPr/>
      <dgm:t>
        <a:bodyPr/>
        <a:lstStyle/>
        <a:p>
          <a:pPr algn="ctr"/>
          <a:r>
            <a:rPr lang="pt-BR" sz="1600" b="1" u="none" dirty="0">
              <a:effectLst/>
            </a:rPr>
            <a:t>INFORMAÇÕES SUJEITAS À RESTRIÇÃO DE ACESSO</a:t>
          </a:r>
        </a:p>
      </dgm:t>
    </dgm:pt>
    <dgm:pt modelId="{5EBA84F7-DED4-480C-8B80-E423E5755F08}" type="sibTrans" cxnId="{56EE86F0-A944-40E5-913D-AA26700AD042}">
      <dgm:prSet/>
      <dgm:spPr/>
      <dgm:t>
        <a:bodyPr/>
        <a:lstStyle/>
        <a:p>
          <a:pPr algn="ctr"/>
          <a:endParaRPr lang="pt-BR"/>
        </a:p>
      </dgm:t>
    </dgm:pt>
    <dgm:pt modelId="{093E81E8-C1CB-488A-85C4-6522FCF3F774}" type="parTrans" cxnId="{56EE86F0-A944-40E5-913D-AA26700AD042}">
      <dgm:prSet/>
      <dgm:spPr/>
      <dgm:t>
        <a:bodyPr/>
        <a:lstStyle/>
        <a:p>
          <a:pPr algn="ctr"/>
          <a:endParaRPr lang="pt-BR"/>
        </a:p>
      </dgm:t>
    </dgm:pt>
    <dgm:pt modelId="{14F51DB8-6A26-46C8-98A1-FFCE1771ADA5}" type="pres">
      <dgm:prSet presAssocID="{6F026967-BC0D-403A-9BAB-602234ED4107}" presName="composite" presStyleCnt="0">
        <dgm:presLayoutVars>
          <dgm:chMax val="1"/>
          <dgm:dir/>
          <dgm:resizeHandles val="exact"/>
        </dgm:presLayoutVars>
      </dgm:prSet>
      <dgm:spPr/>
    </dgm:pt>
    <dgm:pt modelId="{214BFD80-BC68-4046-B0BD-6BF8074F88C4}" type="pres">
      <dgm:prSet presAssocID="{6F026967-BC0D-403A-9BAB-602234ED4107}" presName="radial" presStyleCnt="0">
        <dgm:presLayoutVars>
          <dgm:animLvl val="ctr"/>
        </dgm:presLayoutVars>
      </dgm:prSet>
      <dgm:spPr/>
    </dgm:pt>
    <dgm:pt modelId="{E03F4E5A-2EB9-4AD2-9214-0BCC5B47E5C3}" type="pres">
      <dgm:prSet presAssocID="{B5D8C8F0-F6B0-43BB-ACC2-0E27A5013CC3}" presName="centerShape" presStyleLbl="vennNode1" presStyleIdx="0" presStyleCnt="4"/>
      <dgm:spPr/>
    </dgm:pt>
    <dgm:pt modelId="{504D1202-91CA-47F1-890B-F001860B228E}" type="pres">
      <dgm:prSet presAssocID="{CD66664F-372B-46FE-BB63-E10B66D6AFB4}" presName="node" presStyleLbl="vennNode1" presStyleIdx="1" presStyleCnt="4" custScaleX="141945" custScaleY="130128">
        <dgm:presLayoutVars>
          <dgm:bulletEnabled val="1"/>
        </dgm:presLayoutVars>
      </dgm:prSet>
      <dgm:spPr/>
    </dgm:pt>
    <dgm:pt modelId="{62E0653F-9E8A-4145-A2B7-6409557A16BD}" type="pres">
      <dgm:prSet presAssocID="{25AA8F0C-CF26-4A3E-ACAE-9A976BF1EC68}" presName="node" presStyleLbl="vennNode1" presStyleIdx="2" presStyleCnt="4" custScaleX="132469" custScaleY="132469" custRadScaleRad="116245" custRadScaleInc="-4577">
        <dgm:presLayoutVars>
          <dgm:bulletEnabled val="1"/>
        </dgm:presLayoutVars>
      </dgm:prSet>
      <dgm:spPr/>
    </dgm:pt>
    <dgm:pt modelId="{7603C90E-7C41-44B0-B8C0-E4B1E1F6D685}" type="pres">
      <dgm:prSet presAssocID="{9391B5F6-DEF1-41DB-A2CE-2319F27EFF50}" presName="node" presStyleLbl="vennNode1" presStyleIdx="3" presStyleCnt="4" custScaleX="131626" custScaleY="131626" custRadScaleRad="119650" custRadScaleInc="717">
        <dgm:presLayoutVars>
          <dgm:bulletEnabled val="1"/>
        </dgm:presLayoutVars>
      </dgm:prSet>
      <dgm:spPr/>
    </dgm:pt>
  </dgm:ptLst>
  <dgm:cxnLst>
    <dgm:cxn modelId="{71F92CEA-B40F-494B-9E29-FF13527A3D83}" srcId="{B5D8C8F0-F6B0-43BB-ACC2-0E27A5013CC3}" destId="{9391B5F6-DEF1-41DB-A2CE-2319F27EFF50}" srcOrd="2" destOrd="0" parTransId="{368448C0-8ACE-4D4E-AFE8-35C80F3479E2}" sibTransId="{E073D9E6-238A-4420-9145-52A5DEE1E434}"/>
    <dgm:cxn modelId="{25221C76-D8BD-4254-B13E-159A940CFDF3}" type="presOf" srcId="{9391B5F6-DEF1-41DB-A2CE-2319F27EFF50}" destId="{7603C90E-7C41-44B0-B8C0-E4B1E1F6D685}" srcOrd="0" destOrd="0" presId="urn:microsoft.com/office/officeart/2005/8/layout/radial3"/>
    <dgm:cxn modelId="{39EF4CE5-9E0C-416E-A0CE-67601CC9E82F}" type="presOf" srcId="{6F026967-BC0D-403A-9BAB-602234ED4107}" destId="{14F51DB8-6A26-46C8-98A1-FFCE1771ADA5}" srcOrd="0" destOrd="0" presId="urn:microsoft.com/office/officeart/2005/8/layout/radial3"/>
    <dgm:cxn modelId="{50320DED-7197-4A28-A7A6-99DF74321087}" srcId="{B5D8C8F0-F6B0-43BB-ACC2-0E27A5013CC3}" destId="{CD66664F-372B-46FE-BB63-E10B66D6AFB4}" srcOrd="0" destOrd="0" parTransId="{9475560D-F1DC-423A-BDE7-955B51652836}" sibTransId="{C9668836-2075-466C-AF54-6134A8E04FF8}"/>
    <dgm:cxn modelId="{32E941B0-7A18-43F9-86E0-C5EDCD9150DD}" type="presOf" srcId="{CD66664F-372B-46FE-BB63-E10B66D6AFB4}" destId="{504D1202-91CA-47F1-890B-F001860B228E}" srcOrd="0" destOrd="0" presId="urn:microsoft.com/office/officeart/2005/8/layout/radial3"/>
    <dgm:cxn modelId="{7AE53726-B8B8-4873-8186-6FBF26EC7402}" type="presOf" srcId="{B5D8C8F0-F6B0-43BB-ACC2-0E27A5013CC3}" destId="{E03F4E5A-2EB9-4AD2-9214-0BCC5B47E5C3}" srcOrd="0" destOrd="0" presId="urn:microsoft.com/office/officeart/2005/8/layout/radial3"/>
    <dgm:cxn modelId="{D4032ACD-7A5B-4426-A0E1-5488F0D7963C}" type="presOf" srcId="{25AA8F0C-CF26-4A3E-ACAE-9A976BF1EC68}" destId="{62E0653F-9E8A-4145-A2B7-6409557A16BD}" srcOrd="0" destOrd="0" presId="urn:microsoft.com/office/officeart/2005/8/layout/radial3"/>
    <dgm:cxn modelId="{56EE86F0-A944-40E5-913D-AA26700AD042}" srcId="{6F026967-BC0D-403A-9BAB-602234ED4107}" destId="{B5D8C8F0-F6B0-43BB-ACC2-0E27A5013CC3}" srcOrd="0" destOrd="0" parTransId="{093E81E8-C1CB-488A-85C4-6522FCF3F774}" sibTransId="{5EBA84F7-DED4-480C-8B80-E423E5755F08}"/>
    <dgm:cxn modelId="{323215AA-45B0-4AF9-ACF8-0D6FA5CC6D63}" srcId="{B5D8C8F0-F6B0-43BB-ACC2-0E27A5013CC3}" destId="{25AA8F0C-CF26-4A3E-ACAE-9A976BF1EC68}" srcOrd="1" destOrd="0" parTransId="{EEB28C4E-C3FA-4F51-8502-7463AB316943}" sibTransId="{C5DFD393-B730-4B06-A586-A99FED76D996}"/>
    <dgm:cxn modelId="{3F82F17D-E205-47F6-B344-58C616B0CDDF}" type="presParOf" srcId="{14F51DB8-6A26-46C8-98A1-FFCE1771ADA5}" destId="{214BFD80-BC68-4046-B0BD-6BF8074F88C4}" srcOrd="0" destOrd="0" presId="urn:microsoft.com/office/officeart/2005/8/layout/radial3"/>
    <dgm:cxn modelId="{640CD0B4-C519-4C95-B19A-F78DB1EF756D}" type="presParOf" srcId="{214BFD80-BC68-4046-B0BD-6BF8074F88C4}" destId="{E03F4E5A-2EB9-4AD2-9214-0BCC5B47E5C3}" srcOrd="0" destOrd="0" presId="urn:microsoft.com/office/officeart/2005/8/layout/radial3"/>
    <dgm:cxn modelId="{064443E7-90BC-4BB1-8323-8819F397EC7F}" type="presParOf" srcId="{214BFD80-BC68-4046-B0BD-6BF8074F88C4}" destId="{504D1202-91CA-47F1-890B-F001860B228E}" srcOrd="1" destOrd="0" presId="urn:microsoft.com/office/officeart/2005/8/layout/radial3"/>
    <dgm:cxn modelId="{34BC2529-F75D-46B1-B67E-C4DF49E485E8}" type="presParOf" srcId="{214BFD80-BC68-4046-B0BD-6BF8074F88C4}" destId="{62E0653F-9E8A-4145-A2B7-6409557A16BD}" srcOrd="2" destOrd="0" presId="urn:microsoft.com/office/officeart/2005/8/layout/radial3"/>
    <dgm:cxn modelId="{4D55D357-3DF1-4B0D-A8FD-AAEED06203B5}" type="presParOf" srcId="{214BFD80-BC68-4046-B0BD-6BF8074F88C4}" destId="{7603C90E-7C41-44B0-B8C0-E4B1E1F6D685}"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026967-BC0D-403A-9BAB-602234ED4107}" type="doc">
      <dgm:prSet loTypeId="urn:microsoft.com/office/officeart/2005/8/layout/radial3" loCatId="cycle" qsTypeId="urn:microsoft.com/office/officeart/2005/8/quickstyle/simple1" qsCatId="simple" csTypeId="urn:microsoft.com/office/officeart/2005/8/colors/accent5_2" csCatId="accent5" phldr="1"/>
      <dgm:spPr/>
      <dgm:t>
        <a:bodyPr/>
        <a:lstStyle/>
        <a:p>
          <a:endParaRPr lang="pt-BR"/>
        </a:p>
      </dgm:t>
    </dgm:pt>
    <dgm:pt modelId="{25AA8F0C-CF26-4A3E-ACAE-9A976BF1EC68}">
      <dgm:prSet phldrT="[Texto]" custT="1"/>
      <dgm:spPr/>
      <dgm:t>
        <a:bodyPr/>
        <a:lstStyle/>
        <a:p>
          <a:pPr algn="ctr"/>
          <a:endParaRPr lang="pt-BR" sz="800" b="0" dirty="0">
            <a:ln/>
          </a:endParaRPr>
        </a:p>
        <a:p>
          <a:pPr algn="ctr"/>
          <a:endParaRPr lang="pt-BR" sz="800" b="0" dirty="0">
            <a:ln/>
          </a:endParaRPr>
        </a:p>
        <a:p>
          <a:pPr algn="ctr"/>
          <a:endParaRPr lang="pt-BR" sz="800" b="0" dirty="0">
            <a:ln/>
          </a:endParaRPr>
        </a:p>
        <a:p>
          <a:pPr algn="ctr"/>
          <a:endParaRPr lang="pt-BR" sz="800" b="0" dirty="0">
            <a:ln/>
          </a:endParaRPr>
        </a:p>
        <a:p>
          <a:pPr algn="ctr"/>
          <a:endParaRPr lang="pt-BR" sz="800" b="0" dirty="0">
            <a:ln/>
          </a:endParaRPr>
        </a:p>
        <a:p>
          <a:pPr algn="ctr"/>
          <a:endParaRPr lang="pt-BR" sz="800" b="0" dirty="0">
            <a:ln/>
          </a:endParaRPr>
        </a:p>
      </dgm:t>
    </dgm:pt>
    <dgm:pt modelId="{EEB28C4E-C3FA-4F51-8502-7463AB316943}" type="parTrans" cxnId="{323215AA-45B0-4AF9-ACF8-0D6FA5CC6D63}">
      <dgm:prSet/>
      <dgm:spPr/>
      <dgm:t>
        <a:bodyPr/>
        <a:lstStyle/>
        <a:p>
          <a:pPr algn="ctr"/>
          <a:endParaRPr lang="pt-BR"/>
        </a:p>
      </dgm:t>
    </dgm:pt>
    <dgm:pt modelId="{C5DFD393-B730-4B06-A586-A99FED76D996}" type="sibTrans" cxnId="{323215AA-45B0-4AF9-ACF8-0D6FA5CC6D63}">
      <dgm:prSet/>
      <dgm:spPr/>
      <dgm:t>
        <a:bodyPr/>
        <a:lstStyle/>
        <a:p>
          <a:pPr algn="ctr"/>
          <a:endParaRPr lang="pt-BR"/>
        </a:p>
      </dgm:t>
    </dgm:pt>
    <dgm:pt modelId="{9391B5F6-DEF1-41DB-A2CE-2319F27EFF50}">
      <dgm:prSet phldrT="[Texto]" custT="1"/>
      <dgm:spPr/>
      <dgm:t>
        <a:bodyPr/>
        <a:lstStyle/>
        <a:p>
          <a:pPr algn="ctr"/>
          <a:endParaRPr lang="pt-BR" sz="1000" b="1" dirty="0"/>
        </a:p>
      </dgm:t>
    </dgm:pt>
    <dgm:pt modelId="{368448C0-8ACE-4D4E-AFE8-35C80F3479E2}" type="parTrans" cxnId="{71F92CEA-B40F-494B-9E29-FF13527A3D83}">
      <dgm:prSet/>
      <dgm:spPr/>
      <dgm:t>
        <a:bodyPr/>
        <a:lstStyle/>
        <a:p>
          <a:pPr algn="ctr"/>
          <a:endParaRPr lang="pt-BR"/>
        </a:p>
      </dgm:t>
    </dgm:pt>
    <dgm:pt modelId="{E073D9E6-238A-4420-9145-52A5DEE1E434}" type="sibTrans" cxnId="{71F92CEA-B40F-494B-9E29-FF13527A3D83}">
      <dgm:prSet/>
      <dgm:spPr/>
      <dgm:t>
        <a:bodyPr/>
        <a:lstStyle/>
        <a:p>
          <a:pPr algn="ctr"/>
          <a:endParaRPr lang="pt-BR"/>
        </a:p>
      </dgm:t>
    </dgm:pt>
    <dgm:pt modelId="{B5D8C8F0-F6B0-43BB-ACC2-0E27A5013CC3}">
      <dgm:prSet phldrT="[Texto]" custT="1"/>
      <dgm:spPr/>
      <dgm:t>
        <a:bodyPr/>
        <a:lstStyle/>
        <a:p>
          <a:pPr algn="ctr"/>
          <a:endParaRPr lang="pt-BR" sz="1400" b="1" u="none" dirty="0">
            <a:effectLst/>
          </a:endParaRPr>
        </a:p>
        <a:p>
          <a:pPr algn="ctr"/>
          <a:endParaRPr lang="pt-BR" sz="1400" b="1" u="none" dirty="0">
            <a:effectLst/>
          </a:endParaRPr>
        </a:p>
        <a:p>
          <a:pPr algn="ctr"/>
          <a:endParaRPr lang="pt-BR" sz="1400" b="1" u="none" dirty="0">
            <a:effectLst/>
          </a:endParaRPr>
        </a:p>
        <a:p>
          <a:pPr algn="ctr"/>
          <a:endParaRPr lang="pt-BR" sz="1400" b="1" u="none" dirty="0">
            <a:effectLst/>
          </a:endParaRPr>
        </a:p>
        <a:p>
          <a:pPr algn="ctr"/>
          <a:endParaRPr lang="pt-BR" sz="1400" b="1" u="none" dirty="0">
            <a:effectLst/>
          </a:endParaRPr>
        </a:p>
        <a:p>
          <a:pPr algn="ctr"/>
          <a:endParaRPr lang="pt-BR" sz="1400" b="1" u="none" dirty="0">
            <a:effectLst/>
          </a:endParaRPr>
        </a:p>
      </dgm:t>
    </dgm:pt>
    <dgm:pt modelId="{5EBA84F7-DED4-480C-8B80-E423E5755F08}" type="sibTrans" cxnId="{56EE86F0-A944-40E5-913D-AA26700AD042}">
      <dgm:prSet/>
      <dgm:spPr/>
      <dgm:t>
        <a:bodyPr/>
        <a:lstStyle/>
        <a:p>
          <a:pPr algn="ctr"/>
          <a:endParaRPr lang="pt-BR"/>
        </a:p>
      </dgm:t>
    </dgm:pt>
    <dgm:pt modelId="{093E81E8-C1CB-488A-85C4-6522FCF3F774}" type="parTrans" cxnId="{56EE86F0-A944-40E5-913D-AA26700AD042}">
      <dgm:prSet/>
      <dgm:spPr/>
      <dgm:t>
        <a:bodyPr/>
        <a:lstStyle/>
        <a:p>
          <a:pPr algn="ctr"/>
          <a:endParaRPr lang="pt-BR"/>
        </a:p>
      </dgm:t>
    </dgm:pt>
    <dgm:pt modelId="{14F51DB8-6A26-46C8-98A1-FFCE1771ADA5}" type="pres">
      <dgm:prSet presAssocID="{6F026967-BC0D-403A-9BAB-602234ED4107}" presName="composite" presStyleCnt="0">
        <dgm:presLayoutVars>
          <dgm:chMax val="1"/>
          <dgm:dir/>
          <dgm:resizeHandles val="exact"/>
        </dgm:presLayoutVars>
      </dgm:prSet>
      <dgm:spPr/>
    </dgm:pt>
    <dgm:pt modelId="{214BFD80-BC68-4046-B0BD-6BF8074F88C4}" type="pres">
      <dgm:prSet presAssocID="{6F026967-BC0D-403A-9BAB-602234ED4107}" presName="radial" presStyleCnt="0">
        <dgm:presLayoutVars>
          <dgm:animLvl val="ctr"/>
        </dgm:presLayoutVars>
      </dgm:prSet>
      <dgm:spPr/>
    </dgm:pt>
    <dgm:pt modelId="{E03F4E5A-2EB9-4AD2-9214-0BCC5B47E5C3}" type="pres">
      <dgm:prSet presAssocID="{B5D8C8F0-F6B0-43BB-ACC2-0E27A5013CC3}" presName="centerShape" presStyleLbl="vennNode1" presStyleIdx="0" presStyleCnt="3" custScaleX="232466" custScaleY="211352"/>
      <dgm:spPr/>
    </dgm:pt>
    <dgm:pt modelId="{62E0653F-9E8A-4145-A2B7-6409557A16BD}" type="pres">
      <dgm:prSet presAssocID="{25AA8F0C-CF26-4A3E-ACAE-9A976BF1EC68}" presName="node" presStyleLbl="vennNode1" presStyleIdx="1" presStyleCnt="3" custScaleX="325227" custScaleY="325227" custRadScaleRad="25188" custRadScaleInc="-99016">
        <dgm:presLayoutVars>
          <dgm:bulletEnabled val="1"/>
        </dgm:presLayoutVars>
      </dgm:prSet>
      <dgm:spPr/>
    </dgm:pt>
    <dgm:pt modelId="{7603C90E-7C41-44B0-B8C0-E4B1E1F6D685}" type="pres">
      <dgm:prSet presAssocID="{9391B5F6-DEF1-41DB-A2CE-2319F27EFF50}" presName="node" presStyleLbl="vennNode1" presStyleIdx="2" presStyleCnt="3" custScaleX="192715" custScaleY="192715" custRadScaleRad="56573" custRadScaleInc="1433">
        <dgm:presLayoutVars>
          <dgm:bulletEnabled val="1"/>
        </dgm:presLayoutVars>
      </dgm:prSet>
      <dgm:spPr/>
    </dgm:pt>
  </dgm:ptLst>
  <dgm:cxnLst>
    <dgm:cxn modelId="{56EE86F0-A944-40E5-913D-AA26700AD042}" srcId="{6F026967-BC0D-403A-9BAB-602234ED4107}" destId="{B5D8C8F0-F6B0-43BB-ACC2-0E27A5013CC3}" srcOrd="0" destOrd="0" parTransId="{093E81E8-C1CB-488A-85C4-6522FCF3F774}" sibTransId="{5EBA84F7-DED4-480C-8B80-E423E5755F08}"/>
    <dgm:cxn modelId="{39EFE3B0-BCEC-4FFE-BAA0-E0E3784FB00E}" type="presOf" srcId="{25AA8F0C-CF26-4A3E-ACAE-9A976BF1EC68}" destId="{62E0653F-9E8A-4145-A2B7-6409557A16BD}" srcOrd="0" destOrd="0" presId="urn:microsoft.com/office/officeart/2005/8/layout/radial3"/>
    <dgm:cxn modelId="{6D587B73-C410-4C23-8923-439EC27189F1}" type="presOf" srcId="{9391B5F6-DEF1-41DB-A2CE-2319F27EFF50}" destId="{7603C90E-7C41-44B0-B8C0-E4B1E1F6D685}" srcOrd="0" destOrd="0" presId="urn:microsoft.com/office/officeart/2005/8/layout/radial3"/>
    <dgm:cxn modelId="{323215AA-45B0-4AF9-ACF8-0D6FA5CC6D63}" srcId="{B5D8C8F0-F6B0-43BB-ACC2-0E27A5013CC3}" destId="{25AA8F0C-CF26-4A3E-ACAE-9A976BF1EC68}" srcOrd="0" destOrd="0" parTransId="{EEB28C4E-C3FA-4F51-8502-7463AB316943}" sibTransId="{C5DFD393-B730-4B06-A586-A99FED76D996}"/>
    <dgm:cxn modelId="{71F92CEA-B40F-494B-9E29-FF13527A3D83}" srcId="{B5D8C8F0-F6B0-43BB-ACC2-0E27A5013CC3}" destId="{9391B5F6-DEF1-41DB-A2CE-2319F27EFF50}" srcOrd="1" destOrd="0" parTransId="{368448C0-8ACE-4D4E-AFE8-35C80F3479E2}" sibTransId="{E073D9E6-238A-4420-9145-52A5DEE1E434}"/>
    <dgm:cxn modelId="{6A183295-0BEE-49E8-9C45-ECE88EBA5E48}" type="presOf" srcId="{B5D8C8F0-F6B0-43BB-ACC2-0E27A5013CC3}" destId="{E03F4E5A-2EB9-4AD2-9214-0BCC5B47E5C3}" srcOrd="0" destOrd="0" presId="urn:microsoft.com/office/officeart/2005/8/layout/radial3"/>
    <dgm:cxn modelId="{E3EEC323-C6D5-4338-8AE2-2D172415D3BB}" type="presOf" srcId="{6F026967-BC0D-403A-9BAB-602234ED4107}" destId="{14F51DB8-6A26-46C8-98A1-FFCE1771ADA5}" srcOrd="0" destOrd="0" presId="urn:microsoft.com/office/officeart/2005/8/layout/radial3"/>
    <dgm:cxn modelId="{37EC9F29-C47F-4CD8-8968-0399BCEF4C1F}" type="presParOf" srcId="{14F51DB8-6A26-46C8-98A1-FFCE1771ADA5}" destId="{214BFD80-BC68-4046-B0BD-6BF8074F88C4}" srcOrd="0" destOrd="0" presId="urn:microsoft.com/office/officeart/2005/8/layout/radial3"/>
    <dgm:cxn modelId="{F1209615-FB4C-4E5E-8A01-CB3039FFC416}" type="presParOf" srcId="{214BFD80-BC68-4046-B0BD-6BF8074F88C4}" destId="{E03F4E5A-2EB9-4AD2-9214-0BCC5B47E5C3}" srcOrd="0" destOrd="0" presId="urn:microsoft.com/office/officeart/2005/8/layout/radial3"/>
    <dgm:cxn modelId="{70A3AF89-DCA2-4AB5-BE7B-AB1D0E7512D4}" type="presParOf" srcId="{214BFD80-BC68-4046-B0BD-6BF8074F88C4}" destId="{62E0653F-9E8A-4145-A2B7-6409557A16BD}" srcOrd="1" destOrd="0" presId="urn:microsoft.com/office/officeart/2005/8/layout/radial3"/>
    <dgm:cxn modelId="{76C32E73-EBFF-41FB-A7F5-5BFE8F868512}" type="presParOf" srcId="{214BFD80-BC68-4046-B0BD-6BF8074F88C4}" destId="{7603C90E-7C41-44B0-B8C0-E4B1E1F6D685}"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DF850A-89D0-42AB-A97A-796180D29CB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pt-BR"/>
        </a:p>
      </dgm:t>
    </dgm:pt>
    <dgm:pt modelId="{86C45F6B-57BF-4D54-B79B-22973733C1A9}">
      <dgm:prSet phldrT="[Texto]" custT="1"/>
      <dgm:spPr/>
      <dgm:t>
        <a:bodyPr/>
        <a:lstStyle/>
        <a:p>
          <a:pPr algn="ctr"/>
          <a:r>
            <a:rPr lang="pt-BR" sz="1600" dirty="0"/>
            <a:t>PEDIDO DE ACESSO</a:t>
          </a:r>
        </a:p>
      </dgm:t>
    </dgm:pt>
    <dgm:pt modelId="{EDFF111A-6845-466C-884F-882182FB639C}" type="parTrans" cxnId="{E17F0997-2BCF-4B9A-B6CF-221BEC14DC84}">
      <dgm:prSet/>
      <dgm:spPr/>
      <dgm:t>
        <a:bodyPr/>
        <a:lstStyle/>
        <a:p>
          <a:endParaRPr lang="pt-BR"/>
        </a:p>
      </dgm:t>
    </dgm:pt>
    <dgm:pt modelId="{5A1A3950-8493-40FA-8162-B478B3675502}" type="sibTrans" cxnId="{E17F0997-2BCF-4B9A-B6CF-221BEC14DC84}">
      <dgm:prSet/>
      <dgm:spPr/>
      <dgm:t>
        <a:bodyPr/>
        <a:lstStyle/>
        <a:p>
          <a:endParaRPr lang="pt-BR"/>
        </a:p>
      </dgm:t>
    </dgm:pt>
    <dgm:pt modelId="{1BA5882E-0129-4573-9D2F-F0C9661356AA}">
      <dgm:prSet phldrT="[Texto]" custT="1"/>
      <dgm:spPr/>
      <dgm:t>
        <a:bodyPr/>
        <a:lstStyle/>
        <a:p>
          <a:r>
            <a:rPr lang="pt-BR" sz="1600" dirty="0"/>
            <a:t>RECURSO À AUTORIDADE HIERARQUICAMENTE SUPERIOR</a:t>
          </a:r>
        </a:p>
      </dgm:t>
    </dgm:pt>
    <dgm:pt modelId="{F480D683-B5DF-4C26-BEA1-F28B868542F9}" type="parTrans" cxnId="{334B3EA8-EE5E-42E1-8068-8720DC9E2C75}">
      <dgm:prSet/>
      <dgm:spPr/>
      <dgm:t>
        <a:bodyPr/>
        <a:lstStyle/>
        <a:p>
          <a:endParaRPr lang="pt-BR"/>
        </a:p>
      </dgm:t>
    </dgm:pt>
    <dgm:pt modelId="{804C5E02-AD6F-478A-BF6A-69958930C09F}" type="sibTrans" cxnId="{334B3EA8-EE5E-42E1-8068-8720DC9E2C75}">
      <dgm:prSet/>
      <dgm:spPr/>
      <dgm:t>
        <a:bodyPr/>
        <a:lstStyle/>
        <a:p>
          <a:endParaRPr lang="pt-BR"/>
        </a:p>
      </dgm:t>
    </dgm:pt>
    <dgm:pt modelId="{B315166F-78C9-418A-AE59-EC01B4B650CB}">
      <dgm:prSet phldrT="[Texto]" custT="1"/>
      <dgm:spPr/>
      <dgm:t>
        <a:bodyPr/>
        <a:lstStyle/>
        <a:p>
          <a:pPr algn="ctr"/>
          <a:r>
            <a:rPr lang="pt-BR" sz="1600" dirty="0"/>
            <a:t>RECURSO À AUTORIDADE MÁXIMA DO ÓRGÃO</a:t>
          </a:r>
        </a:p>
      </dgm:t>
    </dgm:pt>
    <dgm:pt modelId="{E28D6B48-3F09-4DA0-84DD-F59E541E1416}" type="parTrans" cxnId="{FAE2DB4D-5DEC-43AC-8DDD-C35B97F26928}">
      <dgm:prSet/>
      <dgm:spPr/>
      <dgm:t>
        <a:bodyPr/>
        <a:lstStyle/>
        <a:p>
          <a:endParaRPr lang="pt-BR"/>
        </a:p>
      </dgm:t>
    </dgm:pt>
    <dgm:pt modelId="{4BD9A808-12F3-4FB5-B403-93A601057839}" type="sibTrans" cxnId="{FAE2DB4D-5DEC-43AC-8DDD-C35B97F26928}">
      <dgm:prSet/>
      <dgm:spPr/>
      <dgm:t>
        <a:bodyPr/>
        <a:lstStyle/>
        <a:p>
          <a:endParaRPr lang="pt-BR"/>
        </a:p>
      </dgm:t>
    </dgm:pt>
    <dgm:pt modelId="{04F497D5-A738-4EC5-9FB6-EA358B7EC0B9}">
      <dgm:prSet/>
      <dgm:spPr/>
      <dgm:t>
        <a:bodyPr/>
        <a:lstStyle/>
        <a:p>
          <a:endParaRPr lang="pt-BR"/>
        </a:p>
      </dgm:t>
    </dgm:pt>
    <dgm:pt modelId="{A4B26AD5-FC7F-43B8-9F8C-1C39523A0E2A}" type="parTrans" cxnId="{6D6C58CD-4FD4-4E46-A974-E8D2312F6EED}">
      <dgm:prSet/>
      <dgm:spPr/>
      <dgm:t>
        <a:bodyPr/>
        <a:lstStyle/>
        <a:p>
          <a:endParaRPr lang="pt-BR"/>
        </a:p>
      </dgm:t>
    </dgm:pt>
    <dgm:pt modelId="{A164233D-69C8-47EF-AFAF-E28918C9BAB7}" type="sibTrans" cxnId="{6D6C58CD-4FD4-4E46-A974-E8D2312F6EED}">
      <dgm:prSet/>
      <dgm:spPr/>
      <dgm:t>
        <a:bodyPr/>
        <a:lstStyle/>
        <a:p>
          <a:endParaRPr lang="pt-BR"/>
        </a:p>
      </dgm:t>
    </dgm:pt>
    <dgm:pt modelId="{89F53BAE-F3B0-43D3-A8DA-AD4F79435EF9}">
      <dgm:prSet/>
      <dgm:spPr/>
      <dgm:t>
        <a:bodyPr/>
        <a:lstStyle/>
        <a:p>
          <a:endParaRPr lang="pt-BR"/>
        </a:p>
      </dgm:t>
    </dgm:pt>
    <dgm:pt modelId="{09628892-5B4A-4F81-97DE-A7EFAAEEE11A}" type="parTrans" cxnId="{12A31F38-05F3-40DD-9F6E-0ECC6F4936AE}">
      <dgm:prSet/>
      <dgm:spPr/>
      <dgm:t>
        <a:bodyPr/>
        <a:lstStyle/>
        <a:p>
          <a:endParaRPr lang="pt-BR"/>
        </a:p>
      </dgm:t>
    </dgm:pt>
    <dgm:pt modelId="{23C57137-14B5-4CA1-AD65-F3A9D2B9BD76}" type="sibTrans" cxnId="{12A31F38-05F3-40DD-9F6E-0ECC6F4936AE}">
      <dgm:prSet/>
      <dgm:spPr/>
      <dgm:t>
        <a:bodyPr/>
        <a:lstStyle/>
        <a:p>
          <a:endParaRPr lang="pt-BR"/>
        </a:p>
      </dgm:t>
    </dgm:pt>
    <dgm:pt modelId="{2055FDB2-3ADC-4926-9C2D-365D9D518351}" type="pres">
      <dgm:prSet presAssocID="{03DF850A-89D0-42AB-A97A-796180D29CB4}" presName="rootnode" presStyleCnt="0">
        <dgm:presLayoutVars>
          <dgm:chMax/>
          <dgm:chPref/>
          <dgm:dir/>
          <dgm:animLvl val="lvl"/>
        </dgm:presLayoutVars>
      </dgm:prSet>
      <dgm:spPr/>
    </dgm:pt>
    <dgm:pt modelId="{41F362C0-5A00-44EC-B6E7-21F3C4BEA6D6}" type="pres">
      <dgm:prSet presAssocID="{86C45F6B-57BF-4D54-B79B-22973733C1A9}" presName="composite" presStyleCnt="0"/>
      <dgm:spPr/>
    </dgm:pt>
    <dgm:pt modelId="{1575CFC6-889C-4B02-9895-2950BAA24BE1}" type="pres">
      <dgm:prSet presAssocID="{86C45F6B-57BF-4D54-B79B-22973733C1A9}" presName="LShape" presStyleLbl="alignNode1" presStyleIdx="0" presStyleCnt="9"/>
      <dgm:spPr>
        <a:solidFill>
          <a:srgbClr val="0070C0"/>
        </a:solidFill>
      </dgm:spPr>
    </dgm:pt>
    <dgm:pt modelId="{8A3E37C5-C166-4B92-9421-71614139D97B}" type="pres">
      <dgm:prSet presAssocID="{86C45F6B-57BF-4D54-B79B-22973733C1A9}" presName="ParentText" presStyleLbl="revTx" presStyleIdx="0" presStyleCnt="5">
        <dgm:presLayoutVars>
          <dgm:chMax val="0"/>
          <dgm:chPref val="0"/>
          <dgm:bulletEnabled val="1"/>
        </dgm:presLayoutVars>
      </dgm:prSet>
      <dgm:spPr/>
    </dgm:pt>
    <dgm:pt modelId="{A90145FF-3F73-4EFA-B737-18E930C6613F}" type="pres">
      <dgm:prSet presAssocID="{86C45F6B-57BF-4D54-B79B-22973733C1A9}" presName="Triangle" presStyleLbl="alignNode1" presStyleIdx="1" presStyleCnt="9"/>
      <dgm:spPr>
        <a:solidFill>
          <a:srgbClr val="0070C0"/>
        </a:solidFill>
      </dgm:spPr>
    </dgm:pt>
    <dgm:pt modelId="{7514DC10-88C0-478E-BA22-DD7272A9AF42}" type="pres">
      <dgm:prSet presAssocID="{5A1A3950-8493-40FA-8162-B478B3675502}" presName="sibTrans" presStyleCnt="0"/>
      <dgm:spPr/>
    </dgm:pt>
    <dgm:pt modelId="{8F40113E-C72A-4F46-9C11-798137FD15CB}" type="pres">
      <dgm:prSet presAssocID="{5A1A3950-8493-40FA-8162-B478B3675502}" presName="space" presStyleCnt="0"/>
      <dgm:spPr/>
    </dgm:pt>
    <dgm:pt modelId="{0E92F4BF-34B6-4C90-8FD3-B8F7145A9C15}" type="pres">
      <dgm:prSet presAssocID="{1BA5882E-0129-4573-9D2F-F0C9661356AA}" presName="composite" presStyleCnt="0"/>
      <dgm:spPr/>
    </dgm:pt>
    <dgm:pt modelId="{238EF275-C70C-4B6C-9971-75A51F4F9A74}" type="pres">
      <dgm:prSet presAssocID="{1BA5882E-0129-4573-9D2F-F0C9661356AA}" presName="LShape" presStyleLbl="alignNode1" presStyleIdx="2" presStyleCnt="9"/>
      <dgm:spPr>
        <a:solidFill>
          <a:srgbClr val="0070C0"/>
        </a:solidFill>
      </dgm:spPr>
    </dgm:pt>
    <dgm:pt modelId="{33BEA9BD-7EBE-42F3-A863-E844F6BC7B40}" type="pres">
      <dgm:prSet presAssocID="{1BA5882E-0129-4573-9D2F-F0C9661356AA}" presName="ParentText" presStyleLbl="revTx" presStyleIdx="1" presStyleCnt="5" custScaleX="115723" custLinFactNeighborX="6832" custLinFactNeighborY="-709">
        <dgm:presLayoutVars>
          <dgm:chMax val="0"/>
          <dgm:chPref val="0"/>
          <dgm:bulletEnabled val="1"/>
        </dgm:presLayoutVars>
      </dgm:prSet>
      <dgm:spPr/>
    </dgm:pt>
    <dgm:pt modelId="{BF2F0434-6713-42C5-8E49-B861F78008BB}" type="pres">
      <dgm:prSet presAssocID="{1BA5882E-0129-4573-9D2F-F0C9661356AA}" presName="Triangle" presStyleLbl="alignNode1" presStyleIdx="3" presStyleCnt="9"/>
      <dgm:spPr>
        <a:solidFill>
          <a:srgbClr val="0070C0"/>
        </a:solidFill>
      </dgm:spPr>
    </dgm:pt>
    <dgm:pt modelId="{E3AF75A8-42D8-4087-834F-F1A96C0D6194}" type="pres">
      <dgm:prSet presAssocID="{804C5E02-AD6F-478A-BF6A-69958930C09F}" presName="sibTrans" presStyleCnt="0"/>
      <dgm:spPr/>
    </dgm:pt>
    <dgm:pt modelId="{65F3C090-0888-4462-BA02-046961F6540F}" type="pres">
      <dgm:prSet presAssocID="{804C5E02-AD6F-478A-BF6A-69958930C09F}" presName="space" presStyleCnt="0"/>
      <dgm:spPr/>
    </dgm:pt>
    <dgm:pt modelId="{1FD151EC-A6F4-4763-B96A-970F07A1EC16}" type="pres">
      <dgm:prSet presAssocID="{B315166F-78C9-418A-AE59-EC01B4B650CB}" presName="composite" presStyleCnt="0"/>
      <dgm:spPr/>
    </dgm:pt>
    <dgm:pt modelId="{FEB3BC97-7425-4CD4-84D5-8AB0DCB9412C}" type="pres">
      <dgm:prSet presAssocID="{B315166F-78C9-418A-AE59-EC01B4B650CB}" presName="LShape" presStyleLbl="alignNode1" presStyleIdx="4" presStyleCnt="9"/>
      <dgm:spPr>
        <a:solidFill>
          <a:srgbClr val="0070C0"/>
        </a:solidFill>
      </dgm:spPr>
    </dgm:pt>
    <dgm:pt modelId="{2E1A87A3-1BCC-44F5-80CD-9AA0A89B3567}" type="pres">
      <dgm:prSet presAssocID="{B315166F-78C9-418A-AE59-EC01B4B650CB}" presName="ParentText" presStyleLbl="revTx" presStyleIdx="2" presStyleCnt="5">
        <dgm:presLayoutVars>
          <dgm:chMax val="0"/>
          <dgm:chPref val="0"/>
          <dgm:bulletEnabled val="1"/>
        </dgm:presLayoutVars>
      </dgm:prSet>
      <dgm:spPr/>
    </dgm:pt>
    <dgm:pt modelId="{537DC9E5-422E-4A24-ADF2-6FD1E86A80F7}" type="pres">
      <dgm:prSet presAssocID="{B315166F-78C9-418A-AE59-EC01B4B650CB}" presName="Triangle" presStyleLbl="alignNode1" presStyleIdx="5" presStyleCnt="9"/>
      <dgm:spPr>
        <a:solidFill>
          <a:srgbClr val="0070C0"/>
        </a:solidFill>
      </dgm:spPr>
    </dgm:pt>
    <dgm:pt modelId="{6FA574A5-99FC-46AA-8558-B425D7844F13}" type="pres">
      <dgm:prSet presAssocID="{4BD9A808-12F3-4FB5-B403-93A601057839}" presName="sibTrans" presStyleCnt="0"/>
      <dgm:spPr/>
    </dgm:pt>
    <dgm:pt modelId="{90355087-480D-40F1-B37F-B2A13719C112}" type="pres">
      <dgm:prSet presAssocID="{4BD9A808-12F3-4FB5-B403-93A601057839}" presName="space" presStyleCnt="0"/>
      <dgm:spPr/>
    </dgm:pt>
    <dgm:pt modelId="{48B202BB-9100-4BBA-A946-54617C85422A}" type="pres">
      <dgm:prSet presAssocID="{04F497D5-A738-4EC5-9FB6-EA358B7EC0B9}" presName="composite" presStyleCnt="0"/>
      <dgm:spPr/>
    </dgm:pt>
    <dgm:pt modelId="{550AD6DD-C513-4153-AEBE-38C1A03ACFFB}" type="pres">
      <dgm:prSet presAssocID="{04F497D5-A738-4EC5-9FB6-EA358B7EC0B9}" presName="LShape" presStyleLbl="alignNode1" presStyleIdx="6" presStyleCnt="9"/>
      <dgm:spPr>
        <a:solidFill>
          <a:srgbClr val="0070C0"/>
        </a:solidFill>
      </dgm:spPr>
    </dgm:pt>
    <dgm:pt modelId="{9E49A7A3-85A1-4C51-957B-16DE10FCDC75}" type="pres">
      <dgm:prSet presAssocID="{04F497D5-A738-4EC5-9FB6-EA358B7EC0B9}" presName="ParentText" presStyleLbl="revTx" presStyleIdx="3" presStyleCnt="5">
        <dgm:presLayoutVars>
          <dgm:chMax val="0"/>
          <dgm:chPref val="0"/>
          <dgm:bulletEnabled val="1"/>
        </dgm:presLayoutVars>
      </dgm:prSet>
      <dgm:spPr/>
    </dgm:pt>
    <dgm:pt modelId="{6D1AB419-85D5-458F-9718-2D7FC025DB6A}" type="pres">
      <dgm:prSet presAssocID="{04F497D5-A738-4EC5-9FB6-EA358B7EC0B9}" presName="Triangle" presStyleLbl="alignNode1" presStyleIdx="7" presStyleCnt="9"/>
      <dgm:spPr>
        <a:solidFill>
          <a:srgbClr val="0070C0"/>
        </a:solidFill>
      </dgm:spPr>
    </dgm:pt>
    <dgm:pt modelId="{E8BF9A4E-1E79-4C2A-B07A-17FB2AF2C8F0}" type="pres">
      <dgm:prSet presAssocID="{A164233D-69C8-47EF-AFAF-E28918C9BAB7}" presName="sibTrans" presStyleCnt="0"/>
      <dgm:spPr/>
    </dgm:pt>
    <dgm:pt modelId="{80019447-F051-4A94-9725-DD9F7298E131}" type="pres">
      <dgm:prSet presAssocID="{A164233D-69C8-47EF-AFAF-E28918C9BAB7}" presName="space" presStyleCnt="0"/>
      <dgm:spPr/>
    </dgm:pt>
    <dgm:pt modelId="{9ECE18D9-A5A9-4D25-A4F7-4102CFEA6E15}" type="pres">
      <dgm:prSet presAssocID="{89F53BAE-F3B0-43D3-A8DA-AD4F79435EF9}" presName="composite" presStyleCnt="0"/>
      <dgm:spPr/>
    </dgm:pt>
    <dgm:pt modelId="{74D0F026-4A3F-437B-A4C3-6E9F89CF4209}" type="pres">
      <dgm:prSet presAssocID="{89F53BAE-F3B0-43D3-A8DA-AD4F79435EF9}" presName="LShape" presStyleLbl="alignNode1" presStyleIdx="8" presStyleCnt="9"/>
      <dgm:spPr>
        <a:solidFill>
          <a:srgbClr val="0070C0"/>
        </a:solidFill>
      </dgm:spPr>
    </dgm:pt>
    <dgm:pt modelId="{0D37CBBA-BAB7-4302-8DA1-D770987BBFD3}" type="pres">
      <dgm:prSet presAssocID="{89F53BAE-F3B0-43D3-A8DA-AD4F79435EF9}" presName="ParentText" presStyleLbl="revTx" presStyleIdx="4" presStyleCnt="5">
        <dgm:presLayoutVars>
          <dgm:chMax val="0"/>
          <dgm:chPref val="0"/>
          <dgm:bulletEnabled val="1"/>
        </dgm:presLayoutVars>
      </dgm:prSet>
      <dgm:spPr/>
    </dgm:pt>
  </dgm:ptLst>
  <dgm:cxnLst>
    <dgm:cxn modelId="{E17F0997-2BCF-4B9A-B6CF-221BEC14DC84}" srcId="{03DF850A-89D0-42AB-A97A-796180D29CB4}" destId="{86C45F6B-57BF-4D54-B79B-22973733C1A9}" srcOrd="0" destOrd="0" parTransId="{EDFF111A-6845-466C-884F-882182FB639C}" sibTransId="{5A1A3950-8493-40FA-8162-B478B3675502}"/>
    <dgm:cxn modelId="{FAE2DB4D-5DEC-43AC-8DDD-C35B97F26928}" srcId="{03DF850A-89D0-42AB-A97A-796180D29CB4}" destId="{B315166F-78C9-418A-AE59-EC01B4B650CB}" srcOrd="2" destOrd="0" parTransId="{E28D6B48-3F09-4DA0-84DD-F59E541E1416}" sibTransId="{4BD9A808-12F3-4FB5-B403-93A601057839}"/>
    <dgm:cxn modelId="{C6A0619D-5726-4940-809B-B6A101264AC4}" type="presOf" srcId="{04F497D5-A738-4EC5-9FB6-EA358B7EC0B9}" destId="{9E49A7A3-85A1-4C51-957B-16DE10FCDC75}" srcOrd="0" destOrd="0" presId="urn:microsoft.com/office/officeart/2009/3/layout/StepUpProcess"/>
    <dgm:cxn modelId="{97FAEA28-256E-405B-8826-A905B0351F73}" type="presOf" srcId="{03DF850A-89D0-42AB-A97A-796180D29CB4}" destId="{2055FDB2-3ADC-4926-9C2D-365D9D518351}" srcOrd="0" destOrd="0" presId="urn:microsoft.com/office/officeart/2009/3/layout/StepUpProcess"/>
    <dgm:cxn modelId="{6D6C58CD-4FD4-4E46-A974-E8D2312F6EED}" srcId="{03DF850A-89D0-42AB-A97A-796180D29CB4}" destId="{04F497D5-A738-4EC5-9FB6-EA358B7EC0B9}" srcOrd="3" destOrd="0" parTransId="{A4B26AD5-FC7F-43B8-9F8C-1C39523A0E2A}" sibTransId="{A164233D-69C8-47EF-AFAF-E28918C9BAB7}"/>
    <dgm:cxn modelId="{8CD5A795-1FAE-4374-AD3A-F221A3945F3D}" type="presOf" srcId="{89F53BAE-F3B0-43D3-A8DA-AD4F79435EF9}" destId="{0D37CBBA-BAB7-4302-8DA1-D770987BBFD3}" srcOrd="0" destOrd="0" presId="urn:microsoft.com/office/officeart/2009/3/layout/StepUpProcess"/>
    <dgm:cxn modelId="{334B3EA8-EE5E-42E1-8068-8720DC9E2C75}" srcId="{03DF850A-89D0-42AB-A97A-796180D29CB4}" destId="{1BA5882E-0129-4573-9D2F-F0C9661356AA}" srcOrd="1" destOrd="0" parTransId="{F480D683-B5DF-4C26-BEA1-F28B868542F9}" sibTransId="{804C5E02-AD6F-478A-BF6A-69958930C09F}"/>
    <dgm:cxn modelId="{D18C8722-5EA2-4BE9-959C-6F372564D6E6}" type="presOf" srcId="{86C45F6B-57BF-4D54-B79B-22973733C1A9}" destId="{8A3E37C5-C166-4B92-9421-71614139D97B}" srcOrd="0" destOrd="0" presId="urn:microsoft.com/office/officeart/2009/3/layout/StepUpProcess"/>
    <dgm:cxn modelId="{12A31F38-05F3-40DD-9F6E-0ECC6F4936AE}" srcId="{03DF850A-89D0-42AB-A97A-796180D29CB4}" destId="{89F53BAE-F3B0-43D3-A8DA-AD4F79435EF9}" srcOrd="4" destOrd="0" parTransId="{09628892-5B4A-4F81-97DE-A7EFAAEEE11A}" sibTransId="{23C57137-14B5-4CA1-AD65-F3A9D2B9BD76}"/>
    <dgm:cxn modelId="{F3EAA14C-B39A-47BE-AF63-74BE03223D1D}" type="presOf" srcId="{B315166F-78C9-418A-AE59-EC01B4B650CB}" destId="{2E1A87A3-1BCC-44F5-80CD-9AA0A89B3567}" srcOrd="0" destOrd="0" presId="urn:microsoft.com/office/officeart/2009/3/layout/StepUpProcess"/>
    <dgm:cxn modelId="{1A632C17-E5F9-4176-8066-8B8F61C7942A}" type="presOf" srcId="{1BA5882E-0129-4573-9D2F-F0C9661356AA}" destId="{33BEA9BD-7EBE-42F3-A863-E844F6BC7B40}" srcOrd="0" destOrd="0" presId="urn:microsoft.com/office/officeart/2009/3/layout/StepUpProcess"/>
    <dgm:cxn modelId="{122C8FF9-AEEF-44C4-9572-E1400E1D564A}" type="presParOf" srcId="{2055FDB2-3ADC-4926-9C2D-365D9D518351}" destId="{41F362C0-5A00-44EC-B6E7-21F3C4BEA6D6}" srcOrd="0" destOrd="0" presId="urn:microsoft.com/office/officeart/2009/3/layout/StepUpProcess"/>
    <dgm:cxn modelId="{B705DAAB-1BC7-4446-969F-358756E7E028}" type="presParOf" srcId="{41F362C0-5A00-44EC-B6E7-21F3C4BEA6D6}" destId="{1575CFC6-889C-4B02-9895-2950BAA24BE1}" srcOrd="0" destOrd="0" presId="urn:microsoft.com/office/officeart/2009/3/layout/StepUpProcess"/>
    <dgm:cxn modelId="{D64161F5-5CE4-4443-9AD3-9ECB8332FBC5}" type="presParOf" srcId="{41F362C0-5A00-44EC-B6E7-21F3C4BEA6D6}" destId="{8A3E37C5-C166-4B92-9421-71614139D97B}" srcOrd="1" destOrd="0" presId="urn:microsoft.com/office/officeart/2009/3/layout/StepUpProcess"/>
    <dgm:cxn modelId="{BCA95EC0-B3A7-4873-A10C-1E1B846EB081}" type="presParOf" srcId="{41F362C0-5A00-44EC-B6E7-21F3C4BEA6D6}" destId="{A90145FF-3F73-4EFA-B737-18E930C6613F}" srcOrd="2" destOrd="0" presId="urn:microsoft.com/office/officeart/2009/3/layout/StepUpProcess"/>
    <dgm:cxn modelId="{5201CCB5-B783-4FA0-82D1-21DDBCD2973D}" type="presParOf" srcId="{2055FDB2-3ADC-4926-9C2D-365D9D518351}" destId="{7514DC10-88C0-478E-BA22-DD7272A9AF42}" srcOrd="1" destOrd="0" presId="urn:microsoft.com/office/officeart/2009/3/layout/StepUpProcess"/>
    <dgm:cxn modelId="{4CC118D2-C1A6-47D1-A477-872C149513B2}" type="presParOf" srcId="{7514DC10-88C0-478E-BA22-DD7272A9AF42}" destId="{8F40113E-C72A-4F46-9C11-798137FD15CB}" srcOrd="0" destOrd="0" presId="urn:microsoft.com/office/officeart/2009/3/layout/StepUpProcess"/>
    <dgm:cxn modelId="{54836C3C-26FB-4A75-88D2-05C724C1C064}" type="presParOf" srcId="{2055FDB2-3ADC-4926-9C2D-365D9D518351}" destId="{0E92F4BF-34B6-4C90-8FD3-B8F7145A9C15}" srcOrd="2" destOrd="0" presId="urn:microsoft.com/office/officeart/2009/3/layout/StepUpProcess"/>
    <dgm:cxn modelId="{CAC1769A-1323-460E-95B4-F005FFBF1B0B}" type="presParOf" srcId="{0E92F4BF-34B6-4C90-8FD3-B8F7145A9C15}" destId="{238EF275-C70C-4B6C-9971-75A51F4F9A74}" srcOrd="0" destOrd="0" presId="urn:microsoft.com/office/officeart/2009/3/layout/StepUpProcess"/>
    <dgm:cxn modelId="{4F2AB77A-0AD7-4E16-9FB9-2ADD989FB1EF}" type="presParOf" srcId="{0E92F4BF-34B6-4C90-8FD3-B8F7145A9C15}" destId="{33BEA9BD-7EBE-42F3-A863-E844F6BC7B40}" srcOrd="1" destOrd="0" presId="urn:microsoft.com/office/officeart/2009/3/layout/StepUpProcess"/>
    <dgm:cxn modelId="{38EE8F4B-9183-4875-9E33-C178DD6778E4}" type="presParOf" srcId="{0E92F4BF-34B6-4C90-8FD3-B8F7145A9C15}" destId="{BF2F0434-6713-42C5-8E49-B861F78008BB}" srcOrd="2" destOrd="0" presId="urn:microsoft.com/office/officeart/2009/3/layout/StepUpProcess"/>
    <dgm:cxn modelId="{9C8CA684-7BBC-446A-B3A3-AB4F1D03A1D7}" type="presParOf" srcId="{2055FDB2-3ADC-4926-9C2D-365D9D518351}" destId="{E3AF75A8-42D8-4087-834F-F1A96C0D6194}" srcOrd="3" destOrd="0" presId="urn:microsoft.com/office/officeart/2009/3/layout/StepUpProcess"/>
    <dgm:cxn modelId="{6996FBF0-E71C-46B1-8098-63FCA3B81F2B}" type="presParOf" srcId="{E3AF75A8-42D8-4087-834F-F1A96C0D6194}" destId="{65F3C090-0888-4462-BA02-046961F6540F}" srcOrd="0" destOrd="0" presId="urn:microsoft.com/office/officeart/2009/3/layout/StepUpProcess"/>
    <dgm:cxn modelId="{2CF7FC30-E2E3-4A1F-8791-6BBC5D856029}" type="presParOf" srcId="{2055FDB2-3ADC-4926-9C2D-365D9D518351}" destId="{1FD151EC-A6F4-4763-B96A-970F07A1EC16}" srcOrd="4" destOrd="0" presId="urn:microsoft.com/office/officeart/2009/3/layout/StepUpProcess"/>
    <dgm:cxn modelId="{534035A5-7147-4048-9E88-3EA259D3A5B3}" type="presParOf" srcId="{1FD151EC-A6F4-4763-B96A-970F07A1EC16}" destId="{FEB3BC97-7425-4CD4-84D5-8AB0DCB9412C}" srcOrd="0" destOrd="0" presId="urn:microsoft.com/office/officeart/2009/3/layout/StepUpProcess"/>
    <dgm:cxn modelId="{12F3A757-39F0-453D-9E93-A16D6577097D}" type="presParOf" srcId="{1FD151EC-A6F4-4763-B96A-970F07A1EC16}" destId="{2E1A87A3-1BCC-44F5-80CD-9AA0A89B3567}" srcOrd="1" destOrd="0" presId="urn:microsoft.com/office/officeart/2009/3/layout/StepUpProcess"/>
    <dgm:cxn modelId="{93845F6A-78C9-4FE9-BC92-D1FEA24259ED}" type="presParOf" srcId="{1FD151EC-A6F4-4763-B96A-970F07A1EC16}" destId="{537DC9E5-422E-4A24-ADF2-6FD1E86A80F7}" srcOrd="2" destOrd="0" presId="urn:microsoft.com/office/officeart/2009/3/layout/StepUpProcess"/>
    <dgm:cxn modelId="{E398F3BB-35AD-4A2C-AE7B-75B06E51CCBD}" type="presParOf" srcId="{2055FDB2-3ADC-4926-9C2D-365D9D518351}" destId="{6FA574A5-99FC-46AA-8558-B425D7844F13}" srcOrd="5" destOrd="0" presId="urn:microsoft.com/office/officeart/2009/3/layout/StepUpProcess"/>
    <dgm:cxn modelId="{673DA9DC-7B52-4FB9-B27A-3B1114E89B9E}" type="presParOf" srcId="{6FA574A5-99FC-46AA-8558-B425D7844F13}" destId="{90355087-480D-40F1-B37F-B2A13719C112}" srcOrd="0" destOrd="0" presId="urn:microsoft.com/office/officeart/2009/3/layout/StepUpProcess"/>
    <dgm:cxn modelId="{09787836-B111-4807-B25D-6C0CB4FB5341}" type="presParOf" srcId="{2055FDB2-3ADC-4926-9C2D-365D9D518351}" destId="{48B202BB-9100-4BBA-A946-54617C85422A}" srcOrd="6" destOrd="0" presId="urn:microsoft.com/office/officeart/2009/3/layout/StepUpProcess"/>
    <dgm:cxn modelId="{56EF63B0-BD01-4213-B9E7-A8357151679E}" type="presParOf" srcId="{48B202BB-9100-4BBA-A946-54617C85422A}" destId="{550AD6DD-C513-4153-AEBE-38C1A03ACFFB}" srcOrd="0" destOrd="0" presId="urn:microsoft.com/office/officeart/2009/3/layout/StepUpProcess"/>
    <dgm:cxn modelId="{2F697FA3-4601-46C8-B0BA-09C655D26D3E}" type="presParOf" srcId="{48B202BB-9100-4BBA-A946-54617C85422A}" destId="{9E49A7A3-85A1-4C51-957B-16DE10FCDC75}" srcOrd="1" destOrd="0" presId="urn:microsoft.com/office/officeart/2009/3/layout/StepUpProcess"/>
    <dgm:cxn modelId="{4A2FB0C2-DB92-4123-93C5-A58290EF8008}" type="presParOf" srcId="{48B202BB-9100-4BBA-A946-54617C85422A}" destId="{6D1AB419-85D5-458F-9718-2D7FC025DB6A}" srcOrd="2" destOrd="0" presId="urn:microsoft.com/office/officeart/2009/3/layout/StepUpProcess"/>
    <dgm:cxn modelId="{E56EC29C-FEF8-4B0B-A56D-B39AA3C08CA0}" type="presParOf" srcId="{2055FDB2-3ADC-4926-9C2D-365D9D518351}" destId="{E8BF9A4E-1E79-4C2A-B07A-17FB2AF2C8F0}" srcOrd="7" destOrd="0" presId="urn:microsoft.com/office/officeart/2009/3/layout/StepUpProcess"/>
    <dgm:cxn modelId="{EF955FFB-F28E-4923-AD90-58072A823F8B}" type="presParOf" srcId="{E8BF9A4E-1E79-4C2A-B07A-17FB2AF2C8F0}" destId="{80019447-F051-4A94-9725-DD9F7298E131}" srcOrd="0" destOrd="0" presId="urn:microsoft.com/office/officeart/2009/3/layout/StepUpProcess"/>
    <dgm:cxn modelId="{3687B29B-3EF7-4AEA-AA33-2FFD66B75777}" type="presParOf" srcId="{2055FDB2-3ADC-4926-9C2D-365D9D518351}" destId="{9ECE18D9-A5A9-4D25-A4F7-4102CFEA6E15}" srcOrd="8" destOrd="0" presId="urn:microsoft.com/office/officeart/2009/3/layout/StepUpProcess"/>
    <dgm:cxn modelId="{A258E2C9-0309-4CDC-A6FF-DFD8DC3DCB23}" type="presParOf" srcId="{9ECE18D9-A5A9-4D25-A4F7-4102CFEA6E15}" destId="{74D0F026-4A3F-437B-A4C3-6E9F89CF4209}" srcOrd="0" destOrd="0" presId="urn:microsoft.com/office/officeart/2009/3/layout/StepUpProcess"/>
    <dgm:cxn modelId="{319AC86F-799F-4514-8FAB-271A8186C0AA}" type="presParOf" srcId="{9ECE18D9-A5A9-4D25-A4F7-4102CFEA6E15}" destId="{0D37CBBA-BAB7-4302-8DA1-D770987BBFD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15295-A46B-4151-A93F-0ED9E5A29EB8}">
      <dsp:nvSpPr>
        <dsp:cNvPr id="0" name=""/>
        <dsp:cNvSpPr/>
      </dsp:nvSpPr>
      <dsp:spPr>
        <a:xfrm>
          <a:off x="5357"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t>INFORMAÇÃO DISPONÍVEL</a:t>
          </a:r>
        </a:p>
      </dsp:txBody>
      <dsp:txXfrm>
        <a:off x="645913" y="590753"/>
        <a:ext cx="1921669" cy="1281112"/>
      </dsp:txXfrm>
    </dsp:sp>
    <dsp:sp modelId="{C5B5A254-583C-4917-9FDA-95030335033E}">
      <dsp:nvSpPr>
        <dsp:cNvPr id="0" name=""/>
        <dsp:cNvSpPr/>
      </dsp:nvSpPr>
      <dsp:spPr>
        <a:xfrm>
          <a:off x="2887860"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t>ACESSO IMEDIATO</a:t>
          </a:r>
        </a:p>
      </dsp:txBody>
      <dsp:txXfrm>
        <a:off x="3528416" y="590753"/>
        <a:ext cx="1921669" cy="128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15295-A46B-4151-A93F-0ED9E5A29EB8}">
      <dsp:nvSpPr>
        <dsp:cNvPr id="0" name=""/>
        <dsp:cNvSpPr/>
      </dsp:nvSpPr>
      <dsp:spPr>
        <a:xfrm>
          <a:off x="5357"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pt-BR" sz="1900" kern="1200" dirty="0"/>
            <a:t>INFORMAÇÃO SEM DISPONIBILIDADE IMEDIATA</a:t>
          </a:r>
        </a:p>
      </dsp:txBody>
      <dsp:txXfrm>
        <a:off x="645913" y="590753"/>
        <a:ext cx="1921669" cy="1281112"/>
      </dsp:txXfrm>
    </dsp:sp>
    <dsp:sp modelId="{C5B5A254-583C-4917-9FDA-95030335033E}">
      <dsp:nvSpPr>
        <dsp:cNvPr id="0" name=""/>
        <dsp:cNvSpPr/>
      </dsp:nvSpPr>
      <dsp:spPr>
        <a:xfrm>
          <a:off x="2887860"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pt-BR" sz="1900" kern="1200" dirty="0"/>
            <a:t>20 DIAS + 10 DIAS (MEDIANTE JUSTIFICATIVA)</a:t>
          </a:r>
        </a:p>
      </dsp:txBody>
      <dsp:txXfrm>
        <a:off x="3528416" y="590753"/>
        <a:ext cx="1921669" cy="1281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15295-A46B-4151-A93F-0ED9E5A29EB8}">
      <dsp:nvSpPr>
        <dsp:cNvPr id="0" name=""/>
        <dsp:cNvSpPr/>
      </dsp:nvSpPr>
      <dsp:spPr>
        <a:xfrm>
          <a:off x="5357" y="439485"/>
          <a:ext cx="3202781" cy="158364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pt-BR" sz="2000" kern="1200" dirty="0"/>
            <a:t>INFORMAÇÃO DE GRANDE VOLUME</a:t>
          </a:r>
        </a:p>
      </dsp:txBody>
      <dsp:txXfrm>
        <a:off x="797181" y="439485"/>
        <a:ext cx="1619134" cy="1583647"/>
      </dsp:txXfrm>
    </dsp:sp>
    <dsp:sp modelId="{C5B5A254-583C-4917-9FDA-95030335033E}">
      <dsp:nvSpPr>
        <dsp:cNvPr id="0" name=""/>
        <dsp:cNvSpPr/>
      </dsp:nvSpPr>
      <dsp:spPr>
        <a:xfrm>
          <a:off x="2887860" y="396952"/>
          <a:ext cx="3202781" cy="16687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pt-BR" sz="1400" kern="1200" dirty="0"/>
            <a:t>Comunicar data, local e modo para realizar consulta à informação, efetuar reprodução ou obter certidão relativa à informação.</a:t>
          </a:r>
        </a:p>
      </dsp:txBody>
      <dsp:txXfrm>
        <a:off x="3722217" y="396952"/>
        <a:ext cx="1534068" cy="1668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15295-A46B-4151-A93F-0ED9E5A29EB8}">
      <dsp:nvSpPr>
        <dsp:cNvPr id="0" name=""/>
        <dsp:cNvSpPr/>
      </dsp:nvSpPr>
      <dsp:spPr>
        <a:xfrm>
          <a:off x="5357"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t>INFORMAÇÃO INEXISTENTE</a:t>
          </a:r>
        </a:p>
      </dsp:txBody>
      <dsp:txXfrm>
        <a:off x="645913" y="590753"/>
        <a:ext cx="1921669" cy="1281112"/>
      </dsp:txXfrm>
    </dsp:sp>
    <dsp:sp modelId="{C5B5A254-583C-4917-9FDA-95030335033E}">
      <dsp:nvSpPr>
        <dsp:cNvPr id="0" name=""/>
        <dsp:cNvSpPr/>
      </dsp:nvSpPr>
      <dsp:spPr>
        <a:xfrm>
          <a:off x="2887860"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pt-BR" sz="1700" kern="1200" dirty="0"/>
            <a:t>Comunicar que não possui a informação ou que não tem conhecimento de sua existência.</a:t>
          </a:r>
        </a:p>
      </dsp:txBody>
      <dsp:txXfrm>
        <a:off x="3528416" y="590753"/>
        <a:ext cx="1921669" cy="1281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15295-A46B-4151-A93F-0ED9E5A29EB8}">
      <dsp:nvSpPr>
        <dsp:cNvPr id="0" name=""/>
        <dsp:cNvSpPr/>
      </dsp:nvSpPr>
      <dsp:spPr>
        <a:xfrm>
          <a:off x="5357"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t>INFORMAÇÃO DE OUTRO ÓRGÃO</a:t>
          </a:r>
        </a:p>
      </dsp:txBody>
      <dsp:txXfrm>
        <a:off x="645913" y="590753"/>
        <a:ext cx="1921669" cy="1281112"/>
      </dsp:txXfrm>
    </dsp:sp>
    <dsp:sp modelId="{C5B5A254-583C-4917-9FDA-95030335033E}">
      <dsp:nvSpPr>
        <dsp:cNvPr id="0" name=""/>
        <dsp:cNvSpPr/>
      </dsp:nvSpPr>
      <dsp:spPr>
        <a:xfrm>
          <a:off x="2887860"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pt-BR" sz="1600" kern="1200" dirty="0"/>
            <a:t>Indicar o órgão ou entidade responsável pela informação ou que a detenha ou encaminhar pedido. </a:t>
          </a:r>
        </a:p>
      </dsp:txBody>
      <dsp:txXfrm>
        <a:off x="3528416" y="590753"/>
        <a:ext cx="1921669" cy="1281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15295-A46B-4151-A93F-0ED9E5A29EB8}">
      <dsp:nvSpPr>
        <dsp:cNvPr id="0" name=""/>
        <dsp:cNvSpPr/>
      </dsp:nvSpPr>
      <dsp:spPr>
        <a:xfrm>
          <a:off x="5357"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pt-BR" sz="2400" kern="1200" dirty="0"/>
            <a:t>INFORMAÇÃO RESTRITA</a:t>
          </a:r>
        </a:p>
      </dsp:txBody>
      <dsp:txXfrm>
        <a:off x="645913" y="590753"/>
        <a:ext cx="1921669" cy="1281112"/>
      </dsp:txXfrm>
    </dsp:sp>
    <dsp:sp modelId="{C5B5A254-583C-4917-9FDA-95030335033E}">
      <dsp:nvSpPr>
        <dsp:cNvPr id="0" name=""/>
        <dsp:cNvSpPr/>
      </dsp:nvSpPr>
      <dsp:spPr>
        <a:xfrm>
          <a:off x="2887860" y="590753"/>
          <a:ext cx="3202781" cy="12811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pt-BR" sz="2100" kern="1200" dirty="0"/>
            <a:t>Indicar as razões da negativa, total ou parcial, do acesso.</a:t>
          </a:r>
        </a:p>
      </dsp:txBody>
      <dsp:txXfrm>
        <a:off x="3528416" y="590753"/>
        <a:ext cx="1921669" cy="1281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F4E5A-2EB9-4AD2-9214-0BCC5B47E5C3}">
      <dsp:nvSpPr>
        <dsp:cNvPr id="0" name=""/>
        <dsp:cNvSpPr/>
      </dsp:nvSpPr>
      <dsp:spPr>
        <a:xfrm>
          <a:off x="3011042" y="1475780"/>
          <a:ext cx="3115349" cy="311534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BR" sz="1600" b="1" u="none" kern="1200" dirty="0">
              <a:effectLst/>
            </a:rPr>
            <a:t>INFORMAÇÕES SUJEITAS À RESTRIÇÃO DE ACESSO</a:t>
          </a:r>
        </a:p>
      </dsp:txBody>
      <dsp:txXfrm>
        <a:off x="3467274" y="1932012"/>
        <a:ext cx="2202885" cy="2202885"/>
      </dsp:txXfrm>
    </dsp:sp>
    <dsp:sp modelId="{504D1202-91CA-47F1-890B-F001860B228E}">
      <dsp:nvSpPr>
        <dsp:cNvPr id="0" name=""/>
        <dsp:cNvSpPr/>
      </dsp:nvSpPr>
      <dsp:spPr>
        <a:xfrm>
          <a:off x="3463196" y="-6856"/>
          <a:ext cx="2211041" cy="202697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BR" sz="1600" b="0" kern="1200" dirty="0"/>
            <a:t>Informações Pessoais</a:t>
          </a:r>
        </a:p>
        <a:p>
          <a:pPr marL="0" lvl="0" indent="0" algn="ctr" defTabSz="711200">
            <a:lnSpc>
              <a:spcPct val="90000"/>
            </a:lnSpc>
            <a:spcBef>
              <a:spcPct val="0"/>
            </a:spcBef>
            <a:spcAft>
              <a:spcPct val="35000"/>
            </a:spcAft>
            <a:buNone/>
          </a:pPr>
          <a:r>
            <a:rPr lang="pt-BR" sz="1600" b="0" kern="1200" dirty="0"/>
            <a:t>protegidas pela LAI</a:t>
          </a:r>
          <a:endParaRPr lang="pt-BR" sz="900" b="0" kern="1200" dirty="0"/>
        </a:p>
      </dsp:txBody>
      <dsp:txXfrm>
        <a:off x="3786995" y="289987"/>
        <a:ext cx="1563443" cy="1433284"/>
      </dsp:txXfrm>
    </dsp:sp>
    <dsp:sp modelId="{62E0653F-9E8A-4145-A2B7-6409557A16BD}">
      <dsp:nvSpPr>
        <dsp:cNvPr id="0" name=""/>
        <dsp:cNvSpPr/>
      </dsp:nvSpPr>
      <dsp:spPr>
        <a:xfrm>
          <a:off x="5680814" y="2979072"/>
          <a:ext cx="2063435" cy="206343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BR" sz="1600" b="0" kern="1200" dirty="0"/>
            <a:t>Informações Classificadas</a:t>
          </a:r>
        </a:p>
      </dsp:txBody>
      <dsp:txXfrm>
        <a:off x="5982997" y="3281255"/>
        <a:ext cx="1459069" cy="1459069"/>
      </dsp:txXfrm>
    </dsp:sp>
    <dsp:sp modelId="{7603C90E-7C41-44B0-B8C0-E4B1E1F6D685}">
      <dsp:nvSpPr>
        <dsp:cNvPr id="0" name=""/>
        <dsp:cNvSpPr/>
      </dsp:nvSpPr>
      <dsp:spPr>
        <a:xfrm>
          <a:off x="1425398" y="3021715"/>
          <a:ext cx="2050304" cy="205030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BR" sz="1600" b="0" kern="1200" dirty="0"/>
            <a:t>Informações protegidas por outros sigilos legais</a:t>
          </a:r>
        </a:p>
        <a:p>
          <a:pPr marL="0" lvl="0" indent="0" algn="ctr" defTabSz="711200">
            <a:lnSpc>
              <a:spcPct val="90000"/>
            </a:lnSpc>
            <a:spcBef>
              <a:spcPct val="0"/>
            </a:spcBef>
            <a:spcAft>
              <a:spcPct val="35000"/>
            </a:spcAft>
            <a:buNone/>
          </a:pPr>
          <a:r>
            <a:rPr lang="pt-BR" sz="1600" b="0" kern="1200" dirty="0"/>
            <a:t>(fiscal, bancário, industrial...)</a:t>
          </a:r>
        </a:p>
      </dsp:txBody>
      <dsp:txXfrm>
        <a:off x="1725658" y="3321975"/>
        <a:ext cx="1449784" cy="14497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F4E5A-2EB9-4AD2-9214-0BCC5B47E5C3}">
      <dsp:nvSpPr>
        <dsp:cNvPr id="0" name=""/>
        <dsp:cNvSpPr/>
      </dsp:nvSpPr>
      <dsp:spPr>
        <a:xfrm>
          <a:off x="1422681" y="674811"/>
          <a:ext cx="5756377" cy="523354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pt-BR" sz="1400" b="1" u="none" kern="1200" dirty="0">
            <a:effectLst/>
          </a:endParaRPr>
        </a:p>
        <a:p>
          <a:pPr marL="0" lvl="0" indent="0" algn="ctr" defTabSz="622300">
            <a:lnSpc>
              <a:spcPct val="90000"/>
            </a:lnSpc>
            <a:spcBef>
              <a:spcPct val="0"/>
            </a:spcBef>
            <a:spcAft>
              <a:spcPct val="35000"/>
            </a:spcAft>
            <a:buNone/>
          </a:pPr>
          <a:endParaRPr lang="pt-BR" sz="1400" b="1" u="none" kern="1200" dirty="0">
            <a:effectLst/>
          </a:endParaRPr>
        </a:p>
        <a:p>
          <a:pPr marL="0" lvl="0" indent="0" algn="ctr" defTabSz="622300">
            <a:lnSpc>
              <a:spcPct val="90000"/>
            </a:lnSpc>
            <a:spcBef>
              <a:spcPct val="0"/>
            </a:spcBef>
            <a:spcAft>
              <a:spcPct val="35000"/>
            </a:spcAft>
            <a:buNone/>
          </a:pPr>
          <a:endParaRPr lang="pt-BR" sz="1400" b="1" u="none" kern="1200" dirty="0">
            <a:effectLst/>
          </a:endParaRPr>
        </a:p>
        <a:p>
          <a:pPr marL="0" lvl="0" indent="0" algn="ctr" defTabSz="622300">
            <a:lnSpc>
              <a:spcPct val="90000"/>
            </a:lnSpc>
            <a:spcBef>
              <a:spcPct val="0"/>
            </a:spcBef>
            <a:spcAft>
              <a:spcPct val="35000"/>
            </a:spcAft>
            <a:buNone/>
          </a:pPr>
          <a:endParaRPr lang="pt-BR" sz="1400" b="1" u="none" kern="1200" dirty="0">
            <a:effectLst/>
          </a:endParaRPr>
        </a:p>
        <a:p>
          <a:pPr marL="0" lvl="0" indent="0" algn="ctr" defTabSz="622300">
            <a:lnSpc>
              <a:spcPct val="90000"/>
            </a:lnSpc>
            <a:spcBef>
              <a:spcPct val="0"/>
            </a:spcBef>
            <a:spcAft>
              <a:spcPct val="35000"/>
            </a:spcAft>
            <a:buNone/>
          </a:pPr>
          <a:endParaRPr lang="pt-BR" sz="1400" b="1" u="none" kern="1200" dirty="0">
            <a:effectLst/>
          </a:endParaRPr>
        </a:p>
        <a:p>
          <a:pPr marL="0" lvl="0" indent="0" algn="ctr" defTabSz="622300">
            <a:lnSpc>
              <a:spcPct val="90000"/>
            </a:lnSpc>
            <a:spcBef>
              <a:spcPct val="0"/>
            </a:spcBef>
            <a:spcAft>
              <a:spcPct val="35000"/>
            </a:spcAft>
            <a:buNone/>
          </a:pPr>
          <a:endParaRPr lang="pt-BR" sz="1400" b="1" u="none" kern="1200" dirty="0">
            <a:effectLst/>
          </a:endParaRPr>
        </a:p>
      </dsp:txBody>
      <dsp:txXfrm>
        <a:off x="2265683" y="1441246"/>
        <a:ext cx="4070373" cy="3700677"/>
      </dsp:txXfrm>
    </dsp:sp>
    <dsp:sp modelId="{62E0653F-9E8A-4145-A2B7-6409557A16BD}">
      <dsp:nvSpPr>
        <dsp:cNvPr id="0" name=""/>
        <dsp:cNvSpPr/>
      </dsp:nvSpPr>
      <dsp:spPr>
        <a:xfrm>
          <a:off x="2269922" y="1736173"/>
          <a:ext cx="4026673" cy="402667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pt-BR" sz="800" b="0" kern="1200" dirty="0">
            <a:ln/>
          </a:endParaRPr>
        </a:p>
        <a:p>
          <a:pPr marL="0" lvl="0" indent="0" algn="ctr" defTabSz="355600">
            <a:lnSpc>
              <a:spcPct val="90000"/>
            </a:lnSpc>
            <a:spcBef>
              <a:spcPct val="0"/>
            </a:spcBef>
            <a:spcAft>
              <a:spcPct val="35000"/>
            </a:spcAft>
            <a:buNone/>
          </a:pPr>
          <a:endParaRPr lang="pt-BR" sz="800" b="0" kern="1200" dirty="0">
            <a:ln/>
          </a:endParaRPr>
        </a:p>
        <a:p>
          <a:pPr marL="0" lvl="0" indent="0" algn="ctr" defTabSz="355600">
            <a:lnSpc>
              <a:spcPct val="90000"/>
            </a:lnSpc>
            <a:spcBef>
              <a:spcPct val="0"/>
            </a:spcBef>
            <a:spcAft>
              <a:spcPct val="35000"/>
            </a:spcAft>
            <a:buNone/>
          </a:pPr>
          <a:endParaRPr lang="pt-BR" sz="800" b="0" kern="1200" dirty="0">
            <a:ln/>
          </a:endParaRPr>
        </a:p>
        <a:p>
          <a:pPr marL="0" lvl="0" indent="0" algn="ctr" defTabSz="355600">
            <a:lnSpc>
              <a:spcPct val="90000"/>
            </a:lnSpc>
            <a:spcBef>
              <a:spcPct val="0"/>
            </a:spcBef>
            <a:spcAft>
              <a:spcPct val="35000"/>
            </a:spcAft>
            <a:buNone/>
          </a:pPr>
          <a:endParaRPr lang="pt-BR" sz="800" b="0" kern="1200" dirty="0">
            <a:ln/>
          </a:endParaRPr>
        </a:p>
        <a:p>
          <a:pPr marL="0" lvl="0" indent="0" algn="ctr" defTabSz="355600">
            <a:lnSpc>
              <a:spcPct val="90000"/>
            </a:lnSpc>
            <a:spcBef>
              <a:spcPct val="0"/>
            </a:spcBef>
            <a:spcAft>
              <a:spcPct val="35000"/>
            </a:spcAft>
            <a:buNone/>
          </a:pPr>
          <a:endParaRPr lang="pt-BR" sz="800" b="0" kern="1200" dirty="0">
            <a:ln/>
          </a:endParaRPr>
        </a:p>
        <a:p>
          <a:pPr marL="0" lvl="0" indent="0" algn="ctr" defTabSz="355600">
            <a:lnSpc>
              <a:spcPct val="90000"/>
            </a:lnSpc>
            <a:spcBef>
              <a:spcPct val="0"/>
            </a:spcBef>
            <a:spcAft>
              <a:spcPct val="35000"/>
            </a:spcAft>
            <a:buNone/>
          </a:pPr>
          <a:endParaRPr lang="pt-BR" sz="800" b="0" kern="1200" dirty="0">
            <a:ln/>
          </a:endParaRPr>
        </a:p>
      </dsp:txBody>
      <dsp:txXfrm>
        <a:off x="2859615" y="2325866"/>
        <a:ext cx="2847287" cy="2847287"/>
      </dsp:txXfrm>
    </dsp:sp>
    <dsp:sp modelId="{7603C90E-7C41-44B0-B8C0-E4B1E1F6D685}">
      <dsp:nvSpPr>
        <dsp:cNvPr id="0" name=""/>
        <dsp:cNvSpPr/>
      </dsp:nvSpPr>
      <dsp:spPr>
        <a:xfrm>
          <a:off x="3050262" y="3377028"/>
          <a:ext cx="2386026" cy="238602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pt-BR" sz="1000" b="1" kern="1200" dirty="0"/>
        </a:p>
      </dsp:txBody>
      <dsp:txXfrm>
        <a:off x="3399687" y="3726453"/>
        <a:ext cx="1687176" cy="16871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5CFC6-889C-4B02-9895-2950BAA24BE1}">
      <dsp:nvSpPr>
        <dsp:cNvPr id="0" name=""/>
        <dsp:cNvSpPr/>
      </dsp:nvSpPr>
      <dsp:spPr>
        <a:xfrm rot="5400000">
          <a:off x="309157" y="1881321"/>
          <a:ext cx="925332" cy="1539732"/>
        </a:xfrm>
        <a:prstGeom prst="corner">
          <a:avLst>
            <a:gd name="adj1" fmla="val 16120"/>
            <a:gd name="adj2" fmla="val 1611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E37C5-C166-4B92-9421-71614139D97B}">
      <dsp:nvSpPr>
        <dsp:cNvPr id="0" name=""/>
        <dsp:cNvSpPr/>
      </dsp:nvSpPr>
      <dsp:spPr>
        <a:xfrm>
          <a:off x="154696" y="2341369"/>
          <a:ext cx="1390078" cy="121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pt-BR" sz="1600" kern="1200" dirty="0"/>
            <a:t>PEDIDO DE ACESSO</a:t>
          </a:r>
        </a:p>
      </dsp:txBody>
      <dsp:txXfrm>
        <a:off x="154696" y="2341369"/>
        <a:ext cx="1390078" cy="1218485"/>
      </dsp:txXfrm>
    </dsp:sp>
    <dsp:sp modelId="{A90145FF-3F73-4EFA-B737-18E930C6613F}">
      <dsp:nvSpPr>
        <dsp:cNvPr id="0" name=""/>
        <dsp:cNvSpPr/>
      </dsp:nvSpPr>
      <dsp:spPr>
        <a:xfrm>
          <a:off x="1282496" y="1767964"/>
          <a:ext cx="262279" cy="262279"/>
        </a:xfrm>
        <a:prstGeom prst="triangle">
          <a:avLst>
            <a:gd name="adj" fmla="val 10000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8EF275-C70C-4B6C-9971-75A51F4F9A74}">
      <dsp:nvSpPr>
        <dsp:cNvPr id="0" name=""/>
        <dsp:cNvSpPr/>
      </dsp:nvSpPr>
      <dsp:spPr>
        <a:xfrm rot="5400000">
          <a:off x="2010885" y="1460227"/>
          <a:ext cx="925332" cy="1539732"/>
        </a:xfrm>
        <a:prstGeom prst="corner">
          <a:avLst>
            <a:gd name="adj1" fmla="val 16120"/>
            <a:gd name="adj2" fmla="val 1611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BEA9BD-7EBE-42F3-A863-E844F6BC7B40}">
      <dsp:nvSpPr>
        <dsp:cNvPr id="0" name=""/>
        <dsp:cNvSpPr/>
      </dsp:nvSpPr>
      <dsp:spPr>
        <a:xfrm>
          <a:off x="1842114" y="1911636"/>
          <a:ext cx="1608640" cy="121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RECURSO À AUTORIDADE HIERARQUICAMENTE SUPERIOR</a:t>
          </a:r>
        </a:p>
      </dsp:txBody>
      <dsp:txXfrm>
        <a:off x="1842114" y="1911636"/>
        <a:ext cx="1608640" cy="1218485"/>
      </dsp:txXfrm>
    </dsp:sp>
    <dsp:sp modelId="{BF2F0434-6713-42C5-8E49-B861F78008BB}">
      <dsp:nvSpPr>
        <dsp:cNvPr id="0" name=""/>
        <dsp:cNvSpPr/>
      </dsp:nvSpPr>
      <dsp:spPr>
        <a:xfrm>
          <a:off x="2984224" y="1346870"/>
          <a:ext cx="262279" cy="262279"/>
        </a:xfrm>
        <a:prstGeom prst="triangle">
          <a:avLst>
            <a:gd name="adj" fmla="val 10000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3BC97-7425-4CD4-84D5-8AB0DCB9412C}">
      <dsp:nvSpPr>
        <dsp:cNvPr id="0" name=""/>
        <dsp:cNvSpPr/>
      </dsp:nvSpPr>
      <dsp:spPr>
        <a:xfrm rot="5400000">
          <a:off x="3712614" y="1039133"/>
          <a:ext cx="925332" cy="1539732"/>
        </a:xfrm>
        <a:prstGeom prst="corner">
          <a:avLst>
            <a:gd name="adj1" fmla="val 16120"/>
            <a:gd name="adj2" fmla="val 1611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A87A3-1BCC-44F5-80CD-9AA0A89B3567}">
      <dsp:nvSpPr>
        <dsp:cNvPr id="0" name=""/>
        <dsp:cNvSpPr/>
      </dsp:nvSpPr>
      <dsp:spPr>
        <a:xfrm>
          <a:off x="3558153" y="1499181"/>
          <a:ext cx="1390078" cy="121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pt-BR" sz="1600" kern="1200" dirty="0"/>
            <a:t>RECURSO À AUTORIDADE MÁXIMA DO ÓRGÃO</a:t>
          </a:r>
        </a:p>
      </dsp:txBody>
      <dsp:txXfrm>
        <a:off x="3558153" y="1499181"/>
        <a:ext cx="1390078" cy="1218485"/>
      </dsp:txXfrm>
    </dsp:sp>
    <dsp:sp modelId="{537DC9E5-422E-4A24-ADF2-6FD1E86A80F7}">
      <dsp:nvSpPr>
        <dsp:cNvPr id="0" name=""/>
        <dsp:cNvSpPr/>
      </dsp:nvSpPr>
      <dsp:spPr>
        <a:xfrm>
          <a:off x="4685952" y="925776"/>
          <a:ext cx="262279" cy="262279"/>
        </a:xfrm>
        <a:prstGeom prst="triangle">
          <a:avLst>
            <a:gd name="adj" fmla="val 10000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AD6DD-C513-4153-AEBE-38C1A03ACFFB}">
      <dsp:nvSpPr>
        <dsp:cNvPr id="0" name=""/>
        <dsp:cNvSpPr/>
      </dsp:nvSpPr>
      <dsp:spPr>
        <a:xfrm rot="5400000">
          <a:off x="5414342" y="618038"/>
          <a:ext cx="925332" cy="1539732"/>
        </a:xfrm>
        <a:prstGeom prst="corner">
          <a:avLst>
            <a:gd name="adj1" fmla="val 16120"/>
            <a:gd name="adj2" fmla="val 1611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9A7A3-85A1-4C51-957B-16DE10FCDC75}">
      <dsp:nvSpPr>
        <dsp:cNvPr id="0" name=""/>
        <dsp:cNvSpPr/>
      </dsp:nvSpPr>
      <dsp:spPr>
        <a:xfrm>
          <a:off x="5259881" y="1078087"/>
          <a:ext cx="1390078" cy="121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endParaRPr lang="pt-BR" sz="5600" kern="1200"/>
        </a:p>
      </dsp:txBody>
      <dsp:txXfrm>
        <a:off x="5259881" y="1078087"/>
        <a:ext cx="1390078" cy="1218485"/>
      </dsp:txXfrm>
    </dsp:sp>
    <dsp:sp modelId="{6D1AB419-85D5-458F-9718-2D7FC025DB6A}">
      <dsp:nvSpPr>
        <dsp:cNvPr id="0" name=""/>
        <dsp:cNvSpPr/>
      </dsp:nvSpPr>
      <dsp:spPr>
        <a:xfrm>
          <a:off x="6387680" y="504682"/>
          <a:ext cx="262279" cy="262279"/>
        </a:xfrm>
        <a:prstGeom prst="triangle">
          <a:avLst>
            <a:gd name="adj" fmla="val 10000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0F026-4A3F-437B-A4C3-6E9F89CF4209}">
      <dsp:nvSpPr>
        <dsp:cNvPr id="0" name=""/>
        <dsp:cNvSpPr/>
      </dsp:nvSpPr>
      <dsp:spPr>
        <a:xfrm rot="5400000">
          <a:off x="7116070" y="196944"/>
          <a:ext cx="925332" cy="1539732"/>
        </a:xfrm>
        <a:prstGeom prst="corner">
          <a:avLst>
            <a:gd name="adj1" fmla="val 16120"/>
            <a:gd name="adj2" fmla="val 1611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7CBBA-BAB7-4302-8DA1-D770987BBFD3}">
      <dsp:nvSpPr>
        <dsp:cNvPr id="0" name=""/>
        <dsp:cNvSpPr/>
      </dsp:nvSpPr>
      <dsp:spPr>
        <a:xfrm>
          <a:off x="6961609" y="656992"/>
          <a:ext cx="1390078" cy="121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endParaRPr lang="pt-BR" sz="5600" kern="1200"/>
        </a:p>
      </dsp:txBody>
      <dsp:txXfrm>
        <a:off x="6961609" y="656992"/>
        <a:ext cx="1390078" cy="12184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4585D-DCB6-4C70-BF1A-5D80095CFE2A}" type="datetimeFigureOut">
              <a:rPr lang="pt-BR" smtClean="0"/>
              <a:t>09/11/2016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FF956-862E-4AF6-85AA-7794E02D192D}" type="slidenum">
              <a:rPr lang="pt-BR" smtClean="0"/>
              <a:t>‹nº›</a:t>
            </a:fld>
            <a:endParaRPr lang="pt-BR"/>
          </a:p>
        </p:txBody>
      </p:sp>
    </p:spTree>
    <p:extLst>
      <p:ext uri="{BB962C8B-B14F-4D97-AF65-F5344CB8AC3E}">
        <p14:creationId xmlns:p14="http://schemas.microsoft.com/office/powerpoint/2010/main" val="59071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INTRODUZIR</a:t>
            </a:r>
            <a:r>
              <a:rPr lang="pt-BR" baseline="0" dirty="0"/>
              <a:t> O TEMA: </a:t>
            </a:r>
            <a:r>
              <a:rPr lang="pt-BR" baseline="0" dirty="0" err="1"/>
              <a:t>e-SIC</a:t>
            </a:r>
            <a:r>
              <a:rPr lang="pt-BR" baseline="0" dirty="0"/>
              <a:t>.</a:t>
            </a:r>
          </a:p>
          <a:p>
            <a:r>
              <a:rPr lang="pt-BR" baseline="0" dirty="0"/>
              <a:t>EVIDENCIAR O TAMANHO DO SISTEMA.</a:t>
            </a:r>
          </a:p>
          <a:p>
            <a:r>
              <a:rPr lang="pt-BR" baseline="0" dirty="0"/>
              <a:t>PERGUNTAR AOS PARTICIPANTES SE TODOS JÁ TEM ACESSO AO SISTEMA E COM QUE PERFIL (GESTOR SIC, RESPONDENTE, OBSERVADOR).</a:t>
            </a:r>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39</a:t>
            </a:fld>
            <a:endParaRPr lang="pt-BR"/>
          </a:p>
        </p:txBody>
      </p:sp>
    </p:spTree>
    <p:extLst>
      <p:ext uri="{BB962C8B-B14F-4D97-AF65-F5344CB8AC3E}">
        <p14:creationId xmlns:p14="http://schemas.microsoft.com/office/powerpoint/2010/main" val="270582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GERENCIAR O CADASTRO DO ÓRGÃO DEVE-SE IR</a:t>
            </a:r>
            <a:r>
              <a:rPr lang="pt-BR" baseline="0" dirty="0"/>
              <a:t> EM “GERENCIAR” &gt;&gt; “SIC”.</a:t>
            </a:r>
          </a:p>
          <a:p>
            <a:r>
              <a:rPr lang="pt-BR" baseline="0" dirty="0"/>
              <a:t>AQUI, O USUÁRIO COM PERFIL “GESTOR SIC” PODE ATUALIZAR AS INFORMAÇÕES DO CADASTRO DO ÓRGÃO E DEVE INSERIR A PORTARIA DE NOMEAÇÃO DA AUTORIDADE DE MONITORAMENTO.</a:t>
            </a:r>
          </a:p>
          <a:p>
            <a:r>
              <a:rPr lang="pt-BR" baseline="0" dirty="0"/>
              <a:t>SE O ÓRGÃO NÃO TIVER SERVIDOR COM O PERFIL GESTOR SIC DEVE ENVIAR UM EMAIL PARA SUPORTE.ESIC@CGU.GOV.BR COM AS SEGUINTES INFORMAÇÕES: NOME COMPLETO, CPF, ÓRGÃO VINCULADO, PERFIL, EMAIL, TELEFONE.</a:t>
            </a:r>
            <a:endParaRPr lang="pt-BR" dirty="0"/>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48</a:t>
            </a:fld>
            <a:endParaRPr lang="pt-BR"/>
          </a:p>
        </p:txBody>
      </p:sp>
    </p:spTree>
    <p:extLst>
      <p:ext uri="{BB962C8B-B14F-4D97-AF65-F5344CB8AC3E}">
        <p14:creationId xmlns:p14="http://schemas.microsoft.com/office/powerpoint/2010/main" val="70523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NESTE</a:t>
            </a:r>
            <a:r>
              <a:rPr lang="pt-BR" baseline="0" dirty="0"/>
              <a:t> LINK – GERENCIAR &gt;&gt; SERVIDOR - </a:t>
            </a:r>
            <a:r>
              <a:rPr lang="pt-BR" dirty="0"/>
              <a:t>USUÁRIO</a:t>
            </a:r>
            <a:r>
              <a:rPr lang="pt-BR" baseline="0" dirty="0"/>
              <a:t> COM PERFIL “GESTOR SIC”  PODE:</a:t>
            </a:r>
          </a:p>
          <a:p>
            <a:r>
              <a:rPr lang="pt-BR" baseline="0" dirty="0"/>
              <a:t>INATIVAR SERVIDORES QUE NÃO TRABALHAM MAIS COM O E-SIC, CADASTRAR NOVOS SERVIDORES COM O PERFIL RESPONDENTE.</a:t>
            </a:r>
            <a:endParaRPr lang="pt-BR" dirty="0"/>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49</a:t>
            </a:fld>
            <a:endParaRPr lang="pt-BR"/>
          </a:p>
        </p:txBody>
      </p:sp>
    </p:spTree>
    <p:extLst>
      <p:ext uri="{BB962C8B-B14F-4D97-AF65-F5344CB8AC3E}">
        <p14:creationId xmlns:p14="http://schemas.microsoft.com/office/powerpoint/2010/main" val="387252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PARA ACESSAR</a:t>
            </a:r>
            <a:r>
              <a:rPr lang="pt-BR" baseline="0" dirty="0"/>
              <a:t> OS PEDIDOS: CONSULTAR &gt;&gt; PEDIDOS</a:t>
            </a:r>
          </a:p>
          <a:p>
            <a:endParaRPr lang="pt-BR" dirty="0"/>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50</a:t>
            </a:fld>
            <a:endParaRPr lang="pt-BR"/>
          </a:p>
        </p:txBody>
      </p:sp>
    </p:spTree>
    <p:extLst>
      <p:ext uri="{BB962C8B-B14F-4D97-AF65-F5344CB8AC3E}">
        <p14:creationId xmlns:p14="http://schemas.microsoft.com/office/powerpoint/2010/main" val="402746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ESTÁ</a:t>
            </a:r>
            <a:r>
              <a:rPr lang="pt-BR" baseline="0" dirty="0"/>
              <a:t> É A TELA INICIAL DO E-SIC, ANTES DE EFETUAR O LOGIN.</a:t>
            </a:r>
          </a:p>
          <a:p>
            <a:r>
              <a:rPr lang="pt-BR" baseline="0" dirty="0"/>
              <a:t>1ª OBSERVAÇÃO: O USUÁRIO DE SERVIDOR É O SEU CPF.</a:t>
            </a:r>
          </a:p>
          <a:p>
            <a:r>
              <a:rPr lang="pt-BR" baseline="0" dirty="0"/>
              <a:t>2ª OBSERVAÇÃO: AQUI É POSSÍVEL ACESSAR OS MANUAIS – DOS USUÁRIOS E DOS SIC’S.</a:t>
            </a:r>
          </a:p>
          <a:p>
            <a:r>
              <a:rPr lang="pt-BR" baseline="0" dirty="0"/>
              <a:t>3ª OBSERVAÇÃO: AQUI TEM O LINK PARA “ACESSO A INFORMAÇÃO”. </a:t>
            </a:r>
            <a:endParaRPr lang="pt-BR" dirty="0"/>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40</a:t>
            </a:fld>
            <a:endParaRPr lang="pt-BR"/>
          </a:p>
        </p:txBody>
      </p:sp>
    </p:spTree>
    <p:extLst>
      <p:ext uri="{BB962C8B-B14F-4D97-AF65-F5344CB8AC3E}">
        <p14:creationId xmlns:p14="http://schemas.microsoft.com/office/powerpoint/2010/main" val="104987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a:t>
            </a:r>
            <a:r>
              <a:rPr lang="pt-BR" baseline="0" dirty="0"/>
              <a:t> SITE ACESSO A INFORMAÇÃO PODEMOS ACESSAR O “BUSCA DE PEDIDOS E REPOSTAS”</a:t>
            </a:r>
          </a:p>
          <a:p>
            <a:r>
              <a:rPr lang="pt-BR" baseline="0" dirty="0"/>
              <a:t>PARA ISSO APERTE “CONSULTE PEDIDOS QUE JÁ FORAM RESPONDIDOS” A SEGUIR APERTE “ACESSE A BUSCA”</a:t>
            </a:r>
          </a:p>
          <a:p>
            <a:r>
              <a:rPr lang="pt-BR" baseline="0" dirty="0"/>
              <a:t>NO “BUSCA DE PEDIDOS E RESPOSTAS” É POSSÍVEL ACESSAR AS RESPOSTAS DADAS PELA CGU E CMRI, POR ISSO É MUITO ÚTIL, PRINCIPALMENTE QUANDO O SERVIDOR TEM DÚVIDAS SOBRE A POSSIBILIDADE DE FORNECER OU NÃO A RESPOSTA.</a:t>
            </a:r>
            <a:endParaRPr lang="pt-BR" dirty="0"/>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41</a:t>
            </a:fld>
            <a:endParaRPr lang="pt-BR"/>
          </a:p>
        </p:txBody>
      </p:sp>
    </p:spTree>
    <p:extLst>
      <p:ext uri="{BB962C8B-B14F-4D97-AF65-F5344CB8AC3E}">
        <p14:creationId xmlns:p14="http://schemas.microsoft.com/office/powerpoint/2010/main" val="296337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a:t>
            </a:r>
            <a:r>
              <a:rPr lang="pt-BR" baseline="0" dirty="0"/>
              <a:t> SITE ACESSO A INFORMAÇÃO PODEMOS ACESSAR O “BUSCA DE PEDIDOS E REPOSTAS”</a:t>
            </a:r>
          </a:p>
          <a:p>
            <a:r>
              <a:rPr lang="pt-BR" baseline="0" dirty="0"/>
              <a:t>PARA ISSO APERTE “CONSULTE PEDIDOS QUE JÁ FORAM RESPONDIDOS” A SEGUIR APERTE “ACESSE A BUSCA”</a:t>
            </a:r>
          </a:p>
          <a:p>
            <a:r>
              <a:rPr lang="pt-BR" baseline="0" dirty="0"/>
              <a:t>NO “BUSCA DE PEDIDOS E RESPOSTAS” É POSSÍVEL ACESSAR AS RESPOSTAS DADAS PELA CGU E CMRI, POR ISSO É MUITO ÚTIL, PRINCIPALMENTE QUANDO O SERVIDOR TEM DÚVIDAS SOBRE A POSSIBILIDADE DE FORNECER OU NÃO A RESPOSTA.</a:t>
            </a:r>
            <a:endParaRPr lang="pt-BR" dirty="0"/>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42</a:t>
            </a:fld>
            <a:endParaRPr lang="pt-BR"/>
          </a:p>
        </p:txBody>
      </p:sp>
    </p:spTree>
    <p:extLst>
      <p:ext uri="{BB962C8B-B14F-4D97-AF65-F5344CB8AC3E}">
        <p14:creationId xmlns:p14="http://schemas.microsoft.com/office/powerpoint/2010/main" val="174146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a:t>
            </a:r>
            <a:r>
              <a:rPr lang="pt-BR" baseline="0" dirty="0"/>
              <a:t> SITE ACESSO A INFORMAÇÃO PODEMOS ACESSAR O “BUSCA DE PEDIDOS E REPOSTAS”</a:t>
            </a:r>
          </a:p>
          <a:p>
            <a:r>
              <a:rPr lang="pt-BR" baseline="0" dirty="0"/>
              <a:t>PARA ISSO APERTE “CONSULTE PEDIDOS QUE JÁ FORAM RESPONDIDOS” A SEGUIR APERTE “ACESSE A BUSCA”</a:t>
            </a:r>
          </a:p>
          <a:p>
            <a:r>
              <a:rPr lang="pt-BR" baseline="0" dirty="0"/>
              <a:t>NO “BUSCA DE PEDIDOS E RESPOSTAS” É POSSÍVEL ACESSAR AS RESPOSTAS DADAS PELA CGU E CMRI, POR ISSO É MUITO ÚTIL, PRINCIPALMENTE QUANDO O SERVIDOR TEM DÚVIDAS SOBRE A POSSIBILIDADE DE FORNECER OU NÃO A RESPOSTA.</a:t>
            </a:r>
            <a:endParaRPr lang="pt-BR" dirty="0"/>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43</a:t>
            </a:fld>
            <a:endParaRPr lang="pt-BR"/>
          </a:p>
        </p:txBody>
      </p:sp>
    </p:spTree>
    <p:extLst>
      <p:ext uri="{BB962C8B-B14F-4D97-AF65-F5344CB8AC3E}">
        <p14:creationId xmlns:p14="http://schemas.microsoft.com/office/powerpoint/2010/main" val="24844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AQUI</a:t>
            </a:r>
            <a:r>
              <a:rPr lang="pt-BR" baseline="0" dirty="0"/>
              <a:t> ACESSAMOS OS RELATÓRIOS ESTATÍSTICOS – NESTE LINK PODEMOS TER UMA VISÃO GERAL SOBRE O E-SIC, COMO: QUANTIDADE DE PEDIDOS, RECURSOS E RECLAMAÇÕES, E DE SOLICITANTES. </a:t>
            </a:r>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44</a:t>
            </a:fld>
            <a:endParaRPr lang="pt-BR"/>
          </a:p>
        </p:txBody>
      </p:sp>
    </p:spTree>
    <p:extLst>
      <p:ext uri="{BB962C8B-B14F-4D97-AF65-F5344CB8AC3E}">
        <p14:creationId xmlns:p14="http://schemas.microsoft.com/office/powerpoint/2010/main" val="301114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NESTE LINK É POSSÍVEL</a:t>
            </a:r>
            <a:r>
              <a:rPr lang="pt-BR" baseline="0" dirty="0"/>
              <a:t> ACESSAR OS RELATÓRIOS – DETALHADOS SOBRE PEDIDOS DE INFORMAÇÃO, PESQUISA DE SATISFAÇÃO, ESTATÍSTICO SOBRE RECURSOS.</a:t>
            </a:r>
          </a:p>
          <a:p>
            <a:r>
              <a:rPr lang="pt-BR" baseline="0" dirty="0"/>
              <a:t>ESTES RELATÓRIOS PODEM SER EXPORTADOS PARA OS FORMATOS: PDF, EXCEL, WORD.</a:t>
            </a:r>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45</a:t>
            </a:fld>
            <a:endParaRPr lang="pt-BR"/>
          </a:p>
        </p:txBody>
      </p:sp>
    </p:spTree>
    <p:extLst>
      <p:ext uri="{BB962C8B-B14F-4D97-AF65-F5344CB8AC3E}">
        <p14:creationId xmlns:p14="http://schemas.microsoft.com/office/powerpoint/2010/main" val="47224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AQUI PODEMOS</a:t>
            </a:r>
            <a:r>
              <a:rPr lang="pt-BR" baseline="0" dirty="0"/>
              <a:t> VER O QUE CADA TIPO DE PERFIL PODE FAZER NO SISTEMA.</a:t>
            </a:r>
          </a:p>
          <a:p>
            <a:r>
              <a:rPr lang="pt-BR" baseline="0" dirty="0"/>
              <a:t>REPARE QUE O PERFIL GESTOR SIC É O ÚNICO QUE PERMITE GERENCIAR USUÁRIOS E GERENCIAR O CADASTRO DO ÓRGÃO.</a:t>
            </a:r>
            <a:endParaRPr lang="pt-BR" dirty="0"/>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46</a:t>
            </a:fld>
            <a:endParaRPr lang="pt-BR"/>
          </a:p>
        </p:txBody>
      </p:sp>
    </p:spTree>
    <p:extLst>
      <p:ext uri="{BB962C8B-B14F-4D97-AF65-F5344CB8AC3E}">
        <p14:creationId xmlns:p14="http://schemas.microsoft.com/office/powerpoint/2010/main" val="40436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24455E8-D4AF-43A8-B085-2441A0F7084E}" type="slidenum">
              <a:rPr lang="pt-BR" smtClean="0"/>
              <a:t>47</a:t>
            </a:fld>
            <a:endParaRPr lang="pt-BR"/>
          </a:p>
        </p:txBody>
      </p:sp>
    </p:spTree>
    <p:extLst>
      <p:ext uri="{BB962C8B-B14F-4D97-AF65-F5344CB8AC3E}">
        <p14:creationId xmlns:p14="http://schemas.microsoft.com/office/powerpoint/2010/main" val="176688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9206E03-E37D-48AC-81BB-14FA1F82A2E4}"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319753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9206E03-E37D-48AC-81BB-14FA1F82A2E4}"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64974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9206E03-E37D-48AC-81BB-14FA1F82A2E4}"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365494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9206E03-E37D-48AC-81BB-14FA1F82A2E4}"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189602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19206E03-E37D-48AC-81BB-14FA1F82A2E4}"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372600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206E03-E37D-48AC-81BB-14FA1F82A2E4}" type="datetimeFigureOut">
              <a:rPr lang="pt-BR" smtClean="0"/>
              <a:t>09/11/2016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267614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9206E03-E37D-48AC-81BB-14FA1F82A2E4}" type="datetimeFigureOut">
              <a:rPr lang="pt-BR" smtClean="0"/>
              <a:t>09/11/2016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295722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9206E03-E37D-48AC-81BB-14FA1F82A2E4}" type="datetimeFigureOut">
              <a:rPr lang="pt-BR" smtClean="0"/>
              <a:t>09/11/2016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279829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06E03-E37D-48AC-81BB-14FA1F82A2E4}" type="datetimeFigureOut">
              <a:rPr lang="pt-BR" smtClean="0"/>
              <a:t>09/11/2016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421143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9206E03-E37D-48AC-81BB-14FA1F82A2E4}" type="datetimeFigureOut">
              <a:rPr lang="pt-BR" smtClean="0"/>
              <a:t>09/11/2016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328382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9206E03-E37D-48AC-81BB-14FA1F82A2E4}" type="datetimeFigureOut">
              <a:rPr lang="pt-BR" smtClean="0"/>
              <a:t>09/11/2016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5AAB32F-1A87-4172-8D94-18EB2E0D6B9C}" type="slidenum">
              <a:rPr lang="pt-BR" smtClean="0"/>
              <a:t>‹nº›</a:t>
            </a:fld>
            <a:endParaRPr lang="pt-BR"/>
          </a:p>
        </p:txBody>
      </p:sp>
    </p:spTree>
    <p:extLst>
      <p:ext uri="{BB962C8B-B14F-4D97-AF65-F5344CB8AC3E}">
        <p14:creationId xmlns:p14="http://schemas.microsoft.com/office/powerpoint/2010/main" val="185444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06E03-E37D-48AC-81BB-14FA1F82A2E4}" type="datetimeFigureOut">
              <a:rPr lang="pt-BR" smtClean="0"/>
              <a:t>09/11/2016</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AB32F-1A87-4172-8D94-18EB2E0D6B9C}" type="slidenum">
              <a:rPr lang="pt-BR" smtClean="0"/>
              <a:t>‹nº›</a:t>
            </a:fld>
            <a:endParaRPr lang="pt-BR"/>
          </a:p>
        </p:txBody>
      </p:sp>
    </p:spTree>
    <p:extLst>
      <p:ext uri="{BB962C8B-B14F-4D97-AF65-F5344CB8AC3E}">
        <p14:creationId xmlns:p14="http://schemas.microsoft.com/office/powerpoint/2010/main" val="2699473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hyperlink" Target="http://esic.cgu.gov.br/sistema/site/dicas_pedido.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0" y="-1"/>
            <a:ext cx="9144000" cy="6858001"/>
          </a:xfrm>
          <a:prstGeom prst="rect">
            <a:avLst/>
          </a:prstGeom>
        </p:spPr>
      </p:pic>
      <p:sp>
        <p:nvSpPr>
          <p:cNvPr id="2" name="CaixaDeTexto 1"/>
          <p:cNvSpPr txBox="1"/>
          <p:nvPr/>
        </p:nvSpPr>
        <p:spPr>
          <a:xfrm>
            <a:off x="1005419" y="5117650"/>
            <a:ext cx="7230139" cy="1323439"/>
          </a:xfrm>
          <a:prstGeom prst="rect">
            <a:avLst/>
          </a:prstGeom>
          <a:noFill/>
        </p:spPr>
        <p:txBody>
          <a:bodyPr wrap="square" rtlCol="0">
            <a:spAutoFit/>
          </a:bodyPr>
          <a:lstStyle/>
          <a:p>
            <a:pPr algn="ctr"/>
            <a:r>
              <a:rPr lang="pt-BR" sz="4000" dirty="0"/>
              <a:t>INTRODUÇÃO À LEI DE ACESSO À INFORMAÇÃO</a:t>
            </a:r>
          </a:p>
        </p:txBody>
      </p:sp>
      <p:sp>
        <p:nvSpPr>
          <p:cNvPr id="3" name="CaixaDeTexto 2"/>
          <p:cNvSpPr txBox="1"/>
          <p:nvPr/>
        </p:nvSpPr>
        <p:spPr>
          <a:xfrm>
            <a:off x="1005420" y="1290904"/>
            <a:ext cx="7230139" cy="830997"/>
          </a:xfrm>
          <a:prstGeom prst="rect">
            <a:avLst/>
          </a:prstGeom>
          <a:noFill/>
        </p:spPr>
        <p:txBody>
          <a:bodyPr wrap="square" rtlCol="0">
            <a:spAutoFit/>
          </a:bodyPr>
          <a:lstStyle/>
          <a:p>
            <a:pPr algn="ctr"/>
            <a:r>
              <a:rPr lang="pt-BR" sz="4800" b="1" dirty="0">
                <a:effectLst>
                  <a:outerShdw blurRad="38100" dist="38100" dir="2700000" algn="tl">
                    <a:srgbClr val="000000">
                      <a:alpha val="43137"/>
                    </a:srgbClr>
                  </a:outerShdw>
                </a:effectLst>
              </a:rPr>
              <a:t>OFICINA</a:t>
            </a:r>
          </a:p>
        </p:txBody>
      </p:sp>
    </p:spTree>
    <p:extLst>
      <p:ext uri="{BB962C8B-B14F-4D97-AF65-F5344CB8AC3E}">
        <p14:creationId xmlns:p14="http://schemas.microsoft.com/office/powerpoint/2010/main" val="2511407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07664" y="1892595"/>
            <a:ext cx="8803758" cy="1107996"/>
          </a:xfrm>
          <a:prstGeom prst="rect">
            <a:avLst/>
          </a:prstGeom>
          <a:noFill/>
        </p:spPr>
        <p:txBody>
          <a:bodyPr wrap="square" rtlCol="0">
            <a:spAutoFit/>
          </a:bodyPr>
          <a:lstStyle/>
          <a:p>
            <a:pPr algn="ctr"/>
            <a:r>
              <a:rPr lang="pt-BR" sz="6600" b="1" dirty="0">
                <a:effectLst>
                  <a:outerShdw blurRad="38100" dist="38100" dir="2700000" algn="tl">
                    <a:srgbClr val="000000">
                      <a:alpha val="43137"/>
                    </a:srgbClr>
                  </a:outerShdw>
                </a:effectLst>
              </a:rPr>
              <a:t>ESCOPO</a:t>
            </a:r>
          </a:p>
        </p:txBody>
      </p:sp>
      <p:pic>
        <p:nvPicPr>
          <p:cNvPr id="2" name="Imagem 1"/>
          <p:cNvPicPr>
            <a:picLocks noChangeAspect="1"/>
          </p:cNvPicPr>
          <p:nvPr/>
        </p:nvPicPr>
        <p:blipFill>
          <a:blip r:embed="rId2"/>
          <a:stretch>
            <a:fillRect/>
          </a:stretch>
        </p:blipFill>
        <p:spPr>
          <a:xfrm>
            <a:off x="2339716" y="3000591"/>
            <a:ext cx="4539654" cy="3570716"/>
          </a:xfrm>
          <a:prstGeom prst="rect">
            <a:avLst/>
          </a:prstGeom>
        </p:spPr>
      </p:pic>
    </p:spTree>
    <p:extLst>
      <p:ext uri="{BB962C8B-B14F-4D97-AF65-F5344CB8AC3E}">
        <p14:creationId xmlns:p14="http://schemas.microsoft.com/office/powerpoint/2010/main" val="7911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1505778" y="1130662"/>
            <a:ext cx="5688632" cy="553442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dirty="0"/>
          </a:p>
        </p:txBody>
      </p:sp>
      <p:sp>
        <p:nvSpPr>
          <p:cNvPr id="4" name="Elipse 3"/>
          <p:cNvSpPr/>
          <p:nvPr/>
        </p:nvSpPr>
        <p:spPr>
          <a:xfrm>
            <a:off x="2333870" y="2651286"/>
            <a:ext cx="4032448" cy="407599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Elipse 4"/>
          <p:cNvSpPr/>
          <p:nvPr/>
        </p:nvSpPr>
        <p:spPr>
          <a:xfrm>
            <a:off x="2765158" y="3538038"/>
            <a:ext cx="3274827" cy="317628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Elipse 5"/>
          <p:cNvSpPr/>
          <p:nvPr/>
        </p:nvSpPr>
        <p:spPr>
          <a:xfrm>
            <a:off x="3404357" y="4423225"/>
            <a:ext cx="1080278" cy="11086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CLASSIFICADA</a:t>
            </a:r>
            <a:br>
              <a:rPr lang="pt-BR" sz="1200" b="1" dirty="0">
                <a:solidFill>
                  <a:schemeClr val="tx1"/>
                </a:solidFill>
              </a:rPr>
            </a:br>
            <a:r>
              <a:rPr lang="pt-BR" sz="1200" b="1" dirty="0">
                <a:solidFill>
                  <a:schemeClr val="tx1"/>
                </a:solidFill>
              </a:rPr>
              <a:t>art. 23</a:t>
            </a:r>
          </a:p>
        </p:txBody>
      </p:sp>
      <p:sp>
        <p:nvSpPr>
          <p:cNvPr id="7" name="Elipse 6"/>
          <p:cNvSpPr/>
          <p:nvPr/>
        </p:nvSpPr>
        <p:spPr>
          <a:xfrm>
            <a:off x="4359815" y="4396296"/>
            <a:ext cx="1077733" cy="113377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PESSOAL</a:t>
            </a:r>
            <a:br>
              <a:rPr lang="pt-BR" sz="1200" b="1" dirty="0">
                <a:solidFill>
                  <a:schemeClr val="tx1"/>
                </a:solidFill>
              </a:rPr>
            </a:br>
            <a:r>
              <a:rPr lang="pt-BR" sz="1200" b="1" dirty="0">
                <a:solidFill>
                  <a:schemeClr val="tx1"/>
                </a:solidFill>
              </a:rPr>
              <a:t>art. 31</a:t>
            </a:r>
          </a:p>
        </p:txBody>
      </p:sp>
      <p:sp>
        <p:nvSpPr>
          <p:cNvPr id="8" name="Elipse 7"/>
          <p:cNvSpPr/>
          <p:nvPr/>
        </p:nvSpPr>
        <p:spPr>
          <a:xfrm>
            <a:off x="3357589" y="5424691"/>
            <a:ext cx="1146373" cy="120121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SIGILOSA</a:t>
            </a:r>
            <a:br>
              <a:rPr lang="pt-BR" sz="1200" b="1" dirty="0">
                <a:solidFill>
                  <a:schemeClr val="tx1"/>
                </a:solidFill>
              </a:rPr>
            </a:br>
            <a:r>
              <a:rPr lang="pt-BR" sz="1200" b="1" dirty="0">
                <a:solidFill>
                  <a:schemeClr val="tx1"/>
                </a:solidFill>
              </a:rPr>
              <a:t>art. 22</a:t>
            </a:r>
          </a:p>
        </p:txBody>
      </p:sp>
      <p:sp>
        <p:nvSpPr>
          <p:cNvPr id="9" name="CaixaDeTexto 8"/>
          <p:cNvSpPr txBox="1"/>
          <p:nvPr/>
        </p:nvSpPr>
        <p:spPr>
          <a:xfrm>
            <a:off x="2892749" y="2974601"/>
            <a:ext cx="2964081" cy="584775"/>
          </a:xfrm>
          <a:prstGeom prst="rect">
            <a:avLst/>
          </a:prstGeom>
          <a:noFill/>
        </p:spPr>
        <p:txBody>
          <a:bodyPr wrap="none" rtlCol="0">
            <a:spAutoFit/>
          </a:bodyPr>
          <a:lstStyle/>
          <a:p>
            <a:pPr algn="ctr"/>
            <a:r>
              <a:rPr lang="es-CR" sz="1600" b="1" dirty="0"/>
              <a:t>INFORMAÇÕES PRODUZIDAS</a:t>
            </a:r>
            <a:br>
              <a:rPr lang="es-CR" sz="1600" b="1" dirty="0"/>
            </a:br>
            <a:r>
              <a:rPr lang="es-CR" sz="1600" b="1" dirty="0"/>
              <a:t>E CUSTODIADAS PELO GOVERNO</a:t>
            </a:r>
          </a:p>
        </p:txBody>
      </p:sp>
      <p:sp>
        <p:nvSpPr>
          <p:cNvPr id="10" name="CaixaDeTexto 9"/>
          <p:cNvSpPr txBox="1"/>
          <p:nvPr/>
        </p:nvSpPr>
        <p:spPr>
          <a:xfrm>
            <a:off x="3547753" y="3911969"/>
            <a:ext cx="1709635" cy="338554"/>
          </a:xfrm>
          <a:prstGeom prst="rect">
            <a:avLst/>
          </a:prstGeom>
          <a:noFill/>
        </p:spPr>
        <p:txBody>
          <a:bodyPr wrap="none" rtlCol="0">
            <a:spAutoFit/>
          </a:bodyPr>
          <a:lstStyle/>
          <a:p>
            <a:pPr algn="ctr"/>
            <a:r>
              <a:rPr lang="es-CR" sz="1600" b="1" dirty="0"/>
              <a:t>ACESSO RESTRITO</a:t>
            </a:r>
          </a:p>
        </p:txBody>
      </p:sp>
      <p:sp>
        <p:nvSpPr>
          <p:cNvPr id="11" name="Elipse 10"/>
          <p:cNvSpPr/>
          <p:nvPr/>
        </p:nvSpPr>
        <p:spPr>
          <a:xfrm>
            <a:off x="4316819" y="5438793"/>
            <a:ext cx="1163484" cy="118063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tx1"/>
                </a:solidFill>
              </a:rPr>
              <a:t>PROCEDIMENTOS</a:t>
            </a:r>
            <a:br>
              <a:rPr lang="pt-BR" sz="1200" b="1" dirty="0">
                <a:solidFill>
                  <a:schemeClr val="tx1"/>
                </a:solidFill>
              </a:rPr>
            </a:br>
            <a:r>
              <a:rPr lang="pt-BR" sz="1200" b="1" dirty="0">
                <a:solidFill>
                  <a:schemeClr val="tx1"/>
                </a:solidFill>
              </a:rPr>
              <a:t>art. 7º, </a:t>
            </a:r>
            <a:br>
              <a:rPr lang="pt-BR" sz="1200" b="1" dirty="0">
                <a:solidFill>
                  <a:schemeClr val="tx1"/>
                </a:solidFill>
              </a:rPr>
            </a:br>
            <a:r>
              <a:rPr lang="pt-BR" sz="1200" b="1" dirty="0">
                <a:solidFill>
                  <a:schemeClr val="tx1"/>
                </a:solidFill>
              </a:rPr>
              <a:t>§ 3</a:t>
            </a:r>
            <a:r>
              <a:rPr lang="pt-BR" sz="1200" b="1" u="sng" baseline="30000" dirty="0">
                <a:solidFill>
                  <a:schemeClr val="tx1"/>
                </a:solidFill>
              </a:rPr>
              <a:t>o</a:t>
            </a:r>
            <a:endParaRPr lang="pt-BR" sz="1200" b="1" dirty="0">
              <a:solidFill>
                <a:schemeClr val="tx1"/>
              </a:solidFill>
            </a:endParaRPr>
          </a:p>
        </p:txBody>
      </p:sp>
      <p:sp>
        <p:nvSpPr>
          <p:cNvPr id="12" name="CaixaDeTexto 11"/>
          <p:cNvSpPr txBox="1"/>
          <p:nvPr/>
        </p:nvSpPr>
        <p:spPr>
          <a:xfrm>
            <a:off x="2892749" y="1752518"/>
            <a:ext cx="3019647" cy="707886"/>
          </a:xfrm>
          <a:prstGeom prst="rect">
            <a:avLst/>
          </a:prstGeom>
          <a:noFill/>
        </p:spPr>
        <p:txBody>
          <a:bodyPr wrap="square" rtlCol="0">
            <a:spAutoFit/>
          </a:bodyPr>
          <a:lstStyle/>
          <a:p>
            <a:pPr algn="ctr"/>
            <a:r>
              <a:rPr lang="es-CR" sz="2000" dirty="0"/>
              <a:t>INFORMAÇÕES PÚBLICAS </a:t>
            </a:r>
            <a:br>
              <a:rPr lang="es-CR" sz="2000" dirty="0"/>
            </a:br>
            <a:r>
              <a:rPr lang="es-CR" sz="2000" dirty="0"/>
              <a:t>E PRIVADAS</a:t>
            </a:r>
          </a:p>
        </p:txBody>
      </p:sp>
    </p:spTree>
    <p:extLst>
      <p:ext uri="{BB962C8B-B14F-4D97-AF65-F5344CB8AC3E}">
        <p14:creationId xmlns:p14="http://schemas.microsoft.com/office/powerpoint/2010/main" val="25996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5944" t="46341" r="12939" b="42411"/>
          <a:stretch/>
        </p:blipFill>
        <p:spPr>
          <a:xfrm>
            <a:off x="33237" y="1828800"/>
            <a:ext cx="9110763" cy="3785190"/>
          </a:xfrm>
          <a:prstGeom prst="rect">
            <a:avLst/>
          </a:prstGeom>
        </p:spPr>
      </p:pic>
    </p:spTree>
    <p:extLst>
      <p:ext uri="{BB962C8B-B14F-4D97-AF65-F5344CB8AC3E}">
        <p14:creationId xmlns:p14="http://schemas.microsoft.com/office/powerpoint/2010/main" val="79991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3346" y="3770165"/>
            <a:ext cx="8782493" cy="2800767"/>
          </a:xfrm>
          <a:prstGeom prst="rect">
            <a:avLst/>
          </a:prstGeom>
        </p:spPr>
        <p:txBody>
          <a:bodyPr wrap="square">
            <a:spAutoFit/>
          </a:bodyPr>
          <a:lstStyle/>
          <a:p>
            <a:pPr fontAlgn="auto">
              <a:spcAft>
                <a:spcPts val="0"/>
              </a:spcAft>
              <a:defRPr/>
            </a:pPr>
            <a:endParaRPr lang="pt-BR" sz="2800" dirty="0">
              <a:solidFill>
                <a:schemeClr val="tx1">
                  <a:lumMod val="65000"/>
                  <a:lumOff val="35000"/>
                </a:schemeClr>
              </a:solidFill>
              <a:cs typeface="Times New Roman" pitchFamily="18" charset="0"/>
            </a:endParaRPr>
          </a:p>
          <a:p>
            <a:pPr algn="just" fontAlgn="auto">
              <a:spcAft>
                <a:spcPts val="0"/>
              </a:spcAft>
              <a:defRPr/>
            </a:pPr>
            <a:r>
              <a:rPr lang="pt-BR" sz="2800" i="1" dirty="0">
                <a:latin typeface="Calibri" pitchFamily="34" charset="0"/>
                <a:cs typeface="Calibri" pitchFamily="34" charset="0"/>
              </a:rPr>
              <a:t>Toda informação produzida, guardada, organizada e gerenciada pelo Estado é um bem público, devendo o acesso a ela ser restringido apenas em casos previsto em lei.</a:t>
            </a:r>
          </a:p>
          <a:p>
            <a:pPr fontAlgn="auto">
              <a:spcAft>
                <a:spcPts val="0"/>
              </a:spcAft>
              <a:defRPr/>
            </a:pPr>
            <a:endParaRPr lang="pt-BR" dirty="0">
              <a:solidFill>
                <a:schemeClr val="tx1">
                  <a:lumMod val="65000"/>
                  <a:lumOff val="35000"/>
                </a:schemeClr>
              </a:solidFill>
              <a:cs typeface="Times New Roman" pitchFamily="18" charset="0"/>
            </a:endParaRPr>
          </a:p>
          <a:p>
            <a:r>
              <a:rPr lang="pt-BR" dirty="0">
                <a:solidFill>
                  <a:schemeClr val="bg2">
                    <a:lumMod val="50000"/>
                  </a:schemeClr>
                </a:solidFill>
                <a:latin typeface="Calibri" pitchFamily="34" charset="0"/>
                <a:cs typeface="Calibri" pitchFamily="34" charset="0"/>
              </a:rPr>
              <a:t> </a:t>
            </a:r>
          </a:p>
        </p:txBody>
      </p:sp>
      <p:sp>
        <p:nvSpPr>
          <p:cNvPr id="5" name="CaixaDeTexto 4"/>
          <p:cNvSpPr txBox="1"/>
          <p:nvPr/>
        </p:nvSpPr>
        <p:spPr>
          <a:xfrm>
            <a:off x="203345" y="3246945"/>
            <a:ext cx="8782493" cy="523220"/>
          </a:xfrm>
          <a:prstGeom prst="rect">
            <a:avLst/>
          </a:prstGeom>
          <a:noFill/>
        </p:spPr>
        <p:txBody>
          <a:bodyPr wrap="square" rtlCol="0">
            <a:spAutoFit/>
          </a:bodyPr>
          <a:lstStyle>
            <a:defPPr>
              <a:defRPr lang="pt-BR"/>
            </a:defPPr>
            <a:lvl1pPr algn="ctr">
              <a:defRPr sz="4400">
                <a:solidFill>
                  <a:srgbClr val="00B050"/>
                </a:solidFill>
                <a:effectLst>
                  <a:outerShdw blurRad="38100" dist="38100" dir="2700000" algn="tl">
                    <a:srgbClr val="000000">
                      <a:alpha val="43137"/>
                    </a:srgbClr>
                  </a:outerShdw>
                </a:effectLst>
                <a:latin typeface="French Script MT" panose="03020402040607040605" pitchFamily="66" charset="0"/>
              </a:defRPr>
            </a:lvl1pPr>
          </a:lstStyle>
          <a:p>
            <a:r>
              <a:rPr lang="pt-BR" sz="2800" b="1" dirty="0">
                <a:solidFill>
                  <a:schemeClr val="tx1"/>
                </a:solidFill>
                <a:latin typeface="+mn-lt"/>
              </a:rPr>
              <a:t>INFORMAÇÃO PÚBLICA</a:t>
            </a:r>
          </a:p>
        </p:txBody>
      </p:sp>
      <p:pic>
        <p:nvPicPr>
          <p:cNvPr id="2" name="Imagem 1"/>
          <p:cNvPicPr>
            <a:picLocks noChangeAspect="1"/>
          </p:cNvPicPr>
          <p:nvPr/>
        </p:nvPicPr>
        <p:blipFill>
          <a:blip r:embed="rId2"/>
          <a:stretch>
            <a:fillRect/>
          </a:stretch>
        </p:blipFill>
        <p:spPr>
          <a:xfrm>
            <a:off x="3429664" y="556895"/>
            <a:ext cx="2114550" cy="2162175"/>
          </a:xfrm>
          <a:prstGeom prst="rect">
            <a:avLst/>
          </a:prstGeom>
        </p:spPr>
      </p:pic>
    </p:spTree>
    <p:extLst>
      <p:ext uri="{BB962C8B-B14F-4D97-AF65-F5344CB8AC3E}">
        <p14:creationId xmlns:p14="http://schemas.microsoft.com/office/powerpoint/2010/main" val="207265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3116" t="58494" r="9368" b="30586"/>
          <a:stretch/>
        </p:blipFill>
        <p:spPr>
          <a:xfrm>
            <a:off x="42530" y="1060265"/>
            <a:ext cx="9101470" cy="3402419"/>
          </a:xfrm>
          <a:prstGeom prst="rect">
            <a:avLst/>
          </a:prstGeom>
        </p:spPr>
      </p:pic>
      <p:sp>
        <p:nvSpPr>
          <p:cNvPr id="3" name="Retângulo 2"/>
          <p:cNvSpPr/>
          <p:nvPr/>
        </p:nvSpPr>
        <p:spPr>
          <a:xfrm>
            <a:off x="395731" y="4841749"/>
            <a:ext cx="6214065" cy="1384995"/>
          </a:xfrm>
          <a:prstGeom prst="rect">
            <a:avLst/>
          </a:prstGeom>
        </p:spPr>
        <p:txBody>
          <a:bodyPr wrap="square">
            <a:spAutoFit/>
          </a:bodyPr>
          <a:lstStyle/>
          <a:p>
            <a:pPr marL="285750" indent="-285750" algn="ctr" fontAlgn="auto">
              <a:spcAft>
                <a:spcPts val="0"/>
              </a:spcAft>
              <a:buFont typeface="Wingdings" panose="05000000000000000000" pitchFamily="2" charset="2"/>
              <a:buChar char="ü"/>
              <a:defRPr/>
            </a:pPr>
            <a:r>
              <a:rPr lang="pt-BR" sz="2800" b="1" dirty="0">
                <a:effectLst>
                  <a:outerShdw blurRad="38100" dist="38100" dir="2700000" algn="tl">
                    <a:srgbClr val="000000">
                      <a:alpha val="43137"/>
                    </a:srgbClr>
                  </a:outerShdw>
                </a:effectLst>
                <a:latin typeface="Calibri" pitchFamily="34" charset="0"/>
                <a:cs typeface="Calibri" pitchFamily="34" charset="0"/>
              </a:rPr>
              <a:t>O SIC deve orientar o requerente a procurar os canais adequados do órgão.</a:t>
            </a:r>
          </a:p>
        </p:txBody>
      </p:sp>
      <p:pic>
        <p:nvPicPr>
          <p:cNvPr id="4" name="Imagem 3"/>
          <p:cNvPicPr>
            <a:picLocks noChangeAspect="1"/>
          </p:cNvPicPr>
          <p:nvPr/>
        </p:nvPicPr>
        <p:blipFill>
          <a:blip r:embed="rId3"/>
          <a:stretch>
            <a:fillRect/>
          </a:stretch>
        </p:blipFill>
        <p:spPr>
          <a:xfrm>
            <a:off x="6609796" y="4462684"/>
            <a:ext cx="2143125" cy="2143125"/>
          </a:xfrm>
          <a:prstGeom prst="rect">
            <a:avLst/>
          </a:prstGeom>
        </p:spPr>
      </p:pic>
    </p:spTree>
    <p:extLst>
      <p:ext uri="{BB962C8B-B14F-4D97-AF65-F5344CB8AC3E}">
        <p14:creationId xmlns:p14="http://schemas.microsoft.com/office/powerpoint/2010/main" val="323076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425303" y="903791"/>
            <a:ext cx="8410353" cy="5355312"/>
          </a:xfrm>
          <a:prstGeom prst="rect">
            <a:avLst/>
          </a:prstGeom>
        </p:spPr>
        <p:txBody>
          <a:bodyPr wrap="square">
            <a:spAutoFit/>
          </a:bodyPr>
          <a:lstStyle/>
          <a:p>
            <a:r>
              <a:rPr lang="pt-BR" dirty="0"/>
              <a:t>Os órgãos/entidades que aderiram ao e-OUV podem encaminhar manifestações de ouvidoria recebidas pelo e-SIC diretamente ao sistema.</a:t>
            </a:r>
          </a:p>
          <a:p>
            <a:pPr algn="just"/>
            <a:endParaRPr lang="pt-BR" dirty="0"/>
          </a:p>
          <a:p>
            <a:pPr marL="285750" indent="-285750" algn="just">
              <a:buFont typeface="Wingdings" panose="05000000000000000000" pitchFamily="2" charset="2"/>
              <a:buChar char="Ø"/>
            </a:pPr>
            <a:r>
              <a:rPr lang="pt-BR" dirty="0"/>
              <a:t>O gestor tem </a:t>
            </a:r>
            <a:r>
              <a:rPr lang="pt-BR" b="1" i="1" dirty="0">
                <a:solidFill>
                  <a:srgbClr val="0070C0"/>
                </a:solidFill>
              </a:rPr>
              <a:t>5 dias úteis </a:t>
            </a:r>
            <a:r>
              <a:rPr lang="pt-BR" dirty="0"/>
              <a:t>para verificar se o pedido é uma solicitação de informação.</a:t>
            </a:r>
          </a:p>
          <a:p>
            <a:pPr marL="285750" indent="-285750" algn="just">
              <a:buFont typeface="Wingdings" panose="05000000000000000000" pitchFamily="2" charset="2"/>
              <a:buChar char="Ø"/>
            </a:pPr>
            <a:endParaRPr lang="pt-BR" dirty="0"/>
          </a:p>
          <a:p>
            <a:pPr algn="just"/>
            <a:endParaRPr lang="pt-BR" dirty="0"/>
          </a:p>
          <a:p>
            <a:pPr marL="285750" indent="-285750" algn="just">
              <a:buFont typeface="Wingdings" panose="05000000000000000000" pitchFamily="2" charset="2"/>
              <a:buChar char="Ø"/>
            </a:pPr>
            <a:endParaRPr lang="pt-BR" dirty="0"/>
          </a:p>
          <a:p>
            <a:pPr marL="285750" indent="-285750" algn="just">
              <a:buFont typeface="Wingdings" panose="05000000000000000000" pitchFamily="2" charset="2"/>
              <a:buChar char="Ø"/>
            </a:pPr>
            <a:endParaRPr lang="pt-BR" dirty="0"/>
          </a:p>
          <a:p>
            <a:pPr marL="285750" indent="-285750" algn="just">
              <a:buFont typeface="Wingdings" panose="05000000000000000000" pitchFamily="2" charset="2"/>
              <a:buChar char="Ø"/>
            </a:pPr>
            <a:endParaRPr lang="pt-BR" dirty="0"/>
          </a:p>
          <a:p>
            <a:pPr marL="285750" indent="-285750" algn="just">
              <a:buFont typeface="Wingdings" panose="05000000000000000000" pitchFamily="2" charset="2"/>
              <a:buChar char="Ø"/>
            </a:pPr>
            <a:endParaRPr lang="pt-BR" dirty="0"/>
          </a:p>
          <a:p>
            <a:pPr marL="285750" indent="-285750" algn="just">
              <a:buFont typeface="Wingdings" panose="05000000000000000000" pitchFamily="2" charset="2"/>
              <a:buChar char="Ø"/>
            </a:pPr>
            <a:r>
              <a:rPr lang="pt-BR" dirty="0"/>
              <a:t>Caso seja encaminhado para o e-OUV, o </a:t>
            </a:r>
            <a:r>
              <a:rPr lang="pt-BR" b="1" i="1" dirty="0">
                <a:solidFill>
                  <a:srgbClr val="0070C0"/>
                </a:solidFill>
              </a:rPr>
              <a:t>solicitante recebe uma notificação por e-mail </a:t>
            </a:r>
            <a:r>
              <a:rPr lang="pt-BR" dirty="0"/>
              <a:t>sobre encaminhamento da manifestação. </a:t>
            </a:r>
          </a:p>
          <a:p>
            <a:pPr marL="285750" indent="-285750" algn="just">
              <a:buFont typeface="Wingdings" panose="05000000000000000000" pitchFamily="2" charset="2"/>
              <a:buChar char="Ø"/>
            </a:pPr>
            <a:r>
              <a:rPr lang="pt-BR" dirty="0"/>
              <a:t>Caso o cidadão não concorde, ele pode apresentar um pedido de </a:t>
            </a:r>
            <a:r>
              <a:rPr lang="pt-BR" b="1" i="1" dirty="0">
                <a:solidFill>
                  <a:srgbClr val="0070C0"/>
                </a:solidFill>
              </a:rPr>
              <a:t>reconsideração</a:t>
            </a:r>
            <a:r>
              <a:rPr lang="pt-BR" dirty="0"/>
              <a:t> à CGU em até </a:t>
            </a:r>
            <a:r>
              <a:rPr lang="pt-BR" b="1" i="1" dirty="0">
                <a:solidFill>
                  <a:srgbClr val="0070C0"/>
                </a:solidFill>
              </a:rPr>
              <a:t>10 dias</a:t>
            </a:r>
            <a:r>
              <a:rPr lang="pt-BR" dirty="0"/>
              <a:t>.</a:t>
            </a:r>
          </a:p>
          <a:p>
            <a:pPr marL="285750" indent="-285750" algn="just">
              <a:buFont typeface="Wingdings" panose="05000000000000000000" pitchFamily="2" charset="2"/>
              <a:buChar char="Ø"/>
            </a:pPr>
            <a:r>
              <a:rPr lang="pt-BR" dirty="0"/>
              <a:t>A reconsideração é julgada em até </a:t>
            </a:r>
            <a:r>
              <a:rPr lang="pt-BR" b="1" i="1" dirty="0">
                <a:solidFill>
                  <a:srgbClr val="0070C0"/>
                </a:solidFill>
              </a:rPr>
              <a:t>5 dias</a:t>
            </a:r>
            <a:r>
              <a:rPr lang="pt-BR" dirty="0"/>
              <a:t>. </a:t>
            </a:r>
          </a:p>
          <a:p>
            <a:pPr marL="285750" indent="-285750" algn="just">
              <a:buFont typeface="Wingdings" panose="05000000000000000000" pitchFamily="2" charset="2"/>
              <a:buChar char="Ø"/>
            </a:pPr>
            <a:r>
              <a:rPr lang="pt-BR" dirty="0"/>
              <a:t>Se for </a:t>
            </a:r>
            <a:r>
              <a:rPr lang="pt-BR" b="1" i="1" dirty="0">
                <a:solidFill>
                  <a:srgbClr val="0070C0"/>
                </a:solidFill>
              </a:rPr>
              <a:t>improcedente</a:t>
            </a:r>
            <a:r>
              <a:rPr lang="pt-BR" dirty="0"/>
              <a:t>, a manifestação será </a:t>
            </a:r>
            <a:r>
              <a:rPr lang="pt-BR" b="1" i="1" dirty="0">
                <a:solidFill>
                  <a:srgbClr val="0070C0"/>
                </a:solidFill>
              </a:rPr>
              <a:t>definitivamente enviada ao e-OUV</a:t>
            </a:r>
            <a:r>
              <a:rPr lang="pt-BR" dirty="0"/>
              <a:t>, no qual se iniciará o prazo de 20 dias para respondê-la. </a:t>
            </a:r>
          </a:p>
          <a:p>
            <a:pPr marL="285750" indent="-285750" algn="just">
              <a:buFont typeface="Wingdings" panose="05000000000000000000" pitchFamily="2" charset="2"/>
              <a:buChar char="Ø"/>
            </a:pPr>
            <a:r>
              <a:rPr lang="pt-BR" dirty="0"/>
              <a:t>Se for </a:t>
            </a:r>
            <a:r>
              <a:rPr lang="pt-BR" b="1" i="1" dirty="0">
                <a:solidFill>
                  <a:srgbClr val="0070C0"/>
                </a:solidFill>
              </a:rPr>
              <a:t>procedente</a:t>
            </a:r>
            <a:r>
              <a:rPr lang="pt-BR" dirty="0"/>
              <a:t>, ela ficará no e-SIC como </a:t>
            </a:r>
            <a:r>
              <a:rPr lang="pt-BR" b="1" i="1" dirty="0">
                <a:solidFill>
                  <a:srgbClr val="0070C0"/>
                </a:solidFill>
              </a:rPr>
              <a:t>recurso de 1ª Instância</a:t>
            </a:r>
            <a:r>
              <a:rPr lang="pt-BR" dirty="0"/>
              <a:t>, seguindo os mesmos trâmites recursais dos pedidos de acesso à informação.</a:t>
            </a:r>
          </a:p>
        </p:txBody>
      </p:sp>
      <p:pic>
        <p:nvPicPr>
          <p:cNvPr id="8" name="Imagem 7"/>
          <p:cNvPicPr>
            <a:picLocks noChangeAspect="1"/>
          </p:cNvPicPr>
          <p:nvPr/>
        </p:nvPicPr>
        <p:blipFill rotWithShape="1">
          <a:blip r:embed="rId2"/>
          <a:srcRect l="5612" t="31406" r="8623" b="9604"/>
          <a:stretch/>
        </p:blipFill>
        <p:spPr>
          <a:xfrm>
            <a:off x="1297172" y="2454660"/>
            <a:ext cx="6666614" cy="489098"/>
          </a:xfrm>
          <a:prstGeom prst="rect">
            <a:avLst/>
          </a:prstGeom>
        </p:spPr>
      </p:pic>
      <p:sp>
        <p:nvSpPr>
          <p:cNvPr id="9" name="Elipse 8"/>
          <p:cNvSpPr/>
          <p:nvPr/>
        </p:nvSpPr>
        <p:spPr>
          <a:xfrm>
            <a:off x="1297172" y="2332386"/>
            <a:ext cx="1626781" cy="733646"/>
          </a:xfrm>
          <a:prstGeom prst="ellipse">
            <a:avLst/>
          </a:prstGeom>
          <a:noFill/>
          <a:ln w="38100">
            <a:solidFill>
              <a:srgbClr val="FFC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7210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t="77944"/>
          <a:stretch/>
        </p:blipFill>
        <p:spPr>
          <a:xfrm>
            <a:off x="1000125" y="9409813"/>
            <a:ext cx="7143750" cy="4720523"/>
          </a:xfrm>
          <a:prstGeom prst="rect">
            <a:avLst/>
          </a:prstGeom>
        </p:spPr>
      </p:pic>
      <p:pic>
        <p:nvPicPr>
          <p:cNvPr id="3" name="Imagem 2"/>
          <p:cNvPicPr>
            <a:picLocks noChangeAspect="1"/>
          </p:cNvPicPr>
          <p:nvPr/>
        </p:nvPicPr>
        <p:blipFill rotWithShape="1">
          <a:blip r:embed="rId2"/>
          <a:srcRect l="4168" t="112421" r="-4168" b="-28766"/>
          <a:stretch/>
        </p:blipFill>
        <p:spPr>
          <a:xfrm>
            <a:off x="1000125" y="9409813"/>
            <a:ext cx="7143750" cy="3498113"/>
          </a:xfrm>
          <a:prstGeom prst="rect">
            <a:avLst/>
          </a:prstGeom>
        </p:spPr>
      </p:pic>
      <p:pic>
        <p:nvPicPr>
          <p:cNvPr id="5" name="Imagem 4"/>
          <p:cNvPicPr>
            <a:picLocks noChangeAspect="1"/>
          </p:cNvPicPr>
          <p:nvPr/>
        </p:nvPicPr>
        <p:blipFill rotWithShape="1">
          <a:blip r:embed="rId2"/>
          <a:srcRect l="5498" t="77895" r="4903" b="5860"/>
          <a:stretch/>
        </p:blipFill>
        <p:spPr>
          <a:xfrm>
            <a:off x="42238" y="1265274"/>
            <a:ext cx="9101762" cy="4943979"/>
          </a:xfrm>
          <a:prstGeom prst="rect">
            <a:avLst/>
          </a:prstGeom>
        </p:spPr>
      </p:pic>
    </p:spTree>
    <p:extLst>
      <p:ext uri="{BB962C8B-B14F-4D97-AF65-F5344CB8AC3E}">
        <p14:creationId xmlns:p14="http://schemas.microsoft.com/office/powerpoint/2010/main" val="225802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t="77944"/>
          <a:stretch/>
        </p:blipFill>
        <p:spPr>
          <a:xfrm>
            <a:off x="1000125" y="9409813"/>
            <a:ext cx="7143750" cy="4720523"/>
          </a:xfrm>
          <a:prstGeom prst="rect">
            <a:avLst/>
          </a:prstGeom>
        </p:spPr>
      </p:pic>
      <p:pic>
        <p:nvPicPr>
          <p:cNvPr id="3" name="Imagem 2"/>
          <p:cNvPicPr>
            <a:picLocks noChangeAspect="1"/>
          </p:cNvPicPr>
          <p:nvPr/>
        </p:nvPicPr>
        <p:blipFill rotWithShape="1">
          <a:blip r:embed="rId2"/>
          <a:srcRect l="4168" t="112421" r="-4168" b="-28766"/>
          <a:stretch/>
        </p:blipFill>
        <p:spPr>
          <a:xfrm>
            <a:off x="1000125" y="9409813"/>
            <a:ext cx="7143750" cy="3498113"/>
          </a:xfrm>
          <a:prstGeom prst="rect">
            <a:avLst/>
          </a:prstGeom>
        </p:spPr>
      </p:pic>
      <p:sp>
        <p:nvSpPr>
          <p:cNvPr id="7" name="CaixaDeTexto 6"/>
          <p:cNvSpPr txBox="1"/>
          <p:nvPr/>
        </p:nvSpPr>
        <p:spPr>
          <a:xfrm>
            <a:off x="1339702" y="1754371"/>
            <a:ext cx="6464595" cy="1323439"/>
          </a:xfrm>
          <a:prstGeom prst="rect">
            <a:avLst/>
          </a:prstGeom>
          <a:noFill/>
        </p:spPr>
        <p:txBody>
          <a:bodyPr wrap="square" rtlCol="0">
            <a:spAutoFit/>
          </a:bodyPr>
          <a:lstStyle>
            <a:defPPr>
              <a:defRPr lang="pt-BR"/>
            </a:defPPr>
            <a:lvl1pPr algn="ctr">
              <a:defRPr sz="4400">
                <a:solidFill>
                  <a:srgbClr val="00B050"/>
                </a:solidFill>
                <a:effectLst>
                  <a:outerShdw blurRad="38100" dist="38100" dir="2700000" algn="tl">
                    <a:srgbClr val="000000">
                      <a:alpha val="43137"/>
                    </a:srgbClr>
                  </a:outerShdw>
                </a:effectLst>
                <a:latin typeface="French Script MT" panose="03020402040607040605" pitchFamily="66" charset="0"/>
              </a:defRPr>
            </a:lvl1pPr>
          </a:lstStyle>
          <a:p>
            <a:r>
              <a:rPr lang="pt-BR" sz="6600" b="1" dirty="0">
                <a:solidFill>
                  <a:schemeClr val="tx1"/>
                </a:solidFill>
                <a:latin typeface="+mn-lt"/>
              </a:rPr>
              <a:t>GRATUIDADE</a:t>
            </a:r>
          </a:p>
          <a:p>
            <a:r>
              <a:rPr lang="pt-BR" sz="1400" dirty="0">
                <a:solidFill>
                  <a:schemeClr val="tx1"/>
                </a:solidFill>
                <a:effectLst/>
                <a:latin typeface="Calibri" pitchFamily="34" charset="0"/>
                <a:cs typeface="Calibri" pitchFamily="34" charset="0"/>
              </a:rPr>
              <a:t>(Art. 12 da LAI e art. 4º do Decreto 7.724/2012)</a:t>
            </a:r>
            <a:endParaRPr lang="pt-BR" sz="6600" dirty="0">
              <a:solidFill>
                <a:schemeClr val="tx1"/>
              </a:solidFill>
            </a:endParaRPr>
          </a:p>
        </p:txBody>
      </p:sp>
      <p:pic>
        <p:nvPicPr>
          <p:cNvPr id="4" name="Imagem 3"/>
          <p:cNvPicPr>
            <a:picLocks noChangeAspect="1"/>
          </p:cNvPicPr>
          <p:nvPr/>
        </p:nvPicPr>
        <p:blipFill>
          <a:blip r:embed="rId3"/>
          <a:stretch>
            <a:fillRect/>
          </a:stretch>
        </p:blipFill>
        <p:spPr>
          <a:xfrm>
            <a:off x="2302613" y="3513744"/>
            <a:ext cx="2114550" cy="2162175"/>
          </a:xfrm>
          <a:prstGeom prst="rect">
            <a:avLst/>
          </a:prstGeom>
        </p:spPr>
      </p:pic>
      <p:pic>
        <p:nvPicPr>
          <p:cNvPr id="5" name="Imagem 4"/>
          <p:cNvPicPr>
            <a:picLocks noChangeAspect="1"/>
          </p:cNvPicPr>
          <p:nvPr/>
        </p:nvPicPr>
        <p:blipFill>
          <a:blip r:embed="rId4"/>
          <a:stretch>
            <a:fillRect/>
          </a:stretch>
        </p:blipFill>
        <p:spPr>
          <a:xfrm>
            <a:off x="4815885" y="3513744"/>
            <a:ext cx="2000250" cy="2286000"/>
          </a:xfrm>
          <a:prstGeom prst="rect">
            <a:avLst/>
          </a:prstGeom>
        </p:spPr>
      </p:pic>
    </p:spTree>
    <p:extLst>
      <p:ext uri="{BB962C8B-B14F-4D97-AF65-F5344CB8AC3E}">
        <p14:creationId xmlns:p14="http://schemas.microsoft.com/office/powerpoint/2010/main" val="233363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t="77944"/>
          <a:stretch/>
        </p:blipFill>
        <p:spPr>
          <a:xfrm>
            <a:off x="1000125" y="9409813"/>
            <a:ext cx="7143750" cy="4720523"/>
          </a:xfrm>
          <a:prstGeom prst="rect">
            <a:avLst/>
          </a:prstGeom>
        </p:spPr>
      </p:pic>
      <p:pic>
        <p:nvPicPr>
          <p:cNvPr id="3" name="Imagem 2"/>
          <p:cNvPicPr>
            <a:picLocks noChangeAspect="1"/>
          </p:cNvPicPr>
          <p:nvPr/>
        </p:nvPicPr>
        <p:blipFill rotWithShape="1">
          <a:blip r:embed="rId2"/>
          <a:srcRect l="4168" t="112421" r="-4168" b="-28766"/>
          <a:stretch/>
        </p:blipFill>
        <p:spPr>
          <a:xfrm>
            <a:off x="1000125" y="9409813"/>
            <a:ext cx="7143750" cy="3498113"/>
          </a:xfrm>
          <a:prstGeom prst="rect">
            <a:avLst/>
          </a:prstGeom>
        </p:spPr>
      </p:pic>
      <p:sp>
        <p:nvSpPr>
          <p:cNvPr id="6" name="Retângulo 5"/>
          <p:cNvSpPr/>
          <p:nvPr/>
        </p:nvSpPr>
        <p:spPr>
          <a:xfrm>
            <a:off x="691116" y="1653437"/>
            <a:ext cx="7783033" cy="923330"/>
          </a:xfrm>
          <a:prstGeom prst="rect">
            <a:avLst/>
          </a:prstGeom>
        </p:spPr>
        <p:txBody>
          <a:bodyPr wrap="square">
            <a:spAutoFit/>
          </a:bodyPr>
          <a:lstStyle/>
          <a:p>
            <a:pPr algn="just"/>
            <a:r>
              <a:rPr lang="pt-BR" dirty="0">
                <a:latin typeface="Calibri" pitchFamily="34" charset="0"/>
                <a:cs typeface="Calibri" pitchFamily="34" charset="0"/>
              </a:rPr>
              <a:t>“A busca e o fornecimento da informação são </a:t>
            </a:r>
            <a:r>
              <a:rPr lang="pt-BR" b="1" i="1" dirty="0">
                <a:solidFill>
                  <a:srgbClr val="0070C0"/>
                </a:solidFill>
                <a:latin typeface="Calibri" pitchFamily="34" charset="0"/>
                <a:cs typeface="Calibri" pitchFamily="34" charset="0"/>
              </a:rPr>
              <a:t>gratuitos,</a:t>
            </a:r>
            <a:r>
              <a:rPr lang="pt-BR" b="1" i="1" dirty="0">
                <a:latin typeface="Calibri" pitchFamily="34" charset="0"/>
                <a:cs typeface="Calibri" pitchFamily="34" charset="0"/>
              </a:rPr>
              <a:t> </a:t>
            </a:r>
            <a:r>
              <a:rPr lang="pt-BR" dirty="0">
                <a:latin typeface="Calibri" pitchFamily="34" charset="0"/>
                <a:cs typeface="Calibri" pitchFamily="34" charset="0"/>
              </a:rPr>
              <a:t>ressalvada a cobrança do valor referente ao custo dos serviços e dos materiais utilizados, tais como </a:t>
            </a:r>
            <a:r>
              <a:rPr lang="pt-BR" b="1" i="1" dirty="0">
                <a:solidFill>
                  <a:srgbClr val="0070C0"/>
                </a:solidFill>
                <a:latin typeface="Calibri" pitchFamily="34" charset="0"/>
                <a:cs typeface="Calibri" pitchFamily="34" charset="0"/>
              </a:rPr>
              <a:t>reprodução de documentos</a:t>
            </a:r>
            <a:r>
              <a:rPr lang="pt-BR" dirty="0">
                <a:solidFill>
                  <a:srgbClr val="0070C0"/>
                </a:solidFill>
                <a:latin typeface="Calibri" pitchFamily="34" charset="0"/>
                <a:cs typeface="Calibri" pitchFamily="34" charset="0"/>
              </a:rPr>
              <a:t>, </a:t>
            </a:r>
            <a:r>
              <a:rPr lang="pt-BR" b="1" i="1" dirty="0">
                <a:solidFill>
                  <a:srgbClr val="0070C0"/>
                </a:solidFill>
                <a:latin typeface="Calibri" pitchFamily="34" charset="0"/>
                <a:cs typeface="Calibri" pitchFamily="34" charset="0"/>
              </a:rPr>
              <a:t>mídias digitais </a:t>
            </a:r>
            <a:r>
              <a:rPr lang="pt-BR" dirty="0">
                <a:solidFill>
                  <a:srgbClr val="0070C0"/>
                </a:solidFill>
                <a:latin typeface="Calibri" pitchFamily="34" charset="0"/>
                <a:cs typeface="Calibri" pitchFamily="34" charset="0"/>
              </a:rPr>
              <a:t>e </a:t>
            </a:r>
            <a:r>
              <a:rPr lang="pt-BR" b="1" i="1" dirty="0">
                <a:solidFill>
                  <a:srgbClr val="0070C0"/>
                </a:solidFill>
                <a:latin typeface="Calibri" pitchFamily="34" charset="0"/>
                <a:cs typeface="Calibri" pitchFamily="34" charset="0"/>
              </a:rPr>
              <a:t>postagem”</a:t>
            </a:r>
            <a:r>
              <a:rPr lang="pt-BR" dirty="0">
                <a:solidFill>
                  <a:srgbClr val="0070C0"/>
                </a:solidFill>
                <a:latin typeface="Calibri" pitchFamily="34" charset="0"/>
                <a:cs typeface="Calibri" pitchFamily="34" charset="0"/>
              </a:rPr>
              <a:t>.</a:t>
            </a:r>
            <a:endParaRPr lang="pt-BR" sz="1600" dirty="0">
              <a:solidFill>
                <a:srgbClr val="0070C0"/>
              </a:solidFill>
              <a:latin typeface="Calibri" pitchFamily="34" charset="0"/>
              <a:cs typeface="Calibri" pitchFamily="34" charset="0"/>
            </a:endParaRPr>
          </a:p>
        </p:txBody>
      </p:sp>
      <p:sp>
        <p:nvSpPr>
          <p:cNvPr id="8" name="Retângulo 7"/>
          <p:cNvSpPr/>
          <p:nvPr/>
        </p:nvSpPr>
        <p:spPr>
          <a:xfrm>
            <a:off x="268422" y="3199919"/>
            <a:ext cx="8607155" cy="2031325"/>
          </a:xfrm>
          <a:prstGeom prst="rect">
            <a:avLst/>
          </a:prstGeom>
        </p:spPr>
        <p:txBody>
          <a:bodyPr wrap="square">
            <a:spAutoFit/>
          </a:bodyPr>
          <a:lstStyle/>
          <a:p>
            <a:pPr marL="285750" indent="-285750" algn="just">
              <a:buFont typeface="Arial" panose="020B0604020202020204" pitchFamily="34" charset="0"/>
              <a:buChar char="•"/>
            </a:pPr>
            <a:r>
              <a:rPr lang="pt-BR" dirty="0">
                <a:latin typeface="Calibri" pitchFamily="34" charset="0"/>
                <a:cs typeface="Calibri" pitchFamily="34" charset="0"/>
              </a:rPr>
              <a:t>Está isento de ressarcir os custos dos serviços e dos materiais utilizados aquele cuja situação econômica não lhe permita fazê-lo sem prejuízo do sustento próprio ou da família, declarada nos termos da Lei nº 7.115, de 29 de agosto de 1983.</a:t>
            </a:r>
          </a:p>
          <a:p>
            <a:pPr algn="just"/>
            <a:endParaRPr lang="pt-BR" dirty="0">
              <a:latin typeface="Calibri" pitchFamily="34" charset="0"/>
              <a:cs typeface="Calibri" pitchFamily="34" charset="0"/>
            </a:endParaRPr>
          </a:p>
          <a:p>
            <a:pPr marL="285750" indent="-285750" algn="just">
              <a:buFont typeface="Arial" panose="020B0604020202020204" pitchFamily="34" charset="0"/>
              <a:buChar char="•"/>
            </a:pPr>
            <a:r>
              <a:rPr lang="pt-BR" dirty="0">
                <a:latin typeface="Calibri" pitchFamily="34" charset="0"/>
                <a:cs typeface="Calibri" pitchFamily="34" charset="0"/>
              </a:rPr>
              <a:t>Declaratório.</a:t>
            </a:r>
          </a:p>
          <a:p>
            <a:pPr algn="just"/>
            <a:endParaRPr lang="pt-BR" dirty="0">
              <a:latin typeface="Calibri" pitchFamily="34" charset="0"/>
              <a:cs typeface="Calibri" pitchFamily="34" charset="0"/>
            </a:endParaRPr>
          </a:p>
          <a:p>
            <a:pPr marL="285750" indent="-285750" algn="just">
              <a:buFont typeface="Arial" panose="020B0604020202020204" pitchFamily="34" charset="0"/>
              <a:buChar char="•"/>
            </a:pPr>
            <a:r>
              <a:rPr lang="pt-BR" dirty="0">
                <a:latin typeface="Calibri" pitchFamily="34" charset="0"/>
                <a:cs typeface="Calibri" pitchFamily="34" charset="0"/>
              </a:rPr>
              <a:t>Declaração falsa: sanções civis, administrativas e criminais. </a:t>
            </a:r>
          </a:p>
        </p:txBody>
      </p:sp>
    </p:spTree>
    <p:extLst>
      <p:ext uri="{BB962C8B-B14F-4D97-AF65-F5344CB8AC3E}">
        <p14:creationId xmlns:p14="http://schemas.microsoft.com/office/powerpoint/2010/main" val="109411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33916" y="1905246"/>
            <a:ext cx="8729331" cy="4462760"/>
          </a:xfrm>
          <a:prstGeom prst="rect">
            <a:avLst/>
          </a:prstGeom>
        </p:spPr>
        <p:txBody>
          <a:bodyPr wrap="square">
            <a:spAutoFit/>
          </a:bodyPr>
          <a:lstStyle/>
          <a:p>
            <a:pPr algn="just"/>
            <a:r>
              <a:rPr lang="pt-BR" b="1" i="1" dirty="0">
                <a:latin typeface="Calibri" pitchFamily="34" charset="0"/>
                <a:cs typeface="Calibri" pitchFamily="34" charset="0"/>
              </a:rPr>
              <a:t>Passo 1</a:t>
            </a:r>
            <a:r>
              <a:rPr lang="pt-BR" b="1" i="1" dirty="0">
                <a:solidFill>
                  <a:srgbClr val="1C5990"/>
                </a:solidFill>
                <a:latin typeface="Calibri" pitchFamily="34" charset="0"/>
                <a:cs typeface="Calibri" pitchFamily="34" charset="0"/>
              </a:rPr>
              <a:t> </a:t>
            </a:r>
            <a:r>
              <a:rPr lang="pt-BR" sz="1600" dirty="0">
                <a:solidFill>
                  <a:schemeClr val="bg2">
                    <a:lumMod val="50000"/>
                  </a:schemeClr>
                </a:solidFill>
                <a:latin typeface="Calibri" pitchFamily="34" charset="0"/>
                <a:cs typeface="Calibri" pitchFamily="34" charset="0"/>
              </a:rPr>
              <a:t>– </a:t>
            </a:r>
            <a:r>
              <a:rPr lang="pt-BR" dirty="0">
                <a:latin typeface="Calibri" pitchFamily="34" charset="0"/>
                <a:cs typeface="Calibri" pitchFamily="34" charset="0"/>
              </a:rPr>
              <a:t>Avisar ao requerente sobre o custo dos serviços e do material utilizado, informando link para gerar Guia de Recolhimento da União - GRU. Ou gerar GRU ou documento equivalente.  </a:t>
            </a:r>
          </a:p>
          <a:p>
            <a:endParaRPr lang="pt-BR" dirty="0">
              <a:solidFill>
                <a:schemeClr val="bg2">
                  <a:lumMod val="50000"/>
                </a:schemeClr>
              </a:solidFill>
              <a:latin typeface="Calibri" pitchFamily="34" charset="0"/>
              <a:cs typeface="Calibri" pitchFamily="34" charset="0"/>
            </a:endParaRPr>
          </a:p>
          <a:p>
            <a:pPr algn="just"/>
            <a:r>
              <a:rPr lang="pt-BR" b="1" i="1" dirty="0">
                <a:latin typeface="Calibri" pitchFamily="34" charset="0"/>
                <a:cs typeface="Calibri" pitchFamily="34" charset="0"/>
              </a:rPr>
              <a:t>Passo 2 – </a:t>
            </a:r>
            <a:r>
              <a:rPr lang="pt-BR" dirty="0">
                <a:latin typeface="Calibri" pitchFamily="34" charset="0"/>
                <a:cs typeface="Calibri" pitchFamily="34" charset="0"/>
              </a:rPr>
              <a:t>Comunicar ao requerente que a informação estará disponível no prazo de dez dias, contado da comprovação do pagamento ou da entrega de declaração de pobreza por ele firmada. </a:t>
            </a:r>
            <a:r>
              <a:rPr lang="pt-BR" sz="1600" i="1" dirty="0"/>
              <a:t>(Ressalvadas hipóteses justificadas em que, devido ao volume ou ao estado dos documentos, a reprodução demande prazo superior)</a:t>
            </a:r>
          </a:p>
          <a:p>
            <a:pPr algn="just"/>
            <a:endParaRPr lang="pt-BR" dirty="0"/>
          </a:p>
          <a:p>
            <a:pPr algn="just"/>
            <a:r>
              <a:rPr lang="pt-BR" b="1" i="1" dirty="0">
                <a:latin typeface="Calibri" pitchFamily="34" charset="0"/>
                <a:cs typeface="Calibri" pitchFamily="34" charset="0"/>
              </a:rPr>
              <a:t>Passo 3 – </a:t>
            </a:r>
            <a:r>
              <a:rPr lang="pt-BR" dirty="0">
                <a:latin typeface="Calibri" pitchFamily="34" charset="0"/>
                <a:cs typeface="Calibri" pitchFamily="34" charset="0"/>
              </a:rPr>
              <a:t>Registrar no e-SIC: Acesso concedido/comunicada necessidade de pagamento de custos de postagem e/ou reprodução.</a:t>
            </a:r>
          </a:p>
          <a:p>
            <a:endParaRPr lang="pt-BR" dirty="0">
              <a:latin typeface="Calibri" pitchFamily="34" charset="0"/>
              <a:cs typeface="Calibri" pitchFamily="34" charset="0"/>
            </a:endParaRPr>
          </a:p>
          <a:p>
            <a:pPr algn="just"/>
            <a:r>
              <a:rPr lang="pt-BR" b="1" i="1" dirty="0">
                <a:latin typeface="Calibri" pitchFamily="34" charset="0"/>
                <a:cs typeface="Calibri" pitchFamily="34" charset="0"/>
              </a:rPr>
              <a:t>Passo 4 – </a:t>
            </a:r>
            <a:r>
              <a:rPr lang="pt-BR" dirty="0">
                <a:latin typeface="Calibri" pitchFamily="34" charset="0"/>
                <a:cs typeface="Calibri" pitchFamily="34" charset="0"/>
              </a:rPr>
              <a:t>Receber comprovação de pagamento e entregar a informação. </a:t>
            </a:r>
            <a:r>
              <a:rPr lang="pt-BR" sz="1600" i="1" dirty="0"/>
              <a:t>(controle de recebimento com data da entrega).</a:t>
            </a:r>
          </a:p>
          <a:p>
            <a:endParaRPr lang="pt-BR" dirty="0"/>
          </a:p>
          <a:p>
            <a:r>
              <a:rPr lang="pt-BR" b="1" i="1" dirty="0">
                <a:latin typeface="Calibri" pitchFamily="34" charset="0"/>
                <a:cs typeface="Calibri" pitchFamily="34" charset="0"/>
              </a:rPr>
              <a:t>Passo 5 –  </a:t>
            </a:r>
            <a:r>
              <a:rPr lang="pt-BR" dirty="0">
                <a:latin typeface="Calibri" pitchFamily="34" charset="0"/>
                <a:cs typeface="Calibri" pitchFamily="34" charset="0"/>
              </a:rPr>
              <a:t>Informar ao requerente sobre prazo e forma para interposição de recurso. </a:t>
            </a:r>
            <a:endParaRPr lang="pt-BR" sz="1200" dirty="0"/>
          </a:p>
        </p:txBody>
      </p:sp>
      <p:sp>
        <p:nvSpPr>
          <p:cNvPr id="3" name="Retângulo 2"/>
          <p:cNvSpPr/>
          <p:nvPr/>
        </p:nvSpPr>
        <p:spPr>
          <a:xfrm>
            <a:off x="1860524" y="979600"/>
            <a:ext cx="5476114" cy="523220"/>
          </a:xfrm>
          <a:prstGeom prst="rect">
            <a:avLst/>
          </a:prstGeom>
        </p:spPr>
        <p:txBody>
          <a:bodyPr wrap="none">
            <a:spAutoFit/>
          </a:bodyPr>
          <a:lstStyle/>
          <a:p>
            <a:r>
              <a:rPr lang="pt-BR" sz="2800" b="1" dirty="0">
                <a:effectLst>
                  <a:outerShdw blurRad="38100" dist="38100" dir="2700000" algn="tl">
                    <a:srgbClr val="000000">
                      <a:alpha val="43137"/>
                    </a:srgbClr>
                  </a:outerShdw>
                </a:effectLst>
              </a:rPr>
              <a:t>PROCEDIMENTOS PARA COBRANÇA</a:t>
            </a:r>
          </a:p>
        </p:txBody>
      </p:sp>
    </p:spTree>
    <p:extLst>
      <p:ext uri="{BB962C8B-B14F-4D97-AF65-F5344CB8AC3E}">
        <p14:creationId xmlns:p14="http://schemas.microsoft.com/office/powerpoint/2010/main" val="269070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02757" y="5051595"/>
            <a:ext cx="7368363" cy="1077218"/>
          </a:xfrm>
          <a:prstGeom prst="rect">
            <a:avLst/>
          </a:prstGeom>
        </p:spPr>
        <p:txBody>
          <a:bodyPr wrap="square">
            <a:spAutoFit/>
          </a:bodyPr>
          <a:lstStyle/>
          <a:p>
            <a:pPr algn="ctr"/>
            <a:r>
              <a:rPr lang="pt-BR" sz="3200" dirty="0"/>
              <a:t>“Apropriar-se e consolidar os conceitos básicos da LAI”.</a:t>
            </a:r>
          </a:p>
        </p:txBody>
      </p:sp>
      <p:pic>
        <p:nvPicPr>
          <p:cNvPr id="5" name="Imagem 4"/>
          <p:cNvPicPr>
            <a:picLocks noChangeAspect="1"/>
          </p:cNvPicPr>
          <p:nvPr/>
        </p:nvPicPr>
        <p:blipFill>
          <a:blip r:embed="rId2"/>
          <a:stretch>
            <a:fillRect/>
          </a:stretch>
        </p:blipFill>
        <p:spPr>
          <a:xfrm>
            <a:off x="1772314" y="731209"/>
            <a:ext cx="5429250" cy="3524250"/>
          </a:xfrm>
          <a:prstGeom prst="rect">
            <a:avLst/>
          </a:prstGeom>
        </p:spPr>
      </p:pic>
    </p:spTree>
    <p:extLst>
      <p:ext uri="{BB962C8B-B14F-4D97-AF65-F5344CB8AC3E}">
        <p14:creationId xmlns:p14="http://schemas.microsoft.com/office/powerpoint/2010/main" val="415909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371599"/>
            <a:ext cx="8835657" cy="830997"/>
          </a:xfrm>
          <a:prstGeom prst="rect">
            <a:avLst/>
          </a:prstGeom>
          <a:noFill/>
        </p:spPr>
        <p:txBody>
          <a:bodyPr wrap="square" rtlCol="0">
            <a:spAutoFit/>
          </a:bodyPr>
          <a:lstStyle>
            <a:defPPr>
              <a:defRPr lang="pt-BR"/>
            </a:defPPr>
            <a:lvl1pPr algn="ctr">
              <a:defRPr sz="4400">
                <a:solidFill>
                  <a:srgbClr val="00B050"/>
                </a:solidFill>
                <a:effectLst>
                  <a:outerShdw blurRad="38100" dist="38100" dir="2700000" algn="tl">
                    <a:srgbClr val="000000">
                      <a:alpha val="43137"/>
                    </a:srgbClr>
                  </a:outerShdw>
                </a:effectLst>
                <a:latin typeface="French Script MT" panose="03020402040607040605" pitchFamily="66" charset="0"/>
              </a:defRPr>
            </a:lvl1pPr>
          </a:lstStyle>
          <a:p>
            <a:r>
              <a:rPr lang="pt-BR" sz="4800" b="1" dirty="0">
                <a:solidFill>
                  <a:schemeClr val="tx1"/>
                </a:solidFill>
                <a:latin typeface="+mn-lt"/>
              </a:rPr>
              <a:t>RESPOSTA</a:t>
            </a:r>
            <a:endParaRPr lang="pt-BR" sz="1600" b="1" dirty="0">
              <a:latin typeface="+mn-lt"/>
            </a:endParaRPr>
          </a:p>
        </p:txBody>
      </p:sp>
      <p:pic>
        <p:nvPicPr>
          <p:cNvPr id="2" name="Imagem 1"/>
          <p:cNvPicPr>
            <a:picLocks noChangeAspect="1"/>
          </p:cNvPicPr>
          <p:nvPr/>
        </p:nvPicPr>
        <p:blipFill rotWithShape="1">
          <a:blip r:embed="rId2"/>
          <a:srcRect b="10695"/>
          <a:stretch/>
        </p:blipFill>
        <p:spPr>
          <a:xfrm>
            <a:off x="1818807" y="2828260"/>
            <a:ext cx="5198042" cy="3604437"/>
          </a:xfrm>
          <a:prstGeom prst="rect">
            <a:avLst/>
          </a:prstGeom>
        </p:spPr>
      </p:pic>
    </p:spTree>
    <p:extLst>
      <p:ext uri="{BB962C8B-B14F-4D97-AF65-F5344CB8AC3E}">
        <p14:creationId xmlns:p14="http://schemas.microsoft.com/office/powerpoint/2010/main" val="356499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853682850"/>
              </p:ext>
            </p:extLst>
          </p:nvPr>
        </p:nvGraphicFramePr>
        <p:xfrm>
          <a:off x="1566530" y="499730"/>
          <a:ext cx="6096000" cy="246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2210187605"/>
              </p:ext>
            </p:extLst>
          </p:nvPr>
        </p:nvGraphicFramePr>
        <p:xfrm>
          <a:off x="1566530" y="2098155"/>
          <a:ext cx="6096000" cy="24626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a 7"/>
          <p:cNvGraphicFramePr/>
          <p:nvPr>
            <p:extLst>
              <p:ext uri="{D42A27DB-BD31-4B8C-83A1-F6EECF244321}">
                <p14:modId xmlns:p14="http://schemas.microsoft.com/office/powerpoint/2010/main" val="2022757652"/>
              </p:ext>
            </p:extLst>
          </p:nvPr>
        </p:nvGraphicFramePr>
        <p:xfrm>
          <a:off x="1566530" y="3983660"/>
          <a:ext cx="6096000" cy="24626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5035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343588233"/>
              </p:ext>
            </p:extLst>
          </p:nvPr>
        </p:nvGraphicFramePr>
        <p:xfrm>
          <a:off x="1566530" y="499730"/>
          <a:ext cx="6096000" cy="246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2838141218"/>
              </p:ext>
            </p:extLst>
          </p:nvPr>
        </p:nvGraphicFramePr>
        <p:xfrm>
          <a:off x="1566530" y="2098155"/>
          <a:ext cx="6096000" cy="24626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a 4"/>
          <p:cNvGraphicFramePr/>
          <p:nvPr>
            <p:extLst>
              <p:ext uri="{D42A27DB-BD31-4B8C-83A1-F6EECF244321}">
                <p14:modId xmlns:p14="http://schemas.microsoft.com/office/powerpoint/2010/main" val="240327288"/>
              </p:ext>
            </p:extLst>
          </p:nvPr>
        </p:nvGraphicFramePr>
        <p:xfrm>
          <a:off x="1566530" y="3696580"/>
          <a:ext cx="6096000" cy="24626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276920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52893" y="1201479"/>
            <a:ext cx="8272130" cy="2031325"/>
          </a:xfrm>
          <a:prstGeom prst="rect">
            <a:avLst/>
          </a:prstGeom>
          <a:noFill/>
        </p:spPr>
        <p:txBody>
          <a:bodyPr wrap="square" rtlCol="0">
            <a:spAutoFit/>
          </a:bodyPr>
          <a:lstStyle/>
          <a:p>
            <a:r>
              <a:rPr lang="pt-BR" dirty="0"/>
              <a:t>Antes de enviar a resposta o órgão ou entidade deve sempre informar:</a:t>
            </a:r>
          </a:p>
          <a:p>
            <a:endParaRPr lang="pt-BR" dirty="0"/>
          </a:p>
          <a:p>
            <a:pPr marL="285750" indent="-285750">
              <a:buFont typeface="Wingdings" panose="05000000000000000000" pitchFamily="2" charset="2"/>
              <a:buChar char="ü"/>
            </a:pPr>
            <a:r>
              <a:rPr lang="pt-BR" dirty="0"/>
              <a:t>A possibilidade de interposição do recurso, indicando o prazo.</a:t>
            </a:r>
          </a:p>
          <a:p>
            <a:pPr marL="285750" indent="-285750">
              <a:buFont typeface="Wingdings" panose="05000000000000000000" pitchFamily="2" charset="2"/>
              <a:buChar char="ü"/>
            </a:pPr>
            <a:r>
              <a:rPr lang="pt-BR" dirty="0"/>
              <a:t>O responsável pela resposta.</a:t>
            </a:r>
          </a:p>
          <a:p>
            <a:pPr marL="285750" indent="-285750">
              <a:buFont typeface="Wingdings" panose="05000000000000000000" pitchFamily="2" charset="2"/>
              <a:buChar char="ü"/>
            </a:pPr>
            <a:r>
              <a:rPr lang="pt-BR" dirty="0"/>
              <a:t>O destinatário do recurso.</a:t>
            </a:r>
          </a:p>
          <a:p>
            <a:endParaRPr lang="pt-BR" dirty="0"/>
          </a:p>
          <a:p>
            <a:endParaRPr lang="pt-BR" dirty="0"/>
          </a:p>
        </p:txBody>
      </p:sp>
      <p:pic>
        <p:nvPicPr>
          <p:cNvPr id="4" name="Imagem 3"/>
          <p:cNvPicPr>
            <a:picLocks noChangeAspect="1"/>
          </p:cNvPicPr>
          <p:nvPr/>
        </p:nvPicPr>
        <p:blipFill>
          <a:blip r:embed="rId2"/>
          <a:stretch>
            <a:fillRect/>
          </a:stretch>
        </p:blipFill>
        <p:spPr>
          <a:xfrm>
            <a:off x="119379" y="2912624"/>
            <a:ext cx="8830160" cy="1499887"/>
          </a:xfrm>
          <a:prstGeom prst="rect">
            <a:avLst/>
          </a:prstGeom>
        </p:spPr>
      </p:pic>
      <p:sp>
        <p:nvSpPr>
          <p:cNvPr id="6" name="Retângulo 5"/>
          <p:cNvSpPr/>
          <p:nvPr/>
        </p:nvSpPr>
        <p:spPr>
          <a:xfrm>
            <a:off x="398393" y="5273649"/>
            <a:ext cx="8426629" cy="646331"/>
          </a:xfrm>
          <a:prstGeom prst="rect">
            <a:avLst/>
          </a:prstGeom>
        </p:spPr>
        <p:txBody>
          <a:bodyPr wrap="square">
            <a:spAutoFit/>
          </a:bodyPr>
          <a:lstStyle/>
          <a:p>
            <a:r>
              <a:rPr lang="pt-BR" dirty="0">
                <a:latin typeface="Calibri" panose="020F0502020204030204" pitchFamily="34" charset="0"/>
                <a:ea typeface="Calibri" panose="020F0502020204030204" pitchFamily="34" charset="0"/>
                <a:cs typeface="Times New Roman" panose="02020603050405020304" pitchFamily="18" charset="0"/>
              </a:rPr>
              <a:t>Caso ainda permaneçam dúvidas, vocês podem consultar o manual do e-SIC disponível em </a:t>
            </a:r>
            <a:r>
              <a:rPr lang="pt-B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http://esic.cgu.gov.br/sistema/site/dicas_pedido.html</a:t>
            </a:r>
            <a:r>
              <a:rPr lang="pt-BR" dirty="0">
                <a:latin typeface="Calibri" panose="020F0502020204030204" pitchFamily="34" charset="0"/>
                <a:ea typeface="Calibri" panose="020F0502020204030204" pitchFamily="34" charset="0"/>
                <a:cs typeface="Times New Roman" panose="02020603050405020304" pitchFamily="18" charset="0"/>
              </a:rPr>
              <a:t> </a:t>
            </a:r>
            <a:endParaRPr lang="pt-BR" dirty="0"/>
          </a:p>
        </p:txBody>
      </p:sp>
    </p:spTree>
    <p:extLst>
      <p:ext uri="{BB962C8B-B14F-4D97-AF65-F5344CB8AC3E}">
        <p14:creationId xmlns:p14="http://schemas.microsoft.com/office/powerpoint/2010/main" val="2126267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79944" y="1446028"/>
            <a:ext cx="5853223" cy="461665"/>
          </a:xfrm>
          <a:prstGeom prst="rect">
            <a:avLst/>
          </a:prstGeom>
          <a:noFill/>
        </p:spPr>
        <p:txBody>
          <a:bodyPr wrap="square" rtlCol="0">
            <a:spAutoFit/>
          </a:bodyPr>
          <a:lstStyle/>
          <a:p>
            <a:r>
              <a:rPr lang="pt-BR" sz="2400" b="1" dirty="0">
                <a:effectLst>
                  <a:outerShdw blurRad="38100" dist="38100" dir="2700000" algn="tl">
                    <a:srgbClr val="000000">
                      <a:alpha val="43137"/>
                    </a:srgbClr>
                  </a:outerShdw>
                </a:effectLst>
              </a:rPr>
              <a:t>PORTARIA Nº 1.254, DE 18 DE MAIO DE 2015</a:t>
            </a:r>
          </a:p>
        </p:txBody>
      </p:sp>
      <p:sp>
        <p:nvSpPr>
          <p:cNvPr id="3" name="Retângulo 2"/>
          <p:cNvSpPr/>
          <p:nvPr/>
        </p:nvSpPr>
        <p:spPr>
          <a:xfrm>
            <a:off x="691116" y="2773740"/>
            <a:ext cx="7921256" cy="1754326"/>
          </a:xfrm>
          <a:prstGeom prst="rect">
            <a:avLst/>
          </a:prstGeom>
        </p:spPr>
        <p:txBody>
          <a:bodyPr wrap="square">
            <a:spAutoFit/>
          </a:bodyPr>
          <a:lstStyle/>
          <a:p>
            <a:pPr algn="just"/>
            <a:r>
              <a:rPr lang="pt-BR" i="1" dirty="0"/>
              <a:t>“Art. 2º A </a:t>
            </a:r>
            <a:r>
              <a:rPr lang="pt-BR" b="1" i="1" dirty="0">
                <a:solidFill>
                  <a:srgbClr val="0070C0"/>
                </a:solidFill>
              </a:rPr>
              <a:t>utilização do e-SIC é obrigatória </a:t>
            </a:r>
            <a:r>
              <a:rPr lang="pt-BR" i="1" dirty="0"/>
              <a:t>para órgãos da administração direta, autarquias, fundações públicas, empresas públicas, sociedades de economia mista e demais entidades controladas direta ou indiretamente pela União. </a:t>
            </a:r>
          </a:p>
          <a:p>
            <a:pPr algn="just"/>
            <a:r>
              <a:rPr lang="pt-BR" i="1" dirty="0"/>
              <a:t>Parágrafo único. A obrigatoriedade do e-SIC não exclui a possibilidade de utilização, pelos órgãos e entidades, de outros sistemas para organização dos fluxos internos de tratamento dos pedidos de acesso à informação”.</a:t>
            </a:r>
          </a:p>
        </p:txBody>
      </p:sp>
    </p:spTree>
    <p:extLst>
      <p:ext uri="{BB962C8B-B14F-4D97-AF65-F5344CB8AC3E}">
        <p14:creationId xmlns:p14="http://schemas.microsoft.com/office/powerpoint/2010/main" val="2873786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82774" y="1413394"/>
            <a:ext cx="8761226" cy="1107996"/>
          </a:xfrm>
          <a:prstGeom prst="rect">
            <a:avLst/>
          </a:prstGeom>
          <a:noFill/>
        </p:spPr>
        <p:txBody>
          <a:bodyPr wrap="square" rtlCol="0">
            <a:spAutoFit/>
          </a:bodyPr>
          <a:lstStyle>
            <a:defPPr>
              <a:defRPr lang="pt-BR"/>
            </a:defPPr>
            <a:lvl1pPr algn="ctr">
              <a:defRPr sz="4400">
                <a:solidFill>
                  <a:srgbClr val="00B050"/>
                </a:solidFill>
                <a:effectLst>
                  <a:outerShdw blurRad="38100" dist="38100" dir="2700000" algn="tl">
                    <a:srgbClr val="000000">
                      <a:alpha val="43137"/>
                    </a:srgbClr>
                  </a:outerShdw>
                </a:effectLst>
                <a:latin typeface="French Script MT" panose="03020402040607040605" pitchFamily="66" charset="0"/>
              </a:defRPr>
            </a:lvl1pPr>
          </a:lstStyle>
          <a:p>
            <a:r>
              <a:rPr lang="pt-BR" sz="6600" dirty="0">
                <a:solidFill>
                  <a:schemeClr val="tx1"/>
                </a:solidFill>
                <a:latin typeface="+mn-lt"/>
              </a:rPr>
              <a:t>RESTRIÇÃO DE ACESSO</a:t>
            </a:r>
            <a:endParaRPr lang="pt-BR" sz="1600" dirty="0">
              <a:solidFill>
                <a:schemeClr val="tx1"/>
              </a:solidFill>
              <a:latin typeface="+mn-lt"/>
            </a:endParaRPr>
          </a:p>
        </p:txBody>
      </p:sp>
      <p:pic>
        <p:nvPicPr>
          <p:cNvPr id="2" name="Imagem 1"/>
          <p:cNvPicPr>
            <a:picLocks noChangeAspect="1"/>
          </p:cNvPicPr>
          <p:nvPr/>
        </p:nvPicPr>
        <p:blipFill>
          <a:blip r:embed="rId2"/>
          <a:stretch>
            <a:fillRect/>
          </a:stretch>
        </p:blipFill>
        <p:spPr>
          <a:xfrm>
            <a:off x="2270869" y="2881423"/>
            <a:ext cx="4985035" cy="2817628"/>
          </a:xfrm>
          <a:prstGeom prst="rect">
            <a:avLst/>
          </a:prstGeom>
        </p:spPr>
      </p:pic>
    </p:spTree>
    <p:extLst>
      <p:ext uri="{BB962C8B-B14F-4D97-AF65-F5344CB8AC3E}">
        <p14:creationId xmlns:p14="http://schemas.microsoft.com/office/powerpoint/2010/main" val="1109854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632" y="1129066"/>
            <a:ext cx="8835655" cy="4401205"/>
          </a:xfrm>
          <a:prstGeom prst="rect">
            <a:avLst/>
          </a:prstGeom>
        </p:spPr>
        <p:txBody>
          <a:bodyPr wrap="square">
            <a:spAutoFit/>
          </a:bodyPr>
          <a:lstStyle/>
          <a:p>
            <a:pPr marL="1371600" lvl="2" indent="-457200" algn="just">
              <a:buFont typeface="Calibri" panose="020F0502020204030204" pitchFamily="34" charset="0"/>
              <a:buChar char="×"/>
            </a:pPr>
            <a:r>
              <a:rPr lang="pt-BR" sz="2800" dirty="0"/>
              <a:t> Dados Pessoais</a:t>
            </a:r>
          </a:p>
          <a:p>
            <a:pPr marL="1371600" lvl="2" indent="-457200" algn="just">
              <a:buFont typeface="Calibri" panose="020F0502020204030204" pitchFamily="34" charset="0"/>
              <a:buChar char="×"/>
            </a:pPr>
            <a:r>
              <a:rPr lang="pt-BR" sz="2800" dirty="0"/>
              <a:t> Informação sigilosa classificada conforme a Lei nº 12.527/2011 - LAI</a:t>
            </a:r>
          </a:p>
          <a:p>
            <a:pPr marL="1371600" lvl="2" indent="-457200" algn="just">
              <a:buFont typeface="Calibri" panose="020F0502020204030204" pitchFamily="34" charset="0"/>
              <a:buChar char="×"/>
            </a:pPr>
            <a:r>
              <a:rPr lang="pt-BR" sz="2800" dirty="0"/>
              <a:t> Informação sigilosa de acordo com legislação específica </a:t>
            </a:r>
            <a:r>
              <a:rPr lang="pt-BR" sz="2400" i="1" dirty="0"/>
              <a:t>(Sigilo bancário, telefônico, etc.)</a:t>
            </a:r>
          </a:p>
          <a:p>
            <a:pPr marL="1371600" lvl="2" indent="-457200" algn="just">
              <a:buFont typeface="Calibri" panose="020F0502020204030204" pitchFamily="34" charset="0"/>
              <a:buChar char="×"/>
            </a:pPr>
            <a:r>
              <a:rPr lang="pt-BR" sz="2800" dirty="0"/>
              <a:t> Pedido desproporcional ou desarrazoado</a:t>
            </a:r>
          </a:p>
          <a:p>
            <a:pPr marL="1371600" lvl="2" indent="-457200" algn="just">
              <a:buFont typeface="Calibri" panose="020F0502020204030204" pitchFamily="34" charset="0"/>
              <a:buChar char="×"/>
            </a:pPr>
            <a:r>
              <a:rPr lang="pt-BR" sz="2800" dirty="0"/>
              <a:t> Pedido exige tratamento adicional de dados</a:t>
            </a:r>
          </a:p>
          <a:p>
            <a:pPr marL="1371600" lvl="2" indent="-457200" algn="just">
              <a:buFont typeface="Calibri" panose="020F0502020204030204" pitchFamily="34" charset="0"/>
              <a:buChar char="×"/>
            </a:pPr>
            <a:r>
              <a:rPr lang="pt-BR" sz="2800" dirty="0"/>
              <a:t> Pedido genérico</a:t>
            </a:r>
          </a:p>
          <a:p>
            <a:pPr marL="1371600" lvl="2" indent="-457200" algn="just">
              <a:buFont typeface="Calibri" panose="020F0502020204030204" pitchFamily="34" charset="0"/>
              <a:buChar char="×"/>
            </a:pPr>
            <a:r>
              <a:rPr lang="pt-BR" sz="2800" dirty="0"/>
              <a:t> Pedido incompreensível</a:t>
            </a:r>
          </a:p>
          <a:p>
            <a:pPr marL="1371600" lvl="2" indent="-457200" algn="just">
              <a:buFont typeface="Calibri" panose="020F0502020204030204" pitchFamily="34" charset="0"/>
              <a:buChar char="×"/>
            </a:pPr>
            <a:r>
              <a:rPr lang="pt-BR" sz="2800" dirty="0"/>
              <a:t> Processo decisório em curso</a:t>
            </a:r>
          </a:p>
        </p:txBody>
      </p:sp>
    </p:spTree>
    <p:extLst>
      <p:ext uri="{BB962C8B-B14F-4D97-AF65-F5344CB8AC3E}">
        <p14:creationId xmlns:p14="http://schemas.microsoft.com/office/powerpoint/2010/main" val="2016496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07758108"/>
              </p:ext>
            </p:extLst>
          </p:nvPr>
        </p:nvGraphicFramePr>
        <p:xfrm>
          <a:off x="0" y="871870"/>
          <a:ext cx="9144000" cy="5071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8737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grupar 11"/>
          <p:cNvGrpSpPr/>
          <p:nvPr/>
        </p:nvGrpSpPr>
        <p:grpSpPr>
          <a:xfrm>
            <a:off x="531094" y="764140"/>
            <a:ext cx="9658978" cy="5911852"/>
            <a:chOff x="531094" y="764140"/>
            <a:chExt cx="9658978" cy="5911852"/>
          </a:xfrm>
        </p:grpSpPr>
        <p:graphicFrame>
          <p:nvGraphicFramePr>
            <p:cNvPr id="4" name="Diagrama 3"/>
            <p:cNvGraphicFramePr/>
            <p:nvPr>
              <p:extLst>
                <p:ext uri="{D42A27DB-BD31-4B8C-83A1-F6EECF244321}">
                  <p14:modId xmlns:p14="http://schemas.microsoft.com/office/powerpoint/2010/main" val="3825662046"/>
                </p:ext>
              </p:extLst>
            </p:nvPr>
          </p:nvGraphicFramePr>
          <p:xfrm>
            <a:off x="1588332" y="764140"/>
            <a:ext cx="8601740" cy="5762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p:cNvSpPr/>
            <p:nvPr/>
          </p:nvSpPr>
          <p:spPr>
            <a:xfrm>
              <a:off x="5376369" y="1845092"/>
              <a:ext cx="1025665" cy="369332"/>
            </a:xfrm>
            <a:prstGeom prst="rect">
              <a:avLst/>
            </a:prstGeom>
          </p:spPr>
          <p:txBody>
            <a:bodyPr wrap="none">
              <a:spAutoFit/>
            </a:bodyPr>
            <a:lstStyle/>
            <a:p>
              <a:pPr lvl="0" algn="ctr"/>
              <a:r>
                <a:rPr lang="pt-BR" b="1" dirty="0"/>
                <a:t>PESSOAL</a:t>
              </a:r>
            </a:p>
          </p:txBody>
        </p:sp>
        <p:sp>
          <p:nvSpPr>
            <p:cNvPr id="6" name="Retângulo 5"/>
            <p:cNvSpPr/>
            <p:nvPr/>
          </p:nvSpPr>
          <p:spPr>
            <a:xfrm>
              <a:off x="5248589" y="2833711"/>
              <a:ext cx="1281224" cy="923330"/>
            </a:xfrm>
            <a:prstGeom prst="rect">
              <a:avLst/>
            </a:prstGeom>
          </p:spPr>
          <p:txBody>
            <a:bodyPr wrap="square">
              <a:spAutoFit/>
            </a:bodyPr>
            <a:lstStyle/>
            <a:p>
              <a:pPr lvl="0" algn="ctr"/>
              <a:r>
                <a:rPr lang="pt-BR" b="1" dirty="0">
                  <a:ln/>
                </a:rPr>
                <a:t>PESSOAL </a:t>
              </a:r>
            </a:p>
            <a:p>
              <a:pPr lvl="0" algn="ctr"/>
              <a:r>
                <a:rPr lang="pt-BR" b="1" dirty="0">
                  <a:ln/>
                </a:rPr>
                <a:t>[sensível]</a:t>
              </a:r>
            </a:p>
            <a:p>
              <a:pPr lvl="0" algn="ctr"/>
              <a:r>
                <a:rPr lang="pt-BR" b="1" dirty="0">
                  <a:ln/>
                </a:rPr>
                <a:t>ART. 31 LAI</a:t>
              </a:r>
            </a:p>
          </p:txBody>
        </p:sp>
        <p:sp>
          <p:nvSpPr>
            <p:cNvPr id="7" name="Retângulo 6"/>
            <p:cNvSpPr/>
            <p:nvPr/>
          </p:nvSpPr>
          <p:spPr>
            <a:xfrm>
              <a:off x="4915087" y="4652894"/>
              <a:ext cx="1948228" cy="923330"/>
            </a:xfrm>
            <a:prstGeom prst="rect">
              <a:avLst/>
            </a:prstGeom>
          </p:spPr>
          <p:txBody>
            <a:bodyPr wrap="square">
              <a:spAutoFit/>
            </a:bodyPr>
            <a:lstStyle/>
            <a:p>
              <a:pPr lvl="0" algn="ctr"/>
              <a:r>
                <a:rPr lang="pt-BR" b="1" dirty="0"/>
                <a:t>PESSOAL</a:t>
              </a:r>
            </a:p>
            <a:p>
              <a:pPr lvl="0" algn="ctr"/>
              <a:r>
                <a:rPr lang="pt-BR" b="1" dirty="0"/>
                <a:t>[sigilos legais]</a:t>
              </a:r>
            </a:p>
            <a:p>
              <a:pPr lvl="0" algn="ctr"/>
              <a:r>
                <a:rPr lang="pt-BR" b="1" dirty="0"/>
                <a:t>ART. 5º, X CF/88</a:t>
              </a:r>
            </a:p>
          </p:txBody>
        </p:sp>
        <p:sp>
          <p:nvSpPr>
            <p:cNvPr id="3" name="Chave Esquerda 2"/>
            <p:cNvSpPr/>
            <p:nvPr/>
          </p:nvSpPr>
          <p:spPr>
            <a:xfrm>
              <a:off x="2472876" y="1276056"/>
              <a:ext cx="667381" cy="539993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1" name="Imagem 10"/>
            <p:cNvPicPr>
              <a:picLocks noChangeAspect="1"/>
            </p:cNvPicPr>
            <p:nvPr/>
          </p:nvPicPr>
          <p:blipFill>
            <a:blip r:embed="rId7"/>
            <a:stretch>
              <a:fillRect/>
            </a:stretch>
          </p:blipFill>
          <p:spPr>
            <a:xfrm>
              <a:off x="531094" y="2514234"/>
              <a:ext cx="1762125" cy="2600325"/>
            </a:xfrm>
            <a:prstGeom prst="rect">
              <a:avLst/>
            </a:prstGeom>
          </p:spPr>
        </p:pic>
      </p:grpSp>
    </p:spTree>
    <p:extLst>
      <p:ext uri="{BB962C8B-B14F-4D97-AF65-F5344CB8AC3E}">
        <p14:creationId xmlns:p14="http://schemas.microsoft.com/office/powerpoint/2010/main" val="2249316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340312860"/>
              </p:ext>
            </p:extLst>
          </p:nvPr>
        </p:nvGraphicFramePr>
        <p:xfrm>
          <a:off x="606056" y="1212112"/>
          <a:ext cx="8208335" cy="5066358"/>
        </p:xfrm>
        <a:graphic>
          <a:graphicData uri="http://schemas.openxmlformats.org/drawingml/2006/table">
            <a:tbl>
              <a:tblPr firstRow="1" firstCol="1" bandRow="1">
                <a:tableStyleId>{5C22544A-7EE6-4342-B048-85BDC9FD1C3A}</a:tableStyleId>
              </a:tblPr>
              <a:tblGrid>
                <a:gridCol w="2595526">
                  <a:extLst>
                    <a:ext uri="{9D8B030D-6E8A-4147-A177-3AD203B41FA5}">
                      <a16:colId xmlns:a16="http://schemas.microsoft.com/office/drawing/2014/main" val="2515382921"/>
                    </a:ext>
                  </a:extLst>
                </a:gridCol>
                <a:gridCol w="2526153">
                  <a:extLst>
                    <a:ext uri="{9D8B030D-6E8A-4147-A177-3AD203B41FA5}">
                      <a16:colId xmlns:a16="http://schemas.microsoft.com/office/drawing/2014/main" val="1987472581"/>
                    </a:ext>
                  </a:extLst>
                </a:gridCol>
                <a:gridCol w="3086656">
                  <a:extLst>
                    <a:ext uri="{9D8B030D-6E8A-4147-A177-3AD203B41FA5}">
                      <a16:colId xmlns:a16="http://schemas.microsoft.com/office/drawing/2014/main" val="546758310"/>
                    </a:ext>
                  </a:extLst>
                </a:gridCol>
              </a:tblGrid>
              <a:tr h="760508">
                <a:tc>
                  <a:txBody>
                    <a:bodyPr/>
                    <a:lstStyle/>
                    <a:p>
                      <a:pPr algn="ctr">
                        <a:spcAft>
                          <a:spcPts val="0"/>
                        </a:spcAft>
                      </a:pPr>
                      <a:r>
                        <a:rPr lang="pt-BR" sz="1800" dirty="0">
                          <a:effectLst/>
                        </a:rPr>
                        <a:t> </a:t>
                      </a:r>
                    </a:p>
                    <a:p>
                      <a:pPr algn="ctr">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NORMA</a:t>
                      </a:r>
                    </a:p>
                  </a:txBody>
                  <a:tcPr marL="68580" marR="68580" marT="0" marB="0"/>
                </a:tc>
                <a:tc>
                  <a:txBody>
                    <a:bodyPr/>
                    <a:lstStyle/>
                    <a:p>
                      <a:pPr algn="ctr">
                        <a:spcAft>
                          <a:spcPts val="0"/>
                        </a:spcAft>
                      </a:pPr>
                      <a:r>
                        <a:rPr lang="pt-BR" sz="1800" dirty="0">
                          <a:effectLst/>
                        </a:rPr>
                        <a:t> </a:t>
                      </a:r>
                    </a:p>
                    <a:p>
                      <a:pPr algn="ctr">
                        <a:spcAft>
                          <a:spcPts val="0"/>
                        </a:spcAft>
                      </a:pPr>
                      <a:r>
                        <a:rPr lang="pt-BR" sz="1800" dirty="0">
                          <a:effectLst/>
                        </a:rPr>
                        <a:t>DEFINIÇÃO</a:t>
                      </a:r>
                    </a:p>
                    <a:p>
                      <a:pPr algn="ctr">
                        <a:spcAft>
                          <a:spcPts val="0"/>
                        </a:spcAft>
                      </a:pPr>
                      <a:r>
                        <a:rPr lang="pt-BR" sz="1800" dirty="0">
                          <a:effectLst/>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pt-BR" sz="1800" dirty="0">
                          <a:effectLst/>
                        </a:rPr>
                        <a:t> </a:t>
                      </a:r>
                    </a:p>
                    <a:p>
                      <a:pPr algn="ctr">
                        <a:spcAft>
                          <a:spcPts val="0"/>
                        </a:spcAft>
                      </a:pPr>
                      <a:r>
                        <a:rPr lang="pt-BR" sz="1800" dirty="0">
                          <a:effectLst/>
                        </a:rPr>
                        <a:t>ABRANGÊNCIA/ESCOPO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0465993"/>
                  </a:ext>
                </a:extLst>
              </a:tr>
              <a:tr h="1774518">
                <a:tc>
                  <a:txBody>
                    <a:bodyPr/>
                    <a:lstStyle/>
                    <a:p>
                      <a:pPr>
                        <a:spcAft>
                          <a:spcPts val="0"/>
                        </a:spcAft>
                      </a:pPr>
                      <a:r>
                        <a:rPr lang="pt-BR" sz="1800" dirty="0">
                          <a:effectLst/>
                        </a:rPr>
                        <a:t>Lei nº 12.527/2011</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pt-BR" sz="1800" dirty="0">
                          <a:effectLst/>
                        </a:rPr>
                        <a:t> </a:t>
                      </a:r>
                    </a:p>
                    <a:p>
                      <a:pPr algn="just">
                        <a:spcAft>
                          <a:spcPts val="0"/>
                        </a:spcAft>
                      </a:pPr>
                      <a:r>
                        <a:rPr lang="pt-BR" sz="1800" dirty="0">
                          <a:effectLst/>
                        </a:rPr>
                        <a:t>Informação pessoal: aquela relacionada à pessoa natural identificada ou identificável.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800" dirty="0">
                          <a:effectLst/>
                        </a:rPr>
                        <a:t> </a:t>
                      </a:r>
                    </a:p>
                    <a:p>
                      <a:pPr algn="just">
                        <a:spcAft>
                          <a:spcPts val="0"/>
                        </a:spcAft>
                      </a:pPr>
                      <a:r>
                        <a:rPr lang="pt-BR" sz="1800" dirty="0">
                          <a:effectLst/>
                        </a:rPr>
                        <a:t>Informação produzida ou custodiada pela Administração Pública.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4533724"/>
                  </a:ext>
                </a:extLst>
              </a:tr>
              <a:tr h="2281524">
                <a:tc>
                  <a:txBody>
                    <a:bodyPr/>
                    <a:lstStyle/>
                    <a:p>
                      <a:pPr>
                        <a:spcAft>
                          <a:spcPts val="0"/>
                        </a:spcAft>
                      </a:pPr>
                      <a:r>
                        <a:rPr lang="pt-BR" sz="1800">
                          <a:effectLst/>
                        </a:rPr>
                        <a:t>Lei nº 12.414/2011</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pt-BR" sz="1800">
                          <a:effectLst/>
                        </a:rPr>
                        <a:t> </a:t>
                      </a:r>
                    </a:p>
                    <a:p>
                      <a:pPr algn="just">
                        <a:spcAft>
                          <a:spcPts val="0"/>
                        </a:spcAft>
                      </a:pPr>
                      <a:r>
                        <a:rPr lang="pt-BR" sz="1800">
                          <a:effectLst/>
                        </a:rPr>
                        <a:t>Informação sensível: aquelas pertinentes à origem social e étnica, à saúde, à informação genética, à orientação sexual e às convicções políticas, religiosas e filosóficas.</a:t>
                      </a:r>
                      <a:endParaRPr lang="pt-B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pt-BR" sz="1800" dirty="0">
                          <a:effectLst/>
                        </a:rPr>
                        <a:t> </a:t>
                      </a:r>
                    </a:p>
                    <a:p>
                      <a:pPr algn="just">
                        <a:spcAft>
                          <a:spcPts val="0"/>
                        </a:spcAft>
                      </a:pPr>
                      <a:r>
                        <a:rPr lang="pt-BR" sz="1800" dirty="0">
                          <a:effectLst/>
                        </a:rPr>
                        <a:t>Bancos de dados com informações de adimplemento, de pessoas naturais ou de pessoas jurídicas, para formação de histórico de crédito.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337072"/>
                  </a:ext>
                </a:extLst>
              </a:tr>
            </a:tbl>
          </a:graphicData>
        </a:graphic>
      </p:graphicFrame>
    </p:spTree>
    <p:extLst>
      <p:ext uri="{BB962C8B-B14F-4D97-AF65-F5344CB8AC3E}">
        <p14:creationId xmlns:p14="http://schemas.microsoft.com/office/powerpoint/2010/main" val="774552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25378" t="13497" r="24311" b="15939"/>
          <a:stretch/>
        </p:blipFill>
        <p:spPr>
          <a:xfrm>
            <a:off x="6464594" y="1858025"/>
            <a:ext cx="2094615" cy="3472277"/>
          </a:xfrm>
          <a:prstGeom prst="rect">
            <a:avLst/>
          </a:prstGeom>
        </p:spPr>
      </p:pic>
      <p:sp>
        <p:nvSpPr>
          <p:cNvPr id="4" name="CaixaDeTexto 3"/>
          <p:cNvSpPr txBox="1"/>
          <p:nvPr/>
        </p:nvSpPr>
        <p:spPr>
          <a:xfrm>
            <a:off x="361506" y="1485895"/>
            <a:ext cx="5890437" cy="4216539"/>
          </a:xfrm>
          <a:prstGeom prst="rect">
            <a:avLst/>
          </a:prstGeom>
          <a:noFill/>
        </p:spPr>
        <p:txBody>
          <a:bodyPr wrap="square" rtlCol="0">
            <a:spAutoFit/>
          </a:bodyPr>
          <a:lstStyle/>
          <a:p>
            <a:pPr marL="285750" indent="-285750">
              <a:buFont typeface="Wingdings" panose="05000000000000000000" pitchFamily="2" charset="2"/>
              <a:buChar char="Ø"/>
            </a:pPr>
            <a:r>
              <a:rPr lang="pt-BR" sz="4400" i="1" dirty="0"/>
              <a:t>Quem é você?</a:t>
            </a:r>
            <a:endParaRPr lang="pt-BR" sz="1200" i="1" dirty="0"/>
          </a:p>
          <a:p>
            <a:endParaRPr lang="pt-BR" sz="2400" i="1" dirty="0"/>
          </a:p>
          <a:p>
            <a:pPr marL="285750" indent="-285750">
              <a:buFont typeface="Wingdings" panose="05000000000000000000" pitchFamily="2" charset="2"/>
              <a:buChar char="Ø"/>
            </a:pPr>
            <a:r>
              <a:rPr lang="pt-BR" sz="4400" i="1" dirty="0"/>
              <a:t>Descreva sua atividade no SIC...</a:t>
            </a:r>
          </a:p>
          <a:p>
            <a:endParaRPr lang="pt-BR" sz="2400" i="1" dirty="0"/>
          </a:p>
          <a:p>
            <a:pPr marL="285750" indent="-285750">
              <a:buFont typeface="Wingdings" panose="05000000000000000000" pitchFamily="2" charset="2"/>
              <a:buChar char="Ø"/>
            </a:pPr>
            <a:r>
              <a:rPr lang="pt-BR" sz="4400" i="1" dirty="0"/>
              <a:t>Há quanto tempo trabalha com a LAI?</a:t>
            </a:r>
          </a:p>
        </p:txBody>
      </p:sp>
    </p:spTree>
    <p:extLst>
      <p:ext uri="{BB962C8B-B14F-4D97-AF65-F5344CB8AC3E}">
        <p14:creationId xmlns:p14="http://schemas.microsoft.com/office/powerpoint/2010/main" val="179750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Agrupar 17"/>
          <p:cNvGrpSpPr/>
          <p:nvPr/>
        </p:nvGrpSpPr>
        <p:grpSpPr>
          <a:xfrm>
            <a:off x="457341" y="2331502"/>
            <a:ext cx="8354245" cy="2701553"/>
            <a:chOff x="457341" y="2331502"/>
            <a:chExt cx="8354245" cy="2701553"/>
          </a:xfrm>
        </p:grpSpPr>
        <p:sp>
          <p:nvSpPr>
            <p:cNvPr id="3" name="Retângulo de cantos arredondados 30"/>
            <p:cNvSpPr/>
            <p:nvPr/>
          </p:nvSpPr>
          <p:spPr>
            <a:xfrm>
              <a:off x="457341" y="3972605"/>
              <a:ext cx="1727200" cy="647700"/>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dirty="0">
                  <a:latin typeface="Calibri" pitchFamily="34" charset="0"/>
                </a:rPr>
                <a:t>Produção de informação</a:t>
              </a:r>
            </a:p>
          </p:txBody>
        </p:sp>
        <p:cxnSp>
          <p:nvCxnSpPr>
            <p:cNvPr id="4" name="Conector reto 3"/>
            <p:cNvCxnSpPr>
              <a:stCxn id="3" idx="3"/>
            </p:cNvCxnSpPr>
            <p:nvPr/>
          </p:nvCxnSpPr>
          <p:spPr>
            <a:xfrm>
              <a:off x="2184541" y="4296455"/>
              <a:ext cx="554513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CaixaDeTexto 6"/>
            <p:cNvSpPr txBox="1">
              <a:spLocks noChangeArrowheads="1"/>
            </p:cNvSpPr>
            <p:nvPr/>
          </p:nvSpPr>
          <p:spPr bwMode="auto">
            <a:xfrm>
              <a:off x="1515187" y="2331502"/>
              <a:ext cx="1647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1400" dirty="0">
                  <a:latin typeface="Calibri" pitchFamily="34" charset="0"/>
                </a:rPr>
                <a:t>Decreto 7.724/2012</a:t>
              </a:r>
            </a:p>
            <a:p>
              <a:pPr eaLnBrk="1" hangingPunct="1"/>
              <a:r>
                <a:rPr lang="pt-BR" altLang="pt-BR" sz="1400" dirty="0">
                  <a:latin typeface="Calibri" pitchFamily="34" charset="0"/>
                </a:rPr>
                <a:t>Temporalidade</a:t>
              </a:r>
            </a:p>
          </p:txBody>
        </p:sp>
        <p:cxnSp>
          <p:nvCxnSpPr>
            <p:cNvPr id="6" name="Conector de seta reta 34"/>
            <p:cNvCxnSpPr>
              <a:stCxn id="5" idx="3"/>
            </p:cNvCxnSpPr>
            <p:nvPr/>
          </p:nvCxnSpPr>
          <p:spPr>
            <a:xfrm>
              <a:off x="3163139" y="2593112"/>
              <a:ext cx="4184523" cy="32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3624403" y="4055155"/>
              <a:ext cx="0" cy="49212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5640528" y="3755117"/>
              <a:ext cx="0" cy="10810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7585216" y="3467780"/>
              <a:ext cx="0" cy="15652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CaixaDeTexto 24"/>
            <p:cNvSpPr txBox="1">
              <a:spLocks noChangeArrowheads="1"/>
            </p:cNvSpPr>
            <p:nvPr/>
          </p:nvSpPr>
          <p:spPr bwMode="auto">
            <a:xfrm>
              <a:off x="2439559" y="3987686"/>
              <a:ext cx="10568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sz="1600" dirty="0">
                  <a:latin typeface="Calibri" pitchFamily="34" charset="0"/>
                </a:rPr>
                <a:t>Reservado</a:t>
              </a:r>
              <a:endParaRPr lang="pt-BR" altLang="pt-BR" sz="1600" dirty="0"/>
            </a:p>
          </p:txBody>
        </p:sp>
        <p:sp>
          <p:nvSpPr>
            <p:cNvPr id="11" name="CaixaDeTexto 25"/>
            <p:cNvSpPr txBox="1">
              <a:spLocks noChangeArrowheads="1"/>
            </p:cNvSpPr>
            <p:nvPr/>
          </p:nvSpPr>
          <p:spPr bwMode="auto">
            <a:xfrm>
              <a:off x="4255777" y="3987686"/>
              <a:ext cx="815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pt-BR" sz="1600" dirty="0">
                  <a:latin typeface="Calibri" panose="020F0502020204030204" pitchFamily="34" charset="0"/>
                </a:rPr>
                <a:t>Secreto</a:t>
              </a:r>
            </a:p>
          </p:txBody>
        </p:sp>
        <p:sp>
          <p:nvSpPr>
            <p:cNvPr id="12" name="CaixaDeTexto 26"/>
            <p:cNvSpPr txBox="1">
              <a:spLocks noChangeArrowheads="1"/>
            </p:cNvSpPr>
            <p:nvPr/>
          </p:nvSpPr>
          <p:spPr bwMode="auto">
            <a:xfrm>
              <a:off x="6033562" y="3987686"/>
              <a:ext cx="12935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pt-BR" sz="1600" dirty="0">
                  <a:latin typeface="Calibri" panose="020F0502020204030204" pitchFamily="34" charset="0"/>
                </a:rPr>
                <a:t>Ultrassecreto</a:t>
              </a:r>
            </a:p>
          </p:txBody>
        </p:sp>
        <p:sp>
          <p:nvSpPr>
            <p:cNvPr id="13" name="CaixaDeTexto 35"/>
            <p:cNvSpPr txBox="1">
              <a:spLocks noChangeArrowheads="1"/>
            </p:cNvSpPr>
            <p:nvPr/>
          </p:nvSpPr>
          <p:spPr bwMode="auto">
            <a:xfrm>
              <a:off x="3356116" y="3746126"/>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1400" dirty="0"/>
                <a:t>5 anos</a:t>
              </a:r>
            </a:p>
          </p:txBody>
        </p:sp>
        <p:sp>
          <p:nvSpPr>
            <p:cNvPr id="14" name="CaixaDeTexto 38"/>
            <p:cNvSpPr txBox="1">
              <a:spLocks noChangeArrowheads="1"/>
            </p:cNvSpPr>
            <p:nvPr/>
          </p:nvSpPr>
          <p:spPr bwMode="auto">
            <a:xfrm>
              <a:off x="7656653" y="3424110"/>
              <a:ext cx="115493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900" dirty="0"/>
                <a:t>Prorrogável por igual período pela CMRI</a:t>
              </a:r>
            </a:p>
          </p:txBody>
        </p:sp>
        <p:sp>
          <p:nvSpPr>
            <p:cNvPr id="15" name="CaixaDeTexto 35"/>
            <p:cNvSpPr txBox="1">
              <a:spLocks noChangeArrowheads="1"/>
            </p:cNvSpPr>
            <p:nvPr/>
          </p:nvSpPr>
          <p:spPr bwMode="auto">
            <a:xfrm>
              <a:off x="5279692" y="3468122"/>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1400" dirty="0"/>
                <a:t>15 anos</a:t>
              </a:r>
            </a:p>
          </p:txBody>
        </p:sp>
        <p:sp>
          <p:nvSpPr>
            <p:cNvPr id="16" name="CaixaDeTexto 35"/>
            <p:cNvSpPr txBox="1">
              <a:spLocks noChangeArrowheads="1"/>
            </p:cNvSpPr>
            <p:nvPr/>
          </p:nvSpPr>
          <p:spPr bwMode="auto">
            <a:xfrm>
              <a:off x="7174686" y="3116332"/>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1400" dirty="0"/>
                <a:t>25 anos</a:t>
              </a:r>
            </a:p>
          </p:txBody>
        </p:sp>
      </p:grpSp>
      <p:sp>
        <p:nvSpPr>
          <p:cNvPr id="17" name="CaixaDeTexto 16"/>
          <p:cNvSpPr txBox="1"/>
          <p:nvPr/>
        </p:nvSpPr>
        <p:spPr>
          <a:xfrm>
            <a:off x="2339163" y="784195"/>
            <a:ext cx="3997842" cy="461665"/>
          </a:xfrm>
          <a:prstGeom prst="rect">
            <a:avLst/>
          </a:prstGeom>
          <a:noFill/>
        </p:spPr>
        <p:txBody>
          <a:bodyPr wrap="square" rtlCol="0">
            <a:spAutoFit/>
          </a:bodyPr>
          <a:lstStyle/>
          <a:p>
            <a:r>
              <a:rPr lang="pt-BR" sz="2400" b="1" dirty="0">
                <a:effectLst>
                  <a:outerShdw blurRad="38100" dist="38100" dir="2700000" algn="tl">
                    <a:srgbClr val="000000">
                      <a:alpha val="43137"/>
                    </a:srgbClr>
                  </a:outerShdw>
                </a:effectLst>
              </a:rPr>
              <a:t>INFORMAÇÃO CLASSIFICADA</a:t>
            </a:r>
          </a:p>
        </p:txBody>
      </p:sp>
    </p:spTree>
    <p:extLst>
      <p:ext uri="{BB962C8B-B14F-4D97-AF65-F5344CB8AC3E}">
        <p14:creationId xmlns:p14="http://schemas.microsoft.com/office/powerpoint/2010/main" val="3326740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756258675"/>
              </p:ext>
            </p:extLst>
          </p:nvPr>
        </p:nvGraphicFramePr>
        <p:xfrm>
          <a:off x="265814" y="1095154"/>
          <a:ext cx="8601740" cy="5401338"/>
        </p:xfrm>
        <a:graphic>
          <a:graphicData uri="http://schemas.openxmlformats.org/drawingml/2006/table">
            <a:tbl>
              <a:tblPr firstRow="1" firstCol="1" bandRow="1"/>
              <a:tblGrid>
                <a:gridCol w="3284143">
                  <a:extLst>
                    <a:ext uri="{9D8B030D-6E8A-4147-A177-3AD203B41FA5}">
                      <a16:colId xmlns:a16="http://schemas.microsoft.com/office/drawing/2014/main" val="1370868347"/>
                    </a:ext>
                  </a:extLst>
                </a:gridCol>
                <a:gridCol w="5317597">
                  <a:extLst>
                    <a:ext uri="{9D8B030D-6E8A-4147-A177-3AD203B41FA5}">
                      <a16:colId xmlns:a16="http://schemas.microsoft.com/office/drawing/2014/main" val="4170502220"/>
                    </a:ext>
                  </a:extLst>
                </a:gridCol>
              </a:tblGrid>
              <a:tr h="679415">
                <a:tc gridSpan="2">
                  <a:txBody>
                    <a:bodyPr/>
                    <a:lstStyle/>
                    <a:p>
                      <a:pPr marL="21590" algn="ctr">
                        <a:lnSpc>
                          <a:spcPct val="100000"/>
                        </a:lnSpc>
                        <a:spcBef>
                          <a:spcPts val="0"/>
                        </a:spcBef>
                        <a:spcAft>
                          <a:spcPts val="0"/>
                        </a:spcAft>
                      </a:pPr>
                      <a:r>
                        <a:rPr lang="pt-BR" sz="1400" b="1" kern="0" dirty="0">
                          <a:solidFill>
                            <a:srgbClr val="FFFFFF"/>
                          </a:solidFill>
                          <a:effectLst/>
                          <a:latin typeface="Myriad Pro"/>
                          <a:ea typeface="Calibri" panose="020F0502020204030204" pitchFamily="34" charset="0"/>
                          <a:cs typeface="Times New Roman" panose="02020603050405020304" pitchFamily="18" charset="0"/>
                        </a:rPr>
                        <a:t> </a:t>
                      </a:r>
                      <a:endParaRPr lang="pt-BR" sz="1400" kern="50" dirty="0">
                        <a:effectLst/>
                        <a:latin typeface="Liberation Serif"/>
                        <a:ea typeface="Times New Roman" panose="02020603050405020304" pitchFamily="18" charset="0"/>
                        <a:cs typeface="Lohit Devanagari"/>
                      </a:endParaRPr>
                    </a:p>
                    <a:p>
                      <a:pPr marL="21590" algn="ctr">
                        <a:lnSpc>
                          <a:spcPct val="100000"/>
                        </a:lnSpc>
                        <a:spcBef>
                          <a:spcPts val="0"/>
                        </a:spcBef>
                        <a:spcAft>
                          <a:spcPts val="0"/>
                        </a:spcAft>
                      </a:pPr>
                      <a:r>
                        <a:rPr lang="pt-BR" sz="1400" b="1" kern="0" dirty="0">
                          <a:solidFill>
                            <a:srgbClr val="FFFFFF"/>
                          </a:solidFill>
                          <a:effectLst/>
                          <a:latin typeface="Myriad Pro"/>
                          <a:ea typeface="Calibri" panose="020F0502020204030204" pitchFamily="34" charset="0"/>
                          <a:cs typeface="Times New Roman" panose="02020603050405020304" pitchFamily="18" charset="0"/>
                        </a:rPr>
                        <a:t>INFORMAÇÕES PROTEGIDAS POR LEGISLAÇÃO ESPECÍFICA*</a:t>
                      </a:r>
                    </a:p>
                    <a:p>
                      <a:pPr marL="21590" algn="ctr">
                        <a:lnSpc>
                          <a:spcPct val="100000"/>
                        </a:lnSpc>
                        <a:spcBef>
                          <a:spcPts val="0"/>
                        </a:spcBef>
                        <a:spcAft>
                          <a:spcPts val="0"/>
                        </a:spcAft>
                      </a:pPr>
                      <a:r>
                        <a:rPr lang="pt-BR" sz="1400" kern="0" dirty="0">
                          <a:solidFill>
                            <a:srgbClr val="FFFFFF"/>
                          </a:solidFill>
                          <a:effectLst/>
                          <a:latin typeface="Myriad Pro"/>
                          <a:ea typeface="Calibri" panose="020F0502020204030204" pitchFamily="34" charset="0"/>
                          <a:cs typeface="Times New Roman" panose="02020603050405020304" pitchFamily="18" charset="0"/>
                        </a:rPr>
                        <a:t>(*A</a:t>
                      </a:r>
                      <a:r>
                        <a:rPr lang="pt-BR" sz="1400" i="1" kern="0" dirty="0">
                          <a:solidFill>
                            <a:srgbClr val="FFFFFF"/>
                          </a:solidFill>
                          <a:effectLst/>
                          <a:latin typeface="Myriad Pro"/>
                          <a:ea typeface="Calibri" panose="020F0502020204030204" pitchFamily="34" charset="0"/>
                          <a:cs typeface="Times New Roman" panose="02020603050405020304" pitchFamily="18" charset="0"/>
                        </a:rPr>
                        <a:t>s hipóteses legais de restrição de acesso à informação elencadas neste item não são exaustivas)</a:t>
                      </a:r>
                      <a:r>
                        <a:rPr lang="pt-BR" sz="1400" kern="0" dirty="0">
                          <a:solidFill>
                            <a:srgbClr val="FFFFFF"/>
                          </a:solidFill>
                          <a:effectLst/>
                          <a:latin typeface="Myriad Pro"/>
                          <a:ea typeface="Calibri" panose="020F0502020204030204" pitchFamily="34" charset="0"/>
                          <a:cs typeface="Times New Roman" panose="02020603050405020304" pitchFamily="18" charset="0"/>
                        </a:rPr>
                        <a:t> </a:t>
                      </a:r>
                      <a:endParaRPr lang="pt-BR" sz="1400" kern="50" dirty="0">
                        <a:effectLst/>
                        <a:latin typeface="Liberation Serif"/>
                        <a:ea typeface="Times New Roman" panose="02020603050405020304" pitchFamily="18" charset="0"/>
                        <a:cs typeface="Lohit Devanagari"/>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pt-BR"/>
                    </a:p>
                  </a:txBody>
                  <a:tcPr/>
                </a:tc>
                <a:extLst>
                  <a:ext uri="{0D108BD9-81ED-4DB2-BD59-A6C34878D82A}">
                    <a16:rowId xmlns:a16="http://schemas.microsoft.com/office/drawing/2014/main" val="3771039775"/>
                  </a:ext>
                </a:extLst>
              </a:tr>
              <a:tr h="277747">
                <a:tc gridSpan="2">
                  <a:txBody>
                    <a:bodyPr/>
                    <a:lstStyle/>
                    <a:p>
                      <a:pPr marL="457200" algn="ctr">
                        <a:lnSpc>
                          <a:spcPct val="100000"/>
                        </a:lnSpc>
                        <a:spcBef>
                          <a:spcPts val="0"/>
                        </a:spcBef>
                        <a:spcAft>
                          <a:spcPts val="0"/>
                        </a:spcAft>
                      </a:pPr>
                      <a:r>
                        <a:rPr lang="pt-BR" sz="1400" b="1" kern="0" dirty="0">
                          <a:effectLst/>
                          <a:latin typeface="Myriad Pro"/>
                          <a:ea typeface="Calibri" panose="020F0502020204030204" pitchFamily="34" charset="0"/>
                          <a:cs typeface="Times New Roman" panose="02020603050405020304" pitchFamily="18" charset="0"/>
                        </a:rPr>
                        <a:t>Sigilos decorrentes de direitos de personalidade</a:t>
                      </a:r>
                      <a:endParaRPr lang="pt-BR" sz="1400" kern="50" dirty="0">
                        <a:effectLst/>
                        <a:latin typeface="Liberation Serif"/>
                        <a:ea typeface="Times New Roman" panose="02020603050405020304" pitchFamily="18" charset="0"/>
                        <a:cs typeface="Lohit Devanagari"/>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pt-BR"/>
                    </a:p>
                  </a:txBody>
                  <a:tcPr/>
                </a:tc>
                <a:extLst>
                  <a:ext uri="{0D108BD9-81ED-4DB2-BD59-A6C34878D82A}">
                    <a16:rowId xmlns:a16="http://schemas.microsoft.com/office/drawing/2014/main" val="3464911848"/>
                  </a:ext>
                </a:extLst>
              </a:tr>
              <a:tr h="277747">
                <a:tc>
                  <a:txBody>
                    <a:bodyPr/>
                    <a:lstStyle/>
                    <a:p>
                      <a:pPr algn="just">
                        <a:lnSpc>
                          <a:spcPct val="100000"/>
                        </a:lnSpc>
                        <a:spcBef>
                          <a:spcPts val="0"/>
                        </a:spcBef>
                        <a:spcAft>
                          <a:spcPts val="0"/>
                        </a:spcAft>
                      </a:pPr>
                      <a:r>
                        <a:rPr lang="pt-BR" sz="1400">
                          <a:effectLst/>
                          <a:latin typeface="Myriad Pro"/>
                          <a:ea typeface="Calibri" panose="020F0502020204030204" pitchFamily="34" charset="0"/>
                          <a:cs typeface="Times New Roman" panose="02020603050405020304" pitchFamily="18" charset="0"/>
                        </a:rPr>
                        <a:t>Sigilo Fiscal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Art. 198 do Código Tributário Nacional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3411718474"/>
                  </a:ext>
                </a:extLst>
              </a:tr>
              <a:tr h="277747">
                <a:tc>
                  <a:txBody>
                    <a:bodyPr/>
                    <a:lstStyle/>
                    <a:p>
                      <a:pPr marL="0" algn="just" defTabSz="914400" rtl="0" eaLnBrk="1" latinLnBrk="0" hangingPunct="1">
                        <a:lnSpc>
                          <a:spcPct val="100000"/>
                        </a:lnSpc>
                        <a:spcBef>
                          <a:spcPts val="0"/>
                        </a:spcBef>
                        <a:spcAft>
                          <a:spcPts val="0"/>
                        </a:spcAft>
                      </a:pPr>
                      <a:r>
                        <a:rPr lang="pt-BR" sz="1400" kern="1200" dirty="0">
                          <a:solidFill>
                            <a:schemeClr val="tx1"/>
                          </a:solidFill>
                          <a:effectLst/>
                          <a:latin typeface="Myriad Pro"/>
                          <a:ea typeface="Calibri" panose="020F0502020204030204" pitchFamily="34" charset="0"/>
                          <a:cs typeface="Times New Roman" panose="02020603050405020304" pitchFamily="18" charset="0"/>
                        </a:rPr>
                        <a:t>Sigilo Bancário</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algn="just" defTabSz="914400" rtl="0" eaLnBrk="1" latinLnBrk="0" hangingPunct="1">
                        <a:lnSpc>
                          <a:spcPct val="100000"/>
                        </a:lnSpc>
                        <a:spcBef>
                          <a:spcPts val="0"/>
                        </a:spcBef>
                        <a:spcAft>
                          <a:spcPts val="0"/>
                        </a:spcAft>
                      </a:pPr>
                      <a:r>
                        <a:rPr lang="pt-BR" sz="1400" kern="1200" dirty="0">
                          <a:solidFill>
                            <a:schemeClr val="tx1"/>
                          </a:solidFill>
                          <a:effectLst/>
                          <a:latin typeface="Myriad Pro"/>
                          <a:ea typeface="Calibri" panose="020F0502020204030204" pitchFamily="34" charset="0"/>
                          <a:cs typeface="Times New Roman" panose="02020603050405020304" pitchFamily="18" charset="0"/>
                        </a:rPr>
                        <a:t>Art. 1º da Lei Complementar nº 105/2001</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61701906"/>
                  </a:ext>
                </a:extLst>
              </a:tr>
              <a:tr h="277747">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Sigilo Comercial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Art. 155, §2º da Lei nº 6.404/1976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648926929"/>
                  </a:ext>
                </a:extLst>
              </a:tr>
              <a:tr h="277747">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Sigilo Empresarial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Art. 169 da Lei nº 11.101/2005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86198127"/>
                  </a:ext>
                </a:extLst>
              </a:tr>
              <a:tr h="277747">
                <a:tc>
                  <a:txBody>
                    <a:bodyPr/>
                    <a:lstStyle/>
                    <a:p>
                      <a:pPr algn="just">
                        <a:lnSpc>
                          <a:spcPct val="100000"/>
                        </a:lnSpc>
                        <a:spcBef>
                          <a:spcPts val="0"/>
                        </a:spcBef>
                        <a:spcAft>
                          <a:spcPts val="0"/>
                        </a:spcAft>
                      </a:pPr>
                      <a:r>
                        <a:rPr lang="pt-BR" sz="1400">
                          <a:effectLst/>
                          <a:latin typeface="Myriad Pro"/>
                          <a:ea typeface="Calibri" panose="020F0502020204030204" pitchFamily="34" charset="0"/>
                          <a:cs typeface="Times New Roman" panose="02020603050405020304" pitchFamily="18" charset="0"/>
                        </a:rPr>
                        <a:t>Sigilo Contábil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20955" algn="just">
                        <a:lnSpc>
                          <a:spcPct val="100000"/>
                        </a:lnSpc>
                        <a:spcBef>
                          <a:spcPts val="0"/>
                        </a:spcBef>
                        <a:spcAft>
                          <a:spcPts val="0"/>
                        </a:spcAft>
                      </a:pPr>
                      <a:r>
                        <a:rPr lang="pt-BR" sz="1400" kern="0" dirty="0">
                          <a:effectLst/>
                          <a:latin typeface="Myriad Pro"/>
                          <a:ea typeface="Calibri" panose="020F0502020204030204" pitchFamily="34" charset="0"/>
                          <a:cs typeface="Times New Roman" panose="02020603050405020304" pitchFamily="18" charset="0"/>
                        </a:rPr>
                        <a:t>Art. 1.190 e 1.191 do Código Civil</a:t>
                      </a:r>
                      <a:endParaRPr lang="pt-BR" sz="1400" kern="50" dirty="0">
                        <a:effectLst/>
                        <a:latin typeface="Liberation Serif"/>
                        <a:ea typeface="Times New Roman" panose="02020603050405020304" pitchFamily="18" charset="0"/>
                        <a:cs typeface="Lohit Devanaga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3780283528"/>
                  </a:ext>
                </a:extLst>
              </a:tr>
              <a:tr h="277747">
                <a:tc gridSpan="2">
                  <a:txBody>
                    <a:bodyPr/>
                    <a:lstStyle/>
                    <a:p>
                      <a:pPr algn="ctr">
                        <a:lnSpc>
                          <a:spcPct val="100000"/>
                        </a:lnSpc>
                        <a:spcBef>
                          <a:spcPts val="0"/>
                        </a:spcBef>
                        <a:spcAft>
                          <a:spcPts val="0"/>
                        </a:spcAft>
                      </a:pPr>
                      <a:r>
                        <a:rPr lang="pt-BR" sz="1400" b="1" dirty="0">
                          <a:effectLst/>
                          <a:latin typeface="Myriad Pro"/>
                          <a:ea typeface="Calibri" panose="020F0502020204030204" pitchFamily="34" charset="0"/>
                          <a:cs typeface="Times New Roman" panose="02020603050405020304" pitchFamily="18" charset="0"/>
                        </a:rPr>
                        <a:t>Sigilos de Processos e procedimentos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pt-BR"/>
                    </a:p>
                  </a:txBody>
                  <a:tcPr/>
                </a:tc>
                <a:extLst>
                  <a:ext uri="{0D108BD9-81ED-4DB2-BD59-A6C34878D82A}">
                    <a16:rowId xmlns:a16="http://schemas.microsoft.com/office/drawing/2014/main" val="2249352257"/>
                  </a:ext>
                </a:extLst>
              </a:tr>
              <a:tr h="483668">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Restrição discricionária de acesso a documento preparatório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 3º, art. 7º da Lei nº 12.527/2011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3476927426"/>
                  </a:ext>
                </a:extLst>
              </a:tr>
              <a:tr h="446277">
                <a:tc>
                  <a:txBody>
                    <a:bodyPr/>
                    <a:lstStyle/>
                    <a:p>
                      <a:pPr algn="just">
                        <a:lnSpc>
                          <a:spcPct val="100000"/>
                        </a:lnSpc>
                        <a:spcBef>
                          <a:spcPts val="0"/>
                        </a:spcBef>
                        <a:spcAft>
                          <a:spcPts val="0"/>
                        </a:spcAft>
                      </a:pPr>
                      <a:r>
                        <a:rPr lang="pt-BR" sz="1400">
                          <a:effectLst/>
                          <a:latin typeface="Myriad Pro"/>
                          <a:ea typeface="Calibri" panose="020F0502020204030204" pitchFamily="34" charset="0"/>
                          <a:cs typeface="Times New Roman" panose="02020603050405020304" pitchFamily="18" charset="0"/>
                        </a:rPr>
                        <a:t>Sigilo do Procedimento Administrativo Disciplinar em curso</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Art. 150 da Lei nº 8.112/1991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34513672"/>
                  </a:ext>
                </a:extLst>
              </a:tr>
              <a:tr h="277747">
                <a:tc>
                  <a:txBody>
                    <a:bodyPr/>
                    <a:lstStyle/>
                    <a:p>
                      <a:pPr algn="just">
                        <a:lnSpc>
                          <a:spcPct val="100000"/>
                        </a:lnSpc>
                        <a:spcBef>
                          <a:spcPts val="0"/>
                        </a:spcBef>
                        <a:spcAft>
                          <a:spcPts val="0"/>
                        </a:spcAft>
                      </a:pPr>
                      <a:r>
                        <a:rPr lang="pt-BR" sz="1400">
                          <a:effectLst/>
                          <a:latin typeface="Myriad Pro"/>
                          <a:ea typeface="Calibri" panose="020F0502020204030204" pitchFamily="34" charset="0"/>
                          <a:cs typeface="Times New Roman" panose="02020603050405020304" pitchFamily="18" charset="0"/>
                        </a:rPr>
                        <a:t>Sigilo do Inquérito Policial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Art. 20 do Código de Processo Penal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2679588904"/>
                  </a:ext>
                </a:extLst>
              </a:tr>
              <a:tr h="245137">
                <a:tc>
                  <a:txBody>
                    <a:bodyPr/>
                    <a:lstStyle/>
                    <a:p>
                      <a:pPr algn="just">
                        <a:lnSpc>
                          <a:spcPct val="100000"/>
                        </a:lnSpc>
                        <a:spcBef>
                          <a:spcPts val="0"/>
                        </a:spcBef>
                        <a:spcAft>
                          <a:spcPts val="0"/>
                        </a:spcAft>
                      </a:pPr>
                      <a:r>
                        <a:rPr lang="pt-BR" sz="1400">
                          <a:effectLst/>
                          <a:latin typeface="Myriad Pro"/>
                          <a:ea typeface="Calibri" panose="020F0502020204030204" pitchFamily="34" charset="0"/>
                          <a:cs typeface="Times New Roman" panose="02020603050405020304" pitchFamily="18" charset="0"/>
                        </a:rPr>
                        <a:t>Segredo de Justiça no Processo Civil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Art. 155 da Lei nº 5.869/1973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396552991"/>
                  </a:ext>
                </a:extLst>
              </a:tr>
              <a:tr h="229801">
                <a:tc>
                  <a:txBody>
                    <a:bodyPr/>
                    <a:lstStyle/>
                    <a:p>
                      <a:pPr algn="just">
                        <a:lnSpc>
                          <a:spcPct val="100000"/>
                        </a:lnSpc>
                        <a:spcBef>
                          <a:spcPts val="0"/>
                        </a:spcBef>
                        <a:spcAft>
                          <a:spcPts val="0"/>
                        </a:spcAft>
                      </a:pPr>
                      <a:r>
                        <a:rPr lang="pt-BR" sz="1400">
                          <a:effectLst/>
                          <a:latin typeface="Myriad Pro"/>
                          <a:ea typeface="Calibri" panose="020F0502020204030204" pitchFamily="34" charset="0"/>
                          <a:cs typeface="Times New Roman" panose="02020603050405020304" pitchFamily="18" charset="0"/>
                        </a:rPr>
                        <a:t>Segredo de Justiça no Processo Penal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6º do art. 201 da Lei nº 3.689/1941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550407981"/>
                  </a:ext>
                </a:extLst>
              </a:tr>
              <a:tr h="277747">
                <a:tc gridSpan="2">
                  <a:txBody>
                    <a:bodyPr/>
                    <a:lstStyle/>
                    <a:p>
                      <a:pPr algn="ctr">
                        <a:lnSpc>
                          <a:spcPct val="100000"/>
                        </a:lnSpc>
                        <a:spcBef>
                          <a:spcPts val="0"/>
                        </a:spcBef>
                        <a:spcAft>
                          <a:spcPts val="0"/>
                        </a:spcAft>
                      </a:pPr>
                      <a:r>
                        <a:rPr lang="pt-BR" sz="1400" b="1" dirty="0">
                          <a:effectLst/>
                          <a:latin typeface="Myriad Pro"/>
                          <a:ea typeface="Calibri" panose="020F0502020204030204" pitchFamily="34" charset="0"/>
                          <a:cs typeface="Times New Roman" panose="02020603050405020304" pitchFamily="18" charset="0"/>
                        </a:rPr>
                        <a:t>Informação de natureza patrimonial</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pt-BR"/>
                    </a:p>
                  </a:txBody>
                  <a:tcPr/>
                </a:tc>
                <a:extLst>
                  <a:ext uri="{0D108BD9-81ED-4DB2-BD59-A6C34878D82A}">
                    <a16:rowId xmlns:a16="http://schemas.microsoft.com/office/drawing/2014/main" val="3435264727"/>
                  </a:ext>
                </a:extLst>
              </a:tr>
              <a:tr h="277747">
                <a:tc>
                  <a:txBody>
                    <a:bodyPr/>
                    <a:lstStyle/>
                    <a:p>
                      <a:pPr algn="just">
                        <a:lnSpc>
                          <a:spcPct val="100000"/>
                        </a:lnSpc>
                        <a:spcBef>
                          <a:spcPts val="0"/>
                        </a:spcBef>
                        <a:spcAft>
                          <a:spcPts val="0"/>
                        </a:spcAft>
                      </a:pPr>
                      <a:r>
                        <a:rPr lang="pt-BR" sz="1400">
                          <a:effectLst/>
                          <a:latin typeface="Myriad Pro"/>
                          <a:ea typeface="Calibri" panose="020F0502020204030204" pitchFamily="34" charset="0"/>
                          <a:cs typeface="Times New Roman" panose="02020603050405020304" pitchFamily="18" charset="0"/>
                        </a:rPr>
                        <a:t>Segredo Industrial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Lei nº 9.279/1991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3057578372"/>
                  </a:ext>
                </a:extLst>
              </a:tr>
              <a:tr h="277747">
                <a:tc>
                  <a:txBody>
                    <a:bodyPr/>
                    <a:lstStyle/>
                    <a:p>
                      <a:pPr algn="just">
                        <a:lnSpc>
                          <a:spcPct val="100000"/>
                        </a:lnSpc>
                        <a:spcBef>
                          <a:spcPts val="0"/>
                        </a:spcBef>
                        <a:spcAft>
                          <a:spcPts val="0"/>
                        </a:spcAft>
                      </a:pPr>
                      <a:r>
                        <a:rPr lang="pt-BR" sz="1400">
                          <a:effectLst/>
                          <a:latin typeface="Myriad Pro"/>
                          <a:ea typeface="Calibri" panose="020F0502020204030204" pitchFamily="34" charset="0"/>
                          <a:cs typeface="Times New Roman" panose="02020603050405020304" pitchFamily="18" charset="0"/>
                        </a:rPr>
                        <a:t>Direito Autoral</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Lei nº 9.610/1998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2246026363"/>
                  </a:ext>
                </a:extLst>
              </a:tr>
              <a:tr h="261823">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Propriedade Intelectual - software</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00000"/>
                        </a:lnSpc>
                        <a:spcBef>
                          <a:spcPts val="0"/>
                        </a:spcBef>
                        <a:spcAft>
                          <a:spcPts val="0"/>
                        </a:spcAft>
                      </a:pPr>
                      <a:r>
                        <a:rPr lang="pt-BR" sz="1400" dirty="0">
                          <a:effectLst/>
                          <a:latin typeface="Myriad Pro"/>
                          <a:ea typeface="Calibri" panose="020F0502020204030204" pitchFamily="34" charset="0"/>
                          <a:cs typeface="Times New Roman" panose="02020603050405020304" pitchFamily="18" charset="0"/>
                        </a:rPr>
                        <a:t>Lei nº 9.609/1998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492979513"/>
                  </a:ext>
                </a:extLst>
              </a:tr>
            </a:tbl>
          </a:graphicData>
        </a:graphic>
      </p:graphicFrame>
    </p:spTree>
    <p:extLst>
      <p:ext uri="{BB962C8B-B14F-4D97-AF65-F5344CB8AC3E}">
        <p14:creationId xmlns:p14="http://schemas.microsoft.com/office/powerpoint/2010/main" val="4148887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6325" y="916416"/>
            <a:ext cx="8846289" cy="1754326"/>
          </a:xfrm>
          <a:prstGeom prst="rect">
            <a:avLst/>
          </a:prstGeom>
        </p:spPr>
        <p:txBody>
          <a:bodyPr wrap="square">
            <a:spAutoFit/>
          </a:bodyPr>
          <a:lstStyle/>
          <a:p>
            <a:r>
              <a:rPr lang="pt-BR" b="1" dirty="0">
                <a:effectLst>
                  <a:outerShdw blurRad="38100" dist="38100" dir="2700000" algn="tl">
                    <a:srgbClr val="000000">
                      <a:alpha val="43137"/>
                    </a:srgbClr>
                  </a:outerShdw>
                </a:effectLst>
              </a:rPr>
              <a:t>PEDIDO GENÉRICO</a:t>
            </a:r>
          </a:p>
          <a:p>
            <a:pPr algn="just"/>
            <a:r>
              <a:rPr lang="pt-BR" dirty="0"/>
              <a:t>É aquele que não é específico, ou seja, não descreve de forma delimitada (quantidade, período temporal, localização, sujeito, recorte temático, formato, etc.) o objeto do pedido de acesso à informação, o que impossibilita a identificação e a compreensão do objeto da solicitação. É um pedido que se caracteriza pelo seu aspecto generalizante, com ausência de dados importantes para a sua delimitação e atendimento. </a:t>
            </a:r>
          </a:p>
        </p:txBody>
      </p:sp>
      <p:sp>
        <p:nvSpPr>
          <p:cNvPr id="4" name="Retângulo 3"/>
          <p:cNvSpPr/>
          <p:nvPr/>
        </p:nvSpPr>
        <p:spPr>
          <a:xfrm>
            <a:off x="106326" y="2670742"/>
            <a:ext cx="8846288" cy="1477328"/>
          </a:xfrm>
          <a:prstGeom prst="rect">
            <a:avLst/>
          </a:prstGeom>
        </p:spPr>
        <p:txBody>
          <a:bodyPr wrap="square">
            <a:spAutoFit/>
          </a:bodyPr>
          <a:lstStyle/>
          <a:p>
            <a:r>
              <a:rPr lang="pt-BR" b="1" dirty="0">
                <a:effectLst>
                  <a:outerShdw blurRad="38100" dist="38100" dir="2700000" algn="tl">
                    <a:srgbClr val="000000">
                      <a:alpha val="43137"/>
                    </a:srgbClr>
                  </a:outerShdw>
                </a:effectLst>
              </a:rPr>
              <a:t>PEDIDO DESARRAZOADO</a:t>
            </a:r>
          </a:p>
          <a:p>
            <a:pPr algn="just"/>
            <a:r>
              <a:rPr lang="pt-BR" dirty="0"/>
              <a:t>É aquele que não encontra amparo para a concessão de acesso solicitado nos objetivos da LAI e tampouco nos seus dispositivos legais, nem nas garantias fundamentais previstas na Constituição. É um pedido que se caracteriza pela desconformidade com os interesses públicos, como segurança pública, celeridade e economicidade da administração pública.</a:t>
            </a:r>
          </a:p>
        </p:txBody>
      </p:sp>
      <p:sp>
        <p:nvSpPr>
          <p:cNvPr id="6" name="Retângulo 5"/>
          <p:cNvSpPr/>
          <p:nvPr/>
        </p:nvSpPr>
        <p:spPr>
          <a:xfrm>
            <a:off x="106324" y="4148070"/>
            <a:ext cx="8846289" cy="1200329"/>
          </a:xfrm>
          <a:prstGeom prst="rect">
            <a:avLst/>
          </a:prstGeom>
        </p:spPr>
        <p:txBody>
          <a:bodyPr wrap="square">
            <a:spAutoFit/>
          </a:bodyPr>
          <a:lstStyle/>
          <a:p>
            <a:r>
              <a:rPr lang="pt-BR" b="1" dirty="0">
                <a:effectLst>
                  <a:outerShdw blurRad="38100" dist="38100" dir="2700000" algn="tl">
                    <a:srgbClr val="000000">
                      <a:alpha val="43137"/>
                    </a:srgbClr>
                  </a:outerShdw>
                </a:effectLst>
              </a:rPr>
              <a:t>PEDIDO DESPROPORCIONAL</a:t>
            </a:r>
          </a:p>
          <a:p>
            <a:pPr algn="just"/>
            <a:r>
              <a:rPr lang="pt-BR" dirty="0"/>
              <a:t>Para saber se o pedido é desproporcional, analisa-se a sua adequação de modo que o atendimento não comprometa significativamente a realização das atividades rotineiras da instituição, acarretando prejuízo injustificado aos direitos de outros solicitantes.</a:t>
            </a:r>
          </a:p>
        </p:txBody>
      </p:sp>
      <p:sp>
        <p:nvSpPr>
          <p:cNvPr id="8" name="Retângulo 7"/>
          <p:cNvSpPr/>
          <p:nvPr/>
        </p:nvSpPr>
        <p:spPr>
          <a:xfrm>
            <a:off x="140879" y="5440731"/>
            <a:ext cx="8777177" cy="923330"/>
          </a:xfrm>
          <a:prstGeom prst="rect">
            <a:avLst/>
          </a:prstGeom>
        </p:spPr>
        <p:txBody>
          <a:bodyPr wrap="square">
            <a:spAutoFit/>
          </a:bodyPr>
          <a:lstStyle/>
          <a:p>
            <a:pPr algn="just"/>
            <a:r>
              <a:rPr lang="pt-BR" b="1" dirty="0">
                <a:effectLst>
                  <a:outerShdw blurRad="38100" dist="38100" dir="2700000" algn="tl">
                    <a:srgbClr val="000000">
                      <a:alpha val="43137"/>
                    </a:srgbClr>
                  </a:outerShdw>
                </a:effectLst>
              </a:rPr>
              <a:t>PEDIDOS QUE EXIGEM TRABALHOS ADICIONAIS </a:t>
            </a:r>
            <a:r>
              <a:rPr lang="pt-BR" dirty="0"/>
              <a:t>de análise, interpretação ou consolidação de dados e informações, ou serviço de produção ou tratamento de dados que não seja de competência do órgão ou entidade.</a:t>
            </a:r>
          </a:p>
        </p:txBody>
      </p:sp>
    </p:spTree>
    <p:extLst>
      <p:ext uri="{BB962C8B-B14F-4D97-AF65-F5344CB8AC3E}">
        <p14:creationId xmlns:p14="http://schemas.microsoft.com/office/powerpoint/2010/main" val="4055418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05891" y="1933731"/>
            <a:ext cx="6464595" cy="3139321"/>
          </a:xfrm>
          <a:prstGeom prst="rect">
            <a:avLst/>
          </a:prstGeom>
          <a:noFill/>
        </p:spPr>
        <p:txBody>
          <a:bodyPr wrap="square" rtlCol="0">
            <a:spAutoFit/>
          </a:bodyPr>
          <a:lstStyle>
            <a:defPPr>
              <a:defRPr lang="pt-BR"/>
            </a:defPPr>
            <a:lvl1pPr algn="ctr">
              <a:defRPr sz="4400">
                <a:solidFill>
                  <a:srgbClr val="00B050"/>
                </a:solidFill>
                <a:effectLst>
                  <a:outerShdw blurRad="38100" dist="38100" dir="2700000" algn="tl">
                    <a:srgbClr val="000000">
                      <a:alpha val="43137"/>
                    </a:srgbClr>
                  </a:outerShdw>
                </a:effectLst>
                <a:latin typeface="French Script MT" panose="03020402040607040605" pitchFamily="66" charset="0"/>
              </a:defRPr>
            </a:lvl1pPr>
          </a:lstStyle>
          <a:p>
            <a:r>
              <a:rPr lang="pt-BR" sz="6600" b="1" dirty="0">
                <a:solidFill>
                  <a:schemeClr val="tx1"/>
                </a:solidFill>
                <a:latin typeface="+mn-lt"/>
              </a:rPr>
              <a:t>RECURSOS </a:t>
            </a:r>
          </a:p>
          <a:p>
            <a:r>
              <a:rPr lang="pt-BR" sz="6600" b="1" dirty="0">
                <a:solidFill>
                  <a:schemeClr val="tx1"/>
                </a:solidFill>
                <a:latin typeface="+mn-lt"/>
              </a:rPr>
              <a:t>E </a:t>
            </a:r>
          </a:p>
          <a:p>
            <a:r>
              <a:rPr lang="pt-BR" sz="6600" b="1" dirty="0">
                <a:solidFill>
                  <a:schemeClr val="tx1"/>
                </a:solidFill>
                <a:latin typeface="+mn-lt"/>
              </a:rPr>
              <a:t>RECLAMAÇÃO</a:t>
            </a:r>
          </a:p>
        </p:txBody>
      </p:sp>
      <p:pic>
        <p:nvPicPr>
          <p:cNvPr id="2" name="Imagem 1"/>
          <p:cNvPicPr>
            <a:picLocks noChangeAspect="1"/>
          </p:cNvPicPr>
          <p:nvPr/>
        </p:nvPicPr>
        <p:blipFill>
          <a:blip r:embed="rId2"/>
          <a:stretch>
            <a:fillRect/>
          </a:stretch>
        </p:blipFill>
        <p:spPr>
          <a:xfrm>
            <a:off x="6900574" y="2131792"/>
            <a:ext cx="1666875" cy="2743200"/>
          </a:xfrm>
          <a:prstGeom prst="rect">
            <a:avLst/>
          </a:prstGeom>
        </p:spPr>
      </p:pic>
    </p:spTree>
    <p:extLst>
      <p:ext uri="{BB962C8B-B14F-4D97-AF65-F5344CB8AC3E}">
        <p14:creationId xmlns:p14="http://schemas.microsoft.com/office/powerpoint/2010/main" val="2553273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p:cNvGrpSpPr/>
          <p:nvPr/>
        </p:nvGrpSpPr>
        <p:grpSpPr>
          <a:xfrm>
            <a:off x="399321" y="2294125"/>
            <a:ext cx="8353646" cy="4064000"/>
            <a:chOff x="399321" y="2294125"/>
            <a:chExt cx="8353646" cy="4064000"/>
          </a:xfrm>
        </p:grpSpPr>
        <p:grpSp>
          <p:nvGrpSpPr>
            <p:cNvPr id="2" name="Agrupar 1"/>
            <p:cNvGrpSpPr/>
            <p:nvPr/>
          </p:nvGrpSpPr>
          <p:grpSpPr>
            <a:xfrm>
              <a:off x="399321" y="2294125"/>
              <a:ext cx="8353646" cy="4064000"/>
              <a:chOff x="399321" y="2294125"/>
              <a:chExt cx="8353646" cy="4064000"/>
            </a:xfrm>
          </p:grpSpPr>
          <p:graphicFrame>
            <p:nvGraphicFramePr>
              <p:cNvPr id="4" name="Diagrama 3"/>
              <p:cNvGraphicFramePr/>
              <p:nvPr>
                <p:extLst>
                  <p:ext uri="{D42A27DB-BD31-4B8C-83A1-F6EECF244321}">
                    <p14:modId xmlns:p14="http://schemas.microsoft.com/office/powerpoint/2010/main" val="1279057023"/>
                  </p:ext>
                </p:extLst>
              </p:nvPr>
            </p:nvGraphicFramePr>
            <p:xfrm>
              <a:off x="399321" y="2294125"/>
              <a:ext cx="835364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5677786" y="3448493"/>
                <a:ext cx="1371600" cy="646331"/>
              </a:xfrm>
              <a:prstGeom prst="rect">
                <a:avLst/>
              </a:prstGeom>
              <a:noFill/>
            </p:spPr>
            <p:txBody>
              <a:bodyPr wrap="square" rtlCol="0">
                <a:spAutoFit/>
              </a:bodyPr>
              <a:lstStyle/>
              <a:p>
                <a:pPr algn="ctr"/>
                <a:r>
                  <a:rPr lang="pt-BR" dirty="0"/>
                  <a:t>RECURSO À CGU</a:t>
                </a:r>
              </a:p>
            </p:txBody>
          </p:sp>
        </p:grpSp>
        <p:sp>
          <p:nvSpPr>
            <p:cNvPr id="6" name="CaixaDeTexto 5"/>
            <p:cNvSpPr txBox="1"/>
            <p:nvPr/>
          </p:nvSpPr>
          <p:spPr>
            <a:xfrm>
              <a:off x="7381366" y="3001926"/>
              <a:ext cx="1371600" cy="646331"/>
            </a:xfrm>
            <a:prstGeom prst="rect">
              <a:avLst/>
            </a:prstGeom>
            <a:noFill/>
          </p:spPr>
          <p:txBody>
            <a:bodyPr wrap="square" rtlCol="0">
              <a:spAutoFit/>
            </a:bodyPr>
            <a:lstStyle/>
            <a:p>
              <a:pPr algn="ctr"/>
              <a:r>
                <a:rPr lang="pt-BR" dirty="0"/>
                <a:t>RECURSO À CMRI</a:t>
              </a:r>
            </a:p>
          </p:txBody>
        </p:sp>
      </p:grpSp>
      <p:sp>
        <p:nvSpPr>
          <p:cNvPr id="7" name="Retângulo 6"/>
          <p:cNvSpPr/>
          <p:nvPr/>
        </p:nvSpPr>
        <p:spPr>
          <a:xfrm>
            <a:off x="399321" y="1370795"/>
            <a:ext cx="8353645" cy="923330"/>
          </a:xfrm>
          <a:prstGeom prst="rect">
            <a:avLst/>
          </a:prstGeom>
        </p:spPr>
        <p:txBody>
          <a:bodyPr wrap="square">
            <a:spAutoFit/>
          </a:bodyPr>
          <a:lstStyle/>
          <a:p>
            <a:pPr algn="just"/>
            <a:r>
              <a:rPr lang="pt-BR" dirty="0"/>
              <a:t>Caso o pedido de acesso seja negado, o cidadão pode recorrer no prazo de </a:t>
            </a:r>
            <a:r>
              <a:rPr lang="pt-BR" b="1" i="1" dirty="0"/>
              <a:t>10 dias</a:t>
            </a:r>
            <a:r>
              <a:rPr lang="pt-BR" dirty="0"/>
              <a:t>. </a:t>
            </a:r>
          </a:p>
          <a:p>
            <a:pPr algn="just"/>
            <a:r>
              <a:rPr lang="pt-BR" dirty="0"/>
              <a:t>O recurso é dirigido incialmente à </a:t>
            </a:r>
            <a:r>
              <a:rPr lang="pt-BR" b="1" i="1" dirty="0"/>
              <a:t>autoridade hierarquicamente superior </a:t>
            </a:r>
            <a:r>
              <a:rPr lang="pt-BR" dirty="0"/>
              <a:t>do servidor responsável pela elaboração da resposta inicial e deve ser analisado no prazo de </a:t>
            </a:r>
            <a:r>
              <a:rPr lang="pt-BR" b="1" i="1" dirty="0"/>
              <a:t>5 dias</a:t>
            </a:r>
            <a:r>
              <a:rPr lang="pt-BR" dirty="0"/>
              <a:t>.</a:t>
            </a:r>
          </a:p>
        </p:txBody>
      </p:sp>
    </p:spTree>
    <p:extLst>
      <p:ext uri="{BB962C8B-B14F-4D97-AF65-F5344CB8AC3E}">
        <p14:creationId xmlns:p14="http://schemas.microsoft.com/office/powerpoint/2010/main" val="711885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987627221"/>
              </p:ext>
            </p:extLst>
          </p:nvPr>
        </p:nvGraphicFramePr>
        <p:xfrm>
          <a:off x="170119" y="1041988"/>
          <a:ext cx="8718699" cy="4914069"/>
        </p:xfrm>
        <a:graphic>
          <a:graphicData uri="http://schemas.openxmlformats.org/drawingml/2006/table">
            <a:tbl>
              <a:tblPr firstRow="1" firstCol="1" bandRow="1">
                <a:tableStyleId>{5C22544A-7EE6-4342-B048-85BDC9FD1C3A}</a:tableStyleId>
              </a:tblPr>
              <a:tblGrid>
                <a:gridCol w="1260724">
                  <a:extLst>
                    <a:ext uri="{9D8B030D-6E8A-4147-A177-3AD203B41FA5}">
                      <a16:colId xmlns:a16="http://schemas.microsoft.com/office/drawing/2014/main" val="2637686432"/>
                    </a:ext>
                  </a:extLst>
                </a:gridCol>
                <a:gridCol w="2683615">
                  <a:extLst>
                    <a:ext uri="{9D8B030D-6E8A-4147-A177-3AD203B41FA5}">
                      <a16:colId xmlns:a16="http://schemas.microsoft.com/office/drawing/2014/main" val="3837552729"/>
                    </a:ext>
                  </a:extLst>
                </a:gridCol>
                <a:gridCol w="2284299">
                  <a:extLst>
                    <a:ext uri="{9D8B030D-6E8A-4147-A177-3AD203B41FA5}">
                      <a16:colId xmlns:a16="http://schemas.microsoft.com/office/drawing/2014/main" val="893107538"/>
                    </a:ext>
                  </a:extLst>
                </a:gridCol>
                <a:gridCol w="2490061">
                  <a:extLst>
                    <a:ext uri="{9D8B030D-6E8A-4147-A177-3AD203B41FA5}">
                      <a16:colId xmlns:a16="http://schemas.microsoft.com/office/drawing/2014/main" val="2590508168"/>
                    </a:ext>
                  </a:extLst>
                </a:gridCol>
              </a:tblGrid>
              <a:tr h="812985">
                <a:tc gridSpan="4">
                  <a:txBody>
                    <a:bodyPr/>
                    <a:lstStyle/>
                    <a:p>
                      <a:pPr algn="ctr" fontAlgn="base">
                        <a:lnSpc>
                          <a:spcPct val="115000"/>
                        </a:lnSpc>
                        <a:spcAft>
                          <a:spcPts val="0"/>
                        </a:spcAft>
                      </a:pPr>
                      <a:r>
                        <a:rPr lang="pt-BR" sz="1100" dirty="0">
                          <a:effectLst/>
                        </a:rPr>
                        <a:t> </a:t>
                      </a:r>
                      <a:r>
                        <a:rPr lang="pt-BR" sz="3200" dirty="0">
                          <a:effectLst/>
                        </a:rPr>
                        <a:t>RECURSOS</a:t>
                      </a:r>
                      <a:endParaRPr lang="pt-B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00162223"/>
                  </a:ext>
                </a:extLst>
              </a:tr>
              <a:tr h="812985">
                <a:tc>
                  <a:txBody>
                    <a:bodyPr/>
                    <a:lstStyle/>
                    <a:p>
                      <a:pPr algn="ctr" fontAlgn="base">
                        <a:lnSpc>
                          <a:spcPct val="115000"/>
                        </a:lnSpc>
                        <a:spcAft>
                          <a:spcPts val="0"/>
                        </a:spcAft>
                      </a:pPr>
                      <a:r>
                        <a:rPr lang="pt-BR" sz="1800" dirty="0">
                          <a:effectLst/>
                        </a:rPr>
                        <a:t>Instância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fontAlgn="base">
                        <a:lnSpc>
                          <a:spcPct val="115000"/>
                        </a:lnSpc>
                        <a:spcAft>
                          <a:spcPts val="0"/>
                        </a:spcAft>
                      </a:pPr>
                      <a:r>
                        <a:rPr lang="pt-BR" sz="1800" b="1" kern="1200" dirty="0">
                          <a:solidFill>
                            <a:schemeClr val="lt1"/>
                          </a:solidFill>
                          <a:effectLst/>
                          <a:latin typeface="+mn-lt"/>
                          <a:ea typeface="+mn-ea"/>
                          <a:cs typeface="+mn-cs"/>
                        </a:rPr>
                        <a:t>Autoridade julgadora</a:t>
                      </a:r>
                    </a:p>
                  </a:txBody>
                  <a:tcPr marL="68580" marR="68580" marT="0" marB="0" anchor="ctr">
                    <a:solidFill>
                      <a:srgbClr val="0070C0"/>
                    </a:solidFill>
                  </a:tcPr>
                </a:tc>
                <a:tc>
                  <a:txBody>
                    <a:bodyPr/>
                    <a:lstStyle/>
                    <a:p>
                      <a:pPr algn="ctr" fontAlgn="base">
                        <a:lnSpc>
                          <a:spcPct val="115000"/>
                        </a:lnSpc>
                        <a:spcAft>
                          <a:spcPts val="0"/>
                        </a:spcAft>
                      </a:pPr>
                      <a:r>
                        <a:rPr lang="pt-BR" sz="1800" b="1" kern="1200" dirty="0">
                          <a:solidFill>
                            <a:schemeClr val="lt1"/>
                          </a:solidFill>
                          <a:effectLst/>
                          <a:latin typeface="+mn-lt"/>
                          <a:ea typeface="+mn-ea"/>
                          <a:cs typeface="+mn-cs"/>
                        </a:rPr>
                        <a:t>Prazo para o</a:t>
                      </a:r>
                      <a:br>
                        <a:rPr lang="pt-BR" sz="1800" b="1" kern="1200" dirty="0">
                          <a:solidFill>
                            <a:schemeClr val="lt1"/>
                          </a:solidFill>
                          <a:effectLst/>
                          <a:latin typeface="+mn-lt"/>
                          <a:ea typeface="+mn-ea"/>
                          <a:cs typeface="+mn-cs"/>
                        </a:rPr>
                      </a:br>
                      <a:r>
                        <a:rPr lang="pt-BR" sz="1800" b="1" kern="1200" dirty="0">
                          <a:solidFill>
                            <a:schemeClr val="lt1"/>
                          </a:solidFill>
                          <a:effectLst/>
                          <a:latin typeface="+mn-lt"/>
                          <a:ea typeface="+mn-ea"/>
                          <a:cs typeface="+mn-cs"/>
                        </a:rPr>
                        <a:t>cidadão recorrer</a:t>
                      </a:r>
                    </a:p>
                  </a:txBody>
                  <a:tcPr marL="68580" marR="68580" marT="0" marB="0" anchor="ctr">
                    <a:solidFill>
                      <a:srgbClr val="0070C0"/>
                    </a:solidFill>
                  </a:tcPr>
                </a:tc>
                <a:tc>
                  <a:txBody>
                    <a:bodyPr/>
                    <a:lstStyle/>
                    <a:p>
                      <a:pPr algn="ctr" fontAlgn="base">
                        <a:lnSpc>
                          <a:spcPct val="115000"/>
                        </a:lnSpc>
                        <a:spcAft>
                          <a:spcPts val="0"/>
                        </a:spcAft>
                      </a:pPr>
                      <a:r>
                        <a:rPr lang="pt-BR" sz="1800" b="1" kern="1200" dirty="0">
                          <a:solidFill>
                            <a:schemeClr val="lt1"/>
                          </a:solidFill>
                          <a:effectLst/>
                          <a:latin typeface="+mn-lt"/>
                          <a:ea typeface="+mn-ea"/>
                          <a:cs typeface="+mn-cs"/>
                        </a:rPr>
                        <a:t>Prazo para manifestação </a:t>
                      </a:r>
                      <a:br>
                        <a:rPr lang="pt-BR" sz="1800" b="1" kern="1200" dirty="0">
                          <a:solidFill>
                            <a:schemeClr val="lt1"/>
                          </a:solidFill>
                          <a:effectLst/>
                          <a:latin typeface="+mn-lt"/>
                          <a:ea typeface="+mn-ea"/>
                          <a:cs typeface="+mn-cs"/>
                        </a:rPr>
                      </a:br>
                      <a:r>
                        <a:rPr lang="pt-BR" sz="1800" b="1" kern="1200" dirty="0">
                          <a:solidFill>
                            <a:schemeClr val="lt1"/>
                          </a:solidFill>
                          <a:effectLst/>
                          <a:latin typeface="+mn-lt"/>
                          <a:ea typeface="+mn-ea"/>
                          <a:cs typeface="+mn-cs"/>
                        </a:rPr>
                        <a:t>do órgão</a:t>
                      </a:r>
                    </a:p>
                  </a:txBody>
                  <a:tcPr marL="68580" marR="68580" marT="0" marB="0" anchor="ctr">
                    <a:solidFill>
                      <a:srgbClr val="0070C0"/>
                    </a:solidFill>
                  </a:tcPr>
                </a:tc>
                <a:extLst>
                  <a:ext uri="{0D108BD9-81ED-4DB2-BD59-A6C34878D82A}">
                    <a16:rowId xmlns:a16="http://schemas.microsoft.com/office/drawing/2014/main" val="1484531362"/>
                  </a:ext>
                </a:extLst>
              </a:tr>
              <a:tr h="812985">
                <a:tc>
                  <a:txBody>
                    <a:bodyPr/>
                    <a:lstStyle/>
                    <a:p>
                      <a:pPr algn="ctr" fontAlgn="base">
                        <a:lnSpc>
                          <a:spcPct val="115000"/>
                        </a:lnSpc>
                        <a:spcAft>
                          <a:spcPts val="1200"/>
                        </a:spcAft>
                      </a:pPr>
                      <a:r>
                        <a:rPr lang="pt-BR" sz="1800" dirty="0">
                          <a:effectLst/>
                        </a:rPr>
                        <a:t>1ª</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fontAlgn="base">
                        <a:lnSpc>
                          <a:spcPct val="115000"/>
                        </a:lnSpc>
                        <a:spcAft>
                          <a:spcPts val="1200"/>
                        </a:spcAft>
                      </a:pPr>
                      <a:r>
                        <a:rPr lang="pt-BR" sz="1800" dirty="0">
                          <a:effectLst/>
                        </a:rPr>
                        <a:t>Autoridade superior àquela que proferiu a decisão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fontAlgn="base">
                        <a:lnSpc>
                          <a:spcPct val="115000"/>
                        </a:lnSpc>
                        <a:spcAft>
                          <a:spcPts val="1200"/>
                        </a:spcAft>
                      </a:pPr>
                      <a:r>
                        <a:rPr lang="pt-BR" sz="1800" dirty="0">
                          <a:effectLst/>
                        </a:rPr>
                        <a:t>10 dias, contados da resposta do órgão ou entidade</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fontAlgn="base">
                        <a:lnSpc>
                          <a:spcPct val="115000"/>
                        </a:lnSpc>
                        <a:spcAft>
                          <a:spcPts val="0"/>
                        </a:spcAft>
                      </a:pPr>
                      <a:br>
                        <a:rPr lang="pt-BR" sz="1800" dirty="0">
                          <a:effectLst/>
                        </a:rPr>
                      </a:br>
                      <a:r>
                        <a:rPr lang="pt-BR" sz="1800" dirty="0">
                          <a:effectLst/>
                        </a:rPr>
                        <a:t>5 dias, contados do recebimento do recurso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433045"/>
                  </a:ext>
                </a:extLst>
              </a:tr>
              <a:tr h="394217">
                <a:tc>
                  <a:txBody>
                    <a:bodyPr/>
                    <a:lstStyle/>
                    <a:p>
                      <a:pPr algn="ctr" fontAlgn="base">
                        <a:lnSpc>
                          <a:spcPct val="115000"/>
                        </a:lnSpc>
                        <a:spcAft>
                          <a:spcPts val="1200"/>
                        </a:spcAft>
                      </a:pPr>
                      <a:r>
                        <a:rPr lang="pt-BR" sz="1800" dirty="0">
                          <a:effectLst/>
                        </a:rPr>
                        <a:t>2ª</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fontAlgn="base">
                        <a:lnSpc>
                          <a:spcPct val="115000"/>
                        </a:lnSpc>
                        <a:spcAft>
                          <a:spcPts val="1200"/>
                        </a:spcAft>
                      </a:pPr>
                      <a:r>
                        <a:rPr lang="pt-BR" sz="1800" dirty="0">
                          <a:effectLst/>
                        </a:rPr>
                        <a:t>Autoridade máxima do órgão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404954985"/>
                  </a:ext>
                </a:extLst>
              </a:tr>
              <a:tr h="394217">
                <a:tc>
                  <a:txBody>
                    <a:bodyPr/>
                    <a:lstStyle/>
                    <a:p>
                      <a:pPr algn="ctr" fontAlgn="base">
                        <a:lnSpc>
                          <a:spcPct val="115000"/>
                        </a:lnSpc>
                        <a:spcAft>
                          <a:spcPts val="1200"/>
                        </a:spcAft>
                      </a:pPr>
                      <a:r>
                        <a:rPr lang="pt-BR" sz="1800" dirty="0">
                          <a:effectLst/>
                        </a:rPr>
                        <a:t>3ª</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fontAlgn="base">
                        <a:lnSpc>
                          <a:spcPct val="115000"/>
                        </a:lnSpc>
                        <a:spcAft>
                          <a:spcPts val="1200"/>
                        </a:spcAft>
                      </a:pPr>
                      <a:r>
                        <a:rPr lang="pt-BR" sz="1800" dirty="0">
                          <a:effectLst/>
                        </a:rPr>
                        <a:t>Controladoria-Geral da União (CGU)</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2129904217"/>
                  </a:ext>
                </a:extLst>
              </a:tr>
              <a:tr h="812985">
                <a:tc>
                  <a:txBody>
                    <a:bodyPr/>
                    <a:lstStyle/>
                    <a:p>
                      <a:pPr algn="ctr" fontAlgn="base">
                        <a:lnSpc>
                          <a:spcPct val="115000"/>
                        </a:lnSpc>
                        <a:spcAft>
                          <a:spcPts val="1200"/>
                        </a:spcAft>
                      </a:pPr>
                      <a:r>
                        <a:rPr lang="pt-BR" sz="1800" dirty="0">
                          <a:effectLst/>
                        </a:rPr>
                        <a:t>4ª</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fontAlgn="base">
                        <a:lnSpc>
                          <a:spcPct val="115000"/>
                        </a:lnSpc>
                        <a:spcAft>
                          <a:spcPts val="1200"/>
                        </a:spcAft>
                      </a:pPr>
                      <a:r>
                        <a:rPr lang="pt-BR" sz="1800" dirty="0">
                          <a:effectLst/>
                        </a:rPr>
                        <a:t>Comissão Mista de Reavaliação de Informações (CMRI)</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a:txBody>
                    <a:bodyPr/>
                    <a:lstStyle/>
                    <a:p>
                      <a:pPr algn="ctr" fontAlgn="base">
                        <a:lnSpc>
                          <a:spcPct val="115000"/>
                        </a:lnSpc>
                        <a:spcAft>
                          <a:spcPts val="1200"/>
                        </a:spcAft>
                      </a:pPr>
                      <a:r>
                        <a:rPr lang="pt-BR" sz="1800" dirty="0">
                          <a:effectLst/>
                        </a:rPr>
                        <a:t>Até a 3ª reunião após o recebimento do recurso</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0361"/>
                  </a:ext>
                </a:extLst>
              </a:tr>
            </a:tbl>
          </a:graphicData>
        </a:graphic>
      </p:graphicFrame>
    </p:spTree>
    <p:extLst>
      <p:ext uri="{BB962C8B-B14F-4D97-AF65-F5344CB8AC3E}">
        <p14:creationId xmlns:p14="http://schemas.microsoft.com/office/powerpoint/2010/main" val="3207857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1386" y="1446027"/>
            <a:ext cx="8761228" cy="4524315"/>
          </a:xfrm>
          <a:prstGeom prst="rect">
            <a:avLst/>
          </a:prstGeom>
        </p:spPr>
        <p:txBody>
          <a:bodyPr wrap="square">
            <a:spAutoFit/>
          </a:bodyPr>
          <a:lstStyle/>
          <a:p>
            <a:pPr algn="just" fontAlgn="auto">
              <a:spcAft>
                <a:spcPts val="0"/>
              </a:spcAft>
              <a:defRPr/>
            </a:pPr>
            <a:r>
              <a:rPr lang="pt-BR" dirty="0">
                <a:solidFill>
                  <a:schemeClr val="tx1">
                    <a:lumMod val="95000"/>
                    <a:lumOff val="5000"/>
                  </a:schemeClr>
                </a:solidFill>
                <a:latin typeface="Calibri" pitchFamily="34" charset="0"/>
                <a:cs typeface="Calibri" pitchFamily="34" charset="0"/>
              </a:rPr>
              <a:t>Caso o órgão </a:t>
            </a:r>
            <a:r>
              <a:rPr lang="pt-BR" b="1" i="1" dirty="0">
                <a:solidFill>
                  <a:srgbClr val="1C5990"/>
                </a:solidFill>
                <a:latin typeface="Calibri" pitchFamily="34" charset="0"/>
                <a:cs typeface="Calibri" pitchFamily="34" charset="0"/>
              </a:rPr>
              <a:t>não responda </a:t>
            </a:r>
            <a:r>
              <a:rPr lang="pt-BR" dirty="0">
                <a:solidFill>
                  <a:schemeClr val="tx1">
                    <a:lumMod val="95000"/>
                    <a:lumOff val="5000"/>
                  </a:schemeClr>
                </a:solidFill>
                <a:latin typeface="Calibri" pitchFamily="34" charset="0"/>
                <a:cs typeface="Calibri" pitchFamily="34" charset="0"/>
              </a:rPr>
              <a:t>ao pedido de informação em </a:t>
            </a:r>
            <a:r>
              <a:rPr lang="pt-BR" b="1" i="1" dirty="0">
                <a:solidFill>
                  <a:srgbClr val="1C5990"/>
                </a:solidFill>
                <a:latin typeface="Calibri" pitchFamily="34" charset="0"/>
                <a:cs typeface="Calibri" pitchFamily="34" charset="0"/>
              </a:rPr>
              <a:t>30 dias</a:t>
            </a:r>
            <a:r>
              <a:rPr lang="pt-BR" dirty="0">
                <a:solidFill>
                  <a:schemeClr val="tx1">
                    <a:lumMod val="95000"/>
                    <a:lumOff val="5000"/>
                  </a:schemeClr>
                </a:solidFill>
                <a:latin typeface="Calibri" pitchFamily="34" charset="0"/>
                <a:cs typeface="Calibri" pitchFamily="34" charset="0"/>
              </a:rPr>
              <a:t>, o requerente tem </a:t>
            </a:r>
            <a:r>
              <a:rPr lang="pt-BR" b="1" i="1" dirty="0">
                <a:solidFill>
                  <a:srgbClr val="1C5990"/>
                </a:solidFill>
                <a:latin typeface="Calibri" pitchFamily="34" charset="0"/>
                <a:cs typeface="Calibri" pitchFamily="34" charset="0"/>
              </a:rPr>
              <a:t>10 dias </a:t>
            </a:r>
            <a:r>
              <a:rPr lang="pt-BR" dirty="0">
                <a:solidFill>
                  <a:schemeClr val="tx1">
                    <a:lumMod val="95000"/>
                    <a:lumOff val="5000"/>
                  </a:schemeClr>
                </a:solidFill>
                <a:latin typeface="Calibri" pitchFamily="34" charset="0"/>
                <a:cs typeface="Calibri" pitchFamily="34" charset="0"/>
              </a:rPr>
              <a:t>para fazer uma </a:t>
            </a:r>
            <a:r>
              <a:rPr lang="pt-BR" b="1" i="1" dirty="0">
                <a:solidFill>
                  <a:srgbClr val="1C5990"/>
                </a:solidFill>
                <a:latin typeface="Calibri" pitchFamily="34" charset="0"/>
                <a:cs typeface="Calibri" pitchFamily="34" charset="0"/>
              </a:rPr>
              <a:t>reclamação. </a:t>
            </a:r>
          </a:p>
          <a:p>
            <a:pPr algn="just" fontAlgn="auto">
              <a:spcAft>
                <a:spcPts val="0"/>
              </a:spcAft>
              <a:defRPr/>
            </a:pPr>
            <a:endParaRPr lang="pt-BR" b="1" i="1" dirty="0">
              <a:solidFill>
                <a:srgbClr val="1C5990"/>
              </a:solidFill>
              <a:latin typeface="Calibri" pitchFamily="34" charset="0"/>
              <a:cs typeface="Calibri" pitchFamily="34" charset="0"/>
            </a:endParaRPr>
          </a:p>
          <a:p>
            <a:pPr algn="just" fontAlgn="auto">
              <a:spcAft>
                <a:spcPts val="0"/>
              </a:spcAft>
              <a:defRPr/>
            </a:pPr>
            <a:endParaRPr lang="pt-BR" b="1" i="1" dirty="0">
              <a:solidFill>
                <a:srgbClr val="1C5990"/>
              </a:solidFill>
              <a:latin typeface="Calibri" pitchFamily="34" charset="0"/>
              <a:cs typeface="Calibri" pitchFamily="34" charset="0"/>
            </a:endParaRPr>
          </a:p>
          <a:p>
            <a:pPr algn="ctr" fontAlgn="auto">
              <a:spcAft>
                <a:spcPts val="0"/>
              </a:spcAft>
              <a:defRPr/>
            </a:pPr>
            <a:r>
              <a:rPr lang="pt-BR" dirty="0">
                <a:solidFill>
                  <a:schemeClr val="tx1">
                    <a:lumMod val="95000"/>
                    <a:lumOff val="5000"/>
                  </a:schemeClr>
                </a:solidFill>
                <a:latin typeface="Calibri" pitchFamily="34" charset="0"/>
                <a:cs typeface="Calibri" pitchFamily="34" charset="0"/>
              </a:rPr>
              <a:t>A reclamação é encaminhada para a </a:t>
            </a:r>
            <a:r>
              <a:rPr lang="pt-BR" b="1" i="1" dirty="0">
                <a:solidFill>
                  <a:srgbClr val="1C5990"/>
                </a:solidFill>
                <a:latin typeface="Calibri" pitchFamily="34" charset="0"/>
                <a:cs typeface="Calibri" pitchFamily="34" charset="0"/>
              </a:rPr>
              <a:t>autoridade de monitoramento </a:t>
            </a:r>
            <a:r>
              <a:rPr lang="pt-BR" dirty="0">
                <a:solidFill>
                  <a:schemeClr val="tx1">
                    <a:lumMod val="95000"/>
                    <a:lumOff val="5000"/>
                  </a:schemeClr>
                </a:solidFill>
                <a:latin typeface="Calibri" pitchFamily="34" charset="0"/>
                <a:cs typeface="Calibri" pitchFamily="34" charset="0"/>
              </a:rPr>
              <a:t>do órgão omisso. </a:t>
            </a:r>
          </a:p>
          <a:p>
            <a:pPr algn="just" fontAlgn="auto">
              <a:spcAft>
                <a:spcPts val="0"/>
              </a:spcAft>
              <a:defRPr/>
            </a:pPr>
            <a:endParaRPr lang="pt-BR" b="1" i="1" dirty="0">
              <a:solidFill>
                <a:srgbClr val="1C5990"/>
              </a:solidFill>
              <a:latin typeface="Calibri" pitchFamily="34" charset="0"/>
              <a:cs typeface="Calibri" pitchFamily="34" charset="0"/>
            </a:endParaRPr>
          </a:p>
          <a:p>
            <a:pPr algn="just" fontAlgn="auto">
              <a:spcAft>
                <a:spcPts val="0"/>
              </a:spcAft>
              <a:defRPr/>
            </a:pPr>
            <a:endParaRPr lang="pt-BR" b="1" i="1" dirty="0">
              <a:solidFill>
                <a:srgbClr val="1C5990"/>
              </a:solidFill>
              <a:latin typeface="Calibri" pitchFamily="34" charset="0"/>
              <a:cs typeface="Calibri" pitchFamily="34" charset="0"/>
            </a:endParaRPr>
          </a:p>
          <a:p>
            <a:pPr algn="ctr" fontAlgn="auto">
              <a:spcAft>
                <a:spcPts val="0"/>
              </a:spcAft>
              <a:defRPr/>
            </a:pPr>
            <a:r>
              <a:rPr lang="pt-BR" dirty="0">
                <a:solidFill>
                  <a:schemeClr val="tx1">
                    <a:lumMod val="95000"/>
                    <a:lumOff val="5000"/>
                  </a:schemeClr>
                </a:solidFill>
                <a:latin typeface="Calibri" pitchFamily="34" charset="0"/>
                <a:cs typeface="Calibri" pitchFamily="34" charset="0"/>
              </a:rPr>
              <a:t>A autoridade tem até </a:t>
            </a:r>
            <a:r>
              <a:rPr lang="pt-BR" b="1" i="1" dirty="0">
                <a:solidFill>
                  <a:srgbClr val="1C5990"/>
                </a:solidFill>
                <a:latin typeface="Calibri" pitchFamily="34" charset="0"/>
                <a:cs typeface="Calibri" pitchFamily="34" charset="0"/>
              </a:rPr>
              <a:t>5 dias </a:t>
            </a:r>
            <a:r>
              <a:rPr lang="pt-BR" dirty="0">
                <a:solidFill>
                  <a:schemeClr val="tx1">
                    <a:lumMod val="95000"/>
                    <a:lumOff val="5000"/>
                  </a:schemeClr>
                </a:solidFill>
                <a:latin typeface="Calibri" pitchFamily="34" charset="0"/>
                <a:cs typeface="Calibri" pitchFamily="34" charset="0"/>
              </a:rPr>
              <a:t>para responder, contados do recebimento da reclamação. </a:t>
            </a:r>
          </a:p>
          <a:p>
            <a:pPr algn="just" fontAlgn="auto">
              <a:spcAft>
                <a:spcPts val="0"/>
              </a:spcAft>
              <a:defRPr/>
            </a:pPr>
            <a:endParaRPr lang="pt-BR" b="1" i="1" dirty="0">
              <a:solidFill>
                <a:srgbClr val="1C5990"/>
              </a:solidFill>
              <a:latin typeface="Calibri" pitchFamily="34" charset="0"/>
              <a:cs typeface="Calibri" pitchFamily="34" charset="0"/>
            </a:endParaRPr>
          </a:p>
          <a:p>
            <a:pPr algn="just" fontAlgn="auto">
              <a:spcAft>
                <a:spcPts val="0"/>
              </a:spcAft>
              <a:defRPr/>
            </a:pPr>
            <a:endParaRPr lang="pt-BR" b="1" i="1" dirty="0">
              <a:solidFill>
                <a:srgbClr val="1C5990"/>
              </a:solidFill>
              <a:latin typeface="Calibri" pitchFamily="34" charset="0"/>
              <a:cs typeface="Calibri" pitchFamily="34" charset="0"/>
            </a:endParaRPr>
          </a:p>
          <a:p>
            <a:pPr algn="just" fontAlgn="auto">
              <a:spcAft>
                <a:spcPts val="0"/>
              </a:spcAft>
              <a:defRPr/>
            </a:pPr>
            <a:r>
              <a:rPr lang="pt-BR" dirty="0">
                <a:solidFill>
                  <a:schemeClr val="tx1">
                    <a:lumMod val="95000"/>
                    <a:lumOff val="5000"/>
                  </a:schemeClr>
                </a:solidFill>
                <a:latin typeface="Calibri" pitchFamily="34" charset="0"/>
                <a:cs typeface="Calibri" pitchFamily="34" charset="0"/>
              </a:rPr>
              <a:t>Caso o órgão continue sem responder, é possível entrar com </a:t>
            </a:r>
            <a:r>
              <a:rPr lang="pt-BR" b="1" i="1" dirty="0">
                <a:solidFill>
                  <a:srgbClr val="1C5990"/>
                </a:solidFill>
                <a:latin typeface="Calibri" pitchFamily="34" charset="0"/>
                <a:cs typeface="Calibri" pitchFamily="34" charset="0"/>
              </a:rPr>
              <a:t>recurso à CGU, </a:t>
            </a:r>
            <a:r>
              <a:rPr lang="pt-BR" dirty="0">
                <a:solidFill>
                  <a:schemeClr val="tx1">
                    <a:lumMod val="95000"/>
                    <a:lumOff val="5000"/>
                  </a:schemeClr>
                </a:solidFill>
                <a:latin typeface="Calibri" pitchFamily="34" charset="0"/>
                <a:cs typeface="Calibri" pitchFamily="34" charset="0"/>
              </a:rPr>
              <a:t>em até dez dias, contados do término do prazo para manifestação por parte da autoridade de monitoramento.</a:t>
            </a:r>
          </a:p>
          <a:p>
            <a:pPr algn="just" fontAlgn="auto">
              <a:spcAft>
                <a:spcPts val="0"/>
              </a:spcAft>
              <a:defRPr/>
            </a:pPr>
            <a:endParaRPr lang="pt-BR" dirty="0">
              <a:solidFill>
                <a:schemeClr val="tx1">
                  <a:lumMod val="95000"/>
                  <a:lumOff val="5000"/>
                </a:schemeClr>
              </a:solidFill>
              <a:latin typeface="Calibri" pitchFamily="34" charset="0"/>
              <a:cs typeface="Calibri" pitchFamily="34" charset="0"/>
            </a:endParaRPr>
          </a:p>
          <a:p>
            <a:pPr algn="just" fontAlgn="auto">
              <a:spcAft>
                <a:spcPts val="0"/>
              </a:spcAft>
              <a:defRPr/>
            </a:pPr>
            <a:endParaRPr lang="pt-BR" dirty="0">
              <a:solidFill>
                <a:schemeClr val="tx1">
                  <a:lumMod val="95000"/>
                  <a:lumOff val="5000"/>
                </a:schemeClr>
              </a:solidFill>
              <a:latin typeface="Calibri" pitchFamily="34" charset="0"/>
              <a:cs typeface="Calibri" pitchFamily="34" charset="0"/>
            </a:endParaRPr>
          </a:p>
          <a:p>
            <a:pPr algn="ctr" fontAlgn="auto">
              <a:spcAft>
                <a:spcPts val="0"/>
              </a:spcAft>
              <a:defRPr/>
            </a:pPr>
            <a:r>
              <a:rPr lang="pt-BR" dirty="0">
                <a:solidFill>
                  <a:schemeClr val="tx1">
                    <a:lumMod val="95000"/>
                    <a:lumOff val="5000"/>
                  </a:schemeClr>
                </a:solidFill>
                <a:latin typeface="Calibri" pitchFamily="34" charset="0"/>
                <a:cs typeface="Calibri" pitchFamily="34" charset="0"/>
              </a:rPr>
              <a:t>CGU tem </a:t>
            </a:r>
            <a:r>
              <a:rPr lang="pt-BR" b="1" i="1" dirty="0">
                <a:solidFill>
                  <a:srgbClr val="1C5990"/>
                </a:solidFill>
                <a:latin typeface="Calibri" pitchFamily="34" charset="0"/>
                <a:cs typeface="Calibri" pitchFamily="34" charset="0"/>
              </a:rPr>
              <a:t>5 dias </a:t>
            </a:r>
            <a:r>
              <a:rPr lang="pt-BR" dirty="0">
                <a:solidFill>
                  <a:schemeClr val="tx1">
                    <a:lumMod val="95000"/>
                    <a:lumOff val="5000"/>
                  </a:schemeClr>
                </a:solidFill>
                <a:latin typeface="Calibri" pitchFamily="34" charset="0"/>
                <a:cs typeface="Calibri" pitchFamily="34" charset="0"/>
              </a:rPr>
              <a:t>para se manifestar.</a:t>
            </a:r>
          </a:p>
        </p:txBody>
      </p:sp>
      <p:sp>
        <p:nvSpPr>
          <p:cNvPr id="2" name="Seta para Baixo 1"/>
          <p:cNvSpPr/>
          <p:nvPr/>
        </p:nvSpPr>
        <p:spPr>
          <a:xfrm>
            <a:off x="4093535" y="1945758"/>
            <a:ext cx="669851" cy="542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Baixo 4"/>
          <p:cNvSpPr/>
          <p:nvPr/>
        </p:nvSpPr>
        <p:spPr>
          <a:xfrm>
            <a:off x="4093534" y="2863702"/>
            <a:ext cx="669851" cy="542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Baixo 5"/>
          <p:cNvSpPr/>
          <p:nvPr/>
        </p:nvSpPr>
        <p:spPr>
          <a:xfrm>
            <a:off x="4093534" y="3708184"/>
            <a:ext cx="669851" cy="542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Baixo 6"/>
          <p:cNvSpPr/>
          <p:nvPr/>
        </p:nvSpPr>
        <p:spPr>
          <a:xfrm>
            <a:off x="4093534" y="4979581"/>
            <a:ext cx="669851" cy="542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78082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810374954"/>
              </p:ext>
            </p:extLst>
          </p:nvPr>
        </p:nvGraphicFramePr>
        <p:xfrm>
          <a:off x="180754" y="1275905"/>
          <a:ext cx="8665535" cy="4978558"/>
        </p:xfrm>
        <a:graphic>
          <a:graphicData uri="http://schemas.openxmlformats.org/drawingml/2006/table">
            <a:tbl>
              <a:tblPr firstRow="1" bandRow="1">
                <a:tableStyleId>{5C22544A-7EE6-4342-B048-85BDC9FD1C3A}</a:tableStyleId>
              </a:tblPr>
              <a:tblGrid>
                <a:gridCol w="3486366">
                  <a:extLst>
                    <a:ext uri="{9D8B030D-6E8A-4147-A177-3AD203B41FA5}">
                      <a16:colId xmlns:a16="http://schemas.microsoft.com/office/drawing/2014/main" val="1813003039"/>
                    </a:ext>
                  </a:extLst>
                </a:gridCol>
                <a:gridCol w="5179169">
                  <a:extLst>
                    <a:ext uri="{9D8B030D-6E8A-4147-A177-3AD203B41FA5}">
                      <a16:colId xmlns:a16="http://schemas.microsoft.com/office/drawing/2014/main" val="2648298183"/>
                    </a:ext>
                  </a:extLst>
                </a:gridCol>
              </a:tblGrid>
              <a:tr h="392683">
                <a:tc>
                  <a:txBody>
                    <a:bodyPr/>
                    <a:lstStyle/>
                    <a:p>
                      <a:pPr marL="0" algn="ctr" defTabSz="914400" rtl="0" eaLnBrk="1" latinLnBrk="0" hangingPunct="1"/>
                      <a:r>
                        <a:rPr lang="pt-BR" sz="1800" b="1" kern="1200" dirty="0">
                          <a:solidFill>
                            <a:schemeClr val="lt1"/>
                          </a:solidFill>
                          <a:latin typeface="+mn-lt"/>
                          <a:ea typeface="+mn-ea"/>
                          <a:cs typeface="+mn-cs"/>
                        </a:rPr>
                        <a:t>TIPO DE DECISÃO</a:t>
                      </a:r>
                    </a:p>
                  </a:txBody>
                  <a:tcPr/>
                </a:tc>
                <a:tc>
                  <a:txBody>
                    <a:bodyPr/>
                    <a:lstStyle/>
                    <a:p>
                      <a:pPr marL="0" algn="ctr" defTabSz="914400" rtl="0" eaLnBrk="1" latinLnBrk="0" hangingPunct="1"/>
                      <a:r>
                        <a:rPr lang="pt-BR" sz="1800" b="1" kern="1200" dirty="0">
                          <a:solidFill>
                            <a:schemeClr val="bg1"/>
                          </a:solidFill>
                          <a:latin typeface="+mn-lt"/>
                          <a:ea typeface="+mn-ea"/>
                          <a:cs typeface="+mn-cs"/>
                        </a:rPr>
                        <a:t>EFEITO</a:t>
                      </a:r>
                    </a:p>
                  </a:txBody>
                  <a:tcPr/>
                </a:tc>
                <a:extLst>
                  <a:ext uri="{0D108BD9-81ED-4DB2-BD59-A6C34878D82A}">
                    <a16:rowId xmlns:a16="http://schemas.microsoft.com/office/drawing/2014/main" val="2713639126"/>
                  </a:ext>
                </a:extLst>
              </a:tr>
              <a:tr h="6830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kern="1200" dirty="0"/>
                        <a:t>PROVIMENTO</a:t>
                      </a:r>
                      <a:endParaRPr lang="pt-BR" sz="1800" b="1" kern="1200" dirty="0">
                        <a:solidFill>
                          <a:schemeClr val="lt1"/>
                        </a:solidFill>
                        <a:latin typeface="+mn-lt"/>
                        <a:ea typeface="+mn-ea"/>
                        <a:cs typeface="+mn-cs"/>
                      </a:endParaRPr>
                    </a:p>
                    <a:p>
                      <a:pPr marL="0" algn="l" defTabSz="914400" rtl="0" eaLnBrk="1" latinLnBrk="0" hangingPunct="1"/>
                      <a:endParaRPr lang="pt-BR" sz="1800" b="1" kern="1200" dirty="0">
                        <a:solidFill>
                          <a:schemeClr val="lt1"/>
                        </a:solidFill>
                        <a:latin typeface="+mn-lt"/>
                        <a:ea typeface="+mn-ea"/>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kern="1200" dirty="0"/>
                        <a:t>Determina</a:t>
                      </a:r>
                      <a:r>
                        <a:rPr lang="pt-BR" sz="1800" kern="1200" baseline="0" dirty="0"/>
                        <a:t> que a informação seja fornecida.</a:t>
                      </a:r>
                      <a:endParaRPr lang="pt-BR" sz="1800" b="0" kern="1200" dirty="0">
                        <a:solidFill>
                          <a:schemeClr val="tx1"/>
                        </a:solidFill>
                        <a:latin typeface="+mn-lt"/>
                        <a:ea typeface="+mn-ea"/>
                        <a:cs typeface="+mn-cs"/>
                      </a:endParaRPr>
                    </a:p>
                    <a:p>
                      <a:pPr marL="0" algn="just" defTabSz="914400" rtl="0" eaLnBrk="1" latinLnBrk="0" hangingPunct="1"/>
                      <a:endParaRPr lang="pt-BR" sz="1800" b="0" kern="1200" dirty="0">
                        <a:solidFill>
                          <a:schemeClr val="tx1"/>
                        </a:solidFill>
                        <a:latin typeface="+mn-lt"/>
                        <a:ea typeface="+mn-ea"/>
                        <a:cs typeface="+mn-cs"/>
                      </a:endParaRPr>
                    </a:p>
                  </a:txBody>
                  <a:tcPr/>
                </a:tc>
                <a:extLst>
                  <a:ext uri="{0D108BD9-81ED-4DB2-BD59-A6C34878D82A}">
                    <a16:rowId xmlns:a16="http://schemas.microsoft.com/office/drawing/2014/main" val="1779820630"/>
                  </a:ext>
                </a:extLst>
              </a:tr>
              <a:tr h="683003">
                <a:tc>
                  <a:txBody>
                    <a:bodyPr/>
                    <a:lstStyle/>
                    <a:p>
                      <a:pPr marL="0" algn="l" defTabSz="914400" rtl="0" eaLnBrk="1" latinLnBrk="0" hangingPunct="1"/>
                      <a:r>
                        <a:rPr lang="pt-BR" sz="1800" kern="1200" dirty="0"/>
                        <a:t>PROVIMENTO PARCIAL</a:t>
                      </a:r>
                      <a:endParaRPr lang="pt-BR" sz="1800" b="1" kern="1200" dirty="0">
                        <a:solidFill>
                          <a:schemeClr val="lt1"/>
                        </a:solidFill>
                        <a:latin typeface="+mn-lt"/>
                        <a:ea typeface="+mn-ea"/>
                        <a:cs typeface="+mn-cs"/>
                      </a:endParaRPr>
                    </a:p>
                  </a:txBody>
                  <a:tcPr/>
                </a:tc>
                <a:tc>
                  <a:txBody>
                    <a:bodyPr/>
                    <a:lstStyle/>
                    <a:p>
                      <a:pPr marL="0" algn="just" defTabSz="914400" rtl="0" eaLnBrk="1" latinLnBrk="0" hangingPunct="1"/>
                      <a:r>
                        <a:rPr lang="pt-BR" sz="1800" kern="1200" dirty="0"/>
                        <a:t>Determina que apenas parte da informação seja fornecida.</a:t>
                      </a:r>
                      <a:endParaRPr lang="pt-BR" sz="1800" b="0" kern="1200" dirty="0">
                        <a:solidFill>
                          <a:schemeClr val="tx1"/>
                        </a:solidFill>
                        <a:latin typeface="+mn-lt"/>
                        <a:ea typeface="+mn-ea"/>
                        <a:cs typeface="+mn-cs"/>
                      </a:endParaRPr>
                    </a:p>
                  </a:txBody>
                  <a:tcPr/>
                </a:tc>
                <a:extLst>
                  <a:ext uri="{0D108BD9-81ED-4DB2-BD59-A6C34878D82A}">
                    <a16:rowId xmlns:a16="http://schemas.microsoft.com/office/drawing/2014/main" val="2181548894"/>
                  </a:ext>
                </a:extLst>
              </a:tr>
              <a:tr h="683003">
                <a:tc>
                  <a:txBody>
                    <a:bodyPr/>
                    <a:lstStyle/>
                    <a:p>
                      <a:pPr marL="0" algn="l" defTabSz="914400" rtl="0" eaLnBrk="1" latinLnBrk="0" hangingPunct="1"/>
                      <a:r>
                        <a:rPr lang="pt-BR" sz="1800" kern="1200" dirty="0"/>
                        <a:t>DESPROVIMENTO</a:t>
                      </a:r>
                      <a:endParaRPr lang="pt-BR" sz="1800" b="1" kern="1200" dirty="0">
                        <a:solidFill>
                          <a:schemeClr val="lt1"/>
                        </a:solidFill>
                        <a:latin typeface="+mn-lt"/>
                        <a:ea typeface="+mn-ea"/>
                        <a:cs typeface="+mn-cs"/>
                      </a:endParaRPr>
                    </a:p>
                  </a:txBody>
                  <a:tcPr/>
                </a:tc>
                <a:tc>
                  <a:txBody>
                    <a:bodyPr/>
                    <a:lstStyle/>
                    <a:p>
                      <a:pPr marL="0" algn="just" defTabSz="914400" rtl="0" eaLnBrk="1" latinLnBrk="0" hangingPunct="1"/>
                      <a:r>
                        <a:rPr lang="pt-BR" dirty="0"/>
                        <a:t>A CGU entende que as razões da negativa são adequadas, nos termos legais.</a:t>
                      </a:r>
                      <a:endParaRPr lang="pt-BR" sz="1800" b="1" kern="1200" dirty="0">
                        <a:solidFill>
                          <a:schemeClr val="tx1"/>
                        </a:solidFill>
                        <a:latin typeface="+mn-lt"/>
                        <a:ea typeface="+mn-ea"/>
                        <a:cs typeface="+mn-cs"/>
                      </a:endParaRPr>
                    </a:p>
                  </a:txBody>
                  <a:tcPr/>
                </a:tc>
                <a:extLst>
                  <a:ext uri="{0D108BD9-81ED-4DB2-BD59-A6C34878D82A}">
                    <a16:rowId xmlns:a16="http://schemas.microsoft.com/office/drawing/2014/main" val="2086630393"/>
                  </a:ext>
                </a:extLst>
              </a:tr>
              <a:tr h="1853863">
                <a:tc>
                  <a:txBody>
                    <a:bodyPr/>
                    <a:lstStyle/>
                    <a:p>
                      <a:pPr marL="0" algn="l" defTabSz="914400" rtl="0" eaLnBrk="1" latinLnBrk="0" hangingPunct="1"/>
                      <a:r>
                        <a:rPr lang="pt-BR" sz="1800" kern="1200" dirty="0"/>
                        <a:t>NÃO CONHECIMENTO</a:t>
                      </a:r>
                      <a:endParaRPr lang="pt-BR" sz="1800" b="1" kern="1200" dirty="0">
                        <a:solidFill>
                          <a:schemeClr val="lt1"/>
                        </a:solidFill>
                        <a:latin typeface="+mn-lt"/>
                        <a:ea typeface="+mn-ea"/>
                        <a:cs typeface="+mn-cs"/>
                      </a:endParaRPr>
                    </a:p>
                  </a:txBody>
                  <a:tcPr/>
                </a:tc>
                <a:tc>
                  <a:txBody>
                    <a:bodyPr/>
                    <a:lstStyle/>
                    <a:p>
                      <a:pPr marL="0" algn="just" defTabSz="914400" rtl="0" eaLnBrk="1" latinLnBrk="0" hangingPunct="1"/>
                      <a:r>
                        <a:rPr lang="pt-BR" dirty="0"/>
                        <a:t>O recurso sequer é conhecido por não tratar de pedido de acesso à informação (denúncia, reclamação ou consulta, por exemplo) ou por não atender a alguma exigência básica que possibilite a análise pela CGU, como ter sido apresentado fora do prazo.</a:t>
                      </a:r>
                      <a:endParaRPr lang="pt-BR" sz="1800" b="1" kern="1200" dirty="0">
                        <a:solidFill>
                          <a:schemeClr val="lt1"/>
                        </a:solidFill>
                        <a:latin typeface="+mn-lt"/>
                        <a:ea typeface="+mn-ea"/>
                        <a:cs typeface="+mn-cs"/>
                      </a:endParaRPr>
                    </a:p>
                  </a:txBody>
                  <a:tcPr/>
                </a:tc>
                <a:extLst>
                  <a:ext uri="{0D108BD9-81ED-4DB2-BD59-A6C34878D82A}">
                    <a16:rowId xmlns:a16="http://schemas.microsoft.com/office/drawing/2014/main" val="2733523709"/>
                  </a:ext>
                </a:extLst>
              </a:tr>
              <a:tr h="683003">
                <a:tc>
                  <a:txBody>
                    <a:bodyPr/>
                    <a:lstStyle/>
                    <a:p>
                      <a:pPr marL="0" algn="l" defTabSz="914400" rtl="0" eaLnBrk="1" latinLnBrk="0" hangingPunct="1"/>
                      <a:r>
                        <a:rPr lang="pt-BR" sz="1800" kern="1200" dirty="0"/>
                        <a:t>PERDA DE OBJETO</a:t>
                      </a:r>
                      <a:endParaRPr lang="pt-BR" sz="1800" b="1" kern="1200" dirty="0">
                        <a:solidFill>
                          <a:schemeClr val="lt1"/>
                        </a:solidFill>
                        <a:latin typeface="+mn-lt"/>
                        <a:ea typeface="+mn-ea"/>
                        <a:cs typeface="+mn-cs"/>
                      </a:endParaRPr>
                    </a:p>
                  </a:txBody>
                  <a:tcPr/>
                </a:tc>
                <a:tc>
                  <a:txBody>
                    <a:bodyPr/>
                    <a:lstStyle/>
                    <a:p>
                      <a:pPr marL="0" algn="just" defTabSz="914400" rtl="0" eaLnBrk="1" latinLnBrk="0" hangingPunct="1"/>
                      <a:r>
                        <a:rPr lang="pt-BR" dirty="0"/>
                        <a:t>São os casos em que a informação é fornecida pelo próprio recorrido antes de a CGU decidir o recurso.</a:t>
                      </a:r>
                      <a:endParaRPr lang="pt-BR" sz="1800" b="1" kern="1200" dirty="0">
                        <a:solidFill>
                          <a:schemeClr val="lt1"/>
                        </a:solidFill>
                        <a:latin typeface="+mn-lt"/>
                        <a:ea typeface="+mn-ea"/>
                        <a:cs typeface="+mn-cs"/>
                      </a:endParaRPr>
                    </a:p>
                  </a:txBody>
                  <a:tcPr/>
                </a:tc>
                <a:extLst>
                  <a:ext uri="{0D108BD9-81ED-4DB2-BD59-A6C34878D82A}">
                    <a16:rowId xmlns:a16="http://schemas.microsoft.com/office/drawing/2014/main" val="437697502"/>
                  </a:ext>
                </a:extLst>
              </a:tr>
            </a:tbl>
          </a:graphicData>
        </a:graphic>
      </p:graphicFrame>
    </p:spTree>
    <p:extLst>
      <p:ext uri="{BB962C8B-B14F-4D97-AF65-F5344CB8AC3E}">
        <p14:creationId xmlns:p14="http://schemas.microsoft.com/office/powerpoint/2010/main" val="398932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23286" y="1019990"/>
            <a:ext cx="8761226" cy="2585323"/>
          </a:xfrm>
          <a:prstGeom prst="rect">
            <a:avLst/>
          </a:prstGeom>
          <a:noFill/>
        </p:spPr>
        <p:txBody>
          <a:bodyPr wrap="square" rtlCol="0">
            <a:spAutoFit/>
          </a:bodyPr>
          <a:lstStyle>
            <a:defPPr>
              <a:defRPr lang="pt-BR"/>
            </a:defPPr>
            <a:lvl1pPr algn="ctr">
              <a:defRPr sz="4400">
                <a:solidFill>
                  <a:srgbClr val="00B050"/>
                </a:solidFill>
                <a:effectLst>
                  <a:outerShdw blurRad="38100" dist="38100" dir="2700000" algn="tl">
                    <a:srgbClr val="000000">
                      <a:alpha val="43137"/>
                    </a:srgbClr>
                  </a:outerShdw>
                </a:effectLst>
                <a:latin typeface="French Script MT" panose="03020402040607040605" pitchFamily="66" charset="0"/>
              </a:defRPr>
            </a:lvl1pPr>
          </a:lstStyle>
          <a:p>
            <a:r>
              <a:rPr lang="pt-BR" sz="5400" b="1" dirty="0">
                <a:solidFill>
                  <a:schemeClr val="tx1"/>
                </a:solidFill>
                <a:latin typeface="+mn-lt"/>
              </a:rPr>
              <a:t>SISTEMA ELETRÔNICO DO SERVIÇO DE INFORMAÇÕES AO CIDADÃO  </a:t>
            </a:r>
            <a:endParaRPr lang="pt-BR" sz="1200" b="1" dirty="0">
              <a:solidFill>
                <a:schemeClr val="tx1"/>
              </a:solidFill>
              <a:latin typeface="+mn-lt"/>
            </a:endParaRPr>
          </a:p>
        </p:txBody>
      </p:sp>
      <p:pic>
        <p:nvPicPr>
          <p:cNvPr id="5" name="Imagem 4"/>
          <p:cNvPicPr>
            <a:picLocks noChangeAspect="1"/>
          </p:cNvPicPr>
          <p:nvPr/>
        </p:nvPicPr>
        <p:blipFill>
          <a:blip r:embed="rId2"/>
          <a:stretch>
            <a:fillRect/>
          </a:stretch>
        </p:blipFill>
        <p:spPr>
          <a:xfrm>
            <a:off x="2700616" y="3605313"/>
            <a:ext cx="3806565" cy="2851249"/>
          </a:xfrm>
          <a:prstGeom prst="rect">
            <a:avLst/>
          </a:prstGeom>
        </p:spPr>
      </p:pic>
    </p:spTree>
    <p:extLst>
      <p:ext uri="{BB962C8B-B14F-4D97-AF65-F5344CB8AC3E}">
        <p14:creationId xmlns:p14="http://schemas.microsoft.com/office/powerpoint/2010/main" val="631650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a:spLocks noChangeArrowheads="1"/>
          </p:cNvSpPr>
          <p:nvPr/>
        </p:nvSpPr>
        <p:spPr bwMode="auto">
          <a:xfrm>
            <a:off x="2822124" y="679198"/>
            <a:ext cx="4057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3200" b="1" dirty="0">
                <a:effectLst>
                  <a:outerShdw blurRad="38100" dist="38100" dir="2700000" algn="tl">
                    <a:srgbClr val="000000">
                      <a:alpha val="43137"/>
                    </a:srgbClr>
                  </a:outerShdw>
                </a:effectLst>
                <a:latin typeface="Calibri" pitchFamily="34" charset="0"/>
              </a:rPr>
              <a:t>INFORMAÇÕES</a:t>
            </a:r>
            <a:r>
              <a:rPr lang="pt-BR" altLang="pt-BR" sz="2400" b="1" dirty="0">
                <a:effectLst>
                  <a:outerShdw blurRad="38100" dist="38100" dir="2700000" algn="tl">
                    <a:srgbClr val="000000">
                      <a:alpha val="43137"/>
                    </a:srgbClr>
                  </a:outerShdw>
                </a:effectLst>
                <a:latin typeface="Calibri" pitchFamily="34" charset="0"/>
              </a:rPr>
              <a:t> </a:t>
            </a:r>
            <a:r>
              <a:rPr lang="pt-BR" altLang="pt-BR" sz="3200" b="1" dirty="0">
                <a:effectLst>
                  <a:outerShdw blurRad="38100" dist="38100" dir="2700000" algn="tl">
                    <a:srgbClr val="000000">
                      <a:alpha val="43137"/>
                    </a:srgbClr>
                  </a:outerShdw>
                </a:effectLst>
                <a:latin typeface="Calibri" pitchFamily="34" charset="0"/>
              </a:rPr>
              <a:t>GERAIS</a:t>
            </a:r>
          </a:p>
        </p:txBody>
      </p:sp>
      <p:sp>
        <p:nvSpPr>
          <p:cNvPr id="2" name="Retângulo 1"/>
          <p:cNvSpPr/>
          <p:nvPr/>
        </p:nvSpPr>
        <p:spPr>
          <a:xfrm>
            <a:off x="212651" y="1554106"/>
            <a:ext cx="8591107" cy="4708981"/>
          </a:xfrm>
          <a:prstGeom prst="rect">
            <a:avLst/>
          </a:prstGeom>
        </p:spPr>
        <p:txBody>
          <a:bodyPr wrap="square">
            <a:spAutoFit/>
          </a:bodyPr>
          <a:lstStyle/>
          <a:p>
            <a:pPr algn="just"/>
            <a:r>
              <a:rPr lang="pt-BR" sz="2000" dirty="0"/>
              <a:t>O e-SIC permite que qualquer pessoa, física ou jurídica, encaminhe pedidos de acesso à informação, acompanhe o prazo e receba a resposta da solicitação realizada para órgãos e entidades do Executivo Federal. </a:t>
            </a:r>
          </a:p>
          <a:p>
            <a:pPr algn="just"/>
            <a:r>
              <a:rPr lang="pt-BR" sz="2000" dirty="0"/>
              <a:t>Por meio dele, é possível ainda entrar com recursos e apresentar reclamações sem burocracia.</a:t>
            </a:r>
          </a:p>
          <a:p>
            <a:endParaRPr lang="pt-BR" sz="2000" dirty="0"/>
          </a:p>
          <a:p>
            <a:r>
              <a:rPr lang="pt-BR" sz="2000" dirty="0"/>
              <a:t>Estão cadastrados no e-SIC:</a:t>
            </a:r>
          </a:p>
          <a:p>
            <a:pPr marL="285750" indent="-285750">
              <a:buFont typeface="Arial" panose="020B0604020202020204" pitchFamily="34" charset="0"/>
              <a:buChar char="•"/>
            </a:pPr>
            <a:r>
              <a:rPr lang="pt-BR" sz="2000" b="1" dirty="0">
                <a:effectLst>
                  <a:outerShdw blurRad="38100" dist="38100" dir="2700000" algn="tl">
                    <a:srgbClr val="000000">
                      <a:alpha val="43137"/>
                    </a:srgbClr>
                  </a:outerShdw>
                </a:effectLst>
              </a:rPr>
              <a:t>314</a:t>
            </a:r>
            <a:r>
              <a:rPr lang="pt-BR" sz="2000" dirty="0"/>
              <a:t> órgãos do Poder Executivo Federal </a:t>
            </a:r>
          </a:p>
          <a:p>
            <a:pPr marL="285750" indent="-285750">
              <a:buFont typeface="Arial" panose="020B0604020202020204" pitchFamily="34" charset="0"/>
              <a:buChar char="•"/>
            </a:pPr>
            <a:r>
              <a:rPr lang="pt-BR" sz="2000" b="1" dirty="0">
                <a:effectLst>
                  <a:outerShdw blurRad="38100" dist="38100" dir="2700000" algn="tl">
                    <a:srgbClr val="000000">
                      <a:alpha val="43137"/>
                    </a:srgbClr>
                  </a:outerShdw>
                </a:effectLst>
              </a:rPr>
              <a:t>2953</a:t>
            </a:r>
            <a:r>
              <a:rPr lang="pt-BR" sz="2000" dirty="0"/>
              <a:t> servidores</a:t>
            </a:r>
          </a:p>
          <a:p>
            <a:pPr marL="285750" indent="-285750">
              <a:buFont typeface="Arial" panose="020B0604020202020204" pitchFamily="34" charset="0"/>
              <a:buChar char="•"/>
            </a:pPr>
            <a:r>
              <a:rPr lang="pt-BR" sz="2000" b="1" dirty="0">
                <a:effectLst>
                  <a:outerShdw blurRad="38100" dist="38100" dir="2700000" algn="tl">
                    <a:srgbClr val="000000">
                      <a:alpha val="43137"/>
                    </a:srgbClr>
                  </a:outerShdw>
                </a:effectLst>
              </a:rPr>
              <a:t>692748</a:t>
            </a:r>
            <a:r>
              <a:rPr lang="pt-BR" sz="2000" dirty="0"/>
              <a:t> solicitantes</a:t>
            </a:r>
          </a:p>
          <a:p>
            <a:endParaRPr lang="pt-BR" sz="2000" dirty="0"/>
          </a:p>
          <a:p>
            <a:r>
              <a:rPr lang="pt-BR" sz="2000" dirty="0"/>
              <a:t>Foi implantado em 16/05/2012</a:t>
            </a:r>
          </a:p>
          <a:p>
            <a:endParaRPr lang="pt-BR" sz="2000" dirty="0"/>
          </a:p>
          <a:p>
            <a:pPr marL="285750" indent="-285750" algn="just">
              <a:buFont typeface="Arial" panose="020B0604020202020204" pitchFamily="34" charset="0"/>
              <a:buChar char="•"/>
            </a:pPr>
            <a:r>
              <a:rPr lang="pt-BR" sz="2000" dirty="0"/>
              <a:t>Você sabia que a CGU cede o código fonte do e-SIC aos órgãos e entidades que aderem ao Programa Brasil Transparente?</a:t>
            </a:r>
            <a:endParaRPr lang="pt-BR" sz="2400" b="1" dirty="0">
              <a:latin typeface="Myriad Arabic" pitchFamily="50" charset="-78"/>
              <a:cs typeface="Myriad Arabic" pitchFamily="50" charset="-78"/>
            </a:endParaRPr>
          </a:p>
        </p:txBody>
      </p:sp>
    </p:spTree>
    <p:extLst>
      <p:ext uri="{BB962C8B-B14F-4D97-AF65-F5344CB8AC3E}">
        <p14:creationId xmlns:p14="http://schemas.microsoft.com/office/powerpoint/2010/main" val="284699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5546" t="3166" r="3962" b="2471"/>
          <a:stretch/>
        </p:blipFill>
        <p:spPr>
          <a:xfrm>
            <a:off x="1573619" y="1446028"/>
            <a:ext cx="6071190" cy="4742121"/>
          </a:xfrm>
          <a:prstGeom prst="rect">
            <a:avLst/>
          </a:prstGeom>
        </p:spPr>
      </p:pic>
    </p:spTree>
    <p:extLst>
      <p:ext uri="{BB962C8B-B14F-4D97-AF65-F5344CB8AC3E}">
        <p14:creationId xmlns:p14="http://schemas.microsoft.com/office/powerpoint/2010/main" val="411512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a:spLocks noChangeArrowheads="1"/>
          </p:cNvSpPr>
          <p:nvPr/>
        </p:nvSpPr>
        <p:spPr bwMode="auto">
          <a:xfrm>
            <a:off x="2678458" y="405763"/>
            <a:ext cx="4406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3200" b="1" dirty="0">
                <a:effectLst>
                  <a:outerShdw blurRad="38100" dist="38100" dir="2700000" algn="tl">
                    <a:srgbClr val="000000">
                      <a:alpha val="43137"/>
                    </a:srgbClr>
                  </a:outerShdw>
                </a:effectLst>
                <a:latin typeface="Calibri" pitchFamily="34" charset="0"/>
              </a:rPr>
              <a:t>PÁGINA INICIAL DO E-SIC</a:t>
            </a:r>
          </a:p>
        </p:txBody>
      </p:sp>
      <p:sp>
        <p:nvSpPr>
          <p:cNvPr id="2" name="Retângulo 1"/>
          <p:cNvSpPr/>
          <p:nvPr/>
        </p:nvSpPr>
        <p:spPr>
          <a:xfrm>
            <a:off x="1057274" y="1924493"/>
            <a:ext cx="7648575" cy="1846659"/>
          </a:xfrm>
          <a:prstGeom prst="rect">
            <a:avLst/>
          </a:prstGeom>
        </p:spPr>
        <p:txBody>
          <a:bodyPr wrap="square">
            <a:spAutoFit/>
          </a:bodyPr>
          <a:lstStyle/>
          <a:p>
            <a:pPr marL="285750" indent="-285750">
              <a:buFont typeface="Arial" panose="020B0604020202020204" pitchFamily="34" charset="0"/>
              <a:buChar char="•"/>
            </a:pPr>
            <a:endParaRPr lang="pt-BR" dirty="0"/>
          </a:p>
          <a:p>
            <a:endParaRPr lang="pt-BR" sz="2400" b="1" dirty="0">
              <a:latin typeface="Myriad Arabic" pitchFamily="50" charset="-78"/>
              <a:cs typeface="Myriad Arabic" pitchFamily="50" charset="-78"/>
            </a:endParaRPr>
          </a:p>
          <a:p>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p:txBody>
      </p:sp>
      <p:pic>
        <p:nvPicPr>
          <p:cNvPr id="3" name="Imagem 2"/>
          <p:cNvPicPr>
            <a:picLocks noChangeAspect="1"/>
          </p:cNvPicPr>
          <p:nvPr/>
        </p:nvPicPr>
        <p:blipFill>
          <a:blip r:embed="rId3"/>
          <a:stretch>
            <a:fillRect/>
          </a:stretch>
        </p:blipFill>
        <p:spPr>
          <a:xfrm>
            <a:off x="584791" y="1014217"/>
            <a:ext cx="7772400" cy="5647635"/>
          </a:xfrm>
          <a:prstGeom prst="rect">
            <a:avLst/>
          </a:prstGeom>
        </p:spPr>
      </p:pic>
      <p:cxnSp>
        <p:nvCxnSpPr>
          <p:cNvPr id="7" name="Conector de Seta Reta 6"/>
          <p:cNvCxnSpPr/>
          <p:nvPr/>
        </p:nvCxnSpPr>
        <p:spPr>
          <a:xfrm flipV="1">
            <a:off x="6411433" y="2594503"/>
            <a:ext cx="1047972" cy="71222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6" name="CaixaDeTexto 5"/>
          <p:cNvSpPr txBox="1"/>
          <p:nvPr/>
        </p:nvSpPr>
        <p:spPr>
          <a:xfrm>
            <a:off x="7459405" y="2594502"/>
            <a:ext cx="1684595" cy="1200329"/>
          </a:xfrm>
          <a:prstGeom prst="rect">
            <a:avLst/>
          </a:prstGeom>
          <a:solidFill>
            <a:schemeClr val="bg1"/>
          </a:solidFill>
          <a:ln>
            <a:solidFill>
              <a:schemeClr val="tx1"/>
            </a:solidFill>
          </a:ln>
        </p:spPr>
        <p:txBody>
          <a:bodyPr wrap="square" rtlCol="0">
            <a:spAutoFit/>
          </a:bodyPr>
          <a:lstStyle/>
          <a:p>
            <a:pPr algn="ctr"/>
            <a:r>
              <a:rPr lang="pt-BR" dirty="0"/>
              <a:t>O usuário do servidor é sempre o seu </a:t>
            </a:r>
            <a:r>
              <a:rPr lang="pt-BR" b="1" dirty="0">
                <a:effectLst>
                  <a:outerShdw blurRad="38100" dist="38100" dir="2700000" algn="tl">
                    <a:srgbClr val="000000">
                      <a:alpha val="43137"/>
                    </a:srgbClr>
                  </a:outerShdw>
                </a:effectLst>
              </a:rPr>
              <a:t>CPF</a:t>
            </a:r>
          </a:p>
        </p:txBody>
      </p:sp>
      <p:sp>
        <p:nvSpPr>
          <p:cNvPr id="14" name="Elipse 13"/>
          <p:cNvSpPr/>
          <p:nvPr/>
        </p:nvSpPr>
        <p:spPr>
          <a:xfrm>
            <a:off x="5752214" y="3211032"/>
            <a:ext cx="685800" cy="372139"/>
          </a:xfrm>
          <a:prstGeom prst="ellipse">
            <a:avLst/>
          </a:prstGeom>
          <a:noFill/>
          <a:ln w="38100">
            <a:solidFill>
              <a:srgbClr val="FFC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85363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a:spLocks noChangeArrowheads="1"/>
          </p:cNvSpPr>
          <p:nvPr/>
        </p:nvSpPr>
        <p:spPr bwMode="auto">
          <a:xfrm>
            <a:off x="2361095" y="343664"/>
            <a:ext cx="50409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3200" b="1" dirty="0">
                <a:effectLst>
                  <a:outerShdw blurRad="38100" dist="38100" dir="2700000" algn="tl">
                    <a:srgbClr val="000000">
                      <a:alpha val="43137"/>
                    </a:srgbClr>
                  </a:outerShdw>
                </a:effectLst>
                <a:latin typeface="Calibri" pitchFamily="34" charset="0"/>
              </a:rPr>
              <a:t>MECANISMOS DE CONSULTA</a:t>
            </a:r>
          </a:p>
        </p:txBody>
      </p:sp>
      <p:sp>
        <p:nvSpPr>
          <p:cNvPr id="2" name="Retângulo 1"/>
          <p:cNvSpPr/>
          <p:nvPr/>
        </p:nvSpPr>
        <p:spPr>
          <a:xfrm>
            <a:off x="1057274" y="1924493"/>
            <a:ext cx="7648575" cy="1846659"/>
          </a:xfrm>
          <a:prstGeom prst="rect">
            <a:avLst/>
          </a:prstGeom>
        </p:spPr>
        <p:txBody>
          <a:bodyPr wrap="square">
            <a:spAutoFit/>
          </a:bodyPr>
          <a:lstStyle/>
          <a:p>
            <a:pPr marL="285750" indent="-285750">
              <a:buFont typeface="Arial" panose="020B0604020202020204" pitchFamily="34" charset="0"/>
              <a:buChar char="•"/>
            </a:pPr>
            <a:endParaRPr lang="pt-BR" dirty="0"/>
          </a:p>
          <a:p>
            <a:endParaRPr lang="pt-BR" sz="2400" b="1" dirty="0">
              <a:latin typeface="Myriad Arabic" pitchFamily="50" charset="-78"/>
              <a:cs typeface="Myriad Arabic" pitchFamily="50" charset="-78"/>
            </a:endParaRPr>
          </a:p>
          <a:p>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p:txBody>
      </p:sp>
      <p:pic>
        <p:nvPicPr>
          <p:cNvPr id="6" name="Imagem 5"/>
          <p:cNvPicPr>
            <a:picLocks noChangeAspect="1"/>
          </p:cNvPicPr>
          <p:nvPr/>
        </p:nvPicPr>
        <p:blipFill>
          <a:blip r:embed="rId3"/>
          <a:stretch>
            <a:fillRect/>
          </a:stretch>
        </p:blipFill>
        <p:spPr>
          <a:xfrm>
            <a:off x="510362" y="1114768"/>
            <a:ext cx="8282763" cy="5434442"/>
          </a:xfrm>
          <a:prstGeom prst="rect">
            <a:avLst/>
          </a:prstGeom>
        </p:spPr>
      </p:pic>
      <p:cxnSp>
        <p:nvCxnSpPr>
          <p:cNvPr id="13" name="Conector de Seta Reta 12"/>
          <p:cNvCxnSpPr/>
          <p:nvPr/>
        </p:nvCxnSpPr>
        <p:spPr>
          <a:xfrm flipH="1">
            <a:off x="5295011" y="2478915"/>
            <a:ext cx="425304" cy="51946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4" name="Elipse 13"/>
          <p:cNvSpPr/>
          <p:nvPr/>
        </p:nvSpPr>
        <p:spPr>
          <a:xfrm>
            <a:off x="2361094" y="2998381"/>
            <a:ext cx="3391119" cy="1499191"/>
          </a:xfrm>
          <a:prstGeom prst="ellipse">
            <a:avLst/>
          </a:prstGeom>
          <a:noFill/>
          <a:ln w="38100">
            <a:solidFill>
              <a:srgbClr val="FFC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15" name="Elipse 14"/>
          <p:cNvSpPr/>
          <p:nvPr/>
        </p:nvSpPr>
        <p:spPr>
          <a:xfrm>
            <a:off x="4308843" y="5199321"/>
            <a:ext cx="4397006" cy="1349889"/>
          </a:xfrm>
          <a:prstGeom prst="ellipse">
            <a:avLst/>
          </a:prstGeom>
          <a:noFill/>
          <a:ln w="38100">
            <a:solidFill>
              <a:srgbClr val="FFC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cxnSp>
        <p:nvCxnSpPr>
          <p:cNvPr id="16" name="Conector de Seta Reta 15"/>
          <p:cNvCxnSpPr/>
          <p:nvPr/>
        </p:nvCxnSpPr>
        <p:spPr>
          <a:xfrm flipH="1">
            <a:off x="8198807" y="4679855"/>
            <a:ext cx="425304" cy="51946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2828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57274" y="1924493"/>
            <a:ext cx="7648575" cy="1846659"/>
          </a:xfrm>
          <a:prstGeom prst="rect">
            <a:avLst/>
          </a:prstGeom>
        </p:spPr>
        <p:txBody>
          <a:bodyPr wrap="square">
            <a:spAutoFit/>
          </a:bodyPr>
          <a:lstStyle/>
          <a:p>
            <a:pPr marL="285750" indent="-285750">
              <a:buFont typeface="Arial" panose="020B0604020202020204" pitchFamily="34" charset="0"/>
              <a:buChar char="•"/>
            </a:pPr>
            <a:endParaRPr lang="pt-BR" dirty="0"/>
          </a:p>
          <a:p>
            <a:endParaRPr lang="pt-BR" sz="2400" b="1" dirty="0">
              <a:latin typeface="Myriad Arabic" pitchFamily="50" charset="-78"/>
              <a:cs typeface="Myriad Arabic" pitchFamily="50" charset="-78"/>
            </a:endParaRPr>
          </a:p>
          <a:p>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p:txBody>
      </p:sp>
      <p:pic>
        <p:nvPicPr>
          <p:cNvPr id="4" name="Imagem 3"/>
          <p:cNvPicPr>
            <a:picLocks noChangeAspect="1"/>
          </p:cNvPicPr>
          <p:nvPr/>
        </p:nvPicPr>
        <p:blipFill>
          <a:blip r:embed="rId3"/>
          <a:stretch>
            <a:fillRect/>
          </a:stretch>
        </p:blipFill>
        <p:spPr>
          <a:xfrm>
            <a:off x="0" y="1646512"/>
            <a:ext cx="9144793" cy="4249280"/>
          </a:xfrm>
          <a:prstGeom prst="rect">
            <a:avLst/>
          </a:prstGeom>
        </p:spPr>
      </p:pic>
    </p:spTree>
    <p:extLst>
      <p:ext uri="{BB962C8B-B14F-4D97-AF65-F5344CB8AC3E}">
        <p14:creationId xmlns:p14="http://schemas.microsoft.com/office/powerpoint/2010/main" val="3417003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57274" y="1924493"/>
            <a:ext cx="7648575" cy="1846659"/>
          </a:xfrm>
          <a:prstGeom prst="rect">
            <a:avLst/>
          </a:prstGeom>
        </p:spPr>
        <p:txBody>
          <a:bodyPr wrap="square">
            <a:spAutoFit/>
          </a:bodyPr>
          <a:lstStyle/>
          <a:p>
            <a:pPr marL="285750" indent="-285750">
              <a:buFont typeface="Arial" panose="020B0604020202020204" pitchFamily="34" charset="0"/>
              <a:buChar char="•"/>
            </a:pPr>
            <a:endParaRPr lang="pt-BR" dirty="0"/>
          </a:p>
          <a:p>
            <a:endParaRPr lang="pt-BR" sz="2400" b="1" dirty="0">
              <a:latin typeface="Myriad Arabic" pitchFamily="50" charset="-78"/>
              <a:cs typeface="Myriad Arabic" pitchFamily="50" charset="-78"/>
            </a:endParaRPr>
          </a:p>
          <a:p>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p:txBody>
      </p:sp>
      <p:pic>
        <p:nvPicPr>
          <p:cNvPr id="3" name="Imagem 2"/>
          <p:cNvPicPr>
            <a:picLocks noChangeAspect="1"/>
          </p:cNvPicPr>
          <p:nvPr/>
        </p:nvPicPr>
        <p:blipFill rotWithShape="1">
          <a:blip r:embed="rId3"/>
          <a:srcRect t="1" b="23675"/>
          <a:stretch/>
        </p:blipFill>
        <p:spPr>
          <a:xfrm>
            <a:off x="1861914" y="213123"/>
            <a:ext cx="6039293" cy="6644877"/>
          </a:xfrm>
          <a:prstGeom prst="rect">
            <a:avLst/>
          </a:prstGeom>
        </p:spPr>
      </p:pic>
      <p:cxnSp>
        <p:nvCxnSpPr>
          <p:cNvPr id="13" name="Conector de Seta Reta 12"/>
          <p:cNvCxnSpPr/>
          <p:nvPr/>
        </p:nvCxnSpPr>
        <p:spPr>
          <a:xfrm flipH="1">
            <a:off x="7727149" y="4795110"/>
            <a:ext cx="425304" cy="51946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Elipse 8"/>
          <p:cNvSpPr/>
          <p:nvPr/>
        </p:nvSpPr>
        <p:spPr>
          <a:xfrm>
            <a:off x="6210630" y="5247699"/>
            <a:ext cx="1690577" cy="1610301"/>
          </a:xfrm>
          <a:prstGeom prst="ellipse">
            <a:avLst/>
          </a:prstGeom>
          <a:noFill/>
          <a:ln w="38100">
            <a:solidFill>
              <a:srgbClr val="FFC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4"/>
          <a:stretch>
            <a:fillRect/>
          </a:stretch>
        </p:blipFill>
        <p:spPr>
          <a:xfrm>
            <a:off x="255843" y="2316092"/>
            <a:ext cx="5007329" cy="2931607"/>
          </a:xfrm>
          <a:prstGeom prst="rect">
            <a:avLst/>
          </a:prstGeom>
        </p:spPr>
      </p:pic>
    </p:spTree>
    <p:extLst>
      <p:ext uri="{BB962C8B-B14F-4D97-AF65-F5344CB8AC3E}">
        <p14:creationId xmlns:p14="http://schemas.microsoft.com/office/powerpoint/2010/main" val="2798171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a:spLocks noChangeArrowheads="1"/>
          </p:cNvSpPr>
          <p:nvPr/>
        </p:nvSpPr>
        <p:spPr bwMode="auto">
          <a:xfrm>
            <a:off x="2379752" y="332774"/>
            <a:ext cx="4654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3200" b="1" dirty="0">
                <a:effectLst>
                  <a:outerShdw blurRad="38100" dist="38100" dir="2700000" algn="tl">
                    <a:srgbClr val="000000">
                      <a:alpha val="43137"/>
                    </a:srgbClr>
                  </a:outerShdw>
                </a:effectLst>
                <a:latin typeface="Calibri" pitchFamily="34" charset="0"/>
              </a:rPr>
              <a:t>RELATÓRIOS ESTATÍSTICOS</a:t>
            </a:r>
          </a:p>
        </p:txBody>
      </p:sp>
      <p:sp>
        <p:nvSpPr>
          <p:cNvPr id="2" name="Retângulo 1"/>
          <p:cNvSpPr/>
          <p:nvPr/>
        </p:nvSpPr>
        <p:spPr>
          <a:xfrm>
            <a:off x="1057274" y="1924493"/>
            <a:ext cx="7648575" cy="1846659"/>
          </a:xfrm>
          <a:prstGeom prst="rect">
            <a:avLst/>
          </a:prstGeom>
        </p:spPr>
        <p:txBody>
          <a:bodyPr wrap="square">
            <a:spAutoFit/>
          </a:bodyPr>
          <a:lstStyle/>
          <a:p>
            <a:pPr marL="285750" indent="-285750">
              <a:buFont typeface="Arial" panose="020B0604020202020204" pitchFamily="34" charset="0"/>
              <a:buChar char="•"/>
            </a:pPr>
            <a:endParaRPr lang="pt-BR" dirty="0"/>
          </a:p>
          <a:p>
            <a:endParaRPr lang="pt-BR" sz="2400" b="1" dirty="0">
              <a:latin typeface="Myriad Arabic" pitchFamily="50" charset="-78"/>
              <a:cs typeface="Myriad Arabic" pitchFamily="50" charset="-78"/>
            </a:endParaRPr>
          </a:p>
          <a:p>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p:txBody>
      </p:sp>
      <p:pic>
        <p:nvPicPr>
          <p:cNvPr id="3" name="Imagem 2"/>
          <p:cNvPicPr>
            <a:picLocks noChangeAspect="1"/>
          </p:cNvPicPr>
          <p:nvPr/>
        </p:nvPicPr>
        <p:blipFill>
          <a:blip r:embed="rId3"/>
          <a:stretch>
            <a:fillRect/>
          </a:stretch>
        </p:blipFill>
        <p:spPr>
          <a:xfrm>
            <a:off x="876298" y="1058272"/>
            <a:ext cx="7661645" cy="5680868"/>
          </a:xfrm>
          <a:prstGeom prst="rect">
            <a:avLst/>
          </a:prstGeom>
        </p:spPr>
      </p:pic>
    </p:spTree>
    <p:extLst>
      <p:ext uri="{BB962C8B-B14F-4D97-AF65-F5344CB8AC3E}">
        <p14:creationId xmlns:p14="http://schemas.microsoft.com/office/powerpoint/2010/main" val="1920981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a:spLocks noChangeArrowheads="1"/>
          </p:cNvSpPr>
          <p:nvPr/>
        </p:nvSpPr>
        <p:spPr bwMode="auto">
          <a:xfrm>
            <a:off x="2162838" y="647300"/>
            <a:ext cx="41362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3200" b="1" dirty="0">
                <a:effectLst>
                  <a:outerShdw blurRad="38100" dist="38100" dir="2700000" algn="tl">
                    <a:srgbClr val="000000">
                      <a:alpha val="43137"/>
                    </a:srgbClr>
                  </a:outerShdw>
                </a:effectLst>
                <a:latin typeface="Calibri" pitchFamily="34" charset="0"/>
              </a:rPr>
              <a:t>RELATÓRIOS INTERNOS</a:t>
            </a:r>
          </a:p>
        </p:txBody>
      </p:sp>
      <p:pic>
        <p:nvPicPr>
          <p:cNvPr id="4" name="Imagem 3"/>
          <p:cNvPicPr>
            <a:picLocks noChangeAspect="1"/>
          </p:cNvPicPr>
          <p:nvPr/>
        </p:nvPicPr>
        <p:blipFill>
          <a:blip r:embed="rId3"/>
          <a:stretch>
            <a:fillRect/>
          </a:stretch>
        </p:blipFill>
        <p:spPr>
          <a:xfrm>
            <a:off x="565836" y="1319421"/>
            <a:ext cx="7330263" cy="3350751"/>
          </a:xfrm>
          <a:prstGeom prst="rect">
            <a:avLst/>
          </a:prstGeom>
        </p:spPr>
      </p:pic>
      <p:pic>
        <p:nvPicPr>
          <p:cNvPr id="5" name="Imagem 4"/>
          <p:cNvPicPr>
            <a:picLocks noChangeAspect="1"/>
          </p:cNvPicPr>
          <p:nvPr/>
        </p:nvPicPr>
        <p:blipFill rotWithShape="1">
          <a:blip r:embed="rId4"/>
          <a:srcRect t="14258" r="23949" b="49526"/>
          <a:stretch/>
        </p:blipFill>
        <p:spPr>
          <a:xfrm>
            <a:off x="344405" y="4882175"/>
            <a:ext cx="7683458" cy="1656848"/>
          </a:xfrm>
          <a:prstGeom prst="rect">
            <a:avLst/>
          </a:prstGeom>
        </p:spPr>
      </p:pic>
      <p:cxnSp>
        <p:nvCxnSpPr>
          <p:cNvPr id="7" name="Conector de Seta Reta 6"/>
          <p:cNvCxnSpPr/>
          <p:nvPr/>
        </p:nvCxnSpPr>
        <p:spPr>
          <a:xfrm flipH="1">
            <a:off x="5560828" y="4104167"/>
            <a:ext cx="1325195" cy="108123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3" name="CaixaDeTexto 12"/>
          <p:cNvSpPr txBox="1"/>
          <p:nvPr/>
        </p:nvSpPr>
        <p:spPr>
          <a:xfrm>
            <a:off x="6886023" y="3681846"/>
            <a:ext cx="1658679" cy="1200329"/>
          </a:xfrm>
          <a:prstGeom prst="rect">
            <a:avLst/>
          </a:prstGeom>
          <a:solidFill>
            <a:schemeClr val="bg1"/>
          </a:solidFill>
        </p:spPr>
        <p:txBody>
          <a:bodyPr wrap="square" rtlCol="0">
            <a:spAutoFit/>
          </a:bodyPr>
          <a:lstStyle/>
          <a:p>
            <a:r>
              <a:rPr lang="pt-BR" dirty="0"/>
              <a:t>Exportar os resultados para PDF, Excel ou Word</a:t>
            </a:r>
          </a:p>
        </p:txBody>
      </p:sp>
      <p:sp>
        <p:nvSpPr>
          <p:cNvPr id="14" name="CaixaDeTexto 13"/>
          <p:cNvSpPr txBox="1"/>
          <p:nvPr/>
        </p:nvSpPr>
        <p:spPr>
          <a:xfrm>
            <a:off x="6745093" y="1230773"/>
            <a:ext cx="1420712" cy="646331"/>
          </a:xfrm>
          <a:prstGeom prst="rect">
            <a:avLst/>
          </a:prstGeom>
          <a:solidFill>
            <a:schemeClr val="bg1"/>
          </a:solidFill>
        </p:spPr>
        <p:txBody>
          <a:bodyPr wrap="square" rtlCol="0">
            <a:spAutoFit/>
          </a:bodyPr>
          <a:lstStyle/>
          <a:p>
            <a:r>
              <a:rPr lang="pt-BR" dirty="0"/>
              <a:t>Acesso aos </a:t>
            </a:r>
          </a:p>
          <a:p>
            <a:r>
              <a:rPr lang="pt-BR" dirty="0"/>
              <a:t>relatórios</a:t>
            </a:r>
          </a:p>
        </p:txBody>
      </p:sp>
      <p:cxnSp>
        <p:nvCxnSpPr>
          <p:cNvPr id="19" name="Conector de Seta Reta 18"/>
          <p:cNvCxnSpPr/>
          <p:nvPr/>
        </p:nvCxnSpPr>
        <p:spPr>
          <a:xfrm flipH="1">
            <a:off x="5116374" y="1439481"/>
            <a:ext cx="1550240" cy="87338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Elipse 15"/>
          <p:cNvSpPr/>
          <p:nvPr/>
        </p:nvSpPr>
        <p:spPr>
          <a:xfrm>
            <a:off x="4816549" y="2367497"/>
            <a:ext cx="834968" cy="344377"/>
          </a:xfrm>
          <a:prstGeom prst="ellipse">
            <a:avLst/>
          </a:prstGeom>
          <a:noFill/>
          <a:ln w="38100">
            <a:solidFill>
              <a:srgbClr val="FFC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18" name="Elipse 17"/>
          <p:cNvSpPr/>
          <p:nvPr/>
        </p:nvSpPr>
        <p:spPr>
          <a:xfrm>
            <a:off x="4816548" y="5185397"/>
            <a:ext cx="834969" cy="685104"/>
          </a:xfrm>
          <a:prstGeom prst="ellipse">
            <a:avLst/>
          </a:prstGeom>
          <a:noFill/>
          <a:ln w="38100">
            <a:solidFill>
              <a:srgbClr val="FFC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09462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a:spLocks noChangeArrowheads="1"/>
          </p:cNvSpPr>
          <p:nvPr/>
        </p:nvSpPr>
        <p:spPr bwMode="auto">
          <a:xfrm>
            <a:off x="3171878" y="519710"/>
            <a:ext cx="29065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3200" b="1" dirty="0">
                <a:effectLst>
                  <a:outerShdw blurRad="38100" dist="38100" dir="2700000" algn="tl">
                    <a:srgbClr val="000000">
                      <a:alpha val="43137"/>
                    </a:srgbClr>
                  </a:outerShdw>
                </a:effectLst>
                <a:latin typeface="Calibri" pitchFamily="34" charset="0"/>
              </a:rPr>
              <a:t>PERFIS NO E-SIC</a:t>
            </a:r>
          </a:p>
        </p:txBody>
      </p:sp>
      <p:sp>
        <p:nvSpPr>
          <p:cNvPr id="2" name="Retângulo 1"/>
          <p:cNvSpPr/>
          <p:nvPr/>
        </p:nvSpPr>
        <p:spPr>
          <a:xfrm>
            <a:off x="265814" y="1424763"/>
            <a:ext cx="8718695" cy="4524315"/>
          </a:xfrm>
          <a:prstGeom prst="rect">
            <a:avLst/>
          </a:prstGeom>
        </p:spPr>
        <p:txBody>
          <a:bodyPr wrap="square">
            <a:spAutoFit/>
          </a:bodyPr>
          <a:lstStyle/>
          <a:p>
            <a:pPr marL="285750" lvl="0" indent="-285750" algn="just">
              <a:buFont typeface="Arial" panose="020B0604020202020204" pitchFamily="34" charset="0"/>
              <a:buChar char="•"/>
            </a:pPr>
            <a:r>
              <a:rPr lang="pt-BR" b="1" dirty="0">
                <a:effectLst>
                  <a:outerShdw blurRad="38100" dist="38100" dir="2700000" algn="tl">
                    <a:srgbClr val="000000">
                      <a:alpha val="43137"/>
                    </a:srgbClr>
                  </a:outerShdw>
                </a:effectLst>
              </a:rPr>
              <a:t>Gestor SIC</a:t>
            </a:r>
            <a:r>
              <a:rPr lang="pt-BR" dirty="0"/>
              <a:t>: pode realizar ações para o seu órgão ou entidades a ele vinculadas. É responsável pela atualização dos dados dos </a:t>
            </a:r>
            <a:r>
              <a:rPr lang="pt-BR" dirty="0" err="1"/>
              <a:t>SICs</a:t>
            </a:r>
            <a:r>
              <a:rPr lang="pt-BR" dirty="0"/>
              <a:t>. Pode consultar os pedidos, encaminhá-los, prorrogá-los, exportá-los para diferentes formatos e respondê-los. Cadastram usuários no sistema com perfis Respondente, Observador SIC ou Solicitante. Poderá existir mais de um servidor com esse perfil em um SIC. Estatais possuem um Gestor SIC próprio. Para solicitar o cadastro de um servidor como Gestor SIC, envie um e-mail para suporte.esic@cgu.gov.br com os seguintes dados: nome completo do servidor, órgão, e-mail institucional, telefone, CPF e tipo de perfil desejado no sistema.</a:t>
            </a:r>
          </a:p>
          <a:p>
            <a:pPr lvl="0" algn="just"/>
            <a:endParaRPr lang="pt-BR" dirty="0"/>
          </a:p>
          <a:p>
            <a:pPr marL="285750" lvl="0" indent="-285750" algn="just">
              <a:buFont typeface="Arial" panose="020B0604020202020204" pitchFamily="34" charset="0"/>
              <a:buChar char="•"/>
            </a:pPr>
            <a:r>
              <a:rPr lang="pt-BR" b="1" dirty="0">
                <a:effectLst>
                  <a:outerShdw blurRad="38100" dist="38100" dir="2700000" algn="tl">
                    <a:srgbClr val="000000">
                      <a:alpha val="43137"/>
                    </a:srgbClr>
                  </a:outerShdw>
                </a:effectLst>
              </a:rPr>
              <a:t>Respondente</a:t>
            </a:r>
            <a:r>
              <a:rPr lang="pt-BR" dirty="0"/>
              <a:t>: gerencia pedidos no sistema. Pode consultar os pedidos, encaminhá-los, prorrogá-los, exportá-los para diferentes formatos e respondê-los. Um respondente deverá ser autorizado a utilizar o sistema com esse perfil por um Gestor SIC. Pode cadastrar solicitantes.</a:t>
            </a:r>
          </a:p>
          <a:p>
            <a:pPr lvl="0" algn="just"/>
            <a:endParaRPr lang="pt-BR" dirty="0"/>
          </a:p>
          <a:p>
            <a:pPr marL="285750" lvl="0" indent="-285750" algn="just">
              <a:buFont typeface="Arial" panose="020B0604020202020204" pitchFamily="34" charset="0"/>
              <a:buChar char="•"/>
            </a:pPr>
            <a:r>
              <a:rPr lang="pt-BR" b="1" dirty="0">
                <a:effectLst>
                  <a:outerShdw blurRad="38100" dist="38100" dir="2700000" algn="tl">
                    <a:srgbClr val="000000">
                      <a:alpha val="43137"/>
                    </a:srgbClr>
                  </a:outerShdw>
                </a:effectLst>
              </a:rPr>
              <a:t>Observador SIC</a:t>
            </a:r>
            <a:r>
              <a:rPr lang="pt-BR" dirty="0"/>
              <a:t>: perfil que apenas possibilita visualizar dados, mas não permite que nenhuma ação seja realizada no sistema.</a:t>
            </a:r>
            <a:endParaRPr lang="pt-BR" sz="2400" b="1" dirty="0">
              <a:latin typeface="Myriad Arabic" pitchFamily="50" charset="-78"/>
              <a:cs typeface="Myriad Arabic" pitchFamily="50" charset="-78"/>
            </a:endParaRPr>
          </a:p>
        </p:txBody>
      </p:sp>
    </p:spTree>
    <p:extLst>
      <p:ext uri="{BB962C8B-B14F-4D97-AF65-F5344CB8AC3E}">
        <p14:creationId xmlns:p14="http://schemas.microsoft.com/office/powerpoint/2010/main" val="3457362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76299" y="1924493"/>
            <a:ext cx="7937870" cy="1200329"/>
          </a:xfrm>
          <a:prstGeom prst="rect">
            <a:avLst/>
          </a:prstGeom>
        </p:spPr>
        <p:txBody>
          <a:bodyPr wrap="square">
            <a:spAutoFit/>
          </a:bodyPr>
          <a:lstStyle/>
          <a:p>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a:p>
            <a:pPr marL="342900" indent="-342900">
              <a:buFont typeface="Arial" panose="020B0604020202020204" pitchFamily="34" charset="0"/>
              <a:buChar char="•"/>
            </a:pPr>
            <a:endParaRPr lang="pt-BR" sz="2400" b="1" dirty="0">
              <a:latin typeface="Myriad Arabic" pitchFamily="50" charset="-78"/>
              <a:cs typeface="Myriad Arabic" pitchFamily="50" charset="-78"/>
            </a:endParaRPr>
          </a:p>
        </p:txBody>
      </p:sp>
      <p:pic>
        <p:nvPicPr>
          <p:cNvPr id="3" name="Imagem 2"/>
          <p:cNvPicPr>
            <a:picLocks noChangeAspect="1"/>
          </p:cNvPicPr>
          <p:nvPr/>
        </p:nvPicPr>
        <p:blipFill rotWithShape="1">
          <a:blip r:embed="rId3"/>
          <a:srcRect l="1879" t="2137" r="3448" b="3622"/>
          <a:stretch/>
        </p:blipFill>
        <p:spPr>
          <a:xfrm>
            <a:off x="112906" y="1376251"/>
            <a:ext cx="8935401" cy="5130875"/>
          </a:xfrm>
          <a:prstGeom prst="rect">
            <a:avLst/>
          </a:prstGeom>
        </p:spPr>
      </p:pic>
    </p:spTree>
    <p:extLst>
      <p:ext uri="{BB962C8B-B14F-4D97-AF65-F5344CB8AC3E}">
        <p14:creationId xmlns:p14="http://schemas.microsoft.com/office/powerpoint/2010/main" val="2674852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a:spLocks noChangeArrowheads="1"/>
          </p:cNvSpPr>
          <p:nvPr/>
        </p:nvSpPr>
        <p:spPr bwMode="auto">
          <a:xfrm>
            <a:off x="2006262" y="447767"/>
            <a:ext cx="6209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3200" b="1" dirty="0">
                <a:effectLst>
                  <a:outerShdw blurRad="38100" dist="38100" dir="2700000" algn="tl">
                    <a:srgbClr val="000000">
                      <a:alpha val="43137"/>
                    </a:srgbClr>
                  </a:outerShdw>
                </a:effectLst>
                <a:latin typeface="Calibri" pitchFamily="34" charset="0"/>
              </a:rPr>
              <a:t>GERENCIAR CADASTRO DO ÓRGÃO</a:t>
            </a:r>
          </a:p>
        </p:txBody>
      </p:sp>
      <p:pic>
        <p:nvPicPr>
          <p:cNvPr id="3" name="Imagem 2"/>
          <p:cNvPicPr>
            <a:picLocks noChangeAspect="1"/>
          </p:cNvPicPr>
          <p:nvPr/>
        </p:nvPicPr>
        <p:blipFill rotWithShape="1">
          <a:blip r:embed="rId3"/>
          <a:srcRect b="40359"/>
          <a:stretch/>
        </p:blipFill>
        <p:spPr>
          <a:xfrm>
            <a:off x="223285" y="1192031"/>
            <a:ext cx="8733637" cy="5665969"/>
          </a:xfrm>
          <a:prstGeom prst="rect">
            <a:avLst/>
          </a:prstGeom>
        </p:spPr>
      </p:pic>
      <p:sp>
        <p:nvSpPr>
          <p:cNvPr id="7" name="Retângulo 6"/>
          <p:cNvSpPr/>
          <p:nvPr/>
        </p:nvSpPr>
        <p:spPr>
          <a:xfrm>
            <a:off x="5206841" y="2624644"/>
            <a:ext cx="3750081" cy="3170099"/>
          </a:xfrm>
          <a:prstGeom prst="rect">
            <a:avLst/>
          </a:prstGeom>
          <a:solidFill>
            <a:schemeClr val="bg1"/>
          </a:solidFill>
          <a:ln>
            <a:solidFill>
              <a:schemeClr val="tx1"/>
            </a:solidFill>
          </a:ln>
        </p:spPr>
        <p:txBody>
          <a:bodyPr wrap="square">
            <a:spAutoFit/>
          </a:bodyPr>
          <a:lstStyle/>
          <a:p>
            <a:pPr marL="342900" lvl="0" indent="-342900" algn="just">
              <a:buFont typeface="Arial" panose="020B0604020202020204" pitchFamily="34" charset="0"/>
              <a:buChar char="•"/>
            </a:pPr>
            <a:r>
              <a:rPr lang="pt-BR" sz="2000" dirty="0"/>
              <a:t>Cadastro da Portaria de Nomeação da Autoridade de Monitoramento.</a:t>
            </a:r>
          </a:p>
          <a:p>
            <a:pPr marL="342900" lvl="0" indent="-342900" algn="just">
              <a:buFont typeface="Arial" panose="020B0604020202020204" pitchFamily="34" charset="0"/>
              <a:buChar char="•"/>
            </a:pPr>
            <a:r>
              <a:rPr lang="pt-BR" sz="2000" dirty="0"/>
              <a:t>Alterações no cadastro do órgão (e-mails institucionais, Autoridade de Monitoramento).</a:t>
            </a:r>
          </a:p>
          <a:p>
            <a:pPr marL="342900" indent="-342900" algn="just">
              <a:buFont typeface="Arial" panose="020B0604020202020204" pitchFamily="34" charset="0"/>
              <a:buChar char="•"/>
            </a:pPr>
            <a:r>
              <a:rPr lang="pt-BR" sz="2000" dirty="0">
                <a:cs typeface="Myriad Arabic" pitchFamily="50" charset="-78"/>
              </a:rPr>
              <a:t>Quem pode editar?</a:t>
            </a:r>
          </a:p>
          <a:p>
            <a:pPr marL="342900" indent="-342900" algn="just">
              <a:buFont typeface="Arial" panose="020B0604020202020204" pitchFamily="34" charset="0"/>
              <a:buChar char="•"/>
            </a:pPr>
            <a:r>
              <a:rPr lang="pt-BR" sz="2000" dirty="0">
                <a:cs typeface="Myriad Arabic" pitchFamily="50" charset="-78"/>
              </a:rPr>
              <a:t>E se o órgão não tiver servidor com o perfil “Gestor SIC”?</a:t>
            </a:r>
          </a:p>
        </p:txBody>
      </p:sp>
    </p:spTree>
    <p:extLst>
      <p:ext uri="{BB962C8B-B14F-4D97-AF65-F5344CB8AC3E}">
        <p14:creationId xmlns:p14="http://schemas.microsoft.com/office/powerpoint/2010/main" val="2572729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a:spLocks noChangeArrowheads="1"/>
          </p:cNvSpPr>
          <p:nvPr/>
        </p:nvSpPr>
        <p:spPr bwMode="auto">
          <a:xfrm>
            <a:off x="1875759" y="496232"/>
            <a:ext cx="6383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3200" b="1" dirty="0">
                <a:effectLst>
                  <a:outerShdw blurRad="38100" dist="38100" dir="2700000" algn="tl">
                    <a:srgbClr val="000000">
                      <a:alpha val="43137"/>
                    </a:srgbClr>
                  </a:outerShdw>
                </a:effectLst>
                <a:latin typeface="Calibri" pitchFamily="34" charset="0"/>
              </a:rPr>
              <a:t>GERENCIAR SERVIDORES DO ÓRGÃO</a:t>
            </a:r>
          </a:p>
        </p:txBody>
      </p:sp>
      <p:pic>
        <p:nvPicPr>
          <p:cNvPr id="4" name="Imagem 3"/>
          <p:cNvPicPr>
            <a:picLocks noChangeAspect="1"/>
          </p:cNvPicPr>
          <p:nvPr/>
        </p:nvPicPr>
        <p:blipFill rotWithShape="1">
          <a:blip r:embed="rId3"/>
          <a:srcRect t="1" b="41872"/>
          <a:stretch/>
        </p:blipFill>
        <p:spPr>
          <a:xfrm>
            <a:off x="350875" y="1221476"/>
            <a:ext cx="8502218" cy="5353377"/>
          </a:xfrm>
          <a:prstGeom prst="rect">
            <a:avLst/>
          </a:prstGeom>
        </p:spPr>
      </p:pic>
      <p:sp>
        <p:nvSpPr>
          <p:cNvPr id="7" name="Retângulo 6"/>
          <p:cNvSpPr/>
          <p:nvPr/>
        </p:nvSpPr>
        <p:spPr>
          <a:xfrm>
            <a:off x="5647932" y="4207169"/>
            <a:ext cx="2983920" cy="1015663"/>
          </a:xfrm>
          <a:prstGeom prst="rect">
            <a:avLst/>
          </a:prstGeom>
          <a:ln>
            <a:solidFill>
              <a:schemeClr val="tx1"/>
            </a:solidFill>
          </a:ln>
        </p:spPr>
        <p:txBody>
          <a:bodyPr wrap="square">
            <a:spAutoFit/>
          </a:bodyPr>
          <a:lstStyle/>
          <a:p>
            <a:r>
              <a:rPr lang="pt-BR" sz="2000" dirty="0">
                <a:cs typeface="Myriad Arabic" pitchFamily="50" charset="-78"/>
              </a:rPr>
              <a:t>Apenas “Gestor SIC”:</a:t>
            </a:r>
          </a:p>
          <a:p>
            <a:pPr marL="800100" lvl="1" indent="-342900">
              <a:buFont typeface="Arial" panose="020B0604020202020204" pitchFamily="34" charset="0"/>
              <a:buChar char="•"/>
            </a:pPr>
            <a:r>
              <a:rPr lang="pt-BR" sz="2000" dirty="0">
                <a:cs typeface="Myriad Arabic" pitchFamily="50" charset="-78"/>
              </a:rPr>
              <a:t>Inativar servidor</a:t>
            </a:r>
          </a:p>
          <a:p>
            <a:pPr marL="800100" lvl="1" indent="-342900">
              <a:buFont typeface="Arial" panose="020B0604020202020204" pitchFamily="34" charset="0"/>
              <a:buChar char="•"/>
            </a:pPr>
            <a:r>
              <a:rPr lang="pt-BR" sz="2000" dirty="0">
                <a:cs typeface="Myriad Arabic" pitchFamily="50" charset="-78"/>
              </a:rPr>
              <a:t>Cadastrar servidor</a:t>
            </a:r>
          </a:p>
        </p:txBody>
      </p:sp>
    </p:spTree>
    <p:extLst>
      <p:ext uri="{BB962C8B-B14F-4D97-AF65-F5344CB8AC3E}">
        <p14:creationId xmlns:p14="http://schemas.microsoft.com/office/powerpoint/2010/main" val="117861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371598" y="1679943"/>
            <a:ext cx="6464595" cy="1107996"/>
          </a:xfrm>
          <a:prstGeom prst="rect">
            <a:avLst/>
          </a:prstGeom>
          <a:noFill/>
        </p:spPr>
        <p:txBody>
          <a:bodyPr wrap="square" rtlCol="0">
            <a:spAutoFit/>
          </a:bodyPr>
          <a:lstStyle>
            <a:defPPr>
              <a:defRPr lang="pt-BR"/>
            </a:defPPr>
            <a:lvl1pPr algn="ctr">
              <a:defRPr sz="4400">
                <a:solidFill>
                  <a:srgbClr val="00B050"/>
                </a:solidFill>
                <a:effectLst>
                  <a:outerShdw blurRad="38100" dist="38100" dir="2700000" algn="tl">
                    <a:srgbClr val="000000">
                      <a:alpha val="43137"/>
                    </a:srgbClr>
                  </a:outerShdw>
                </a:effectLst>
                <a:latin typeface="French Script MT" panose="03020402040607040605" pitchFamily="66" charset="0"/>
              </a:defRPr>
            </a:lvl1pPr>
          </a:lstStyle>
          <a:p>
            <a:r>
              <a:rPr lang="pt-BR" sz="6600" b="1" dirty="0">
                <a:solidFill>
                  <a:schemeClr val="tx1"/>
                </a:solidFill>
                <a:latin typeface="+mn-lt"/>
              </a:rPr>
              <a:t>ABRANGÊNCIA</a:t>
            </a:r>
          </a:p>
        </p:txBody>
      </p:sp>
      <p:pic>
        <p:nvPicPr>
          <p:cNvPr id="3" name="Imagem 2"/>
          <p:cNvPicPr>
            <a:picLocks noChangeAspect="1"/>
          </p:cNvPicPr>
          <p:nvPr/>
        </p:nvPicPr>
        <p:blipFill>
          <a:blip r:embed="rId2"/>
          <a:stretch>
            <a:fillRect/>
          </a:stretch>
        </p:blipFill>
        <p:spPr>
          <a:xfrm>
            <a:off x="2434856" y="3013325"/>
            <a:ext cx="3976577" cy="3686440"/>
          </a:xfrm>
          <a:prstGeom prst="rect">
            <a:avLst/>
          </a:prstGeom>
        </p:spPr>
      </p:pic>
    </p:spTree>
    <p:extLst>
      <p:ext uri="{BB962C8B-B14F-4D97-AF65-F5344CB8AC3E}">
        <p14:creationId xmlns:p14="http://schemas.microsoft.com/office/powerpoint/2010/main" val="4172411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a:spLocks noChangeArrowheads="1"/>
          </p:cNvSpPr>
          <p:nvPr/>
        </p:nvSpPr>
        <p:spPr bwMode="auto">
          <a:xfrm>
            <a:off x="1025155" y="764259"/>
            <a:ext cx="78545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sz="3200" b="1" dirty="0">
                <a:effectLst>
                  <a:outerShdw blurRad="38100" dist="38100" dir="2700000" algn="tl">
                    <a:srgbClr val="000000">
                      <a:alpha val="43137"/>
                    </a:srgbClr>
                  </a:outerShdw>
                </a:effectLst>
                <a:latin typeface="Calibri" pitchFamily="34" charset="0"/>
              </a:rPr>
              <a:t>CONSULTAR E RESPONDER PEDIDOS NO E-SIC</a:t>
            </a:r>
          </a:p>
        </p:txBody>
      </p:sp>
      <p:pic>
        <p:nvPicPr>
          <p:cNvPr id="3" name="Imagem 2"/>
          <p:cNvPicPr>
            <a:picLocks noChangeAspect="1"/>
          </p:cNvPicPr>
          <p:nvPr/>
        </p:nvPicPr>
        <p:blipFill rotWithShape="1">
          <a:blip r:embed="rId3"/>
          <a:srcRect r="31012" b="53624"/>
          <a:stretch/>
        </p:blipFill>
        <p:spPr>
          <a:xfrm>
            <a:off x="116959" y="1825449"/>
            <a:ext cx="8446443" cy="4681676"/>
          </a:xfrm>
          <a:prstGeom prst="rect">
            <a:avLst/>
          </a:prstGeom>
        </p:spPr>
      </p:pic>
      <p:sp>
        <p:nvSpPr>
          <p:cNvPr id="7" name="Retângulo 6"/>
          <p:cNvSpPr/>
          <p:nvPr/>
        </p:nvSpPr>
        <p:spPr>
          <a:xfrm>
            <a:off x="6207040" y="1594884"/>
            <a:ext cx="2480359" cy="1323439"/>
          </a:xfrm>
          <a:prstGeom prst="rect">
            <a:avLst/>
          </a:prstGeom>
          <a:ln>
            <a:solidFill>
              <a:schemeClr val="tx1"/>
            </a:solidFill>
          </a:ln>
        </p:spPr>
        <p:txBody>
          <a:bodyPr wrap="square">
            <a:spAutoFit/>
          </a:bodyPr>
          <a:lstStyle/>
          <a:p>
            <a:pPr marL="342900" lvl="0" indent="-342900">
              <a:buFont typeface="Arial" panose="020B0604020202020204" pitchFamily="34" charset="0"/>
              <a:buChar char="•"/>
            </a:pPr>
            <a:r>
              <a:rPr lang="pt-BR" sz="2000" dirty="0"/>
              <a:t>Prazos para responder</a:t>
            </a:r>
          </a:p>
          <a:p>
            <a:pPr marL="342900" lvl="0" indent="-342900">
              <a:buFont typeface="Arial" panose="020B0604020202020204" pitchFamily="34" charset="0"/>
              <a:buChar char="•"/>
            </a:pPr>
            <a:r>
              <a:rPr lang="pt-BR" sz="2000" dirty="0"/>
              <a:t>Inserir anexos na resposta</a:t>
            </a:r>
            <a:endParaRPr lang="pt-BR" sz="2400" b="1" dirty="0">
              <a:latin typeface="Myriad Arabic" pitchFamily="50" charset="-78"/>
              <a:cs typeface="Myriad Arabic" pitchFamily="50" charset="-78"/>
            </a:endParaRPr>
          </a:p>
        </p:txBody>
      </p:sp>
    </p:spTree>
    <p:extLst>
      <p:ext uri="{BB962C8B-B14F-4D97-AF65-F5344CB8AC3E}">
        <p14:creationId xmlns:p14="http://schemas.microsoft.com/office/powerpoint/2010/main" val="3035157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0" y="0"/>
            <a:ext cx="9143999" cy="6858000"/>
          </a:xfrm>
          <a:prstGeom prst="rect">
            <a:avLst/>
          </a:prstGeom>
        </p:spPr>
      </p:pic>
      <p:sp>
        <p:nvSpPr>
          <p:cNvPr id="2" name="CaixaDeTexto 1"/>
          <p:cNvSpPr txBox="1"/>
          <p:nvPr/>
        </p:nvSpPr>
        <p:spPr>
          <a:xfrm>
            <a:off x="925033" y="786810"/>
            <a:ext cx="7230139" cy="830997"/>
          </a:xfrm>
          <a:prstGeom prst="rect">
            <a:avLst/>
          </a:prstGeom>
          <a:noFill/>
        </p:spPr>
        <p:txBody>
          <a:bodyPr wrap="square" rtlCol="0">
            <a:spAutoFit/>
          </a:bodyPr>
          <a:lstStyle/>
          <a:p>
            <a:pPr algn="ctr"/>
            <a:r>
              <a:rPr lang="pt-BR" sz="4800" b="1" dirty="0">
                <a:effectLst>
                  <a:outerShdw blurRad="38100" dist="38100" dir="2700000" algn="tl">
                    <a:srgbClr val="000000">
                      <a:alpha val="43137"/>
                    </a:srgbClr>
                  </a:outerShdw>
                </a:effectLst>
              </a:rPr>
              <a:t>MUITO OBRIGADO!</a:t>
            </a:r>
          </a:p>
        </p:txBody>
      </p:sp>
    </p:spTree>
    <p:extLst>
      <p:ext uri="{BB962C8B-B14F-4D97-AF65-F5344CB8AC3E}">
        <p14:creationId xmlns:p14="http://schemas.microsoft.com/office/powerpoint/2010/main" val="22945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rotWithShape="1">
          <a:blip r:embed="rId2"/>
          <a:srcRect l="10991" t="14750" r="8047" b="71386"/>
          <a:stretch/>
        </p:blipFill>
        <p:spPr>
          <a:xfrm>
            <a:off x="8291" y="1639356"/>
            <a:ext cx="9135709" cy="4687016"/>
          </a:xfrm>
          <a:prstGeom prst="rect">
            <a:avLst/>
          </a:prstGeom>
        </p:spPr>
      </p:pic>
    </p:spTree>
    <p:extLst>
      <p:ext uri="{BB962C8B-B14F-4D97-AF65-F5344CB8AC3E}">
        <p14:creationId xmlns:p14="http://schemas.microsoft.com/office/powerpoint/2010/main" val="319732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52892" y="1411115"/>
            <a:ext cx="8070113" cy="4678204"/>
          </a:xfrm>
          <a:prstGeom prst="rect">
            <a:avLst/>
          </a:prstGeom>
        </p:spPr>
        <p:txBody>
          <a:bodyPr wrap="square">
            <a:spAutoFit/>
          </a:bodyPr>
          <a:lstStyle/>
          <a:p>
            <a:r>
              <a:rPr lang="pt-BR" sz="2400" b="1" dirty="0">
                <a:effectLst>
                  <a:outerShdw blurRad="38100" dist="38100" dir="2700000" algn="tl">
                    <a:srgbClr val="000000">
                      <a:alpha val="43137"/>
                    </a:srgbClr>
                  </a:outerShdw>
                </a:effectLst>
              </a:rPr>
              <a:t>TODA A ADMINISTRAÇÃO PÚBLICA</a:t>
            </a:r>
            <a:r>
              <a:rPr lang="pt-BR" sz="2400" dirty="0"/>
              <a:t> </a:t>
            </a:r>
          </a:p>
          <a:p>
            <a:r>
              <a:rPr lang="pt-BR" dirty="0"/>
              <a:t>  </a:t>
            </a:r>
          </a:p>
          <a:p>
            <a:pPr marL="285750" indent="-285750" algn="just">
              <a:buFont typeface="Arial" panose="020B0604020202020204" pitchFamily="34" charset="0"/>
              <a:buChar char="•"/>
            </a:pPr>
            <a:r>
              <a:rPr lang="pt-BR" dirty="0"/>
              <a:t>Direta (órgãos públicos) </a:t>
            </a:r>
          </a:p>
          <a:p>
            <a:pPr marL="285750" indent="-285750" algn="just">
              <a:buFont typeface="Arial" panose="020B0604020202020204" pitchFamily="34" charset="0"/>
              <a:buChar char="•"/>
            </a:pPr>
            <a:r>
              <a:rPr lang="pt-BR" dirty="0"/>
              <a:t>Indiretas (autarquias, fundações, empresas públicas, sociedades de economia mistas) </a:t>
            </a:r>
          </a:p>
          <a:p>
            <a:pPr marL="285750" indent="-285750" algn="just">
              <a:buFont typeface="Arial" panose="020B0604020202020204" pitchFamily="34" charset="0"/>
              <a:buChar char="•"/>
            </a:pPr>
            <a:r>
              <a:rPr lang="pt-BR" dirty="0"/>
              <a:t>Demais entidades controladas direta ou indiretamente pela União, estados, Distrito Federal e/ou municípios.</a:t>
            </a:r>
          </a:p>
          <a:p>
            <a:endParaRPr lang="pt-BR" dirty="0"/>
          </a:p>
          <a:p>
            <a:endParaRPr lang="pt-BR" dirty="0"/>
          </a:p>
          <a:p>
            <a:r>
              <a:rPr lang="pt-BR" sz="2400" b="1" dirty="0">
                <a:effectLst>
                  <a:outerShdw blurRad="38100" dist="38100" dir="2700000" algn="tl">
                    <a:srgbClr val="000000">
                      <a:alpha val="43137"/>
                    </a:srgbClr>
                  </a:outerShdw>
                </a:effectLst>
              </a:rPr>
              <a:t>ENTIDADES PRIVADAS SEM FINS LUCRATIVOS </a:t>
            </a:r>
          </a:p>
          <a:p>
            <a:endParaRPr lang="pt-BR" b="1" dirty="0">
              <a:effectLst>
                <a:outerShdw blurRad="38100" dist="38100" dir="2700000" algn="tl">
                  <a:srgbClr val="000000">
                    <a:alpha val="43137"/>
                  </a:srgbClr>
                </a:outerShdw>
              </a:effectLst>
            </a:endParaRPr>
          </a:p>
          <a:p>
            <a:pPr algn="just"/>
            <a:r>
              <a:rPr lang="pt-BR" dirty="0"/>
              <a:t>Aquelas que receberam recurso públicos para realização de ações de interesse público, diretamente do orçamento ou mediante subvenção social, contrato de gestão, termo de parceria, convênio, acordo, ajuste. Neste caso, a publicidade a que estão submetidas refere-se à parcela dos recursos recebidos e à sua destinação. </a:t>
            </a:r>
          </a:p>
          <a:p>
            <a:pPr algn="just"/>
            <a:r>
              <a:rPr lang="pt-BR" sz="1600" dirty="0"/>
              <a:t>(ART. 2º LAI e ART. 63 Decreto 7.724/2012) </a:t>
            </a:r>
          </a:p>
        </p:txBody>
      </p:sp>
    </p:spTree>
    <p:extLst>
      <p:ext uri="{BB962C8B-B14F-4D97-AF65-F5344CB8AC3E}">
        <p14:creationId xmlns:p14="http://schemas.microsoft.com/office/powerpoint/2010/main" val="137293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23283" y="1637412"/>
            <a:ext cx="8761228" cy="1107996"/>
          </a:xfrm>
          <a:prstGeom prst="rect">
            <a:avLst/>
          </a:prstGeom>
          <a:noFill/>
        </p:spPr>
        <p:txBody>
          <a:bodyPr wrap="square" rtlCol="0">
            <a:spAutoFit/>
          </a:bodyPr>
          <a:lstStyle>
            <a:defPPr>
              <a:defRPr lang="pt-BR"/>
            </a:defPPr>
            <a:lvl1pPr algn="ctr">
              <a:defRPr sz="4400">
                <a:solidFill>
                  <a:srgbClr val="00B050"/>
                </a:solidFill>
                <a:effectLst>
                  <a:outerShdw blurRad="38100" dist="38100" dir="2700000" algn="tl">
                    <a:srgbClr val="000000">
                      <a:alpha val="43137"/>
                    </a:srgbClr>
                  </a:outerShdw>
                </a:effectLst>
                <a:latin typeface="French Script MT" panose="03020402040607040605" pitchFamily="66" charset="0"/>
              </a:defRPr>
            </a:lvl1pPr>
          </a:lstStyle>
          <a:p>
            <a:r>
              <a:rPr lang="pt-BR" sz="6600" b="1" dirty="0">
                <a:solidFill>
                  <a:schemeClr val="tx1"/>
                </a:solidFill>
                <a:latin typeface="+mn-lt"/>
              </a:rPr>
              <a:t>PRINCIPAIS ASPECTOS</a:t>
            </a:r>
          </a:p>
        </p:txBody>
      </p:sp>
      <p:pic>
        <p:nvPicPr>
          <p:cNvPr id="3" name="Imagem 2"/>
          <p:cNvPicPr>
            <a:picLocks noChangeAspect="1"/>
          </p:cNvPicPr>
          <p:nvPr/>
        </p:nvPicPr>
        <p:blipFill>
          <a:blip r:embed="rId2"/>
          <a:stretch>
            <a:fillRect/>
          </a:stretch>
        </p:blipFill>
        <p:spPr>
          <a:xfrm>
            <a:off x="2402958" y="2745408"/>
            <a:ext cx="3870251" cy="3386470"/>
          </a:xfrm>
          <a:prstGeom prst="rect">
            <a:avLst/>
          </a:prstGeom>
        </p:spPr>
      </p:pic>
    </p:spTree>
    <p:extLst>
      <p:ext uri="{BB962C8B-B14F-4D97-AF65-F5344CB8AC3E}">
        <p14:creationId xmlns:p14="http://schemas.microsoft.com/office/powerpoint/2010/main" val="261974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5051" t="31062" r="18149" b="56583"/>
          <a:stretch/>
        </p:blipFill>
        <p:spPr>
          <a:xfrm>
            <a:off x="11295" y="1477925"/>
            <a:ext cx="9132705" cy="4401879"/>
          </a:xfrm>
          <a:prstGeom prst="rect">
            <a:avLst/>
          </a:prstGeom>
        </p:spPr>
      </p:pic>
    </p:spTree>
    <p:extLst>
      <p:ext uri="{BB962C8B-B14F-4D97-AF65-F5344CB8AC3E}">
        <p14:creationId xmlns:p14="http://schemas.microsoft.com/office/powerpoint/2010/main" val="376376156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TotalTime>
  <Words>2476</Words>
  <Application>Microsoft Office PowerPoint</Application>
  <PresentationFormat>Apresentação na tela (4:3)</PresentationFormat>
  <Paragraphs>332</Paragraphs>
  <Slides>51</Slides>
  <Notes>12</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51</vt:i4>
      </vt:variant>
    </vt:vector>
  </HeadingPairs>
  <TitlesOfParts>
    <vt:vector size="62" baseType="lpstr">
      <vt:lpstr>Arial</vt:lpstr>
      <vt:lpstr>Calibri</vt:lpstr>
      <vt:lpstr>Calibri Light</vt:lpstr>
      <vt:lpstr>French Script MT</vt:lpstr>
      <vt:lpstr>Liberation Serif</vt:lpstr>
      <vt:lpstr>Lohit Devanagari</vt:lpstr>
      <vt:lpstr>Myriad Arabic</vt:lpstr>
      <vt:lpstr>Myriad Pro</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04096802140</dc:creator>
  <cp:lastModifiedBy>Raquel de Souza Costa</cp:lastModifiedBy>
  <cp:revision>99</cp:revision>
  <dcterms:created xsi:type="dcterms:W3CDTF">2015-09-08T16:06:18Z</dcterms:created>
  <dcterms:modified xsi:type="dcterms:W3CDTF">2016-11-09T16:32:35Z</dcterms:modified>
</cp:coreProperties>
</file>