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307" r:id="rId2"/>
    <p:sldId id="259" r:id="rId3"/>
    <p:sldId id="346" r:id="rId4"/>
    <p:sldId id="347" r:id="rId5"/>
    <p:sldId id="257" r:id="rId6"/>
    <p:sldId id="345" r:id="rId7"/>
    <p:sldId id="351" r:id="rId8"/>
    <p:sldId id="260" r:id="rId9"/>
    <p:sldId id="350" r:id="rId10"/>
    <p:sldId id="348" r:id="rId11"/>
    <p:sldId id="349" r:id="rId12"/>
    <p:sldId id="344" r:id="rId13"/>
  </p:sldIdLst>
  <p:sldSz cx="9144000" cy="6858000" type="screen4x3"/>
  <p:notesSz cx="6888163" cy="1002188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se Carlos Gomes Barbosa" initials="JCGB" lastIdx="1" clrIdx="0">
    <p:extLst>
      <p:ext uri="{19B8F6BF-5375-455C-9EA6-DF929625EA0E}">
        <p15:presenceInfo xmlns:p15="http://schemas.microsoft.com/office/powerpoint/2012/main" userId="S-1-5-21-2321219463-4261475146-1807988925-614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DF9"/>
    <a:srgbClr val="00AC4E"/>
    <a:srgbClr val="05E74E"/>
    <a:srgbClr val="37036F"/>
    <a:srgbClr val="FEE90A"/>
    <a:srgbClr val="DE01B1"/>
    <a:srgbClr val="C301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7" autoAdjust="0"/>
    <p:restoredTop sz="94660"/>
  </p:normalViewPr>
  <p:slideViewPr>
    <p:cSldViewPr snapToGrid="0">
      <p:cViewPr varScale="1">
        <p:scale>
          <a:sx n="90" d="100"/>
          <a:sy n="90" d="100"/>
        </p:scale>
        <p:origin x="13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84871" cy="502835"/>
          </a:xfrm>
          <a:prstGeom prst="rect">
            <a:avLst/>
          </a:prstGeom>
        </p:spPr>
        <p:txBody>
          <a:bodyPr vert="horz" lIns="96625" tIns="48312" rIns="96625" bIns="48312" rtlCol="0"/>
          <a:lstStyle>
            <a:lvl1pPr algn="l">
              <a:defRPr sz="1300"/>
            </a:lvl1pPr>
          </a:lstStyle>
          <a:p>
            <a:endParaRPr lang="pt-BR"/>
          </a:p>
        </p:txBody>
      </p:sp>
      <p:sp>
        <p:nvSpPr>
          <p:cNvPr id="3" name="Espaço Reservado para Data 2"/>
          <p:cNvSpPr>
            <a:spLocks noGrp="1"/>
          </p:cNvSpPr>
          <p:nvPr>
            <p:ph type="dt" idx="1"/>
          </p:nvPr>
        </p:nvSpPr>
        <p:spPr>
          <a:xfrm>
            <a:off x="3901698" y="0"/>
            <a:ext cx="2984871" cy="502835"/>
          </a:xfrm>
          <a:prstGeom prst="rect">
            <a:avLst/>
          </a:prstGeom>
        </p:spPr>
        <p:txBody>
          <a:bodyPr vert="horz" lIns="96625" tIns="48312" rIns="96625" bIns="48312" rtlCol="0"/>
          <a:lstStyle>
            <a:lvl1pPr algn="r">
              <a:defRPr sz="1300"/>
            </a:lvl1pPr>
          </a:lstStyle>
          <a:p>
            <a:fld id="{11E4585D-DCB6-4C70-BF1A-5D80095CFE2A}" type="datetimeFigureOut">
              <a:rPr lang="pt-BR" smtClean="0"/>
              <a:t>27/10/2017</a:t>
            </a:fld>
            <a:endParaRPr lang="pt-BR"/>
          </a:p>
        </p:txBody>
      </p:sp>
      <p:sp>
        <p:nvSpPr>
          <p:cNvPr id="4" name="Espaço Reservado para Imagem de Slide 3"/>
          <p:cNvSpPr>
            <a:spLocks noGrp="1" noRot="1" noChangeAspect="1"/>
          </p:cNvSpPr>
          <p:nvPr>
            <p:ph type="sldImg" idx="2"/>
          </p:nvPr>
        </p:nvSpPr>
        <p:spPr>
          <a:xfrm>
            <a:off x="1189038" y="1252538"/>
            <a:ext cx="4510087" cy="3382962"/>
          </a:xfrm>
          <a:prstGeom prst="rect">
            <a:avLst/>
          </a:prstGeom>
          <a:noFill/>
          <a:ln w="12700">
            <a:solidFill>
              <a:prstClr val="black"/>
            </a:solidFill>
          </a:ln>
        </p:spPr>
        <p:txBody>
          <a:bodyPr vert="horz" lIns="96625" tIns="48312" rIns="96625" bIns="48312" rtlCol="0" anchor="ctr"/>
          <a:lstStyle/>
          <a:p>
            <a:endParaRPr lang="pt-BR"/>
          </a:p>
        </p:txBody>
      </p:sp>
      <p:sp>
        <p:nvSpPr>
          <p:cNvPr id="5" name="Espaço Reservado para Anotações 4"/>
          <p:cNvSpPr>
            <a:spLocks noGrp="1"/>
          </p:cNvSpPr>
          <p:nvPr>
            <p:ph type="body" sz="quarter" idx="3"/>
          </p:nvPr>
        </p:nvSpPr>
        <p:spPr>
          <a:xfrm>
            <a:off x="688817" y="4823034"/>
            <a:ext cx="5510530" cy="3946118"/>
          </a:xfrm>
          <a:prstGeom prst="rect">
            <a:avLst/>
          </a:prstGeom>
        </p:spPr>
        <p:txBody>
          <a:bodyPr vert="horz" lIns="96625" tIns="48312" rIns="96625" bIns="48312" rtlCol="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519055"/>
            <a:ext cx="2984871" cy="502834"/>
          </a:xfrm>
          <a:prstGeom prst="rect">
            <a:avLst/>
          </a:prstGeom>
        </p:spPr>
        <p:txBody>
          <a:bodyPr vert="horz" lIns="96625" tIns="48312" rIns="96625" bIns="48312" rtlCol="0" anchor="b"/>
          <a:lstStyle>
            <a:lvl1pPr algn="l">
              <a:defRPr sz="1300"/>
            </a:lvl1pPr>
          </a:lstStyle>
          <a:p>
            <a:endParaRPr lang="pt-BR"/>
          </a:p>
        </p:txBody>
      </p:sp>
      <p:sp>
        <p:nvSpPr>
          <p:cNvPr id="7" name="Espaço Reservado para Número de Slide 6"/>
          <p:cNvSpPr>
            <a:spLocks noGrp="1"/>
          </p:cNvSpPr>
          <p:nvPr>
            <p:ph type="sldNum" sz="quarter" idx="5"/>
          </p:nvPr>
        </p:nvSpPr>
        <p:spPr>
          <a:xfrm>
            <a:off x="3901698" y="9519055"/>
            <a:ext cx="2984871" cy="502834"/>
          </a:xfrm>
          <a:prstGeom prst="rect">
            <a:avLst/>
          </a:prstGeom>
        </p:spPr>
        <p:txBody>
          <a:bodyPr vert="horz" lIns="96625" tIns="48312" rIns="96625" bIns="48312" rtlCol="0" anchor="b"/>
          <a:lstStyle>
            <a:lvl1pPr algn="r">
              <a:defRPr sz="1300"/>
            </a:lvl1pPr>
          </a:lstStyle>
          <a:p>
            <a:fld id="{90FFF956-862E-4AF6-85AA-7794E02D192D}" type="slidenum">
              <a:rPr lang="pt-BR" smtClean="0"/>
              <a:t>‹nº›</a:t>
            </a:fld>
            <a:endParaRPr lang="pt-BR"/>
          </a:p>
        </p:txBody>
      </p:sp>
    </p:spTree>
    <p:extLst>
      <p:ext uri="{BB962C8B-B14F-4D97-AF65-F5344CB8AC3E}">
        <p14:creationId xmlns:p14="http://schemas.microsoft.com/office/powerpoint/2010/main" val="590712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t-BR"/>
              <a:t>Clique para editar o título mestre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19206E03-E37D-48AC-81BB-14FA1F82A2E4}" type="datetimeFigureOut">
              <a:rPr lang="pt-BR" smtClean="0"/>
              <a:t>27/10/2017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3197538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9206E03-E37D-48AC-81BB-14FA1F82A2E4}" type="datetimeFigureOut">
              <a:rPr lang="pt-BR" smtClean="0"/>
              <a:t>27/10/2017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649745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9206E03-E37D-48AC-81BB-14FA1F82A2E4}" type="datetimeFigureOut">
              <a:rPr lang="pt-BR" smtClean="0"/>
              <a:t>27/10/2017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3654943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9206E03-E37D-48AC-81BB-14FA1F82A2E4}" type="datetimeFigureOut">
              <a:rPr lang="pt-BR" smtClean="0"/>
              <a:t>27/10/2017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1896025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t-BR"/>
              <a:t>Clique para editar o título mestre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19206E03-E37D-48AC-81BB-14FA1F82A2E4}" type="datetimeFigureOut">
              <a:rPr lang="pt-BR" smtClean="0"/>
              <a:t>27/10/2017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3726004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206E03-E37D-48AC-81BB-14FA1F82A2E4}" type="datetimeFigureOut">
              <a:rPr lang="pt-BR" smtClean="0"/>
              <a:t>27/10/2017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2676147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629842" y="2505075"/>
            <a:ext cx="3868340"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4629150" y="2505075"/>
            <a:ext cx="3887391"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19206E03-E37D-48AC-81BB-14FA1F82A2E4}" type="datetimeFigureOut">
              <a:rPr lang="pt-BR" smtClean="0"/>
              <a:t>27/10/2017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2957224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19206E03-E37D-48AC-81BB-14FA1F82A2E4}" type="datetimeFigureOut">
              <a:rPr lang="pt-BR" smtClean="0"/>
              <a:t>27/10/2017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2798299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206E03-E37D-48AC-81BB-14FA1F82A2E4}" type="datetimeFigureOut">
              <a:rPr lang="pt-BR" smtClean="0"/>
              <a:t>27/10/2017</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4211430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fld id="{19206E03-E37D-48AC-81BB-14FA1F82A2E4}" type="datetimeFigureOut">
              <a:rPr lang="pt-BR" smtClean="0"/>
              <a:t>27/10/2017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3283822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fld id="{19206E03-E37D-48AC-81BB-14FA1F82A2E4}" type="datetimeFigureOut">
              <a:rPr lang="pt-BR" smtClean="0"/>
              <a:t>27/10/2017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AAB32F-1A87-4172-8D94-18EB2E0D6B9C}" type="slidenum">
              <a:rPr lang="pt-BR" smtClean="0"/>
              <a:t>‹nº›</a:t>
            </a:fld>
            <a:endParaRPr lang="pt-BR"/>
          </a:p>
        </p:txBody>
      </p:sp>
    </p:spTree>
    <p:extLst>
      <p:ext uri="{BB962C8B-B14F-4D97-AF65-F5344CB8AC3E}">
        <p14:creationId xmlns:p14="http://schemas.microsoft.com/office/powerpoint/2010/main" val="1854446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206E03-E37D-48AC-81BB-14FA1F82A2E4}" type="datetimeFigureOut">
              <a:rPr lang="pt-BR" smtClean="0"/>
              <a:t>27/10/2017</a:t>
            </a:fld>
            <a:endParaRPr lang="pt-B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AB32F-1A87-4172-8D94-18EB2E0D6B9C}" type="slidenum">
              <a:rPr lang="pt-BR" smtClean="0"/>
              <a:t>‹nº›</a:t>
            </a:fld>
            <a:endParaRPr lang="pt-BR"/>
          </a:p>
        </p:txBody>
      </p:sp>
    </p:spTree>
    <p:extLst>
      <p:ext uri="{BB962C8B-B14F-4D97-AF65-F5344CB8AC3E}">
        <p14:creationId xmlns:p14="http://schemas.microsoft.com/office/powerpoint/2010/main" val="26994737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a:stretch>
            <a:fillRect/>
          </a:stretch>
        </p:blipFill>
        <p:spPr>
          <a:xfrm>
            <a:off x="0" y="-1"/>
            <a:ext cx="9144000" cy="6858001"/>
          </a:xfrm>
          <a:prstGeom prst="rect">
            <a:avLst/>
          </a:prstGeom>
        </p:spPr>
      </p:pic>
      <p:sp>
        <p:nvSpPr>
          <p:cNvPr id="2" name="CaixaDeTexto 1"/>
          <p:cNvSpPr txBox="1"/>
          <p:nvPr/>
        </p:nvSpPr>
        <p:spPr>
          <a:xfrm>
            <a:off x="956930" y="575794"/>
            <a:ext cx="7230139" cy="923330"/>
          </a:xfrm>
          <a:prstGeom prst="rect">
            <a:avLst/>
          </a:prstGeom>
          <a:noFill/>
        </p:spPr>
        <p:txBody>
          <a:bodyPr wrap="square" rtlCol="0">
            <a:spAutoFit/>
          </a:bodyPr>
          <a:lstStyle>
            <a:defPPr>
              <a:defRPr lang="pt-BR"/>
            </a:defPPr>
            <a:lvl1pPr algn="ctr">
              <a:defRPr sz="6600" b="1">
                <a:effectLst>
                  <a:outerShdw blurRad="38100" dist="38100" dir="2700000" algn="tl">
                    <a:srgbClr val="000000">
                      <a:alpha val="43137"/>
                    </a:srgbClr>
                  </a:outerShdw>
                </a:effectLst>
              </a:defRPr>
            </a:lvl1pPr>
          </a:lstStyle>
          <a:p>
            <a:r>
              <a:rPr lang="pt-BR" sz="5400" b="0" dirty="0"/>
              <a:t>CAFÉ TEMÁTICO </a:t>
            </a:r>
          </a:p>
        </p:txBody>
      </p:sp>
    </p:spTree>
    <p:extLst>
      <p:ext uri="{BB962C8B-B14F-4D97-AF65-F5344CB8AC3E}">
        <p14:creationId xmlns:p14="http://schemas.microsoft.com/office/powerpoint/2010/main" val="2511407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5"/>
          <p:cNvSpPr>
            <a:spLocks noChangeArrowheads="1"/>
          </p:cNvSpPr>
          <p:nvPr/>
        </p:nvSpPr>
        <p:spPr bwMode="auto">
          <a:xfrm>
            <a:off x="2036711" y="920550"/>
            <a:ext cx="5851217"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lnSpc>
                <a:spcPct val="90000"/>
              </a:lnSpc>
              <a:spcBef>
                <a:spcPts val="1000"/>
              </a:spcBef>
              <a:buClr>
                <a:srgbClr val="000000"/>
              </a:buClr>
              <a:buSzPct val="100000"/>
              <a:buFont typeface="Times New Roman" panose="02020603050405020304" pitchFamily="18" charset="0"/>
              <a:buNone/>
              <a:defRPr/>
            </a:pPr>
            <a:r>
              <a:rPr lang="pt-BR" altLang="pt-BR" sz="3200" b="1" dirty="0">
                <a:effectLst>
                  <a:outerShdw blurRad="38100" dist="38100" dir="2700000" algn="tl">
                    <a:srgbClr val="000000">
                      <a:alpha val="43137"/>
                    </a:srgbClr>
                  </a:outerShdw>
                </a:effectLst>
              </a:rPr>
              <a:t>IDENTIFICAÇÃO DAS LIMITAÇÕES </a:t>
            </a:r>
          </a:p>
        </p:txBody>
      </p:sp>
      <p:sp>
        <p:nvSpPr>
          <p:cNvPr id="5" name="Retângulo 4"/>
          <p:cNvSpPr/>
          <p:nvPr/>
        </p:nvSpPr>
        <p:spPr>
          <a:xfrm>
            <a:off x="563523" y="3494077"/>
            <a:ext cx="8335927" cy="2677656"/>
          </a:xfrm>
          <a:prstGeom prst="rect">
            <a:avLst/>
          </a:prstGeom>
        </p:spPr>
        <p:txBody>
          <a:bodyPr wrap="square">
            <a:spAutoFit/>
          </a:bodyPr>
          <a:lstStyle/>
          <a:p>
            <a:pPr algn="just"/>
            <a:r>
              <a:rPr lang="pt-BR" sz="2400" dirty="0">
                <a:latin typeface="Calibri" panose="020F0502020204030204" pitchFamily="34" charset="0"/>
                <a:ea typeface="MS Mincho" panose="02020609040205080304" pitchFamily="49" charset="-128"/>
                <a:cs typeface="Times New Roman" panose="02020603050405020304" pitchFamily="18" charset="0"/>
              </a:rPr>
              <a:t>Registre nas tarjetas rosas as principais limitações (efeitos negativos) decorrentes dos aspectos do cenário atual. </a:t>
            </a:r>
          </a:p>
          <a:p>
            <a:endParaRPr lang="pt-BR" sz="2400" dirty="0">
              <a:latin typeface="Calibri" panose="020F0502020204030204" pitchFamily="34" charset="0"/>
              <a:ea typeface="MS Mincho" panose="02020609040205080304" pitchFamily="49" charset="-128"/>
              <a:cs typeface="Times New Roman" panose="02020603050405020304" pitchFamily="18" charset="0"/>
            </a:endParaRPr>
          </a:p>
          <a:p>
            <a:pPr algn="ctr"/>
            <a:r>
              <a:rPr lang="pt-BR" sz="2400" dirty="0">
                <a:solidFill>
                  <a:srgbClr val="FF0000"/>
                </a:solidFill>
                <a:effectLst>
                  <a:outerShdw blurRad="38100" dist="38100" dir="2700000" algn="tl">
                    <a:srgbClr val="000000">
                      <a:alpha val="43137"/>
                    </a:srgbClr>
                  </a:outerShdw>
                </a:effectLst>
              </a:rPr>
              <a:t>PERGUNTA NORTEADORA</a:t>
            </a:r>
            <a:endParaRPr lang="pt-BR" sz="2400" dirty="0">
              <a:latin typeface="Calibri" panose="020F0502020204030204" pitchFamily="34" charset="0"/>
              <a:ea typeface="MS Mincho" panose="02020609040205080304" pitchFamily="49" charset="-128"/>
              <a:cs typeface="Times New Roman" panose="02020603050405020304" pitchFamily="18" charset="0"/>
            </a:endParaRPr>
          </a:p>
          <a:p>
            <a:endParaRPr lang="pt-BR" sz="2400" dirty="0">
              <a:latin typeface="Calibri" panose="020F0502020204030204" pitchFamily="34" charset="0"/>
              <a:ea typeface="MS Mincho" panose="02020609040205080304" pitchFamily="49" charset="-128"/>
              <a:cs typeface="Times New Roman" panose="02020603050405020304" pitchFamily="18" charset="0"/>
            </a:endParaRPr>
          </a:p>
          <a:p>
            <a:pPr marL="342900" indent="-342900" algn="just">
              <a:buFontTx/>
              <a:buChar char="-"/>
            </a:pPr>
            <a:r>
              <a:rPr lang="pt-BR" sz="2400" dirty="0">
                <a:latin typeface="Calibri" panose="020F0502020204030204" pitchFamily="34" charset="0"/>
                <a:ea typeface="MS Mincho" panose="02020609040205080304" pitchFamily="49" charset="-128"/>
                <a:cs typeface="Times New Roman" panose="02020603050405020304" pitchFamily="18" charset="0"/>
              </a:rPr>
              <a:t>Quais efeitos negativos eu percebo que podem ser consequência do atual cenário?</a:t>
            </a:r>
            <a:endParaRPr lang="pt-BR" sz="2400" dirty="0"/>
          </a:p>
        </p:txBody>
      </p:sp>
      <p:pic>
        <p:nvPicPr>
          <p:cNvPr id="3" name="Imagem 2">
            <a:extLst>
              <a:ext uri="{FF2B5EF4-FFF2-40B4-BE49-F238E27FC236}">
                <a16:creationId xmlns:a16="http://schemas.microsoft.com/office/drawing/2014/main" id="{30AC2A90-5888-4FC9-B4F0-BAA12C34A863}"/>
              </a:ext>
            </a:extLst>
          </p:cNvPr>
          <p:cNvPicPr>
            <a:picLocks noChangeAspect="1"/>
          </p:cNvPicPr>
          <p:nvPr/>
        </p:nvPicPr>
        <p:blipFill rotWithShape="1">
          <a:blip r:embed="rId2"/>
          <a:srcRect l="20417" r="24597" b="16775"/>
          <a:stretch/>
        </p:blipFill>
        <p:spPr>
          <a:xfrm>
            <a:off x="6250075" y="1456081"/>
            <a:ext cx="1838849" cy="1758237"/>
          </a:xfrm>
          <a:prstGeom prst="rect">
            <a:avLst/>
          </a:prstGeom>
        </p:spPr>
      </p:pic>
    </p:spTree>
    <p:extLst>
      <p:ext uri="{BB962C8B-B14F-4D97-AF65-F5344CB8AC3E}">
        <p14:creationId xmlns:p14="http://schemas.microsoft.com/office/powerpoint/2010/main" val="286838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5"/>
          <p:cNvSpPr>
            <a:spLocks noChangeArrowheads="1"/>
          </p:cNvSpPr>
          <p:nvPr/>
        </p:nvSpPr>
        <p:spPr bwMode="auto">
          <a:xfrm>
            <a:off x="1884474" y="824857"/>
            <a:ext cx="5893088"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lnSpc>
                <a:spcPct val="90000"/>
              </a:lnSpc>
              <a:spcBef>
                <a:spcPts val="1000"/>
              </a:spcBef>
              <a:buClr>
                <a:srgbClr val="000000"/>
              </a:buClr>
              <a:buSzPct val="100000"/>
              <a:buFont typeface="Times New Roman" panose="02020603050405020304" pitchFamily="18" charset="0"/>
              <a:buNone/>
              <a:defRPr/>
            </a:pPr>
            <a:r>
              <a:rPr lang="pt-BR" altLang="pt-BR" sz="3200" b="1" dirty="0">
                <a:effectLst>
                  <a:outerShdw blurRad="38100" dist="38100" dir="2700000" algn="tl">
                    <a:srgbClr val="000000">
                      <a:alpha val="43137"/>
                    </a:srgbClr>
                  </a:outerShdw>
                </a:effectLst>
              </a:rPr>
              <a:t>DEFINIÇÃO DAS AÇÕES POSSÍVEIS</a:t>
            </a:r>
          </a:p>
        </p:txBody>
      </p:sp>
      <p:sp>
        <p:nvSpPr>
          <p:cNvPr id="3" name="Retângulo 2"/>
          <p:cNvSpPr/>
          <p:nvPr/>
        </p:nvSpPr>
        <p:spPr>
          <a:xfrm>
            <a:off x="480879" y="2947175"/>
            <a:ext cx="8335927" cy="3046988"/>
          </a:xfrm>
          <a:prstGeom prst="rect">
            <a:avLst/>
          </a:prstGeom>
        </p:spPr>
        <p:txBody>
          <a:bodyPr wrap="square">
            <a:spAutoFit/>
          </a:bodyPr>
          <a:lstStyle/>
          <a:p>
            <a:pPr algn="just"/>
            <a:r>
              <a:rPr lang="pt-BR" sz="2400" dirty="0">
                <a:latin typeface="Calibri" panose="020F0502020204030204" pitchFamily="34" charset="0"/>
                <a:ea typeface="MS Mincho" panose="02020609040205080304" pitchFamily="49" charset="-128"/>
                <a:cs typeface="Times New Roman" panose="02020603050405020304" pitchFamily="18" charset="0"/>
              </a:rPr>
              <a:t>Registre nas tarjetas verdes as ações que podem ser tomadas para superar os efeitos negativos/limitações decorrentes dos aspectos do cenário atual levantado. </a:t>
            </a:r>
          </a:p>
          <a:p>
            <a:endParaRPr lang="pt-BR" sz="2400" dirty="0">
              <a:latin typeface="Calibri" panose="020F0502020204030204" pitchFamily="34" charset="0"/>
              <a:ea typeface="MS Mincho" panose="02020609040205080304" pitchFamily="49" charset="-128"/>
              <a:cs typeface="Times New Roman" panose="02020603050405020304" pitchFamily="18" charset="0"/>
            </a:endParaRPr>
          </a:p>
          <a:p>
            <a:pPr algn="ctr"/>
            <a:r>
              <a:rPr lang="pt-BR" sz="2400" dirty="0">
                <a:solidFill>
                  <a:srgbClr val="FF0000"/>
                </a:solidFill>
                <a:effectLst>
                  <a:outerShdw blurRad="38100" dist="38100" dir="2700000" algn="tl">
                    <a:srgbClr val="000000">
                      <a:alpha val="43137"/>
                    </a:srgbClr>
                  </a:outerShdw>
                </a:effectLst>
                <a:latin typeface="Calibri" panose="020F0502020204030204" pitchFamily="34" charset="0"/>
                <a:ea typeface="MS Mincho" panose="02020609040205080304" pitchFamily="49" charset="-128"/>
                <a:cs typeface="Times New Roman" panose="02020603050405020304" pitchFamily="18" charset="0"/>
              </a:rPr>
              <a:t>PERGUNTA NORTEADORA</a:t>
            </a:r>
          </a:p>
          <a:p>
            <a:endParaRPr lang="pt-BR" sz="2400" dirty="0">
              <a:latin typeface="Calibri" panose="020F0502020204030204" pitchFamily="34" charset="0"/>
              <a:ea typeface="MS Mincho" panose="02020609040205080304" pitchFamily="49" charset="-128"/>
              <a:cs typeface="Times New Roman" panose="02020603050405020304" pitchFamily="18" charset="0"/>
            </a:endParaRPr>
          </a:p>
          <a:p>
            <a:pPr marL="342900" indent="-342900" algn="just">
              <a:buFontTx/>
              <a:buChar char="-"/>
            </a:pPr>
            <a:r>
              <a:rPr lang="pt-BR" sz="2400" dirty="0">
                <a:latin typeface="Calibri" panose="020F0502020204030204" pitchFamily="34" charset="0"/>
                <a:ea typeface="MS Mincho" panose="02020609040205080304" pitchFamily="49" charset="-128"/>
                <a:cs typeface="Times New Roman" panose="02020603050405020304" pitchFamily="18" charset="0"/>
              </a:rPr>
              <a:t>Quais ações podem ser implementadas para superação das limitações? </a:t>
            </a:r>
            <a:endParaRPr lang="pt-BR" sz="2400" dirty="0"/>
          </a:p>
        </p:txBody>
      </p:sp>
      <p:pic>
        <p:nvPicPr>
          <p:cNvPr id="2" name="Imagem 1">
            <a:extLst>
              <a:ext uri="{FF2B5EF4-FFF2-40B4-BE49-F238E27FC236}">
                <a16:creationId xmlns:a16="http://schemas.microsoft.com/office/drawing/2014/main" id="{A502F1E5-DE8E-4CF1-9170-83C3BFD31E6D}"/>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imgEffect>
                  </a14:imgLayer>
                </a14:imgProps>
              </a:ext>
            </a:extLst>
          </a:blip>
          <a:stretch>
            <a:fillRect/>
          </a:stretch>
        </p:blipFill>
        <p:spPr>
          <a:xfrm>
            <a:off x="3522301" y="1360388"/>
            <a:ext cx="1742842" cy="1774026"/>
          </a:xfrm>
          <a:prstGeom prst="rect">
            <a:avLst/>
          </a:prstGeom>
        </p:spPr>
      </p:pic>
    </p:spTree>
    <p:extLst>
      <p:ext uri="{BB962C8B-B14F-4D97-AF65-F5344CB8AC3E}">
        <p14:creationId xmlns:p14="http://schemas.microsoft.com/office/powerpoint/2010/main" val="2423328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p:cNvPicPr>
            <a:picLocks noChangeAspect="1"/>
          </p:cNvPicPr>
          <p:nvPr/>
        </p:nvPicPr>
        <p:blipFill>
          <a:blip r:embed="rId2"/>
          <a:stretch>
            <a:fillRect/>
          </a:stretch>
        </p:blipFill>
        <p:spPr>
          <a:xfrm>
            <a:off x="-221064" y="0"/>
            <a:ext cx="9143999" cy="6858000"/>
          </a:xfrm>
          <a:prstGeom prst="rect">
            <a:avLst/>
          </a:prstGeom>
        </p:spPr>
      </p:pic>
      <p:sp>
        <p:nvSpPr>
          <p:cNvPr id="2" name="CaixaDeTexto 1"/>
          <p:cNvSpPr txBox="1"/>
          <p:nvPr/>
        </p:nvSpPr>
        <p:spPr>
          <a:xfrm>
            <a:off x="-763675" y="786810"/>
            <a:ext cx="10751737" cy="830997"/>
          </a:xfrm>
          <a:prstGeom prst="rect">
            <a:avLst/>
          </a:prstGeom>
          <a:noFill/>
        </p:spPr>
        <p:txBody>
          <a:bodyPr wrap="square" rtlCol="0">
            <a:spAutoFit/>
          </a:bodyPr>
          <a:lstStyle/>
          <a:p>
            <a:pPr algn="ctr"/>
            <a:r>
              <a:rPr lang="pt-BR" sz="4800" dirty="0">
                <a:effectLst>
                  <a:outerShdw blurRad="38100" dist="38100" dir="2700000" algn="tl">
                    <a:srgbClr val="000000">
                      <a:alpha val="43137"/>
                    </a:srgbClr>
                  </a:outerShdw>
                </a:effectLst>
              </a:rPr>
              <a:t>Agradecemos pela sua atenção!</a:t>
            </a:r>
          </a:p>
        </p:txBody>
      </p:sp>
    </p:spTree>
    <p:extLst>
      <p:ext uri="{BB962C8B-B14F-4D97-AF65-F5344CB8AC3E}">
        <p14:creationId xmlns:p14="http://schemas.microsoft.com/office/powerpoint/2010/main" val="499295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8" descr="Resultado de imagem para RELÓGIO"/>
          <p:cNvSpPr>
            <a:spLocks noChangeAspect="1" noChangeArrowheads="1"/>
          </p:cNvSpPr>
          <p:nvPr/>
        </p:nvSpPr>
        <p:spPr bwMode="auto">
          <a:xfrm>
            <a:off x="2281238" y="1204913"/>
            <a:ext cx="4581525" cy="44481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1034" name="Picture 10" descr="Resultado de imagem para RELÓGI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0705" y="4149990"/>
            <a:ext cx="2469137" cy="2397270"/>
          </a:xfrm>
          <a:prstGeom prst="rect">
            <a:avLst/>
          </a:prstGeom>
          <a:noFill/>
          <a:extLst>
            <a:ext uri="{909E8E84-426E-40DD-AFC4-6F175D3DCCD1}">
              <a14:hiddenFill xmlns:a14="http://schemas.microsoft.com/office/drawing/2010/main">
                <a:solidFill>
                  <a:srgbClr val="FFFFFF"/>
                </a:solidFill>
              </a14:hiddenFill>
            </a:ext>
          </a:extLst>
        </p:spPr>
      </p:pic>
      <p:sp>
        <p:nvSpPr>
          <p:cNvPr id="8" name="Retângulo 7"/>
          <p:cNvSpPr/>
          <p:nvPr/>
        </p:nvSpPr>
        <p:spPr>
          <a:xfrm>
            <a:off x="712382" y="1432917"/>
            <a:ext cx="7857460" cy="3206006"/>
          </a:xfrm>
          <a:prstGeom prst="rect">
            <a:avLst/>
          </a:prstGeom>
        </p:spPr>
        <p:txBody>
          <a:bodyPr wrap="square">
            <a:spAutoFit/>
          </a:bodyPr>
          <a:lstStyle/>
          <a:p>
            <a:pPr>
              <a:spcBef>
                <a:spcPts val="1000"/>
              </a:spcBef>
              <a:buClr>
                <a:srgbClr val="000000"/>
              </a:buClr>
              <a:buSzPct val="100000"/>
            </a:pPr>
            <a:r>
              <a:rPr lang="pt-BR" altLang="pt-BR" dirty="0">
                <a:latin typeface="Baskerville Old Face" panose="02020602080505020303" pitchFamily="18" charset="0"/>
              </a:rPr>
              <a:t>15h        Apresentação do moderador e dos participantes (Nome e Órgão)</a:t>
            </a:r>
          </a:p>
          <a:p>
            <a:pPr>
              <a:spcBef>
                <a:spcPts val="1000"/>
              </a:spcBef>
              <a:buClr>
                <a:srgbClr val="000000"/>
              </a:buClr>
              <a:buSzPct val="100000"/>
            </a:pPr>
            <a:r>
              <a:rPr lang="pt-BR" altLang="pt-BR" dirty="0">
                <a:latin typeface="Baskerville Old Face" panose="02020602080505020303" pitchFamily="18" charset="0"/>
              </a:rPr>
              <a:t>15h10     Apresentação do processo e da metodologia </a:t>
            </a:r>
          </a:p>
          <a:p>
            <a:pPr>
              <a:spcBef>
                <a:spcPts val="1000"/>
              </a:spcBef>
              <a:buClr>
                <a:srgbClr val="000000"/>
              </a:buClr>
              <a:buSzPct val="100000"/>
            </a:pPr>
            <a:r>
              <a:rPr lang="pt-BR" altLang="pt-BR" dirty="0">
                <a:latin typeface="Baskerville Old Face" panose="02020602080505020303" pitchFamily="18" charset="0"/>
              </a:rPr>
              <a:t>15h15	Cenário atual</a:t>
            </a:r>
          </a:p>
          <a:p>
            <a:pPr>
              <a:spcBef>
                <a:spcPts val="1000"/>
              </a:spcBef>
              <a:buClr>
                <a:srgbClr val="000000"/>
              </a:buClr>
              <a:buSzPct val="100000"/>
            </a:pPr>
            <a:r>
              <a:rPr lang="pt-BR" altLang="pt-BR" dirty="0">
                <a:latin typeface="Baskerville Old Face" panose="02020602080505020303" pitchFamily="18" charset="0"/>
              </a:rPr>
              <a:t>15h30	Identificação de limitações relacionadas ao cenário atual</a:t>
            </a:r>
          </a:p>
          <a:p>
            <a:pPr>
              <a:spcBef>
                <a:spcPts val="1000"/>
              </a:spcBef>
              <a:buClr>
                <a:srgbClr val="000000"/>
              </a:buClr>
              <a:buSzPct val="100000"/>
            </a:pPr>
            <a:r>
              <a:rPr lang="pt-BR" altLang="pt-BR" dirty="0">
                <a:latin typeface="Baskerville Old Face" panose="02020602080505020303" pitchFamily="18" charset="0"/>
              </a:rPr>
              <a:t>15h45	Intervalo</a:t>
            </a:r>
          </a:p>
          <a:p>
            <a:pPr>
              <a:spcBef>
                <a:spcPts val="1000"/>
              </a:spcBef>
              <a:buClr>
                <a:srgbClr val="000000"/>
              </a:buClr>
              <a:buSzPct val="100000"/>
            </a:pPr>
            <a:r>
              <a:rPr lang="pt-BR" altLang="pt-BR" dirty="0">
                <a:latin typeface="Baskerville Old Face" panose="02020602080505020303" pitchFamily="18" charset="0"/>
              </a:rPr>
              <a:t>16h 	Definição das ações possíveis para atacar as limitações</a:t>
            </a:r>
          </a:p>
          <a:p>
            <a:pPr>
              <a:spcBef>
                <a:spcPts val="1000"/>
              </a:spcBef>
              <a:buClr>
                <a:srgbClr val="000000"/>
              </a:buClr>
              <a:buSzPct val="100000"/>
            </a:pPr>
            <a:r>
              <a:rPr lang="pt-BR" altLang="pt-BR" dirty="0">
                <a:latin typeface="Baskerville Old Face" panose="02020602080505020303" pitchFamily="18" charset="0"/>
              </a:rPr>
              <a:t>16h30	Apresentação de cada grupo</a:t>
            </a:r>
          </a:p>
          <a:p>
            <a:pPr>
              <a:spcBef>
                <a:spcPts val="1000"/>
              </a:spcBef>
              <a:buClr>
                <a:srgbClr val="000000"/>
              </a:buClr>
              <a:buSzPct val="100000"/>
            </a:pPr>
            <a:r>
              <a:rPr lang="pt-BR" altLang="pt-BR" dirty="0">
                <a:latin typeface="Baskerville Old Face" panose="02020602080505020303" pitchFamily="18" charset="0"/>
              </a:rPr>
              <a:t>17h  	Encerramento</a:t>
            </a:r>
          </a:p>
        </p:txBody>
      </p:sp>
    </p:spTree>
    <p:extLst>
      <p:ext uri="{BB962C8B-B14F-4D97-AF65-F5344CB8AC3E}">
        <p14:creationId xmlns:p14="http://schemas.microsoft.com/office/powerpoint/2010/main" val="179750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2"/>
          <p:cNvSpPr>
            <a:spLocks noChangeArrowheads="1"/>
          </p:cNvSpPr>
          <p:nvPr/>
        </p:nvSpPr>
        <p:spPr bwMode="auto">
          <a:xfrm>
            <a:off x="945253" y="3324478"/>
            <a:ext cx="584517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buClr>
                <a:srgbClr val="000000"/>
              </a:buClr>
              <a:buSzPct val="100000"/>
              <a:buFont typeface="Times New Roman" panose="02020603050405020304" pitchFamily="18" charset="0"/>
              <a:buNone/>
            </a:pPr>
            <a:r>
              <a:rPr lang="pt-BR" altLang="pt-BR" sz="2200" dirty="0">
                <a:solidFill>
                  <a:schemeClr val="tx1"/>
                </a:solidFill>
                <a:latin typeface="Baskerville Old Face" panose="02020602080505020303" pitchFamily="18" charset="0"/>
              </a:rPr>
              <a:t>Participativa, com busca de convergência de ideias </a:t>
            </a:r>
          </a:p>
        </p:txBody>
      </p:sp>
      <p:sp>
        <p:nvSpPr>
          <p:cNvPr id="5" name="Retângulo 3"/>
          <p:cNvSpPr>
            <a:spLocks noChangeArrowheads="1"/>
          </p:cNvSpPr>
          <p:nvPr/>
        </p:nvSpPr>
        <p:spPr bwMode="auto">
          <a:xfrm>
            <a:off x="945253" y="2066159"/>
            <a:ext cx="56261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lnSpc>
                <a:spcPct val="90000"/>
              </a:lnSpc>
              <a:spcBef>
                <a:spcPts val="1000"/>
              </a:spcBef>
              <a:buClr>
                <a:srgbClr val="000000"/>
              </a:buClr>
              <a:buSzPct val="100000"/>
              <a:buFont typeface="Times New Roman" panose="02020603050405020304" pitchFamily="18" charset="0"/>
              <a:buNone/>
            </a:pPr>
            <a:r>
              <a:rPr lang="pt-BR" altLang="pt-BR" sz="2200" dirty="0">
                <a:solidFill>
                  <a:schemeClr val="tx1"/>
                </a:solidFill>
                <a:latin typeface="Baskerville Old Face" panose="02020602080505020303" pitchFamily="18" charset="0"/>
              </a:rPr>
              <a:t>O conteúdo do painel é uma produção do grupo</a:t>
            </a:r>
          </a:p>
        </p:txBody>
      </p:sp>
      <p:sp>
        <p:nvSpPr>
          <p:cNvPr id="6" name="Retângulo 4"/>
          <p:cNvSpPr>
            <a:spLocks noChangeArrowheads="1"/>
          </p:cNvSpPr>
          <p:nvPr/>
        </p:nvSpPr>
        <p:spPr bwMode="auto">
          <a:xfrm>
            <a:off x="945253" y="2733352"/>
            <a:ext cx="40830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lnSpc>
                <a:spcPct val="90000"/>
              </a:lnSpc>
              <a:spcBef>
                <a:spcPts val="1000"/>
              </a:spcBef>
              <a:buClr>
                <a:srgbClr val="000000"/>
              </a:buClr>
              <a:buSzPct val="100000"/>
              <a:buFont typeface="Times New Roman" panose="02020603050405020304" pitchFamily="18" charset="0"/>
              <a:buNone/>
            </a:pPr>
            <a:r>
              <a:rPr lang="pt-BR" altLang="pt-BR" sz="2200" dirty="0">
                <a:solidFill>
                  <a:schemeClr val="tx1"/>
                </a:solidFill>
                <a:latin typeface="Baskerville Old Face" panose="02020602080505020303" pitchFamily="18" charset="0"/>
              </a:rPr>
              <a:t>A escuta e o respeito são essenciais</a:t>
            </a:r>
          </a:p>
        </p:txBody>
      </p:sp>
      <p:sp>
        <p:nvSpPr>
          <p:cNvPr id="7" name="Retângulo 5"/>
          <p:cNvSpPr>
            <a:spLocks noChangeArrowheads="1"/>
          </p:cNvSpPr>
          <p:nvPr/>
        </p:nvSpPr>
        <p:spPr bwMode="auto">
          <a:xfrm>
            <a:off x="955593" y="1099906"/>
            <a:ext cx="7232814"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lnSpc>
                <a:spcPct val="90000"/>
              </a:lnSpc>
              <a:spcBef>
                <a:spcPts val="1000"/>
              </a:spcBef>
              <a:buClr>
                <a:srgbClr val="000000"/>
              </a:buClr>
              <a:buSzPct val="100000"/>
              <a:buFont typeface="Times New Roman" panose="02020603050405020304" pitchFamily="18" charset="0"/>
              <a:buNone/>
              <a:defRPr/>
            </a:pPr>
            <a:r>
              <a:rPr lang="pt-BR" altLang="pt-BR" sz="3200" b="1" dirty="0">
                <a:effectLst>
                  <a:outerShdw blurRad="38100" dist="38100" dir="2700000" algn="tl">
                    <a:srgbClr val="000000">
                      <a:alpha val="43137"/>
                    </a:srgbClr>
                  </a:outerShdw>
                </a:effectLst>
              </a:rPr>
              <a:t>PRINCÍPIOS DA METODOLOGIA ADOTADA</a:t>
            </a:r>
          </a:p>
        </p:txBody>
      </p:sp>
      <p:sp>
        <p:nvSpPr>
          <p:cNvPr id="9" name="AutoShape 2" descr="Resultado de imagem para princípios"/>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2052" name="Picture 4" descr="Resultado de imagem para princípi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3793" y="3727773"/>
            <a:ext cx="3461214" cy="30257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7872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5"/>
          <p:cNvSpPr>
            <a:spLocks noChangeArrowheads="1"/>
          </p:cNvSpPr>
          <p:nvPr/>
        </p:nvSpPr>
        <p:spPr bwMode="auto">
          <a:xfrm>
            <a:off x="977151" y="1113942"/>
            <a:ext cx="6289479"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lnSpc>
                <a:spcPct val="90000"/>
              </a:lnSpc>
              <a:spcBef>
                <a:spcPts val="1000"/>
              </a:spcBef>
              <a:buClr>
                <a:srgbClr val="000000"/>
              </a:buClr>
              <a:buSzPct val="100000"/>
              <a:buFont typeface="Times New Roman" panose="02020603050405020304" pitchFamily="18" charset="0"/>
              <a:buNone/>
              <a:defRPr/>
            </a:pPr>
            <a:r>
              <a:rPr lang="pt-BR" altLang="pt-BR" sz="3200" b="1" dirty="0">
                <a:effectLst>
                  <a:outerShdw blurRad="38100" dist="38100" dir="2700000" algn="tl">
                    <a:srgbClr val="000000">
                      <a:alpha val="43137"/>
                    </a:srgbClr>
                  </a:outerShdw>
                </a:effectLst>
              </a:rPr>
              <a:t>REGRAS DA ESCRITA NAS TARJETAS</a:t>
            </a:r>
          </a:p>
        </p:txBody>
      </p:sp>
      <p:sp>
        <p:nvSpPr>
          <p:cNvPr id="6" name="Retângulo 3"/>
          <p:cNvSpPr>
            <a:spLocks noChangeArrowheads="1"/>
          </p:cNvSpPr>
          <p:nvPr/>
        </p:nvSpPr>
        <p:spPr bwMode="auto">
          <a:xfrm>
            <a:off x="977151" y="2385135"/>
            <a:ext cx="4987263" cy="2561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eaLnBrk="1" hangingPunct="1">
              <a:lnSpc>
                <a:spcPct val="90000"/>
              </a:lnSpc>
              <a:spcBef>
                <a:spcPts val="1000"/>
              </a:spcBef>
              <a:buClr>
                <a:srgbClr val="000000"/>
              </a:buClr>
              <a:buSzPct val="100000"/>
              <a:buFontTx/>
              <a:buChar char="-"/>
            </a:pPr>
            <a:r>
              <a:rPr lang="pt-BR" altLang="pt-BR" sz="2200" dirty="0">
                <a:solidFill>
                  <a:schemeClr val="tx1"/>
                </a:solidFill>
                <a:latin typeface="Baskerville Old Face" panose="02020602080505020303" pitchFamily="18" charset="0"/>
              </a:rPr>
              <a:t>Uma ideia por tarjeta</a:t>
            </a:r>
          </a:p>
          <a:p>
            <a:pPr marL="342900" indent="-342900" eaLnBrk="1" hangingPunct="1">
              <a:lnSpc>
                <a:spcPct val="90000"/>
              </a:lnSpc>
              <a:spcBef>
                <a:spcPts val="1000"/>
              </a:spcBef>
              <a:buClr>
                <a:srgbClr val="000000"/>
              </a:buClr>
              <a:buSzPct val="100000"/>
              <a:buFontTx/>
              <a:buChar char="-"/>
            </a:pPr>
            <a:r>
              <a:rPr lang="pt-BR" altLang="pt-BR" sz="2200" dirty="0">
                <a:solidFill>
                  <a:schemeClr val="tx1"/>
                </a:solidFill>
                <a:latin typeface="Baskerville Old Face" panose="02020602080505020303" pitchFamily="18" charset="0"/>
              </a:rPr>
              <a:t>Máximo de 3 linhas</a:t>
            </a:r>
          </a:p>
          <a:p>
            <a:pPr marL="342900" indent="-342900" eaLnBrk="1" hangingPunct="1">
              <a:lnSpc>
                <a:spcPct val="90000"/>
              </a:lnSpc>
              <a:spcBef>
                <a:spcPts val="1000"/>
              </a:spcBef>
              <a:buClr>
                <a:srgbClr val="000000"/>
              </a:buClr>
              <a:buSzPct val="100000"/>
              <a:buFontTx/>
              <a:buChar char="-"/>
            </a:pPr>
            <a:r>
              <a:rPr lang="pt-BR" altLang="pt-BR" sz="2200" dirty="0">
                <a:latin typeface="Baskerville Old Face" panose="02020602080505020303" pitchFamily="18" charset="0"/>
              </a:rPr>
              <a:t>Letra de forma</a:t>
            </a:r>
          </a:p>
          <a:p>
            <a:pPr marL="342900" indent="-342900" eaLnBrk="1" hangingPunct="1">
              <a:lnSpc>
                <a:spcPct val="90000"/>
              </a:lnSpc>
              <a:spcBef>
                <a:spcPts val="1000"/>
              </a:spcBef>
              <a:buClr>
                <a:srgbClr val="000000"/>
              </a:buClr>
              <a:buSzPct val="100000"/>
              <a:buFontTx/>
              <a:buChar char="-"/>
            </a:pPr>
            <a:r>
              <a:rPr lang="pt-BR" altLang="pt-BR" sz="2200" dirty="0">
                <a:solidFill>
                  <a:schemeClr val="tx1"/>
                </a:solidFill>
                <a:latin typeface="Baskerville Old Face" panose="02020602080505020303" pitchFamily="18" charset="0"/>
              </a:rPr>
              <a:t>Ideias claras, objetivas e autoexplicativas</a:t>
            </a:r>
          </a:p>
          <a:p>
            <a:pPr marL="342900" indent="-342900" eaLnBrk="1" hangingPunct="1">
              <a:lnSpc>
                <a:spcPct val="90000"/>
              </a:lnSpc>
              <a:spcBef>
                <a:spcPts val="1000"/>
              </a:spcBef>
              <a:buClr>
                <a:srgbClr val="000000"/>
              </a:buClr>
              <a:buSzPct val="100000"/>
              <a:buFontTx/>
              <a:buChar char="-"/>
            </a:pPr>
            <a:r>
              <a:rPr lang="pt-BR" altLang="pt-BR" sz="2200" dirty="0">
                <a:latin typeface="Baskerville Old Face" panose="02020602080505020303" pitchFamily="18" charset="0"/>
              </a:rPr>
              <a:t>Evitar ambiguidade e siglas</a:t>
            </a:r>
          </a:p>
          <a:p>
            <a:pPr marL="342900" indent="-342900" eaLnBrk="1" hangingPunct="1">
              <a:lnSpc>
                <a:spcPct val="90000"/>
              </a:lnSpc>
              <a:spcBef>
                <a:spcPts val="1000"/>
              </a:spcBef>
              <a:buClr>
                <a:srgbClr val="000000"/>
              </a:buClr>
              <a:buSzPct val="100000"/>
              <a:buFontTx/>
              <a:buChar char="-"/>
            </a:pPr>
            <a:r>
              <a:rPr lang="pt-BR" altLang="pt-BR" sz="2200" dirty="0">
                <a:latin typeface="Baskerville Old Face" panose="02020602080505020303" pitchFamily="18" charset="0"/>
              </a:rPr>
              <a:t>Atenção às cores</a:t>
            </a:r>
          </a:p>
        </p:txBody>
      </p:sp>
    </p:spTree>
    <p:extLst>
      <p:ext uri="{BB962C8B-B14F-4D97-AF65-F5344CB8AC3E}">
        <p14:creationId xmlns:p14="http://schemas.microsoft.com/office/powerpoint/2010/main" val="968469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rotWithShape="1">
          <a:blip r:embed="rId2"/>
          <a:srcRect t="7589"/>
          <a:stretch/>
        </p:blipFill>
        <p:spPr>
          <a:xfrm>
            <a:off x="802757" y="773723"/>
            <a:ext cx="7620000" cy="4277872"/>
          </a:xfrm>
          <a:prstGeom prst="rect">
            <a:avLst/>
          </a:prstGeom>
        </p:spPr>
      </p:pic>
      <p:sp>
        <p:nvSpPr>
          <p:cNvPr id="3" name="Retângulo 2"/>
          <p:cNvSpPr/>
          <p:nvPr/>
        </p:nvSpPr>
        <p:spPr>
          <a:xfrm>
            <a:off x="567068" y="5487141"/>
            <a:ext cx="8091377" cy="954107"/>
          </a:xfrm>
          <a:prstGeom prst="rect">
            <a:avLst/>
          </a:prstGeom>
        </p:spPr>
        <p:txBody>
          <a:bodyPr wrap="square">
            <a:spAutoFit/>
          </a:bodyPr>
          <a:lstStyle/>
          <a:p>
            <a:pPr algn="ctr" fontAlgn="base"/>
            <a:r>
              <a:rPr lang="pt-BR" sz="2800" b="1" dirty="0"/>
              <a:t>Como lidar com o acesso à informação no modelo de concorrência e em órgãos de regulação?</a:t>
            </a:r>
            <a:endParaRPr lang="pt-BR" sz="2800" dirty="0"/>
          </a:p>
        </p:txBody>
      </p:sp>
    </p:spTree>
    <p:extLst>
      <p:ext uri="{BB962C8B-B14F-4D97-AF65-F5344CB8AC3E}">
        <p14:creationId xmlns:p14="http://schemas.microsoft.com/office/powerpoint/2010/main" val="4159091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223284" y="2484255"/>
            <a:ext cx="8635408" cy="3785652"/>
          </a:xfrm>
          <a:prstGeom prst="rect">
            <a:avLst/>
          </a:prstGeom>
        </p:spPr>
        <p:txBody>
          <a:bodyPr wrap="square">
            <a:spAutoFit/>
          </a:bodyPr>
          <a:lstStyle/>
          <a:p>
            <a:pPr algn="just"/>
            <a:r>
              <a:rPr lang="pt-BR" sz="2000" dirty="0"/>
              <a:t>O art. 5º do Decreto nº 7.724/2012 determina que estão sujeitos às suas regras os órgãos da administração direta, autarquias, fundações públicas, empresas públicas, sociedades de economia mista e demais entidades controladas direta ou indiretamente pela União.</a:t>
            </a:r>
          </a:p>
          <a:p>
            <a:pPr algn="just"/>
            <a:r>
              <a:rPr lang="pt-BR" sz="2000" dirty="0"/>
              <a:t>No entanto, o Decreto também ressalva que a divulgação de informações desses órgãos e entidades terão asseguradas sua competitividade, governança corporativa e interesses de acionistas minoritários.</a:t>
            </a:r>
          </a:p>
          <a:p>
            <a:pPr algn="just"/>
            <a:r>
              <a:rPr lang="pt-BR" sz="2000" dirty="0"/>
              <a:t>Além disso, protege as informações relativas à atividade empresarial de pessoas físicas ou jurídicas de direito privado obtidas pelo Banco Central do Brasil, pelas agências reguladoras ou por outros órgãos ou entidades no exercício de atividade de controle, regulação e supervisão da atividade econômica cuja divulgação possa representar vantagem competitiva a outros agentes econômicos.</a:t>
            </a:r>
          </a:p>
        </p:txBody>
      </p:sp>
      <p:sp>
        <p:nvSpPr>
          <p:cNvPr id="3" name="Retângulo 2"/>
          <p:cNvSpPr/>
          <p:nvPr/>
        </p:nvSpPr>
        <p:spPr>
          <a:xfrm>
            <a:off x="879232" y="1142827"/>
            <a:ext cx="7323512" cy="584775"/>
          </a:xfrm>
          <a:prstGeom prst="rect">
            <a:avLst/>
          </a:prstGeom>
        </p:spPr>
        <p:txBody>
          <a:bodyPr wrap="square">
            <a:spAutoFit/>
          </a:bodyPr>
          <a:lstStyle/>
          <a:p>
            <a:pPr algn="ctr"/>
            <a:r>
              <a:rPr lang="pt-BR" sz="3200" b="1" dirty="0">
                <a:effectLst>
                  <a:outerShdw blurRad="38100" dist="38100" dir="2700000" algn="tl">
                    <a:srgbClr val="000000">
                      <a:alpha val="43137"/>
                    </a:srgbClr>
                  </a:outerShdw>
                </a:effectLst>
              </a:rPr>
              <a:t>CONTEXTUALIZAÇÃO</a:t>
            </a:r>
            <a:r>
              <a:rPr lang="pt-BR" sz="3200" b="1" dirty="0"/>
              <a:t>  </a:t>
            </a:r>
          </a:p>
        </p:txBody>
      </p:sp>
      <p:pic>
        <p:nvPicPr>
          <p:cNvPr id="3074" name="Picture 2" descr="Imagem relaciona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5086" y="9466"/>
            <a:ext cx="1923606" cy="1846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5507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303672" y="1730710"/>
            <a:ext cx="8635408" cy="5016758"/>
          </a:xfrm>
          <a:prstGeom prst="rect">
            <a:avLst/>
          </a:prstGeom>
        </p:spPr>
        <p:txBody>
          <a:bodyPr wrap="square">
            <a:spAutoFit/>
          </a:bodyPr>
          <a:lstStyle/>
          <a:p>
            <a:pPr algn="just"/>
            <a:r>
              <a:rPr lang="pt-BR" sz="2000" dirty="0"/>
              <a:t>O art. 8º da Lei nº 13.303/2016 (Lei das Estatais) estabelece que as empresas públicas e as sociedades de economia mista devem observar requisitos de transparência mínimos, como a divulgação da política de transações com partes relacionadas, em conformidade com os requisitos de competitividade, conformidade, transparência, equidade e comutatividade, que deverá ser revista anualmente e aprovada pelo Conselho de Administração. </a:t>
            </a:r>
          </a:p>
          <a:p>
            <a:pPr algn="just"/>
            <a:r>
              <a:rPr lang="pt-BR" sz="2000" dirty="0"/>
              <a:t>Determina, ainda, que quaisquer obrigações e responsabilidades que as entidades mencionadas que explorem atividade econômica assumam em condições distintas às de qualquer outra empresa do setor privado em que atuam deverão estar claramente definidas em lei ou regulamento, bem como previstas em contrato, convênio ou ajuste celebrado com o ente público competente, observada a ampla publicidade desses instrumentos; ter seu custo e suas receitas discriminados e divulgados de forma transparente, inclusive no plano contábil. </a:t>
            </a:r>
          </a:p>
          <a:p>
            <a:pPr algn="just"/>
            <a:r>
              <a:rPr lang="pt-BR" sz="2000" dirty="0"/>
              <a:t>Até que ponto podemos garantir o acesso às informações públicas e, ainda assim, proteger a competitividade e a atividade de regulação?</a:t>
            </a:r>
          </a:p>
          <a:p>
            <a:pPr algn="just"/>
            <a:endParaRPr lang="pt-BR" sz="2000" dirty="0"/>
          </a:p>
        </p:txBody>
      </p:sp>
      <p:sp>
        <p:nvSpPr>
          <p:cNvPr id="3" name="Retângulo 2"/>
          <p:cNvSpPr/>
          <p:nvPr/>
        </p:nvSpPr>
        <p:spPr>
          <a:xfrm>
            <a:off x="553280" y="681590"/>
            <a:ext cx="7323512" cy="584775"/>
          </a:xfrm>
          <a:prstGeom prst="rect">
            <a:avLst/>
          </a:prstGeom>
        </p:spPr>
        <p:txBody>
          <a:bodyPr wrap="square">
            <a:spAutoFit/>
          </a:bodyPr>
          <a:lstStyle/>
          <a:p>
            <a:pPr algn="ctr"/>
            <a:r>
              <a:rPr lang="pt-BR" sz="3200" b="1" dirty="0">
                <a:effectLst>
                  <a:outerShdw blurRad="38100" dist="38100" dir="2700000" algn="tl">
                    <a:srgbClr val="000000">
                      <a:alpha val="43137"/>
                    </a:srgbClr>
                  </a:outerShdw>
                </a:effectLst>
              </a:rPr>
              <a:t>CONTEXTUALIZAÇÃO</a:t>
            </a:r>
            <a:r>
              <a:rPr lang="pt-BR" sz="3200" b="1" dirty="0"/>
              <a:t>  </a:t>
            </a:r>
          </a:p>
        </p:txBody>
      </p:sp>
      <p:pic>
        <p:nvPicPr>
          <p:cNvPr id="5" name="Gráfico 4" descr="Bússola de mapa">
            <a:extLst>
              <a:ext uri="{FF2B5EF4-FFF2-40B4-BE49-F238E27FC236}">
                <a16:creationId xmlns:a16="http://schemas.microsoft.com/office/drawing/2014/main" id="{E3AB061E-6AC7-40BB-80F2-E501E9B7E54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98192" y="288773"/>
            <a:ext cx="1552469" cy="1552469"/>
          </a:xfrm>
          <a:prstGeom prst="rect">
            <a:avLst/>
          </a:prstGeom>
        </p:spPr>
      </p:pic>
    </p:spTree>
    <p:extLst>
      <p:ext uri="{BB962C8B-B14F-4D97-AF65-F5344CB8AC3E}">
        <p14:creationId xmlns:p14="http://schemas.microsoft.com/office/powerpoint/2010/main" val="2698555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5"/>
          <p:cNvSpPr>
            <a:spLocks noChangeArrowheads="1"/>
          </p:cNvSpPr>
          <p:nvPr/>
        </p:nvSpPr>
        <p:spPr bwMode="auto">
          <a:xfrm>
            <a:off x="3154445" y="697520"/>
            <a:ext cx="293080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lnSpc>
                <a:spcPct val="90000"/>
              </a:lnSpc>
              <a:spcBef>
                <a:spcPts val="1000"/>
              </a:spcBef>
              <a:buClr>
                <a:srgbClr val="000000"/>
              </a:buClr>
              <a:buSzPct val="100000"/>
              <a:buFont typeface="Times New Roman" panose="02020603050405020304" pitchFamily="18" charset="0"/>
              <a:buNone/>
              <a:defRPr/>
            </a:pPr>
            <a:r>
              <a:rPr lang="pt-BR" altLang="pt-BR" sz="3200" b="1" dirty="0">
                <a:effectLst>
                  <a:outerShdw blurRad="38100" dist="38100" dir="2700000" algn="tl">
                    <a:srgbClr val="000000">
                      <a:alpha val="43137"/>
                    </a:srgbClr>
                  </a:outerShdw>
                </a:effectLst>
              </a:rPr>
              <a:t>CENÁRIO ATUAL</a:t>
            </a:r>
          </a:p>
        </p:txBody>
      </p:sp>
      <p:sp>
        <p:nvSpPr>
          <p:cNvPr id="2" name="Retângulo 1"/>
          <p:cNvSpPr/>
          <p:nvPr/>
        </p:nvSpPr>
        <p:spPr>
          <a:xfrm>
            <a:off x="276446" y="3564268"/>
            <a:ext cx="8686800" cy="1938992"/>
          </a:xfrm>
          <a:prstGeom prst="rect">
            <a:avLst/>
          </a:prstGeom>
        </p:spPr>
        <p:txBody>
          <a:bodyPr wrap="square">
            <a:spAutoFit/>
          </a:bodyPr>
          <a:lstStyle/>
          <a:p>
            <a:pPr algn="just"/>
            <a:r>
              <a:rPr lang="pt-BR" sz="2400" dirty="0">
                <a:latin typeface="Calibri" panose="020F0502020204030204" pitchFamily="34" charset="0"/>
                <a:ea typeface="MS Mincho" panose="02020609040205080304" pitchFamily="49" charset="-128"/>
                <a:cs typeface="Times New Roman" panose="02020603050405020304" pitchFamily="18" charset="0"/>
              </a:rPr>
              <a:t>Registre nas tarjetas amarelas os principais aspectos do cenário atual em relação ao acesso à informação nos órgãos e entidades públicas que atuem em regime concorrencial ou naqueles que exercem atividades de controle, regulação ou supervisão de atividade econômica. </a:t>
            </a:r>
            <a:r>
              <a:rPr lang="pt-BR" dirty="0">
                <a:solidFill>
                  <a:schemeClr val="bg1">
                    <a:lumMod val="50000"/>
                  </a:schemeClr>
                </a:solidFill>
                <a:latin typeface="Calibri" panose="020F0502020204030204" pitchFamily="34" charset="0"/>
                <a:ea typeface="MS Mincho" panose="02020609040205080304" pitchFamily="49" charset="-128"/>
                <a:cs typeface="Times New Roman" panose="02020603050405020304" pitchFamily="18" charset="0"/>
              </a:rPr>
              <a:t>(3 a 5 tarjetas)</a:t>
            </a:r>
            <a:endParaRPr lang="pt-BR" sz="2400" dirty="0">
              <a:latin typeface="Calibri" panose="020F0502020204030204" pitchFamily="34" charset="0"/>
              <a:ea typeface="MS Mincho" panose="02020609040205080304" pitchFamily="49" charset="-128"/>
              <a:cs typeface="Times New Roman" panose="02020603050405020304" pitchFamily="18" charset="0"/>
            </a:endParaRPr>
          </a:p>
        </p:txBody>
      </p:sp>
      <p:pic>
        <p:nvPicPr>
          <p:cNvPr id="6" name="Gráfico 5" descr="Américas no Globo">
            <a:extLst>
              <a:ext uri="{FF2B5EF4-FFF2-40B4-BE49-F238E27FC236}">
                <a16:creationId xmlns:a16="http://schemas.microsoft.com/office/drawing/2014/main" id="{C5368CF7-604E-451A-A34D-B4F3E362A7F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86778" y="1233051"/>
            <a:ext cx="2186831" cy="2186831"/>
          </a:xfrm>
          <a:prstGeom prst="rect">
            <a:avLst/>
          </a:prstGeom>
        </p:spPr>
      </p:pic>
    </p:spTree>
    <p:extLst>
      <p:ext uri="{BB962C8B-B14F-4D97-AF65-F5344CB8AC3E}">
        <p14:creationId xmlns:p14="http://schemas.microsoft.com/office/powerpoint/2010/main" val="4115126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5"/>
          <p:cNvSpPr>
            <a:spLocks noChangeArrowheads="1"/>
          </p:cNvSpPr>
          <p:nvPr/>
        </p:nvSpPr>
        <p:spPr bwMode="auto">
          <a:xfrm>
            <a:off x="2682751" y="1069309"/>
            <a:ext cx="3682803"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lnSpc>
                <a:spcPct val="90000"/>
              </a:lnSpc>
              <a:spcBef>
                <a:spcPts val="1000"/>
              </a:spcBef>
              <a:buClr>
                <a:srgbClr val="000000"/>
              </a:buClr>
              <a:buSzPct val="100000"/>
              <a:buFont typeface="Times New Roman" panose="02020603050405020304" pitchFamily="18" charset="0"/>
              <a:buNone/>
              <a:defRPr/>
            </a:pPr>
            <a:r>
              <a:rPr lang="pt-BR" altLang="pt-BR" sz="2400" dirty="0">
                <a:solidFill>
                  <a:srgbClr val="FF0000"/>
                </a:solidFill>
                <a:effectLst>
                  <a:outerShdw blurRad="38100" dist="38100" dir="2700000" algn="tl">
                    <a:srgbClr val="000000">
                      <a:alpha val="43137"/>
                    </a:srgbClr>
                  </a:outerShdw>
                </a:effectLst>
              </a:rPr>
              <a:t>PERGUNTAS NORTEADORAS</a:t>
            </a:r>
          </a:p>
        </p:txBody>
      </p:sp>
      <p:sp>
        <p:nvSpPr>
          <p:cNvPr id="2" name="Retângulo 1"/>
          <p:cNvSpPr/>
          <p:nvPr/>
        </p:nvSpPr>
        <p:spPr>
          <a:xfrm>
            <a:off x="100366" y="1985092"/>
            <a:ext cx="8686800" cy="4524315"/>
          </a:xfrm>
          <a:prstGeom prst="rect">
            <a:avLst/>
          </a:prstGeom>
        </p:spPr>
        <p:txBody>
          <a:bodyPr wrap="square">
            <a:spAutoFit/>
          </a:bodyPr>
          <a:lstStyle/>
          <a:p>
            <a:pPr marL="342900" indent="-342900" algn="just">
              <a:buFontTx/>
              <a:buChar char="-"/>
            </a:pPr>
            <a:r>
              <a:rPr lang="pt-BR" sz="2400" dirty="0">
                <a:latin typeface="Calibri" panose="020F0502020204030204" pitchFamily="34" charset="0"/>
                <a:ea typeface="MS Mincho" panose="02020609040205080304" pitchFamily="49" charset="-128"/>
                <a:cs typeface="Times New Roman" panose="02020603050405020304" pitchFamily="18" charset="0"/>
              </a:rPr>
              <a:t>Todas as informações mencionadas são restritas em caráter geral? (‘interesse público x interesse de mercado’ e ‘lapso temporal’)</a:t>
            </a:r>
          </a:p>
          <a:p>
            <a:pPr marL="342900" indent="-342900" algn="just">
              <a:buFontTx/>
              <a:buChar char="-"/>
            </a:pPr>
            <a:r>
              <a:rPr lang="pt-BR" sz="2400" dirty="0">
                <a:latin typeface="Calibri" panose="020F0502020204030204" pitchFamily="34" charset="0"/>
                <a:ea typeface="MS Mincho" panose="02020609040205080304" pitchFamily="49" charset="-128"/>
                <a:cs typeface="Times New Roman" panose="02020603050405020304" pitchFamily="18" charset="0"/>
              </a:rPr>
              <a:t>O órgão tem alguma lista ou rol de informações que devem ter seu acesso franqueado ou negado?</a:t>
            </a:r>
          </a:p>
          <a:p>
            <a:pPr marL="342900" indent="-342900" algn="just">
              <a:buFontTx/>
              <a:buChar char="-"/>
            </a:pPr>
            <a:r>
              <a:rPr lang="pt-BR" sz="2400" dirty="0">
                <a:latin typeface="Calibri" panose="020F0502020204030204" pitchFamily="34" charset="0"/>
                <a:ea typeface="MS Mincho" panose="02020609040205080304" pitchFamily="49" charset="-128"/>
                <a:cs typeface="Times New Roman" panose="02020603050405020304" pitchFamily="18" charset="0"/>
              </a:rPr>
              <a:t>Quem toma a decisão de franquear ou não a informação no seu órgão? E como é tomada essa decisão? O responsável leva em consideração os prós e contras em relação ao interesse público?</a:t>
            </a:r>
          </a:p>
          <a:p>
            <a:pPr marL="342900" indent="-342900" algn="just">
              <a:buFontTx/>
              <a:buChar char="-"/>
            </a:pPr>
            <a:r>
              <a:rPr lang="pt-BR" sz="2400" dirty="0">
                <a:latin typeface="Calibri" panose="020F0502020204030204" pitchFamily="34" charset="0"/>
                <a:ea typeface="MS Mincho" panose="02020609040205080304" pitchFamily="49" charset="-128"/>
                <a:cs typeface="Times New Roman" panose="02020603050405020304" pitchFamily="18" charset="0"/>
              </a:rPr>
              <a:t>O órgão trata os documentos que contenham informações parte restrita e parte pública?</a:t>
            </a:r>
          </a:p>
          <a:p>
            <a:pPr marL="342900" indent="-342900" algn="just">
              <a:buFontTx/>
              <a:buChar char="-"/>
            </a:pPr>
            <a:r>
              <a:rPr lang="pt-BR" sz="2400" dirty="0">
                <a:latin typeface="Calibri" panose="020F0502020204030204" pitchFamily="34" charset="0"/>
                <a:ea typeface="MS Mincho" panose="02020609040205080304" pitchFamily="49" charset="-128"/>
                <a:cs typeface="Times New Roman" panose="02020603050405020304" pitchFamily="18" charset="0"/>
              </a:rPr>
              <a:t>Como é feito o controle social em seu órgão?</a:t>
            </a:r>
          </a:p>
          <a:p>
            <a:pPr marL="342900" indent="-342900" algn="just">
              <a:buFontTx/>
              <a:buChar char="-"/>
            </a:pPr>
            <a:r>
              <a:rPr lang="pt-BR" sz="2400" dirty="0">
                <a:latin typeface="Calibri" panose="020F0502020204030204" pitchFamily="34" charset="0"/>
                <a:ea typeface="MS Mincho" panose="02020609040205080304" pitchFamily="49" charset="-128"/>
                <a:cs typeface="Times New Roman" panose="02020603050405020304" pitchFamily="18" charset="0"/>
              </a:rPr>
              <a:t>O seu órgão é abrangido pela Lei das Estatais? E ele cumpre todas as obrigações de transparência ativa e passiva?</a:t>
            </a:r>
          </a:p>
        </p:txBody>
      </p:sp>
    </p:spTree>
    <p:extLst>
      <p:ext uri="{BB962C8B-B14F-4D97-AF65-F5344CB8AC3E}">
        <p14:creationId xmlns:p14="http://schemas.microsoft.com/office/powerpoint/2010/main" val="1765381779"/>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9996</TotalTime>
  <Words>660</Words>
  <Application>Microsoft Office PowerPoint</Application>
  <PresentationFormat>Apresentação na tela (4:3)</PresentationFormat>
  <Paragraphs>51</Paragraphs>
  <Slides>12</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12</vt:i4>
      </vt:variant>
    </vt:vector>
  </HeadingPairs>
  <TitlesOfParts>
    <vt:vector size="19" baseType="lpstr">
      <vt:lpstr>MS Mincho</vt:lpstr>
      <vt:lpstr>Arial</vt:lpstr>
      <vt:lpstr>Baskerville Old Face</vt:lpstr>
      <vt:lpstr>Calibri</vt:lpstr>
      <vt:lpstr>Calibri Light</vt:lpstr>
      <vt:lpstr>Times New Roman</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04096802140</dc:creator>
  <cp:lastModifiedBy>Tamara Figueiroa Bakuzis</cp:lastModifiedBy>
  <cp:revision>224</cp:revision>
  <cp:lastPrinted>2017-10-26T19:12:59Z</cp:lastPrinted>
  <dcterms:created xsi:type="dcterms:W3CDTF">2015-09-08T16:06:18Z</dcterms:created>
  <dcterms:modified xsi:type="dcterms:W3CDTF">2017-10-27T17:43:17Z</dcterms:modified>
</cp:coreProperties>
</file>