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307" r:id="rId2"/>
    <p:sldId id="259" r:id="rId3"/>
    <p:sldId id="346" r:id="rId4"/>
    <p:sldId id="347" r:id="rId5"/>
    <p:sldId id="257" r:id="rId6"/>
    <p:sldId id="345" r:id="rId7"/>
    <p:sldId id="260" r:id="rId8"/>
    <p:sldId id="348" r:id="rId9"/>
    <p:sldId id="349" r:id="rId10"/>
    <p:sldId id="344" r:id="rId1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se Carlos Gomes Barbosa" initials="JCGB" lastIdx="1" clrIdx="0">
    <p:extLst>
      <p:ext uri="{19B8F6BF-5375-455C-9EA6-DF929625EA0E}">
        <p15:presenceInfo xmlns:p15="http://schemas.microsoft.com/office/powerpoint/2012/main" userId="S-1-5-21-2321219463-4261475146-1807988925-6145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DF9"/>
    <a:srgbClr val="00AC4E"/>
    <a:srgbClr val="05E74E"/>
    <a:srgbClr val="37036F"/>
    <a:srgbClr val="FEE90A"/>
    <a:srgbClr val="DE01B1"/>
    <a:srgbClr val="C301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660"/>
  </p:normalViewPr>
  <p:slideViewPr>
    <p:cSldViewPr snapToGrid="0">
      <p:cViewPr varScale="1">
        <p:scale>
          <a:sx n="90" d="100"/>
          <a:sy n="90" d="100"/>
        </p:scale>
        <p:origin x="138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4585D-DCB6-4C70-BF1A-5D80095CFE2A}" type="datetimeFigureOut">
              <a:rPr lang="pt-BR" smtClean="0"/>
              <a:t>27/10/2017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FFF956-862E-4AF6-85AA-7794E02D19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07120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27/10/2017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7538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27/10/2017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9745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27/10/2017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4943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27/10/2017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6025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27/10/2017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6004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27/10/2017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6147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27/10/2017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7224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27/10/2017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8299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27/10/2017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1430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27/10/2017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382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27/10/2017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4446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206E03-E37D-48AC-81BB-14FA1F82A2E4}" type="datetimeFigureOut">
              <a:rPr lang="pt-BR" smtClean="0"/>
              <a:t>27/10/2017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9473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956930" y="575794"/>
            <a:ext cx="723013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sz="6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pt-BR" sz="5400" b="0" dirty="0"/>
              <a:t>CAFÉ TEMÁTICO </a:t>
            </a:r>
          </a:p>
        </p:txBody>
      </p:sp>
    </p:spTree>
    <p:extLst>
      <p:ext uri="{BB962C8B-B14F-4D97-AF65-F5344CB8AC3E}">
        <p14:creationId xmlns:p14="http://schemas.microsoft.com/office/powerpoint/2010/main" val="25114070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1064" y="0"/>
            <a:ext cx="9143999" cy="6858000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-763675" y="786810"/>
            <a:ext cx="107517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Agradecemos pela sua atenção!</a:t>
            </a:r>
          </a:p>
        </p:txBody>
      </p:sp>
    </p:spTree>
    <p:extLst>
      <p:ext uri="{BB962C8B-B14F-4D97-AF65-F5344CB8AC3E}">
        <p14:creationId xmlns:p14="http://schemas.microsoft.com/office/powerpoint/2010/main" val="499295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8" descr="Resultado de imagem para RELÓGIO"/>
          <p:cNvSpPr>
            <a:spLocks noChangeAspect="1" noChangeArrowheads="1"/>
          </p:cNvSpPr>
          <p:nvPr/>
        </p:nvSpPr>
        <p:spPr bwMode="auto">
          <a:xfrm>
            <a:off x="2281238" y="1204913"/>
            <a:ext cx="4581525" cy="4448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1034" name="Picture 10" descr="Resultado de imagem para RELÓGI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0705" y="4149990"/>
            <a:ext cx="2469137" cy="2397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tângulo 7"/>
          <p:cNvSpPr/>
          <p:nvPr/>
        </p:nvSpPr>
        <p:spPr>
          <a:xfrm>
            <a:off x="712382" y="1432917"/>
            <a:ext cx="7857460" cy="32060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  <a:buClr>
                <a:srgbClr val="000000"/>
              </a:buClr>
              <a:buSzPct val="100000"/>
            </a:pPr>
            <a:r>
              <a:rPr lang="pt-BR" altLang="pt-BR" i="1" dirty="0">
                <a:latin typeface="Baskerville Old Face" panose="02020602080505020303" pitchFamily="18" charset="0"/>
              </a:rPr>
              <a:t>15h        </a:t>
            </a:r>
            <a:r>
              <a:rPr lang="pt-BR" altLang="pt-BR" dirty="0">
                <a:latin typeface="Baskerville Old Face" panose="02020602080505020303" pitchFamily="18" charset="0"/>
              </a:rPr>
              <a:t>Apresentação do moderador e dos participantes (Nome e Órgão)</a:t>
            </a:r>
          </a:p>
          <a:p>
            <a:pPr>
              <a:spcBef>
                <a:spcPts val="1000"/>
              </a:spcBef>
              <a:buClr>
                <a:srgbClr val="000000"/>
              </a:buClr>
              <a:buSzPct val="100000"/>
            </a:pPr>
            <a:r>
              <a:rPr lang="pt-BR" altLang="pt-BR" dirty="0">
                <a:latin typeface="Baskerville Old Face" panose="02020602080505020303" pitchFamily="18" charset="0"/>
              </a:rPr>
              <a:t>15h10     Apresentação do processo e da metodologia </a:t>
            </a:r>
          </a:p>
          <a:p>
            <a:pPr>
              <a:spcBef>
                <a:spcPts val="1000"/>
              </a:spcBef>
              <a:buClr>
                <a:srgbClr val="000000"/>
              </a:buClr>
              <a:buSzPct val="100000"/>
            </a:pPr>
            <a:r>
              <a:rPr lang="pt-BR" altLang="pt-BR" dirty="0">
                <a:latin typeface="Baskerville Old Face" panose="02020602080505020303" pitchFamily="18" charset="0"/>
              </a:rPr>
              <a:t>15h15	Cenário atual</a:t>
            </a:r>
          </a:p>
          <a:p>
            <a:pPr>
              <a:spcBef>
                <a:spcPts val="1000"/>
              </a:spcBef>
              <a:buClr>
                <a:srgbClr val="000000"/>
              </a:buClr>
              <a:buSzPct val="100000"/>
            </a:pPr>
            <a:r>
              <a:rPr lang="pt-BR" altLang="pt-BR" i="1" dirty="0">
                <a:latin typeface="Baskerville Old Face" panose="02020602080505020303" pitchFamily="18" charset="0"/>
              </a:rPr>
              <a:t>15h30	Identificação de limitações relacionadas ao cenário atual</a:t>
            </a:r>
          </a:p>
          <a:p>
            <a:pPr>
              <a:spcBef>
                <a:spcPts val="1000"/>
              </a:spcBef>
              <a:buClr>
                <a:srgbClr val="000000"/>
              </a:buClr>
              <a:buSzPct val="100000"/>
            </a:pPr>
            <a:r>
              <a:rPr lang="pt-BR" altLang="pt-BR" i="1" dirty="0">
                <a:latin typeface="Baskerville Old Face" panose="02020602080505020303" pitchFamily="18" charset="0"/>
              </a:rPr>
              <a:t>15h45	Intervalo</a:t>
            </a:r>
            <a:endParaRPr lang="pt-BR" altLang="pt-BR" dirty="0">
              <a:latin typeface="Baskerville Old Face" panose="02020602080505020303" pitchFamily="18" charset="0"/>
            </a:endParaRPr>
          </a:p>
          <a:p>
            <a:pPr>
              <a:spcBef>
                <a:spcPts val="1000"/>
              </a:spcBef>
              <a:buClr>
                <a:srgbClr val="000000"/>
              </a:buClr>
              <a:buSzPct val="100000"/>
            </a:pPr>
            <a:r>
              <a:rPr lang="pt-BR" altLang="pt-BR" i="1" dirty="0">
                <a:latin typeface="Baskerville Old Face" panose="02020602080505020303" pitchFamily="18" charset="0"/>
              </a:rPr>
              <a:t>16h15</a:t>
            </a:r>
            <a:r>
              <a:rPr lang="pt-BR" altLang="pt-BR" dirty="0">
                <a:latin typeface="Baskerville Old Face" panose="02020602080505020303" pitchFamily="18" charset="0"/>
              </a:rPr>
              <a:t> 	Definição das ações possíveis para atacar as limitações</a:t>
            </a:r>
          </a:p>
          <a:p>
            <a:pPr>
              <a:spcBef>
                <a:spcPts val="1000"/>
              </a:spcBef>
              <a:buClr>
                <a:srgbClr val="000000"/>
              </a:buClr>
              <a:buSzPct val="100000"/>
            </a:pPr>
            <a:r>
              <a:rPr lang="pt-BR" altLang="pt-BR" dirty="0">
                <a:latin typeface="Baskerville Old Face" panose="02020602080505020303" pitchFamily="18" charset="0"/>
              </a:rPr>
              <a:t>16h30	Apresentação de cada grupo</a:t>
            </a:r>
          </a:p>
          <a:p>
            <a:pPr>
              <a:spcBef>
                <a:spcPts val="1000"/>
              </a:spcBef>
              <a:buClr>
                <a:srgbClr val="000000"/>
              </a:buClr>
              <a:buSzPct val="100000"/>
            </a:pPr>
            <a:r>
              <a:rPr lang="pt-BR" altLang="pt-BR" dirty="0">
                <a:latin typeface="Baskerville Old Face" panose="02020602080505020303" pitchFamily="18" charset="0"/>
              </a:rPr>
              <a:t>17h  	Encerramento</a:t>
            </a:r>
          </a:p>
        </p:txBody>
      </p:sp>
    </p:spTree>
    <p:extLst>
      <p:ext uri="{BB962C8B-B14F-4D97-AF65-F5344CB8AC3E}">
        <p14:creationId xmlns:p14="http://schemas.microsoft.com/office/powerpoint/2010/main" val="1797502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2"/>
          <p:cNvSpPr>
            <a:spLocks noChangeArrowheads="1"/>
          </p:cNvSpPr>
          <p:nvPr/>
        </p:nvSpPr>
        <p:spPr bwMode="auto">
          <a:xfrm>
            <a:off x="945253" y="3324478"/>
            <a:ext cx="5845175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2200" dirty="0">
                <a:solidFill>
                  <a:schemeClr val="tx1"/>
                </a:solidFill>
                <a:latin typeface="Baskerville Old Face" panose="02020602080505020303" pitchFamily="18" charset="0"/>
              </a:rPr>
              <a:t>Participativa, com busca de convergência de ideias </a:t>
            </a:r>
          </a:p>
        </p:txBody>
      </p:sp>
      <p:sp>
        <p:nvSpPr>
          <p:cNvPr id="5" name="Retângulo 3"/>
          <p:cNvSpPr>
            <a:spLocks noChangeArrowheads="1"/>
          </p:cNvSpPr>
          <p:nvPr/>
        </p:nvSpPr>
        <p:spPr bwMode="auto">
          <a:xfrm>
            <a:off x="945253" y="2066159"/>
            <a:ext cx="56261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2200" dirty="0">
                <a:solidFill>
                  <a:schemeClr val="tx1"/>
                </a:solidFill>
                <a:latin typeface="Baskerville Old Face" panose="02020602080505020303" pitchFamily="18" charset="0"/>
              </a:rPr>
              <a:t>O conteúdo do painel é uma produção do grupo</a:t>
            </a:r>
          </a:p>
        </p:txBody>
      </p:sp>
      <p:sp>
        <p:nvSpPr>
          <p:cNvPr id="6" name="Retângulo 4"/>
          <p:cNvSpPr>
            <a:spLocks noChangeArrowheads="1"/>
          </p:cNvSpPr>
          <p:nvPr/>
        </p:nvSpPr>
        <p:spPr bwMode="auto">
          <a:xfrm>
            <a:off x="945253" y="2733352"/>
            <a:ext cx="4083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2200" dirty="0">
                <a:solidFill>
                  <a:schemeClr val="tx1"/>
                </a:solidFill>
                <a:latin typeface="Baskerville Old Face" panose="02020602080505020303" pitchFamily="18" charset="0"/>
              </a:rPr>
              <a:t>A escuta e o respeito são essenciais</a:t>
            </a:r>
          </a:p>
        </p:txBody>
      </p:sp>
      <p:sp>
        <p:nvSpPr>
          <p:cNvPr id="7" name="Retângulo 5"/>
          <p:cNvSpPr>
            <a:spLocks noChangeArrowheads="1"/>
          </p:cNvSpPr>
          <p:nvPr/>
        </p:nvSpPr>
        <p:spPr bwMode="auto">
          <a:xfrm>
            <a:off x="1430817" y="1133454"/>
            <a:ext cx="6181820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pt-BR" alt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Princípios da Metodologia Adotada</a:t>
            </a:r>
          </a:p>
        </p:txBody>
      </p:sp>
      <p:sp>
        <p:nvSpPr>
          <p:cNvPr id="9" name="AutoShape 2" descr="Resultado de imagem para princípios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2052" name="Picture 4" descr="Resultado de imagem para princípi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3793" y="3727773"/>
            <a:ext cx="3461214" cy="3025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7872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5"/>
          <p:cNvSpPr>
            <a:spLocks noChangeArrowheads="1"/>
          </p:cNvSpPr>
          <p:nvPr/>
        </p:nvSpPr>
        <p:spPr bwMode="auto">
          <a:xfrm>
            <a:off x="2132567" y="1144087"/>
            <a:ext cx="5199693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pt-BR" alt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Regras da escrita nas tarjetas</a:t>
            </a:r>
          </a:p>
        </p:txBody>
      </p:sp>
      <p:sp>
        <p:nvSpPr>
          <p:cNvPr id="6" name="Retângulo 3"/>
          <p:cNvSpPr>
            <a:spLocks noChangeArrowheads="1"/>
          </p:cNvSpPr>
          <p:nvPr/>
        </p:nvSpPr>
        <p:spPr bwMode="auto">
          <a:xfrm>
            <a:off x="977151" y="2385135"/>
            <a:ext cx="4987263" cy="2561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342900" indent="-342900" eaLnBrk="1" hangingPunct="1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Tx/>
              <a:buChar char="-"/>
            </a:pPr>
            <a:r>
              <a:rPr lang="pt-BR" altLang="pt-BR" sz="2200" dirty="0">
                <a:solidFill>
                  <a:schemeClr val="tx1"/>
                </a:solidFill>
                <a:latin typeface="Baskerville Old Face" panose="02020602080505020303" pitchFamily="18" charset="0"/>
              </a:rPr>
              <a:t>Uma ideia por tarjeta</a:t>
            </a:r>
          </a:p>
          <a:p>
            <a:pPr marL="342900" indent="-342900" eaLnBrk="1" hangingPunct="1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Tx/>
              <a:buChar char="-"/>
            </a:pPr>
            <a:r>
              <a:rPr lang="pt-BR" altLang="pt-BR" sz="2200" dirty="0">
                <a:solidFill>
                  <a:schemeClr val="tx1"/>
                </a:solidFill>
                <a:latin typeface="Baskerville Old Face" panose="02020602080505020303" pitchFamily="18" charset="0"/>
              </a:rPr>
              <a:t>Máximo de 3 linhas</a:t>
            </a:r>
          </a:p>
          <a:p>
            <a:pPr marL="342900" indent="-342900" eaLnBrk="1" hangingPunct="1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Tx/>
              <a:buChar char="-"/>
            </a:pPr>
            <a:r>
              <a:rPr lang="pt-BR" altLang="pt-BR" sz="2200" dirty="0">
                <a:latin typeface="Baskerville Old Face" panose="02020602080505020303" pitchFamily="18" charset="0"/>
              </a:rPr>
              <a:t>Letra de forma</a:t>
            </a:r>
          </a:p>
          <a:p>
            <a:pPr marL="342900" indent="-342900" eaLnBrk="1" hangingPunct="1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Tx/>
              <a:buChar char="-"/>
            </a:pPr>
            <a:r>
              <a:rPr lang="pt-BR" altLang="pt-BR" sz="2200" dirty="0">
                <a:solidFill>
                  <a:schemeClr val="tx1"/>
                </a:solidFill>
                <a:latin typeface="Baskerville Old Face" panose="02020602080505020303" pitchFamily="18" charset="0"/>
              </a:rPr>
              <a:t>Ideias claras, objetivas e autoexplicativas</a:t>
            </a:r>
          </a:p>
          <a:p>
            <a:pPr marL="342900" indent="-342900" eaLnBrk="1" hangingPunct="1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Tx/>
              <a:buChar char="-"/>
            </a:pPr>
            <a:r>
              <a:rPr lang="pt-BR" altLang="pt-BR" sz="2200" dirty="0">
                <a:latin typeface="Baskerville Old Face" panose="02020602080505020303" pitchFamily="18" charset="0"/>
              </a:rPr>
              <a:t>Evitar ambiguidade e siglas</a:t>
            </a:r>
          </a:p>
          <a:p>
            <a:pPr marL="342900" indent="-342900" eaLnBrk="1" hangingPunct="1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Tx/>
              <a:buChar char="-"/>
            </a:pPr>
            <a:r>
              <a:rPr lang="pt-BR" altLang="pt-BR" sz="2200" dirty="0">
                <a:latin typeface="Baskerville Old Face" panose="02020602080505020303" pitchFamily="18" charset="0"/>
              </a:rPr>
              <a:t>Atenção às cores</a:t>
            </a:r>
          </a:p>
        </p:txBody>
      </p:sp>
    </p:spTree>
    <p:extLst>
      <p:ext uri="{BB962C8B-B14F-4D97-AF65-F5344CB8AC3E}">
        <p14:creationId xmlns:p14="http://schemas.microsoft.com/office/powerpoint/2010/main" val="968469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 rotWithShape="1">
          <a:blip r:embed="rId2"/>
          <a:srcRect t="7589"/>
          <a:stretch/>
        </p:blipFill>
        <p:spPr>
          <a:xfrm>
            <a:off x="802757" y="773723"/>
            <a:ext cx="7620000" cy="4277872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1099245" y="5317020"/>
            <a:ext cx="73235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pt-BR" sz="2400" b="1" dirty="0"/>
              <a:t>Como aumentar o acesso à informação nas áreas de Ciência, Tecnologia e Pesquisa?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4159091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691221" y="1839322"/>
            <a:ext cx="81657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400" dirty="0"/>
              <a:t>O recurso público tem sido uma ferramenta fundamental para o estímulo de empresas, pesquisadores e instituições científicas e tecnológicas a participarem ativamente do processo de desenvolvimento do País. Nesse processo ganha o Estado e ganha o pesquisador. No entanto, ainda é preciso avançar nas questões relacionadas à propriedade dos produtos decorrentes de pesquisas financiadas pelo Governo. </a:t>
            </a:r>
          </a:p>
          <a:p>
            <a:pPr algn="just"/>
            <a:endParaRPr lang="pt-BR" sz="2400" dirty="0"/>
          </a:p>
          <a:p>
            <a:pPr algn="just"/>
            <a:r>
              <a:rPr lang="pt-BR" sz="2400" dirty="0"/>
              <a:t>Até que ponto podemos avançar na liberação de informações produzidas com recurso público e, ainda assim, garantir a proteção intelectual de forma a apoiar a inovação?</a:t>
            </a:r>
          </a:p>
        </p:txBody>
      </p:sp>
      <p:sp>
        <p:nvSpPr>
          <p:cNvPr id="3" name="Retângulo 2"/>
          <p:cNvSpPr/>
          <p:nvPr/>
        </p:nvSpPr>
        <p:spPr>
          <a:xfrm>
            <a:off x="873082" y="723756"/>
            <a:ext cx="73235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CONTEXTUALIZAÇÃO</a:t>
            </a:r>
            <a:r>
              <a:rPr lang="pt-BR" sz="3200" b="1" dirty="0"/>
              <a:t>  </a:t>
            </a:r>
          </a:p>
        </p:txBody>
      </p:sp>
      <p:pic>
        <p:nvPicPr>
          <p:cNvPr id="3074" name="Picture 2" descr="Imagem relaciona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4575" y="55604"/>
            <a:ext cx="1858039" cy="1783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55076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5"/>
          <p:cNvSpPr>
            <a:spLocks noChangeArrowheads="1"/>
          </p:cNvSpPr>
          <p:nvPr/>
        </p:nvSpPr>
        <p:spPr bwMode="auto">
          <a:xfrm>
            <a:off x="3196975" y="559297"/>
            <a:ext cx="2930802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pt-BR" alt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CENÁRIO ATUAL</a:t>
            </a:r>
          </a:p>
        </p:txBody>
      </p:sp>
      <p:sp>
        <p:nvSpPr>
          <p:cNvPr id="2" name="Retângulo 1"/>
          <p:cNvSpPr/>
          <p:nvPr/>
        </p:nvSpPr>
        <p:spPr>
          <a:xfrm>
            <a:off x="494412" y="1371274"/>
            <a:ext cx="8335927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Registre nas tarjetas brancas os principais aspectos do cenário atual em relação a gestão das informações geradas como resultado de pesquisas financiadas pelo Poder Público. </a:t>
            </a:r>
            <a:r>
              <a:rPr lang="pt-BR" sz="14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(de 3 a 5 tarjetas)</a:t>
            </a:r>
            <a:endParaRPr lang="pt-BR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endParaRPr lang="pt-BR" dirty="0">
              <a:latin typeface="Calibri" panose="020F050202020403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pt-BR" dirty="0"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Perguntas norteadoras:</a:t>
            </a:r>
          </a:p>
          <a:p>
            <a:endParaRPr lang="pt-BR" dirty="0">
              <a:latin typeface="Calibri" panose="020F050202020403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pt-BR" dirty="0"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Quem o órgão considera titular dos resultados das pesquisas? Governo, sociedade, instituição, pesquisador? </a:t>
            </a:r>
          </a:p>
          <a:p>
            <a:pPr marL="342900" indent="-342900">
              <a:buFontTx/>
              <a:buChar char="-"/>
            </a:pPr>
            <a:r>
              <a:rPr lang="pt-BR" dirty="0"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A instituição é dona apenas do produto da pesquisa ou também de todos os insumos (conhecimentos) que a geraram?</a:t>
            </a:r>
          </a:p>
          <a:p>
            <a:pPr marL="342900" indent="-342900">
              <a:buFontTx/>
              <a:buChar char="-"/>
            </a:pPr>
            <a:r>
              <a:rPr lang="pt-BR" dirty="0"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Nas pesquisas em andamento, como a propriedade da informação que está sendo produzida é tratada?</a:t>
            </a:r>
          </a:p>
          <a:p>
            <a:pPr marL="342900" indent="-342900">
              <a:buFontTx/>
              <a:buChar char="-"/>
            </a:pPr>
            <a:r>
              <a:rPr lang="pt-BR" dirty="0"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Como é feita a gestão documental das pesquisas? Quem é responsável pelo seu controle?</a:t>
            </a:r>
          </a:p>
          <a:p>
            <a:pPr marL="342900" indent="-342900">
              <a:buFontTx/>
              <a:buChar char="-"/>
            </a:pPr>
            <a:r>
              <a:rPr lang="pt-BR" dirty="0"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O órgão tem classificado informações de projetos de pesquisa e desenvolvimento científico ou tecnológico, quando estes podem prejudicar ou causar risco à segurança da sociedade e do Estado (inciso VI, art. 23, Lei nº 12.527/2011)?</a:t>
            </a:r>
          </a:p>
        </p:txBody>
      </p:sp>
    </p:spTree>
    <p:extLst>
      <p:ext uri="{BB962C8B-B14F-4D97-AF65-F5344CB8AC3E}">
        <p14:creationId xmlns:p14="http://schemas.microsoft.com/office/powerpoint/2010/main" val="41151268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5"/>
          <p:cNvSpPr>
            <a:spLocks noChangeArrowheads="1"/>
          </p:cNvSpPr>
          <p:nvPr/>
        </p:nvSpPr>
        <p:spPr bwMode="auto">
          <a:xfrm>
            <a:off x="2036711" y="920550"/>
            <a:ext cx="5851217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pt-BR" alt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IDENTIFICAÇÃO DAS LIMITAÇÕES </a:t>
            </a:r>
          </a:p>
        </p:txBody>
      </p:sp>
      <p:sp>
        <p:nvSpPr>
          <p:cNvPr id="5" name="Retângulo 4"/>
          <p:cNvSpPr/>
          <p:nvPr/>
        </p:nvSpPr>
        <p:spPr>
          <a:xfrm>
            <a:off x="563524" y="1604987"/>
            <a:ext cx="833592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Registre nas tarjetas rosas as principais limitações (efeitos negativos) decorrentes dos aspectos do cenário atual em relação a gestão das informações geradas como resultado de pesquisas financiadas pelo Poder Público. </a:t>
            </a:r>
            <a:r>
              <a:rPr lang="pt-BR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(de 3 a 5 tarjetas)</a:t>
            </a:r>
            <a:endParaRPr lang="pt-BR" sz="24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endParaRPr lang="pt-BR" sz="2400" dirty="0">
              <a:latin typeface="Calibri" panose="020F050202020403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pt-BR" sz="2400" dirty="0"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Perguntas norteadoras:</a:t>
            </a:r>
          </a:p>
          <a:p>
            <a:endParaRPr lang="pt-BR" sz="2400" dirty="0">
              <a:latin typeface="Calibri" panose="020F050202020403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pt-BR" sz="2400" dirty="0"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Quais os efeitos negativos que são consequência do atual cenário?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868387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5"/>
          <p:cNvSpPr>
            <a:spLocks noChangeArrowheads="1"/>
          </p:cNvSpPr>
          <p:nvPr/>
        </p:nvSpPr>
        <p:spPr bwMode="auto">
          <a:xfrm>
            <a:off x="1884474" y="824857"/>
            <a:ext cx="5893088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pt-BR" alt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DEFINIÇÃO DAS AÇÕES POSSÍVEIS</a:t>
            </a:r>
          </a:p>
        </p:txBody>
      </p:sp>
      <p:sp>
        <p:nvSpPr>
          <p:cNvPr id="3" name="Retângulo 2"/>
          <p:cNvSpPr/>
          <p:nvPr/>
        </p:nvSpPr>
        <p:spPr>
          <a:xfrm>
            <a:off x="563524" y="1604987"/>
            <a:ext cx="833592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Registre nas tarjetas verdes as ações que podem ser tomadas para superar os efeitos negativos/limitações decorrentes dos aspectos do cenário atual em relação a gestão das informações geradas como resultado de pesquisas financiadas pelo Poder Público. </a:t>
            </a:r>
            <a:r>
              <a:rPr lang="pt-BR" sz="2000" dirty="0"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(tentar ser específico)</a:t>
            </a:r>
            <a:endParaRPr lang="pt-BR" sz="2400" dirty="0">
              <a:latin typeface="Calibri" panose="020F050202020403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endParaRPr lang="pt-BR" sz="2400" dirty="0">
              <a:latin typeface="Calibri" panose="020F050202020403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pt-BR" sz="2400" dirty="0"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Perguntas norteadoras:</a:t>
            </a:r>
          </a:p>
          <a:p>
            <a:endParaRPr lang="pt-BR" sz="2400" dirty="0">
              <a:latin typeface="Calibri" panose="020F050202020403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pt-BR" sz="2400" dirty="0"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Quais ações podem ser implementadas para superação das limitações? </a:t>
            </a:r>
          </a:p>
          <a:p>
            <a:pPr marL="342900" indent="-342900">
              <a:buFontTx/>
              <a:buChar char="-"/>
            </a:pPr>
            <a:endParaRPr lang="pt-BR" sz="2400" dirty="0">
              <a:latin typeface="Calibri" panose="020F050202020403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4233280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10022</TotalTime>
  <Words>437</Words>
  <Application>Microsoft Office PowerPoint</Application>
  <PresentationFormat>Apresentação na tela (4:3)</PresentationFormat>
  <Paragraphs>48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7" baseType="lpstr">
      <vt:lpstr>MS Mincho</vt:lpstr>
      <vt:lpstr>Arial</vt:lpstr>
      <vt:lpstr>Baskerville Old Face</vt:lpstr>
      <vt:lpstr>Calibri</vt:lpstr>
      <vt:lpstr>Calibri Light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04096802140</dc:creator>
  <cp:lastModifiedBy>Tamara Figueiroa Bakuzis</cp:lastModifiedBy>
  <cp:revision>214</cp:revision>
  <dcterms:created xsi:type="dcterms:W3CDTF">2015-09-08T16:06:18Z</dcterms:created>
  <dcterms:modified xsi:type="dcterms:W3CDTF">2017-10-27T17:42:13Z</dcterms:modified>
</cp:coreProperties>
</file>