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95" r:id="rId9"/>
    <p:sldId id="296" r:id="rId10"/>
    <p:sldId id="297" r:id="rId11"/>
    <p:sldId id="298" r:id="rId12"/>
    <p:sldId id="299" r:id="rId13"/>
    <p:sldId id="300" r:id="rId14"/>
    <p:sldId id="302" r:id="rId15"/>
    <p:sldId id="303" r:id="rId16"/>
    <p:sldId id="304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4" r:id="rId25"/>
    <p:sldId id="258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91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732DD-BE52-43F5-AAD9-35E1982BA470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F54CF-6966-4135-90DD-620D7E5044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106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Entre parênteses estão os respectivos </a:t>
            </a:r>
            <a:r>
              <a:rPr lang="pt-BR" baseline="0" dirty="0" smtClean="0"/>
              <a:t>princípios internacionais atendidos pela LAI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99DFB-A255-4C47-893F-0F50BF9D922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6496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Entre parênteses estão os respectivos </a:t>
            </a:r>
            <a:r>
              <a:rPr lang="pt-BR" baseline="0" dirty="0" smtClean="0"/>
              <a:t>princípios internacionais atendidos pela LAI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99DFB-A255-4C47-893F-0F50BF9D922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64969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Entre parênteses estão os respectivos </a:t>
            </a:r>
            <a:r>
              <a:rPr lang="pt-BR" baseline="0" dirty="0" smtClean="0"/>
              <a:t>princípios internacionais atendidos pela LAI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99DFB-A255-4C47-893F-0F50BF9D922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64969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Entre parênteses estão os respectivos </a:t>
            </a:r>
            <a:r>
              <a:rPr lang="pt-BR" baseline="0" dirty="0" smtClean="0"/>
              <a:t>princípios internacionais atendidos pela LAI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99DFB-A255-4C47-893F-0F50BF9D922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64969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Entre parênteses estão os respectivos </a:t>
            </a:r>
            <a:r>
              <a:rPr lang="pt-BR" baseline="0" dirty="0" smtClean="0"/>
              <a:t>princípios internacionais atendidos pela LAI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99DFB-A255-4C47-893F-0F50BF9D922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64969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2243B-03CD-4807-84E9-300C373B9222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75733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2243B-03CD-4807-84E9-300C373B9222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7573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9753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4974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5494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2713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9602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2600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614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722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829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1143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8382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5444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06E03-E37D-48AC-81BB-14FA1F82A2E4}" type="datetimeFigureOut">
              <a:rPr lang="pt-BR" smtClean="0"/>
              <a:pPr/>
              <a:t>14/10/2015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AB32F-1A87-4172-8D94-18EB2E0D6B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9947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9457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Recorte de Tel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981"/>
          <a:stretch/>
        </p:blipFill>
        <p:spPr>
          <a:xfrm>
            <a:off x="107504" y="4058555"/>
            <a:ext cx="8871396" cy="2729819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243493" y="1453777"/>
            <a:ext cx="3741544" cy="196432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708997" y="322310"/>
            <a:ext cx="2830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FORMAIS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747" y="346122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/>
        </p:nvSpPr>
        <p:spPr>
          <a:xfrm>
            <a:off x="298550" y="1150246"/>
            <a:ext cx="83872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5</a:t>
            </a:r>
            <a:r>
              <a:rPr lang="pt-BR" dirty="0" smtClean="0"/>
              <a:t>. </a:t>
            </a:r>
            <a:r>
              <a:rPr lang="pt-BR" i="1" dirty="0"/>
              <a:t>O órgão informou corretamente a quantidade de perguntas feitas pelo solicitante? 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S</a:t>
            </a:r>
            <a:r>
              <a:rPr lang="pt-BR" dirty="0" smtClean="0"/>
              <a:t>im</a:t>
            </a:r>
            <a:r>
              <a:rPr lang="pt-BR" dirty="0"/>
              <a:t>	</a:t>
            </a: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</a:t>
            </a:r>
            <a:r>
              <a:rPr lang="pt-BR" dirty="0"/>
              <a:t>	</a:t>
            </a:r>
            <a:endParaRPr lang="pt-BR" dirty="0" smtClean="0"/>
          </a:p>
          <a:p>
            <a:r>
              <a:rPr lang="pt-BR" dirty="0"/>
              <a:t>	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297131" y="1796576"/>
            <a:ext cx="1598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/>
              <a:t>Possibilidades: </a:t>
            </a: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020" r="57123" b="18188"/>
          <a:stretch/>
        </p:blipFill>
        <p:spPr>
          <a:xfrm rot="2227091">
            <a:off x="3477062" y="4035428"/>
            <a:ext cx="1399637" cy="1851646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240118" y="3851382"/>
            <a:ext cx="16275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dirty="0" smtClean="0">
                <a:solidFill>
                  <a:schemeClr val="accent1">
                    <a:lumMod val="75000"/>
                  </a:schemeClr>
                </a:solidFill>
              </a:rPr>
              <a:t>DADOS DA RESPOSTA: </a:t>
            </a:r>
            <a:endParaRPr lang="pt-BR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86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706056" y="488437"/>
            <a:ext cx="2830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FORMAIS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806" y="512249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2301749" y="1798189"/>
            <a:ext cx="3741544" cy="196432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ângulo 9"/>
          <p:cNvSpPr/>
          <p:nvPr/>
        </p:nvSpPr>
        <p:spPr>
          <a:xfrm>
            <a:off x="356806" y="1304183"/>
            <a:ext cx="8387298" cy="175432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dirty="0"/>
              <a:t>6</a:t>
            </a:r>
            <a:r>
              <a:rPr lang="pt-BR" dirty="0" smtClean="0"/>
              <a:t>. </a:t>
            </a:r>
            <a:r>
              <a:rPr lang="pt-BR" dirty="0"/>
              <a:t>O órgão marcou corretamente </a:t>
            </a:r>
            <a:r>
              <a:rPr lang="pt-BR" dirty="0" smtClean="0"/>
              <a:t>o campo “</a:t>
            </a:r>
            <a:r>
              <a:rPr lang="pt-B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 de resposta</a:t>
            </a:r>
            <a:r>
              <a:rPr lang="pt-BR" dirty="0" smtClean="0"/>
              <a:t>”?</a:t>
            </a: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S</a:t>
            </a:r>
            <a:r>
              <a:rPr lang="pt-BR" dirty="0" smtClean="0"/>
              <a:t>im</a:t>
            </a:r>
            <a:r>
              <a:rPr lang="pt-BR" dirty="0"/>
              <a:t>	</a:t>
            </a: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</a:t>
            </a:r>
            <a:r>
              <a:rPr lang="pt-BR" dirty="0"/>
              <a:t>	</a:t>
            </a:r>
            <a:endParaRPr lang="pt-BR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 é possível avaliar</a:t>
            </a:r>
          </a:p>
          <a:p>
            <a:r>
              <a:rPr lang="pt-BR" dirty="0" smtClean="0"/>
              <a:t>Observação: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089131" y="2899192"/>
            <a:ext cx="4973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bg1"/>
                </a:solidFill>
              </a:rPr>
              <a:t>acesso concedido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bg1"/>
                </a:solidFill>
              </a:rPr>
              <a:t>acesso parcialmente concedido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bg1"/>
                </a:solidFill>
              </a:rPr>
              <a:t>acesso negado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bg1"/>
                </a:solidFill>
              </a:rPr>
              <a:t>não se trata de solicitação de informação</a:t>
            </a:r>
          </a:p>
        </p:txBody>
      </p:sp>
      <p:pic>
        <p:nvPicPr>
          <p:cNvPr id="12" name="Imagem 11" descr="Recorte de Te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188" y="3560911"/>
            <a:ext cx="7372666" cy="2689599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2779" b="56626"/>
          <a:stretch/>
        </p:blipFill>
        <p:spPr>
          <a:xfrm>
            <a:off x="4394547" y="2286746"/>
            <a:ext cx="1603782" cy="1056208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020" r="57123" b="18188"/>
          <a:stretch/>
        </p:blipFill>
        <p:spPr>
          <a:xfrm rot="1691646">
            <a:off x="3675674" y="3096906"/>
            <a:ext cx="1027510" cy="1359342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4558170" y="2531310"/>
            <a:ext cx="15501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24741E"/>
                </a:solidFill>
                <a:latin typeface="Calibri" pitchFamily="34" charset="0"/>
              </a:rPr>
              <a:t>Tipo de resposta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5998329" y="2383133"/>
            <a:ext cx="3015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-  Acesso concedido</a:t>
            </a:r>
            <a:endParaRPr lang="pt-BR" sz="1200" dirty="0"/>
          </a:p>
          <a:p>
            <a:r>
              <a:rPr lang="pt-BR" sz="1200" dirty="0" smtClean="0"/>
              <a:t>-  Acesso parcialmente concedido</a:t>
            </a:r>
          </a:p>
          <a:p>
            <a:r>
              <a:rPr lang="pt-BR" sz="1200" dirty="0" smtClean="0"/>
              <a:t>-  Acesso negado </a:t>
            </a:r>
          </a:p>
          <a:p>
            <a:r>
              <a:rPr lang="pt-BR" sz="1200" dirty="0" smtClean="0"/>
              <a:t>-  Não se trata de solicitação de informação</a:t>
            </a:r>
            <a:endParaRPr lang="pt-BR" sz="1200" dirty="0"/>
          </a:p>
        </p:txBody>
      </p:sp>
      <p:sp>
        <p:nvSpPr>
          <p:cNvPr id="17" name="Chave esquerda 16"/>
          <p:cNvSpPr/>
          <p:nvPr/>
        </p:nvSpPr>
        <p:spPr>
          <a:xfrm>
            <a:off x="5958742" y="2401342"/>
            <a:ext cx="79174" cy="758017"/>
          </a:xfrm>
          <a:prstGeom prst="leftBrace">
            <a:avLst>
              <a:gd name="adj1" fmla="val 36816"/>
              <a:gd name="adj2" fmla="val 41404"/>
            </a:avLst>
          </a:prstGeom>
          <a:ln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160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51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706056" y="488437"/>
            <a:ext cx="2830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FORMAIS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806" y="512249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m 17" descr="Recorte de Te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42" y="3637269"/>
            <a:ext cx="9144000" cy="2729819"/>
          </a:xfrm>
          <a:prstGeom prst="rect">
            <a:avLst/>
          </a:prstGeom>
        </p:spPr>
      </p:pic>
      <p:sp>
        <p:nvSpPr>
          <p:cNvPr id="19" name="Retângulo 18"/>
          <p:cNvSpPr/>
          <p:nvPr/>
        </p:nvSpPr>
        <p:spPr>
          <a:xfrm>
            <a:off x="4396320" y="1811724"/>
            <a:ext cx="3741544" cy="196432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Retângulo 19"/>
          <p:cNvSpPr/>
          <p:nvPr/>
        </p:nvSpPr>
        <p:spPr>
          <a:xfrm>
            <a:off x="356806" y="1189201"/>
            <a:ext cx="8387298" cy="203132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7</a:t>
            </a:r>
            <a:r>
              <a:rPr lang="pt-BR" dirty="0"/>
              <a:t>. </a:t>
            </a:r>
            <a:r>
              <a:rPr lang="pt-BR" i="1" dirty="0"/>
              <a:t>O órgão marcou </a:t>
            </a:r>
            <a:r>
              <a:rPr lang="pt-BR" i="1" dirty="0" smtClean="0"/>
              <a:t>corretamente se o pedido de acesso ou sua respectiva resposta contém informações sujeitas a restrição de acesso? </a:t>
            </a:r>
          </a:p>
          <a:p>
            <a:pPr algn="just"/>
            <a:r>
              <a:rPr lang="pt-BR" dirty="0"/>
              <a:t>	</a:t>
            </a: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Sim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</a:t>
            </a:r>
            <a:r>
              <a:rPr lang="pt-BR" dirty="0"/>
              <a:t>	</a:t>
            </a:r>
            <a:endParaRPr lang="pt-BR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 é possível avaliar</a:t>
            </a:r>
          </a:p>
          <a:p>
            <a:r>
              <a:rPr lang="pt-BR" dirty="0" smtClean="0"/>
              <a:t>Observação: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2779" b="56626"/>
          <a:stretch/>
        </p:blipFill>
        <p:spPr>
          <a:xfrm>
            <a:off x="4394547" y="2171764"/>
            <a:ext cx="1603782" cy="1056208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020" r="57123" b="18188"/>
          <a:stretch/>
        </p:blipFill>
        <p:spPr>
          <a:xfrm rot="4112496" flipH="1">
            <a:off x="3227384" y="3164448"/>
            <a:ext cx="1895405" cy="2507521"/>
          </a:xfrm>
          <a:prstGeom prst="rect">
            <a:avLst/>
          </a:prstGeom>
        </p:spPr>
      </p:pic>
      <p:sp>
        <p:nvSpPr>
          <p:cNvPr id="23" name="Retângulo 22"/>
          <p:cNvSpPr/>
          <p:nvPr/>
        </p:nvSpPr>
        <p:spPr>
          <a:xfrm>
            <a:off x="4558170" y="2416328"/>
            <a:ext cx="14401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24741E"/>
                </a:solidFill>
                <a:latin typeface="Calibri" pitchFamily="34" charset="0"/>
              </a:rPr>
              <a:t>Restrição de acesso</a:t>
            </a:r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5998329" y="2268151"/>
            <a:ext cx="3015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-  Informação pessoal</a:t>
            </a:r>
            <a:endParaRPr lang="pt-BR" sz="1200" dirty="0"/>
          </a:p>
          <a:p>
            <a:r>
              <a:rPr lang="pt-BR" sz="1200" dirty="0" smtClean="0"/>
              <a:t>-   Informação classificada</a:t>
            </a:r>
          </a:p>
          <a:p>
            <a:r>
              <a:rPr lang="pt-BR" sz="1200" dirty="0" smtClean="0"/>
              <a:t>-  Informações protegidas por outros sigilos legais</a:t>
            </a:r>
            <a:endParaRPr lang="pt-BR" sz="1200" dirty="0"/>
          </a:p>
        </p:txBody>
      </p:sp>
      <p:sp>
        <p:nvSpPr>
          <p:cNvPr id="25" name="Chave esquerda 24"/>
          <p:cNvSpPr/>
          <p:nvPr/>
        </p:nvSpPr>
        <p:spPr>
          <a:xfrm>
            <a:off x="5958742" y="2286360"/>
            <a:ext cx="79174" cy="758017"/>
          </a:xfrm>
          <a:prstGeom prst="leftBrace">
            <a:avLst>
              <a:gd name="adj1" fmla="val 36816"/>
              <a:gd name="adj2" fmla="val 41404"/>
            </a:avLst>
          </a:prstGeom>
          <a:ln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160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3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706056" y="488437"/>
            <a:ext cx="2830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FORMAIS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806" y="512249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2306109" y="1774779"/>
            <a:ext cx="3741544" cy="196432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tângulo 12"/>
          <p:cNvSpPr/>
          <p:nvPr/>
        </p:nvSpPr>
        <p:spPr>
          <a:xfrm>
            <a:off x="361166" y="1551453"/>
            <a:ext cx="8387298" cy="120032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dirty="0"/>
              <a:t>8</a:t>
            </a:r>
            <a:r>
              <a:rPr lang="pt-BR" dirty="0" smtClean="0"/>
              <a:t>. </a:t>
            </a:r>
            <a:r>
              <a:rPr lang="pt-BR" dirty="0"/>
              <a:t>Caso a resposta </a:t>
            </a:r>
            <a:r>
              <a:rPr lang="pt-BR" dirty="0" smtClean="0"/>
              <a:t>anterior seja </a:t>
            </a:r>
            <a:r>
              <a:rPr lang="pt-BR" dirty="0"/>
              <a:t>“</a:t>
            </a:r>
            <a:r>
              <a:rPr lang="pt-BR" dirty="0" smtClean="0"/>
              <a:t>não”, que </a:t>
            </a:r>
            <a:r>
              <a:rPr lang="pt-BR" dirty="0"/>
              <a:t>tipo de erro foi encontrado? </a:t>
            </a:r>
          </a:p>
          <a:p>
            <a:pPr algn="just"/>
            <a:endParaRPr lang="pt-B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O órgão </a:t>
            </a:r>
            <a:r>
              <a:rPr lang="pt-BR" dirty="0"/>
              <a:t>bloqueou publicação que não havia informação restrita	</a:t>
            </a: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O órgão </a:t>
            </a:r>
            <a:r>
              <a:rPr lang="pt-BR" dirty="0"/>
              <a:t>permitiu a publicação de informação restrita 	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306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706056" y="488437"/>
            <a:ext cx="2830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FORMAIS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806" y="512249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2306109" y="1531579"/>
            <a:ext cx="3741544" cy="196432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tângulo 8"/>
          <p:cNvSpPr/>
          <p:nvPr/>
        </p:nvSpPr>
        <p:spPr>
          <a:xfrm>
            <a:off x="2306109" y="2076347"/>
            <a:ext cx="3741544" cy="196432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tângulo 9"/>
          <p:cNvSpPr/>
          <p:nvPr/>
        </p:nvSpPr>
        <p:spPr>
          <a:xfrm>
            <a:off x="361166" y="1582341"/>
            <a:ext cx="8387298" cy="175432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9. </a:t>
            </a:r>
            <a:r>
              <a:rPr lang="pt-BR" dirty="0"/>
              <a:t>Caso a resposta acima seja “órgão permitiu a publicação de informação restrita””</a:t>
            </a:r>
          </a:p>
          <a:p>
            <a:pPr algn="just"/>
            <a:r>
              <a:rPr lang="pt-BR" dirty="0" smtClean="0"/>
              <a:t>Onde estava a </a:t>
            </a:r>
            <a:r>
              <a:rPr lang="pt-BR" dirty="0"/>
              <a:t>informação </a:t>
            </a:r>
            <a:r>
              <a:rPr lang="pt-BR" dirty="0" smtClean="0"/>
              <a:t>restrita?</a:t>
            </a:r>
            <a:endParaRPr lang="pt-BR" dirty="0"/>
          </a:p>
          <a:p>
            <a:pPr algn="just"/>
            <a:endParaRPr lang="pt-B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Texto da pergunta</a:t>
            </a:r>
            <a:r>
              <a:rPr lang="pt-BR" dirty="0"/>
              <a:t>	</a:t>
            </a: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Texto da resposta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Texto dos anexos</a:t>
            </a:r>
            <a:r>
              <a:rPr lang="pt-BR" dirty="0"/>
              <a:t>	</a:t>
            </a:r>
            <a:endParaRPr lang="pt-BR" b="1" dirty="0" smtClean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2779" b="56626"/>
          <a:stretch/>
        </p:blipFill>
        <p:spPr>
          <a:xfrm>
            <a:off x="3419872" y="2280459"/>
            <a:ext cx="3384376" cy="1056208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707904" y="2522586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24741E"/>
                </a:solidFill>
                <a:latin typeface="Calibri" pitchFamily="34" charset="0"/>
              </a:rPr>
              <a:t>Mais de uma opção pode ser escolhida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20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706056" y="488437"/>
            <a:ext cx="2830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FORMAIS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806" y="512249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2306109" y="1667785"/>
            <a:ext cx="3741544" cy="196432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tângulo 13"/>
          <p:cNvSpPr/>
          <p:nvPr/>
        </p:nvSpPr>
        <p:spPr>
          <a:xfrm>
            <a:off x="513566" y="1326179"/>
            <a:ext cx="8387298" cy="286232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10</a:t>
            </a:r>
            <a:r>
              <a:rPr lang="pt-BR" dirty="0"/>
              <a:t>. Em caso de acesso negado ou parcialmente concedido, a resposta apresenta justificativa para negativa conforme um dos casos previsto em legislação</a:t>
            </a:r>
            <a:r>
              <a:rPr lang="pt-BR" dirty="0" smtClean="0"/>
              <a:t>?</a:t>
            </a:r>
          </a:p>
          <a:p>
            <a:pPr algn="just"/>
            <a:endParaRPr lang="pt-B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Sim</a:t>
            </a:r>
            <a:r>
              <a:rPr lang="pt-BR" dirty="0"/>
              <a:t>	</a:t>
            </a: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Parcialmente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 se aplica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Observação:</a:t>
            </a:r>
            <a:r>
              <a:rPr lang="pt-BR" dirty="0"/>
              <a:t>	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425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395536" y="2715279"/>
            <a:ext cx="8423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Vani" panose="020B0502040204020203" pitchFamily="34" charset="0"/>
              </a:rPr>
              <a:t>CRITÉRIOS</a:t>
            </a:r>
          </a:p>
          <a:p>
            <a:pPr algn="ctr" eaLnBrk="1" hangingPunct="1"/>
            <a:r>
              <a:rPr lang="pt-BR" altLang="pt-B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Vani" panose="020B0502040204020203" pitchFamily="34" charset="0"/>
              </a:rPr>
              <a:t>Aspectos qualitativos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0999" y="4097321"/>
            <a:ext cx="452347" cy="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82967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936551" y="494656"/>
            <a:ext cx="3744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QUALITATIVOS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496" y="494657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24496" y="1655792"/>
            <a:ext cx="747448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11. </a:t>
            </a:r>
            <a:r>
              <a:rPr lang="pt-BR" dirty="0"/>
              <a:t>A resposta dada é coerente com a solicitação de informação </a:t>
            </a:r>
            <a:r>
              <a:rPr lang="pt-BR" dirty="0" smtClean="0"/>
              <a:t>apresentada?</a:t>
            </a:r>
          </a:p>
          <a:p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Sim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Parcialmente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48284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705471" y="347294"/>
            <a:ext cx="3744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QUALITATIVOS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416" y="347295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 descr="Recorte de Te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09472" y="1053670"/>
            <a:ext cx="6263566" cy="5434679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441255" y="347294"/>
            <a:ext cx="1376784" cy="36933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Exemplo 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410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755576" y="376478"/>
            <a:ext cx="3744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QUALITATIVOS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521" y="376479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24496" y="1222253"/>
            <a:ext cx="490249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12. O </a:t>
            </a:r>
            <a:r>
              <a:rPr lang="pt-BR" dirty="0"/>
              <a:t>pedido foi </a:t>
            </a:r>
            <a:r>
              <a:rPr lang="pt-BR" dirty="0" smtClean="0"/>
              <a:t>respondido?</a:t>
            </a:r>
          </a:p>
          <a:p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Sim (totalmente)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 (nenhuma das perguntas)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Parcialmente (apenas uma parte das respostas)</a:t>
            </a:r>
          </a:p>
        </p:txBody>
      </p:sp>
      <p:sp>
        <p:nvSpPr>
          <p:cNvPr id="2" name="Retângulo 1"/>
          <p:cNvSpPr/>
          <p:nvPr/>
        </p:nvSpPr>
        <p:spPr>
          <a:xfrm>
            <a:off x="288318" y="3094461"/>
            <a:ext cx="84233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b="1" dirty="0"/>
              <a:t>Observação: </a:t>
            </a: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Todas </a:t>
            </a:r>
            <a:r>
              <a:rPr lang="pt-BR" dirty="0"/>
              <a:t>as perguntas </a:t>
            </a:r>
            <a:r>
              <a:rPr lang="pt-BR" dirty="0" smtClean="0"/>
              <a:t> devem ser consideradas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Responder não </a:t>
            </a:r>
            <a:r>
              <a:rPr lang="pt-BR" dirty="0"/>
              <a:t>significa </a:t>
            </a:r>
            <a:r>
              <a:rPr lang="pt-BR" dirty="0" smtClean="0"/>
              <a:t>conceder acesso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449836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395536" y="2715279"/>
            <a:ext cx="8423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Vani" panose="020B0502040204020203" pitchFamily="34" charset="0"/>
              </a:rPr>
              <a:t>Avaliação Qualitativa </a:t>
            </a:r>
          </a:p>
          <a:p>
            <a:pPr algn="ctr" eaLnBrk="1" hangingPunct="1"/>
            <a:r>
              <a:rPr lang="pt-BR" altLang="pt-B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Vani" panose="020B0502040204020203" pitchFamily="34" charset="0"/>
              </a:rPr>
              <a:t>das Respostas da  LAI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0999" y="4097321"/>
            <a:ext cx="452347" cy="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59091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755576" y="395932"/>
            <a:ext cx="3744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QUALITATIVOS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521" y="395933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24496" y="1198592"/>
            <a:ext cx="8367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13</a:t>
            </a:r>
            <a:r>
              <a:rPr lang="pt-BR" dirty="0"/>
              <a:t>. A resposta apresenta, na medida do possível, linguagem que facilita o entendimento de qualquer cidadão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Sim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</a:t>
            </a:r>
          </a:p>
          <a:p>
            <a:endParaRPr lang="pt-BR" dirty="0" smtClean="0"/>
          </a:p>
        </p:txBody>
      </p:sp>
      <p:sp>
        <p:nvSpPr>
          <p:cNvPr id="5" name="Retângulo 4"/>
          <p:cNvSpPr/>
          <p:nvPr/>
        </p:nvSpPr>
        <p:spPr>
          <a:xfrm>
            <a:off x="288318" y="3572351"/>
            <a:ext cx="8423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Observação: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Resposta deve ser clara, objetiva e simples</a:t>
            </a:r>
          </a:p>
        </p:txBody>
      </p:sp>
    </p:spTree>
    <p:extLst>
      <p:ext uri="{BB962C8B-B14F-4D97-AF65-F5344CB8AC3E}">
        <p14:creationId xmlns:p14="http://schemas.microsoft.com/office/powerpoint/2010/main" xmlns="" val="1801749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705471" y="376478"/>
            <a:ext cx="3744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QUALITATIVOS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416" y="376479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24496" y="1412600"/>
            <a:ext cx="8367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14</a:t>
            </a:r>
            <a:r>
              <a:rPr lang="pt-BR" dirty="0"/>
              <a:t>. A resposta é escrita com correção ortográfica e/ou gramatical</a:t>
            </a:r>
            <a:r>
              <a:rPr lang="pt-BR" dirty="0" smtClean="0"/>
              <a:t>?</a:t>
            </a:r>
          </a:p>
          <a:p>
            <a:r>
              <a:rPr lang="pt-BR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Sim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</a:t>
            </a:r>
          </a:p>
        </p:txBody>
      </p:sp>
    </p:spTree>
    <p:extLst>
      <p:ext uri="{BB962C8B-B14F-4D97-AF65-F5344CB8AC3E}">
        <p14:creationId xmlns:p14="http://schemas.microsoft.com/office/powerpoint/2010/main" xmlns="" val="2889870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755576" y="513580"/>
            <a:ext cx="3744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QUALITATIVOS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521" y="513581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24496" y="1655792"/>
            <a:ext cx="8367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15. </a:t>
            </a:r>
            <a:r>
              <a:rPr lang="pt-BR" dirty="0"/>
              <a:t>Faltou cordialidade na linguagem empregada na resposta?</a:t>
            </a:r>
          </a:p>
          <a:p>
            <a:r>
              <a:rPr lang="pt-BR" dirty="0" smtClean="0"/>
              <a:t>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Sim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366586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755576" y="513580"/>
            <a:ext cx="37444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QUALITATIVOS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521" y="513581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79252" y="1315261"/>
            <a:ext cx="8367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16</a:t>
            </a:r>
            <a:r>
              <a:rPr lang="pt-BR" dirty="0"/>
              <a:t>. A resposta utiliza termos técnicos desnecessariamente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Sim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</a:t>
            </a:r>
          </a:p>
          <a:p>
            <a:endParaRPr lang="pt-BR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346832" y="3016461"/>
            <a:ext cx="8142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Observação: </a:t>
            </a:r>
            <a:r>
              <a:rPr lang="pt-BR" b="1" dirty="0" smtClean="0"/>
              <a:t> </a:t>
            </a:r>
            <a:r>
              <a:rPr lang="pt-BR" dirty="0" smtClean="0"/>
              <a:t>em alguns casos, a resposta exige o uso de uma linguagem técnica devido a própria natureza da pergunta realizada.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7975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0"/>
          <p:cNvSpPr txBox="1"/>
          <p:nvPr/>
        </p:nvSpPr>
        <p:spPr>
          <a:xfrm>
            <a:off x="971600" y="3284984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pt-BR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tamara.bakuzis@cgu.gov.br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pt-B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pt-B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pt-BR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1512"/>
          <a:stretch>
            <a:fillRect/>
          </a:stretch>
        </p:blipFill>
        <p:spPr bwMode="auto">
          <a:xfrm>
            <a:off x="3948113" y="2301875"/>
            <a:ext cx="13604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495675" y="3597275"/>
            <a:ext cx="21323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3200" b="1" dirty="0" smtClean="0">
                <a:solidFill>
                  <a:srgbClr val="336600"/>
                </a:solidFill>
                <a:latin typeface="Calibri" pitchFamily="34" charset="0"/>
              </a:rPr>
              <a:t>OBRIGADA </a:t>
            </a:r>
            <a:endParaRPr lang="pt-BR" altLang="pt-BR" sz="3200" b="1" dirty="0">
              <a:solidFill>
                <a:srgbClr val="3366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2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8363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31824" y="4005064"/>
            <a:ext cx="8377236" cy="1208276"/>
            <a:chOff x="0" y="3974477"/>
            <a:chExt cx="8377236" cy="1208276"/>
          </a:xfrm>
        </p:grpSpPr>
        <p:sp>
          <p:nvSpPr>
            <p:cNvPr id="10" name="Retângulo 9"/>
            <p:cNvSpPr/>
            <p:nvPr/>
          </p:nvSpPr>
          <p:spPr>
            <a:xfrm>
              <a:off x="0" y="3974477"/>
              <a:ext cx="8377236" cy="99346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0" y="4189286"/>
              <a:ext cx="8377236" cy="993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Aft>
                  <a:spcPct val="35000"/>
                </a:spcAft>
              </a:pPr>
              <a:endParaRPr lang="pt-BR" sz="2400" b="0" kern="1200" dirty="0" smtClean="0"/>
            </a:p>
          </p:txBody>
        </p:sp>
      </p:grpSp>
      <p:sp>
        <p:nvSpPr>
          <p:cNvPr id="26" name="Retângulo 25"/>
          <p:cNvSpPr>
            <a:spLocks noChangeArrowheads="1"/>
          </p:cNvSpPr>
          <p:nvPr/>
        </p:nvSpPr>
        <p:spPr bwMode="auto">
          <a:xfrm>
            <a:off x="710416" y="526572"/>
            <a:ext cx="1999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JUSTIFICATIVA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166" y="550384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29962" y="1956891"/>
            <a:ext cx="8079098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 smtClean="0"/>
              <a:t>Atualmente os </a:t>
            </a:r>
            <a:r>
              <a:rPr lang="pt-BR" sz="2400" dirty="0"/>
              <a:t>pedidos de </a:t>
            </a:r>
            <a:r>
              <a:rPr lang="pt-BR" sz="2400" dirty="0" smtClean="0"/>
              <a:t>informações são monitorados por </a:t>
            </a:r>
            <a:r>
              <a:rPr lang="pt-BR" sz="2400" dirty="0"/>
              <a:t>meio das análises dos relatórios estatísticos do </a:t>
            </a:r>
            <a:r>
              <a:rPr lang="pt-BR" sz="2400" dirty="0" err="1" smtClean="0"/>
              <a:t>e-SIC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Avaliação qualitativa ocorre:</a:t>
            </a:r>
          </a:p>
          <a:p>
            <a:pPr lvl="1" algn="just"/>
            <a:r>
              <a:rPr lang="pt-BR" sz="2000" dirty="0" smtClean="0"/>
              <a:t>Por meio da pesquisa </a:t>
            </a:r>
            <a:r>
              <a:rPr lang="pt-BR" sz="2000" dirty="0"/>
              <a:t>de satisfação do </a:t>
            </a:r>
            <a:r>
              <a:rPr lang="pt-BR" sz="2000" dirty="0" smtClean="0"/>
              <a:t>requerente (subjetivo)</a:t>
            </a:r>
          </a:p>
          <a:p>
            <a:pPr lvl="1" algn="just"/>
            <a:r>
              <a:rPr lang="pt-BR" sz="2000" dirty="0" smtClean="0"/>
              <a:t>Esporadicamente, a </a:t>
            </a:r>
            <a:r>
              <a:rPr lang="pt-BR" sz="2000" dirty="0"/>
              <a:t>partir de uma denúncia, reclamação ou até mesmo de </a:t>
            </a:r>
            <a:r>
              <a:rPr lang="pt-BR" sz="2000" dirty="0" smtClean="0"/>
              <a:t>ofício.</a:t>
            </a:r>
            <a:endParaRPr lang="pt-BR" sz="2000" dirty="0"/>
          </a:p>
          <a:p>
            <a:pPr marL="0" indent="0">
              <a:buNone/>
            </a:pPr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1302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3577047"/>
            <a:ext cx="8377236" cy="1208276"/>
            <a:chOff x="0" y="3974477"/>
            <a:chExt cx="8377236" cy="1208276"/>
          </a:xfrm>
        </p:grpSpPr>
        <p:sp>
          <p:nvSpPr>
            <p:cNvPr id="10" name="Retângulo 9"/>
            <p:cNvSpPr/>
            <p:nvPr/>
          </p:nvSpPr>
          <p:spPr>
            <a:xfrm>
              <a:off x="0" y="3974477"/>
              <a:ext cx="8377236" cy="99346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0" y="4189286"/>
              <a:ext cx="8377236" cy="993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Aft>
                  <a:spcPct val="35000"/>
                </a:spcAft>
              </a:pPr>
              <a:endParaRPr lang="pt-BR" sz="2400" b="0" kern="1200" dirty="0" smtClean="0"/>
            </a:p>
          </p:txBody>
        </p:sp>
      </p:grpSp>
      <p:sp>
        <p:nvSpPr>
          <p:cNvPr id="26" name="Retângulo 25"/>
          <p:cNvSpPr>
            <a:spLocks noChangeArrowheads="1"/>
          </p:cNvSpPr>
          <p:nvPr/>
        </p:nvSpPr>
        <p:spPr bwMode="auto">
          <a:xfrm>
            <a:off x="710415" y="478710"/>
            <a:ext cx="1584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OBJETIVOS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165" y="502522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425376" y="131406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/>
            <a:endParaRPr lang="pt-BR" sz="2800" dirty="0" smtClean="0">
              <a:solidFill>
                <a:srgbClr val="FF0000"/>
              </a:solidFill>
            </a:endParaRPr>
          </a:p>
          <a:p>
            <a:pPr marL="0" lvl="2" indent="0">
              <a:buFont typeface="Arial" panose="020B0604020202020204" pitchFamily="34" charset="0"/>
              <a:buNone/>
            </a:pPr>
            <a:r>
              <a:rPr lang="pt-BR" sz="2800" dirty="0" smtClean="0">
                <a:solidFill>
                  <a:srgbClr val="FF0000"/>
                </a:solidFill>
              </a:rPr>
              <a:t/>
            </a:r>
            <a:br>
              <a:rPr lang="pt-BR" sz="2800" dirty="0" smtClean="0">
                <a:solidFill>
                  <a:srgbClr val="FF0000"/>
                </a:solidFill>
              </a:rPr>
            </a:b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48566" y="1517265"/>
            <a:ext cx="8584098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pt-BR" sz="2400" dirty="0" smtClean="0"/>
              <a:t>Identificar </a:t>
            </a:r>
            <a:r>
              <a:rPr lang="pt-BR" sz="2400" dirty="0"/>
              <a:t>problemas nas qualidades das respostas a pedidos de acesso à informação, de forma a embasar a realização de ações corretivas </a:t>
            </a:r>
            <a:endParaRPr lang="pt-BR" sz="2400" dirty="0" smtClean="0"/>
          </a:p>
          <a:p>
            <a:pPr lvl="0" algn="just"/>
            <a:endParaRPr lang="pt-BR" sz="2400" dirty="0"/>
          </a:p>
          <a:p>
            <a:pPr lvl="0" algn="just"/>
            <a:r>
              <a:rPr lang="pt-BR" sz="2400" dirty="0"/>
              <a:t>Melhorar a qualidade das respostas dos órgãos e entidades do Poder Executivo federal no âmbito da LAI</a:t>
            </a:r>
            <a:r>
              <a:rPr lang="pt-BR" sz="2400" dirty="0" smtClean="0"/>
              <a:t>.</a:t>
            </a:r>
          </a:p>
          <a:p>
            <a:pPr lvl="0" algn="just"/>
            <a:endParaRPr lang="pt-BR" sz="2400" dirty="0"/>
          </a:p>
          <a:p>
            <a:pPr lvl="0" algn="just"/>
            <a:r>
              <a:rPr lang="pt-BR" sz="2400" dirty="0"/>
              <a:t>Identificar boas práticas para o cumprimento da Lei de Acesso à </a:t>
            </a:r>
            <a:r>
              <a:rPr lang="pt-BR" sz="2400" dirty="0" smtClean="0"/>
              <a:t>Informação</a:t>
            </a:r>
          </a:p>
          <a:p>
            <a:pPr lvl="0" algn="just"/>
            <a:endParaRPr lang="pt-BR" sz="2400" dirty="0"/>
          </a:p>
          <a:p>
            <a:pPr lvl="0" algn="just"/>
            <a:r>
              <a:rPr lang="pt-BR" sz="2400" dirty="0"/>
              <a:t> Diminuir quantidade de recursos relativos a pedidos de acesso à informação</a:t>
            </a:r>
          </a:p>
          <a:p>
            <a:pPr marL="342900" lvl="2" indent="-342900" algn="just"/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190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31824" y="4005064"/>
            <a:ext cx="8377236" cy="1208276"/>
            <a:chOff x="0" y="3974477"/>
            <a:chExt cx="8377236" cy="1208276"/>
          </a:xfrm>
        </p:grpSpPr>
        <p:sp>
          <p:nvSpPr>
            <p:cNvPr id="10" name="Retângulo 9"/>
            <p:cNvSpPr/>
            <p:nvPr/>
          </p:nvSpPr>
          <p:spPr>
            <a:xfrm>
              <a:off x="0" y="3974477"/>
              <a:ext cx="8377236" cy="99346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0" y="4189286"/>
              <a:ext cx="8377236" cy="993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Aft>
                  <a:spcPct val="35000"/>
                </a:spcAft>
              </a:pPr>
              <a:endParaRPr lang="pt-BR" sz="2400" b="0" kern="1200" dirty="0" smtClean="0"/>
            </a:p>
          </p:txBody>
        </p:sp>
      </p:grpSp>
      <p:sp>
        <p:nvSpPr>
          <p:cNvPr id="26" name="Retângulo 25"/>
          <p:cNvSpPr>
            <a:spLocks noChangeArrowheads="1"/>
          </p:cNvSpPr>
          <p:nvPr/>
        </p:nvSpPr>
        <p:spPr bwMode="auto">
          <a:xfrm>
            <a:off x="723116" y="478710"/>
            <a:ext cx="2959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DESCRIÇÃO DA AÇÃO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866" y="502522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42141" y="1428550"/>
            <a:ext cx="79902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A tarefa consiste em avaliar as respostas dadas pelos órgãos aos pedidos de informação feitos por meio do </a:t>
            </a:r>
            <a:r>
              <a:rPr lang="pt-BR" sz="2400" dirty="0" err="1"/>
              <a:t>e-SIC</a:t>
            </a:r>
            <a:r>
              <a:rPr lang="pt-BR" sz="2400" dirty="0"/>
              <a:t>, no âmbito da LAI.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Para </a:t>
            </a:r>
            <a:r>
              <a:rPr lang="pt-BR" sz="2400" dirty="0"/>
              <a:t>tanto, cada NAP receberá um grupo de pedidos conforme a definição da tabela amostral.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Os pedidos serão avaliados em relação a aspectos formais e qualitativos. Para avaliá-los, o servidor do NAP preencherá uma “Ficha de Avaliação das Repostas dos Pedidos da LAI” e responderá a perguntas relacionadas a tais critérios.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5639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31824" y="4005064"/>
            <a:ext cx="8377236" cy="1208276"/>
            <a:chOff x="0" y="3974477"/>
            <a:chExt cx="8377236" cy="1208276"/>
          </a:xfrm>
        </p:grpSpPr>
        <p:sp>
          <p:nvSpPr>
            <p:cNvPr id="10" name="Retângulo 9"/>
            <p:cNvSpPr/>
            <p:nvPr/>
          </p:nvSpPr>
          <p:spPr>
            <a:xfrm>
              <a:off x="0" y="3974477"/>
              <a:ext cx="8377236" cy="99346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0" y="4189286"/>
              <a:ext cx="8377236" cy="993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Aft>
                  <a:spcPct val="35000"/>
                </a:spcAft>
              </a:pPr>
              <a:endParaRPr lang="pt-BR" sz="2400" b="0" kern="1200" dirty="0" smtClean="0"/>
            </a:p>
          </p:txBody>
        </p:sp>
      </p:grpSp>
      <p:sp>
        <p:nvSpPr>
          <p:cNvPr id="26" name="Retângulo 25"/>
          <p:cNvSpPr>
            <a:spLocks noChangeArrowheads="1"/>
          </p:cNvSpPr>
          <p:nvPr/>
        </p:nvSpPr>
        <p:spPr bwMode="auto">
          <a:xfrm>
            <a:off x="723116" y="498165"/>
            <a:ext cx="12197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ESCOPO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866" y="521977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59058" y="1305344"/>
            <a:ext cx="842234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Respostas aos pedidos </a:t>
            </a:r>
            <a:r>
              <a:rPr lang="pt-BR" sz="2000" dirty="0"/>
              <a:t>feitos a partir do </a:t>
            </a:r>
            <a:r>
              <a:rPr lang="pt-BR" sz="2000" dirty="0" err="1"/>
              <a:t>e-SIC</a:t>
            </a:r>
            <a:r>
              <a:rPr lang="pt-BR" sz="2000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Apenas repostas dadas ao pedido inicial.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Pedidos com respostas </a:t>
            </a:r>
            <a:r>
              <a:rPr lang="pt-BR" sz="2000" dirty="0" smtClean="0"/>
              <a:t>fornecidas no </a:t>
            </a:r>
            <a:r>
              <a:rPr lang="pt-BR" sz="2000" dirty="0"/>
              <a:t>1º semestre de </a:t>
            </a:r>
            <a:r>
              <a:rPr lang="pt-BR" sz="2000" dirty="0" smtClean="0"/>
              <a:t>2015.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Pedidos com os seguintes tipos de resposta: acesso concedido; acesso parcialmente concedido; acesso negado; não se trata de um solicitação de informação</a:t>
            </a:r>
            <a:r>
              <a:rPr lang="pt-BR" sz="20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Pedidos </a:t>
            </a:r>
            <a:r>
              <a:rPr lang="pt-BR" sz="2000" dirty="0"/>
              <a:t>feitos para órgãos/entidades da Administração Direta, Agências Reguladoras, Autarquias e Estatais.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i="1" dirty="0" smtClean="0"/>
              <a:t>OBS: Não </a:t>
            </a:r>
            <a:r>
              <a:rPr lang="pt-BR" sz="2000" i="1" dirty="0"/>
              <a:t>serão avaliados os pedidos direcionados para as Universidades e Instituição de Ensinos Superiores.  </a:t>
            </a:r>
            <a:r>
              <a:rPr lang="pt-BR" sz="2000" i="1" dirty="0" smtClean="0"/>
              <a:t> Não serão avaliados respostas dadas aos recursos.</a:t>
            </a:r>
            <a:endParaRPr lang="pt-BR" sz="2000" i="1" dirty="0"/>
          </a:p>
        </p:txBody>
      </p:sp>
    </p:spTree>
    <p:extLst>
      <p:ext uri="{BB962C8B-B14F-4D97-AF65-F5344CB8AC3E}">
        <p14:creationId xmlns:p14="http://schemas.microsoft.com/office/powerpoint/2010/main" xmlns="" val="24447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31824" y="4005064"/>
            <a:ext cx="8377236" cy="1208276"/>
            <a:chOff x="0" y="3974477"/>
            <a:chExt cx="8377236" cy="1208276"/>
          </a:xfrm>
        </p:grpSpPr>
        <p:sp>
          <p:nvSpPr>
            <p:cNvPr id="10" name="Retângulo 9"/>
            <p:cNvSpPr/>
            <p:nvPr/>
          </p:nvSpPr>
          <p:spPr>
            <a:xfrm>
              <a:off x="0" y="3974477"/>
              <a:ext cx="8377236" cy="99346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ângulo 10"/>
            <p:cNvSpPr/>
            <p:nvPr/>
          </p:nvSpPr>
          <p:spPr>
            <a:xfrm>
              <a:off x="0" y="4189286"/>
              <a:ext cx="8377236" cy="993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Aft>
                  <a:spcPct val="35000"/>
                </a:spcAft>
              </a:pPr>
              <a:endParaRPr lang="pt-BR" sz="2400" b="0" kern="1200" dirty="0" smtClean="0"/>
            </a:p>
          </p:txBody>
        </p:sp>
      </p:grpSp>
      <p:sp>
        <p:nvSpPr>
          <p:cNvPr id="26" name="Retângulo 25"/>
          <p:cNvSpPr>
            <a:spLocks noChangeArrowheads="1"/>
          </p:cNvSpPr>
          <p:nvPr/>
        </p:nvSpPr>
        <p:spPr bwMode="auto">
          <a:xfrm>
            <a:off x="723116" y="488437"/>
            <a:ext cx="2783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ANÁLISE AMOSTRAL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866" y="512249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4690477"/>
              </p:ext>
            </p:extLst>
          </p:nvPr>
        </p:nvGraphicFramePr>
        <p:xfrm>
          <a:off x="554841" y="1748762"/>
          <a:ext cx="8148504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8586"/>
                <a:gridCol w="1277684"/>
                <a:gridCol w="1228091"/>
                <a:gridCol w="1201041"/>
                <a:gridCol w="1777216"/>
                <a:gridCol w="1385886"/>
              </a:tblGrid>
              <a:tr h="1905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Erro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7%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TIPO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Qtde Órgãos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Qtde Pedidos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Amostra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Universo Pedidos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Amostra Final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Universo Total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Universo Total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Órgãos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da Amostra de Órgão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Pedidos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Adm. Direta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62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10.025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29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3.839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2.264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Agência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9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2.717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6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2.357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1.113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Autarquia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38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4.714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15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1.143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524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Estatal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60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4.202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1.870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902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Sub-Total 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169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21.658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69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9.209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4.803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Top 10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10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21.272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10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21.272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1.428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Total Geral 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179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42.930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79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30.481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6.231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76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395536" y="2715279"/>
            <a:ext cx="8423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Vani" panose="020B0502040204020203" pitchFamily="34" charset="0"/>
              </a:rPr>
              <a:t>CRITÉRIOS</a:t>
            </a:r>
          </a:p>
          <a:p>
            <a:pPr algn="ctr" eaLnBrk="1" hangingPunct="1"/>
            <a:r>
              <a:rPr lang="pt-BR" altLang="pt-B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Vani" panose="020B0502040204020203" pitchFamily="34" charset="0"/>
              </a:rPr>
              <a:t>Aspectos formais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0999" y="4097321"/>
            <a:ext cx="452347" cy="70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6986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306109" y="1531579"/>
            <a:ext cx="3741544" cy="196432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706056" y="488437"/>
            <a:ext cx="2830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ASPECTOS FORMAIS </a:t>
            </a:r>
            <a:endParaRPr lang="pt-BR" altLang="pt-B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806" y="512249"/>
            <a:ext cx="361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529205" y="1362819"/>
            <a:ext cx="83872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/>
              <a:t>A </a:t>
            </a:r>
            <a:r>
              <a:rPr lang="pt-BR" dirty="0"/>
              <a:t>resposta traz informação sobre a possibilidade de recurso</a:t>
            </a:r>
            <a:r>
              <a:rPr lang="pt-BR" dirty="0" smtClean="0"/>
              <a:t>?</a:t>
            </a:r>
          </a:p>
          <a:p>
            <a:pPr marL="342900" indent="-342900">
              <a:buAutoNum type="arabicPeriod"/>
            </a:pPr>
            <a:r>
              <a:rPr lang="pt-BR" i="1" dirty="0"/>
              <a:t>A resposta traz informação sobre o </a:t>
            </a:r>
            <a:r>
              <a:rPr lang="pt-BR" b="1" i="1" dirty="0"/>
              <a:t>prazo </a:t>
            </a:r>
            <a:r>
              <a:rPr lang="pt-BR" i="1" dirty="0"/>
              <a:t>para recurso</a:t>
            </a:r>
            <a:r>
              <a:rPr lang="pt-BR" i="1" dirty="0" smtClean="0"/>
              <a:t>?</a:t>
            </a:r>
          </a:p>
          <a:p>
            <a:pPr marL="342900" indent="-342900">
              <a:buAutoNum type="arabicPeriod"/>
            </a:pPr>
            <a:r>
              <a:rPr lang="pt-BR" i="1" dirty="0"/>
              <a:t>A resposta traz informação sobre </a:t>
            </a:r>
            <a:r>
              <a:rPr lang="pt-BR" b="1" i="1" dirty="0"/>
              <a:t>autoridade competente para apreciação</a:t>
            </a:r>
            <a:r>
              <a:rPr lang="pt-BR" i="1" dirty="0"/>
              <a:t> do recurso?</a:t>
            </a:r>
            <a:endParaRPr lang="pt-BR" i="1" dirty="0" smtClean="0"/>
          </a:p>
          <a:p>
            <a:pPr marL="342900" indent="-342900">
              <a:buAutoNum type="arabicPeriod"/>
            </a:pPr>
            <a:r>
              <a:rPr lang="pt-BR" i="1" dirty="0" smtClean="0"/>
              <a:t>A </a:t>
            </a:r>
            <a:r>
              <a:rPr lang="pt-BR" i="1" dirty="0"/>
              <a:t>resposta traz indicação da </a:t>
            </a:r>
            <a:r>
              <a:rPr lang="pt-BR" b="1" i="1" dirty="0"/>
              <a:t>área responsável pela resposta</a:t>
            </a:r>
            <a:r>
              <a:rPr lang="pt-BR" i="1" dirty="0" smtClean="0"/>
              <a:t>?</a:t>
            </a:r>
          </a:p>
          <a:p>
            <a:pPr marL="342900" indent="-342900">
              <a:buAutoNum type="arabicPeriod"/>
            </a:pPr>
            <a:endParaRPr lang="pt-BR" i="1" dirty="0"/>
          </a:p>
          <a:p>
            <a:pPr marL="342900" indent="-342900">
              <a:buAutoNum type="arabicPeriod"/>
            </a:pPr>
            <a:endParaRPr lang="pt-BR" i="1" dirty="0" smtClean="0"/>
          </a:p>
          <a:p>
            <a:r>
              <a:rPr lang="pt-BR" i="1" dirty="0" smtClean="0"/>
              <a:t>Possibilidades: </a:t>
            </a:r>
            <a:endParaRPr lang="pt-BR" i="1" dirty="0"/>
          </a:p>
          <a:p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Sim</a:t>
            </a:r>
            <a:r>
              <a:rPr lang="pt-BR" dirty="0"/>
              <a:t>	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Não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514005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842</Words>
  <Application>Microsoft Office PowerPoint</Application>
  <PresentationFormat>Apresentação na tela (4:3)</PresentationFormat>
  <Paragraphs>227</Paragraphs>
  <Slides>25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04096802140</dc:creator>
  <cp:lastModifiedBy>Eventos</cp:lastModifiedBy>
  <cp:revision>11</cp:revision>
  <dcterms:created xsi:type="dcterms:W3CDTF">2015-09-08T16:06:18Z</dcterms:created>
  <dcterms:modified xsi:type="dcterms:W3CDTF">2015-10-14T11:47:30Z</dcterms:modified>
</cp:coreProperties>
</file>