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handoutMasterIdLst>
    <p:handoutMasterId r:id="rId33"/>
  </p:handoutMasterIdLst>
  <p:sldIdLst>
    <p:sldId id="299" r:id="rId2"/>
    <p:sldId id="361" r:id="rId3"/>
    <p:sldId id="301" r:id="rId4"/>
    <p:sldId id="357" r:id="rId5"/>
    <p:sldId id="359" r:id="rId6"/>
    <p:sldId id="365" r:id="rId7"/>
    <p:sldId id="358" r:id="rId8"/>
    <p:sldId id="360" r:id="rId9"/>
    <p:sldId id="367" r:id="rId10"/>
    <p:sldId id="366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54" r:id="rId20"/>
    <p:sldId id="376" r:id="rId21"/>
    <p:sldId id="379" r:id="rId22"/>
    <p:sldId id="380" r:id="rId23"/>
    <p:sldId id="377" r:id="rId24"/>
    <p:sldId id="381" r:id="rId25"/>
    <p:sldId id="382" r:id="rId26"/>
    <p:sldId id="383" r:id="rId27"/>
    <p:sldId id="384" r:id="rId28"/>
    <p:sldId id="385" r:id="rId29"/>
    <p:sldId id="386" r:id="rId30"/>
    <p:sldId id="331" r:id="rId3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FFFF99"/>
    <a:srgbClr val="FFFFCC"/>
    <a:srgbClr val="E19909"/>
    <a:srgbClr val="296530"/>
    <a:srgbClr val="339933"/>
    <a:srgbClr val="0066CC"/>
    <a:srgbClr val="323B7A"/>
    <a:srgbClr val="F5A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a&#231;&#227;o%20Rede%20Sic\Analise%20T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presenta&#231;&#227;o%20Rede%20Sic\Analise%20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marafb\Desktop\Analise%20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'por órgão'!$B$2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296530"/>
            </a:solidFill>
          </c:spPr>
          <c:invertIfNegative val="0"/>
          <c:cat>
            <c:strRef>
              <c:f>'por órgão'!$A$3:$A$26</c:f>
              <c:strCache>
                <c:ptCount val="24"/>
                <c:pt idx="0">
                  <c:v>Saúde</c:v>
                </c:pt>
                <c:pt idx="1">
                  <c:v>MDA</c:v>
                </c:pt>
                <c:pt idx="2">
                  <c:v>Pesca e Aquicultura</c:v>
                </c:pt>
                <c:pt idx="3">
                  <c:v>MPS</c:v>
                </c:pt>
                <c:pt idx="4">
                  <c:v>MRE</c:v>
                </c:pt>
                <c:pt idx="5">
                  <c:v>Cidades</c:v>
                </c:pt>
                <c:pt idx="6">
                  <c:v>Esporte</c:v>
                </c:pt>
                <c:pt idx="7">
                  <c:v>MEC</c:v>
                </c:pt>
                <c:pt idx="8">
                  <c:v>Minas e Energia</c:v>
                </c:pt>
                <c:pt idx="9">
                  <c:v>Trabalho e emprego</c:v>
                </c:pt>
                <c:pt idx="10">
                  <c:v>MAPA</c:v>
                </c:pt>
                <c:pt idx="11">
                  <c:v> Comunicações</c:v>
                </c:pt>
                <c:pt idx="12">
                  <c:v>MDIC</c:v>
                </c:pt>
                <c:pt idx="13">
                  <c:v>MDS</c:v>
                </c:pt>
                <c:pt idx="14">
                  <c:v>Cultura</c:v>
                </c:pt>
                <c:pt idx="15">
                  <c:v>Planejamento</c:v>
                </c:pt>
                <c:pt idx="16">
                  <c:v>Transportes</c:v>
                </c:pt>
                <c:pt idx="17">
                  <c:v>Integração Nacional</c:v>
                </c:pt>
                <c:pt idx="18">
                  <c:v>MCTI</c:v>
                </c:pt>
                <c:pt idx="19">
                  <c:v>Meio Ambiente</c:v>
                </c:pt>
                <c:pt idx="20">
                  <c:v>Turismo</c:v>
                </c:pt>
                <c:pt idx="21">
                  <c:v>Defesa</c:v>
                </c:pt>
                <c:pt idx="22">
                  <c:v>Fazenda</c:v>
                </c:pt>
                <c:pt idx="23">
                  <c:v>Justiça</c:v>
                </c:pt>
              </c:strCache>
            </c:strRef>
          </c:cat>
          <c:val>
            <c:numRef>
              <c:f>'por órgão'!$B$3:$B$26</c:f>
              <c:numCache>
                <c:formatCode>General</c:formatCode>
                <c:ptCount val="24"/>
                <c:pt idx="0">
                  <c:v>10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20</c:v>
                </c:pt>
                <c:pt idx="10">
                  <c:v>21</c:v>
                </c:pt>
                <c:pt idx="11">
                  <c:v>21</c:v>
                </c:pt>
                <c:pt idx="12">
                  <c:v>22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22</c:v>
                </c:pt>
                <c:pt idx="17">
                  <c:v>23</c:v>
                </c:pt>
                <c:pt idx="18">
                  <c:v>24</c:v>
                </c:pt>
                <c:pt idx="19">
                  <c:v>24</c:v>
                </c:pt>
                <c:pt idx="20">
                  <c:v>24</c:v>
                </c:pt>
                <c:pt idx="21">
                  <c:v>25</c:v>
                </c:pt>
                <c:pt idx="22">
                  <c:v>25</c:v>
                </c:pt>
                <c:pt idx="23">
                  <c:v>28</c:v>
                </c:pt>
              </c:numCache>
            </c:numRef>
          </c:val>
        </c:ser>
        <c:ser>
          <c:idx val="1"/>
          <c:order val="1"/>
          <c:tx>
            <c:strRef>
              <c:f>'por órgão'!$C$2</c:f>
              <c:strCache>
                <c:ptCount val="1"/>
                <c:pt idx="0">
                  <c:v>Cumpre parcialmente </c:v>
                </c:pt>
              </c:strCache>
            </c:strRef>
          </c:tx>
          <c:spPr>
            <a:solidFill>
              <a:srgbClr val="E19909"/>
            </a:solidFill>
          </c:spPr>
          <c:invertIfNegative val="0"/>
          <c:cat>
            <c:strRef>
              <c:f>'por órgão'!$A$3:$A$26</c:f>
              <c:strCache>
                <c:ptCount val="24"/>
                <c:pt idx="0">
                  <c:v>Saúde</c:v>
                </c:pt>
                <c:pt idx="1">
                  <c:v>MDA</c:v>
                </c:pt>
                <c:pt idx="2">
                  <c:v>Pesca e Aquicultura</c:v>
                </c:pt>
                <c:pt idx="3">
                  <c:v>MPS</c:v>
                </c:pt>
                <c:pt idx="4">
                  <c:v>MRE</c:v>
                </c:pt>
                <c:pt idx="5">
                  <c:v>Cidades</c:v>
                </c:pt>
                <c:pt idx="6">
                  <c:v>Esporte</c:v>
                </c:pt>
                <c:pt idx="7">
                  <c:v>MEC</c:v>
                </c:pt>
                <c:pt idx="8">
                  <c:v>Minas e Energia</c:v>
                </c:pt>
                <c:pt idx="9">
                  <c:v>Trabalho e emprego</c:v>
                </c:pt>
                <c:pt idx="10">
                  <c:v>MAPA</c:v>
                </c:pt>
                <c:pt idx="11">
                  <c:v> Comunicações</c:v>
                </c:pt>
                <c:pt idx="12">
                  <c:v>MDIC</c:v>
                </c:pt>
                <c:pt idx="13">
                  <c:v>MDS</c:v>
                </c:pt>
                <c:pt idx="14">
                  <c:v>Cultura</c:v>
                </c:pt>
                <c:pt idx="15">
                  <c:v>Planejamento</c:v>
                </c:pt>
                <c:pt idx="16">
                  <c:v>Transportes</c:v>
                </c:pt>
                <c:pt idx="17">
                  <c:v>Integração Nacional</c:v>
                </c:pt>
                <c:pt idx="18">
                  <c:v>MCTI</c:v>
                </c:pt>
                <c:pt idx="19">
                  <c:v>Meio Ambiente</c:v>
                </c:pt>
                <c:pt idx="20">
                  <c:v>Turismo</c:v>
                </c:pt>
                <c:pt idx="21">
                  <c:v>Defesa</c:v>
                </c:pt>
                <c:pt idx="22">
                  <c:v>Fazenda</c:v>
                </c:pt>
                <c:pt idx="23">
                  <c:v>Justiça</c:v>
                </c:pt>
              </c:strCache>
            </c:strRef>
          </c:cat>
          <c:val>
            <c:numRef>
              <c:f>'por órgão'!$C$3:$C$26</c:f>
              <c:numCache>
                <c:formatCode>General</c:formatCode>
                <c:ptCount val="24"/>
                <c:pt idx="0">
                  <c:v>9</c:v>
                </c:pt>
                <c:pt idx="1">
                  <c:v>7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2</c:v>
                </c:pt>
                <c:pt idx="11">
                  <c:v>4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6</c:v>
                </c:pt>
                <c:pt idx="16">
                  <c:v>5</c:v>
                </c:pt>
                <c:pt idx="17">
                  <c:v>2</c:v>
                </c:pt>
                <c:pt idx="18">
                  <c:v>0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</c:ser>
        <c:ser>
          <c:idx val="2"/>
          <c:order val="2"/>
          <c:tx>
            <c:strRef>
              <c:f>'por órgão'!$D$2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'por órgão'!$A$3:$A$26</c:f>
              <c:strCache>
                <c:ptCount val="24"/>
                <c:pt idx="0">
                  <c:v>Saúde</c:v>
                </c:pt>
                <c:pt idx="1">
                  <c:v>MDA</c:v>
                </c:pt>
                <c:pt idx="2">
                  <c:v>Pesca e Aquicultura</c:v>
                </c:pt>
                <c:pt idx="3">
                  <c:v>MPS</c:v>
                </c:pt>
                <c:pt idx="4">
                  <c:v>MRE</c:v>
                </c:pt>
                <c:pt idx="5">
                  <c:v>Cidades</c:v>
                </c:pt>
                <c:pt idx="6">
                  <c:v>Esporte</c:v>
                </c:pt>
                <c:pt idx="7">
                  <c:v>MEC</c:v>
                </c:pt>
                <c:pt idx="8">
                  <c:v>Minas e Energia</c:v>
                </c:pt>
                <c:pt idx="9">
                  <c:v>Trabalho e emprego</c:v>
                </c:pt>
                <c:pt idx="10">
                  <c:v>MAPA</c:v>
                </c:pt>
                <c:pt idx="11">
                  <c:v> Comunicações</c:v>
                </c:pt>
                <c:pt idx="12">
                  <c:v>MDIC</c:v>
                </c:pt>
                <c:pt idx="13">
                  <c:v>MDS</c:v>
                </c:pt>
                <c:pt idx="14">
                  <c:v>Cultura</c:v>
                </c:pt>
                <c:pt idx="15">
                  <c:v>Planejamento</c:v>
                </c:pt>
                <c:pt idx="16">
                  <c:v>Transportes</c:v>
                </c:pt>
                <c:pt idx="17">
                  <c:v>Integração Nacional</c:v>
                </c:pt>
                <c:pt idx="18">
                  <c:v>MCTI</c:v>
                </c:pt>
                <c:pt idx="19">
                  <c:v>Meio Ambiente</c:v>
                </c:pt>
                <c:pt idx="20">
                  <c:v>Turismo</c:v>
                </c:pt>
                <c:pt idx="21">
                  <c:v>Defesa</c:v>
                </c:pt>
                <c:pt idx="22">
                  <c:v>Fazenda</c:v>
                </c:pt>
                <c:pt idx="23">
                  <c:v>Justiça</c:v>
                </c:pt>
              </c:strCache>
            </c:strRef>
          </c:cat>
          <c:val>
            <c:numRef>
              <c:f>'por órgão'!$D$3:$D$26</c:f>
              <c:numCache>
                <c:formatCode>General</c:formatCode>
                <c:ptCount val="2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7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2</c:v>
                </c:pt>
                <c:pt idx="18">
                  <c:v>3</c:v>
                </c:pt>
                <c:pt idx="19">
                  <c:v>1</c:v>
                </c:pt>
                <c:pt idx="21">
                  <c:v>0</c:v>
                </c:pt>
                <c:pt idx="22">
                  <c:v>1</c:v>
                </c:pt>
              </c:numCache>
            </c:numRef>
          </c:val>
        </c:ser>
        <c:ser>
          <c:idx val="3"/>
          <c:order val="3"/>
          <c:tx>
            <c:strRef>
              <c:f>'por órgão'!$E$2</c:f>
              <c:strCache>
                <c:ptCount val="1"/>
                <c:pt idx="0">
                  <c:v>Não se aplica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'por órgão'!$A$3:$A$26</c:f>
              <c:strCache>
                <c:ptCount val="24"/>
                <c:pt idx="0">
                  <c:v>Saúde</c:v>
                </c:pt>
                <c:pt idx="1">
                  <c:v>MDA</c:v>
                </c:pt>
                <c:pt idx="2">
                  <c:v>Pesca e Aquicultura</c:v>
                </c:pt>
                <c:pt idx="3">
                  <c:v>MPS</c:v>
                </c:pt>
                <c:pt idx="4">
                  <c:v>MRE</c:v>
                </c:pt>
                <c:pt idx="5">
                  <c:v>Cidades</c:v>
                </c:pt>
                <c:pt idx="6">
                  <c:v>Esporte</c:v>
                </c:pt>
                <c:pt idx="7">
                  <c:v>MEC</c:v>
                </c:pt>
                <c:pt idx="8">
                  <c:v>Minas e Energia</c:v>
                </c:pt>
                <c:pt idx="9">
                  <c:v>Trabalho e emprego</c:v>
                </c:pt>
                <c:pt idx="10">
                  <c:v>MAPA</c:v>
                </c:pt>
                <c:pt idx="11">
                  <c:v> Comunicações</c:v>
                </c:pt>
                <c:pt idx="12">
                  <c:v>MDIC</c:v>
                </c:pt>
                <c:pt idx="13">
                  <c:v>MDS</c:v>
                </c:pt>
                <c:pt idx="14">
                  <c:v>Cultura</c:v>
                </c:pt>
                <c:pt idx="15">
                  <c:v>Planejamento</c:v>
                </c:pt>
                <c:pt idx="16">
                  <c:v>Transportes</c:v>
                </c:pt>
                <c:pt idx="17">
                  <c:v>Integração Nacional</c:v>
                </c:pt>
                <c:pt idx="18">
                  <c:v>MCTI</c:v>
                </c:pt>
                <c:pt idx="19">
                  <c:v>Meio Ambiente</c:v>
                </c:pt>
                <c:pt idx="20">
                  <c:v>Turismo</c:v>
                </c:pt>
                <c:pt idx="21">
                  <c:v>Defesa</c:v>
                </c:pt>
                <c:pt idx="22">
                  <c:v>Fazenda</c:v>
                </c:pt>
                <c:pt idx="23">
                  <c:v>Justiça</c:v>
                </c:pt>
              </c:strCache>
            </c:strRef>
          </c:cat>
          <c:val>
            <c:numRef>
              <c:f>'por órgão'!$E$3:$E$26</c:f>
              <c:numCache>
                <c:formatCode>General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956800"/>
        <c:axId val="96958336"/>
      </c:barChart>
      <c:catAx>
        <c:axId val="96956800"/>
        <c:scaling>
          <c:orientation val="minMax"/>
        </c:scaling>
        <c:delete val="0"/>
        <c:axPos val="l"/>
        <c:majorTickMark val="out"/>
        <c:minorTickMark val="none"/>
        <c:tickLblPos val="nextTo"/>
        <c:crossAx val="96958336"/>
        <c:crosses val="autoZero"/>
        <c:auto val="1"/>
        <c:lblAlgn val="ctr"/>
        <c:lblOffset val="100"/>
        <c:noMultiLvlLbl val="0"/>
      </c:catAx>
      <c:valAx>
        <c:axId val="96958336"/>
        <c:scaling>
          <c:orientation val="minMax"/>
          <c:max val="3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695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Plan3!$F$182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Plan3!$E$183:$E$186</c:f>
              <c:strCache>
                <c:ptCount val="4"/>
                <c:pt idx="0">
                  <c:v>Ferramenta de busca</c:v>
                </c:pt>
                <c:pt idx="1">
                  <c:v>Diversos formatos eletrônicos</c:v>
                </c:pt>
                <c:pt idx="2">
                  <c:v>Dicionário de dados </c:v>
                </c:pt>
                <c:pt idx="3">
                  <c:v>Garantir a acessibilidade </c:v>
                </c:pt>
              </c:strCache>
            </c:strRef>
          </c:cat>
          <c:val>
            <c:numRef>
              <c:f>Plan3!$F$183:$F$186</c:f>
              <c:numCache>
                <c:formatCode>General</c:formatCode>
                <c:ptCount val="4"/>
                <c:pt idx="0">
                  <c:v>22</c:v>
                </c:pt>
                <c:pt idx="1">
                  <c:v>2</c:v>
                </c:pt>
                <c:pt idx="2">
                  <c:v>4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Plan3!$G$182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Plan3!$E$183:$E$186</c:f>
              <c:strCache>
                <c:ptCount val="4"/>
                <c:pt idx="0">
                  <c:v>Ferramenta de busca</c:v>
                </c:pt>
                <c:pt idx="1">
                  <c:v>Diversos formatos eletrônicos</c:v>
                </c:pt>
                <c:pt idx="2">
                  <c:v>Dicionário de dados </c:v>
                </c:pt>
                <c:pt idx="3">
                  <c:v>Garantir a acessibilidade </c:v>
                </c:pt>
              </c:strCache>
            </c:strRef>
          </c:cat>
          <c:val>
            <c:numRef>
              <c:f>Plan3!$G$183:$G$186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Plan3!$H$182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Plan3!$E$183:$E$186</c:f>
              <c:strCache>
                <c:ptCount val="4"/>
                <c:pt idx="0">
                  <c:v>Ferramenta de busca</c:v>
                </c:pt>
                <c:pt idx="1">
                  <c:v>Diversos formatos eletrônicos</c:v>
                </c:pt>
                <c:pt idx="2">
                  <c:v>Dicionário de dados </c:v>
                </c:pt>
                <c:pt idx="3">
                  <c:v>Garantir a acessibilidade </c:v>
                </c:pt>
              </c:strCache>
            </c:strRef>
          </c:cat>
          <c:val>
            <c:numRef>
              <c:f>Plan3!$H$183:$H$186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er>
          <c:idx val="3"/>
          <c:order val="3"/>
          <c:tx>
            <c:strRef>
              <c:f>Plan3!$I$182</c:f>
              <c:strCache>
                <c:ptCount val="1"/>
                <c:pt idx="0">
                  <c:v>Não se aplica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Plan3!$E$183:$E$186</c:f>
              <c:strCache>
                <c:ptCount val="4"/>
                <c:pt idx="0">
                  <c:v>Ferramenta de busca</c:v>
                </c:pt>
                <c:pt idx="1">
                  <c:v>Diversos formatos eletrônicos</c:v>
                </c:pt>
                <c:pt idx="2">
                  <c:v>Dicionário de dados </c:v>
                </c:pt>
                <c:pt idx="3">
                  <c:v>Garantir a acessibilidade </c:v>
                </c:pt>
              </c:strCache>
            </c:strRef>
          </c:cat>
          <c:val>
            <c:numRef>
              <c:f>Plan3!$I$183:$I$186</c:f>
              <c:numCache>
                <c:formatCode>General</c:formatCode>
                <c:ptCount val="4"/>
                <c:pt idx="1">
                  <c:v>19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0480"/>
        <c:axId val="109542016"/>
      </c:barChart>
      <c:catAx>
        <c:axId val="1095404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9542016"/>
        <c:crosses val="autoZero"/>
        <c:auto val="1"/>
        <c:lblAlgn val="ctr"/>
        <c:lblOffset val="100"/>
        <c:noMultiLvlLbl val="0"/>
      </c:catAx>
      <c:valAx>
        <c:axId val="109542016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540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Plan3!$F$89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Plan3!$E$90:$E$96</c:f>
              <c:strCache>
                <c:ptCount val="7"/>
                <c:pt idx="0">
                  <c:v>agenda de autoridades</c:v>
                </c:pt>
                <c:pt idx="1">
                  <c:v>horários de atendimento </c:v>
                </c:pt>
                <c:pt idx="2">
                  <c:v>competências</c:v>
                </c:pt>
                <c:pt idx="3">
                  <c:v>telefones e endereços </c:v>
                </c:pt>
                <c:pt idx="4">
                  <c:v>organograma</c:v>
                </c:pt>
                <c:pt idx="5">
                  <c:v>base jurídica </c:v>
                </c:pt>
                <c:pt idx="6">
                  <c:v> “Quem é quem"</c:v>
                </c:pt>
              </c:strCache>
            </c:strRef>
          </c:cat>
          <c:val>
            <c:numRef>
              <c:f>Plan3!$F$90:$F$96</c:f>
              <c:numCache>
                <c:formatCode>General</c:formatCode>
                <c:ptCount val="7"/>
                <c:pt idx="0">
                  <c:v>15</c:v>
                </c:pt>
                <c:pt idx="1">
                  <c:v>17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22</c:v>
                </c:pt>
                <c:pt idx="6">
                  <c:v>24</c:v>
                </c:pt>
              </c:numCache>
            </c:numRef>
          </c:val>
        </c:ser>
        <c:ser>
          <c:idx val="1"/>
          <c:order val="1"/>
          <c:tx>
            <c:strRef>
              <c:f>Plan3!$G$89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Plan3!$E$90:$E$96</c:f>
              <c:strCache>
                <c:ptCount val="7"/>
                <c:pt idx="0">
                  <c:v>agenda de autoridades</c:v>
                </c:pt>
                <c:pt idx="1">
                  <c:v>horários de atendimento </c:v>
                </c:pt>
                <c:pt idx="2">
                  <c:v>competências</c:v>
                </c:pt>
                <c:pt idx="3">
                  <c:v>telefones e endereços </c:v>
                </c:pt>
                <c:pt idx="4">
                  <c:v>organograma</c:v>
                </c:pt>
                <c:pt idx="5">
                  <c:v>base jurídica </c:v>
                </c:pt>
                <c:pt idx="6">
                  <c:v> “Quem é quem"</c:v>
                </c:pt>
              </c:strCache>
            </c:strRef>
          </c:cat>
          <c:val>
            <c:numRef>
              <c:f>Plan3!$G$90:$G$96</c:f>
              <c:numCache>
                <c:formatCode>General</c:formatCode>
                <c:ptCount val="7"/>
                <c:pt idx="0">
                  <c:v>7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Plan3!$H$89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Plan3!$E$90:$E$96</c:f>
              <c:strCache>
                <c:ptCount val="7"/>
                <c:pt idx="0">
                  <c:v>agenda de autoridades</c:v>
                </c:pt>
                <c:pt idx="1">
                  <c:v>horários de atendimento </c:v>
                </c:pt>
                <c:pt idx="2">
                  <c:v>competências</c:v>
                </c:pt>
                <c:pt idx="3">
                  <c:v>telefones e endereços </c:v>
                </c:pt>
                <c:pt idx="4">
                  <c:v>organograma</c:v>
                </c:pt>
                <c:pt idx="5">
                  <c:v>base jurídica </c:v>
                </c:pt>
                <c:pt idx="6">
                  <c:v> “Quem é quem"</c:v>
                </c:pt>
              </c:strCache>
            </c:strRef>
          </c:cat>
          <c:val>
            <c:numRef>
              <c:f>Plan3!$H$90:$H$96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989760"/>
        <c:axId val="101991552"/>
      </c:barChart>
      <c:catAx>
        <c:axId val="1019897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1991552"/>
        <c:crosses val="autoZero"/>
        <c:auto val="1"/>
        <c:lblAlgn val="ctr"/>
        <c:lblOffset val="100"/>
        <c:noMultiLvlLbl val="0"/>
      </c:catAx>
      <c:valAx>
        <c:axId val="101991552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9897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Plan3!$E$117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Plan3!$D$118:$D$119</c:f>
              <c:strCache>
                <c:ptCount val="2"/>
                <c:pt idx="0">
                  <c:v>Carta de serviços</c:v>
                </c:pt>
                <c:pt idx="1">
                  <c:v>Dados sobre Ações e programas
</c:v>
                </c:pt>
              </c:strCache>
            </c:strRef>
          </c:cat>
          <c:val>
            <c:numRef>
              <c:f>Plan3!$E$118:$E$119</c:f>
              <c:numCache>
                <c:formatCode>General</c:formatCode>
                <c:ptCount val="2"/>
                <c:pt idx="0">
                  <c:v>7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Plan3!$F$117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Plan3!$D$118:$D$119</c:f>
              <c:strCache>
                <c:ptCount val="2"/>
                <c:pt idx="0">
                  <c:v>Carta de serviços</c:v>
                </c:pt>
                <c:pt idx="1">
                  <c:v>Dados sobre Ações e programas
</c:v>
                </c:pt>
              </c:strCache>
            </c:strRef>
          </c:cat>
          <c:val>
            <c:numRef>
              <c:f>Plan3!$F$118:$F$119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Plan3!$G$117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Plan3!$D$118:$D$119</c:f>
              <c:strCache>
                <c:ptCount val="2"/>
                <c:pt idx="0">
                  <c:v>Carta de serviços</c:v>
                </c:pt>
                <c:pt idx="1">
                  <c:v>Dados sobre Ações e programas
</c:v>
                </c:pt>
              </c:strCache>
            </c:strRef>
          </c:cat>
          <c:val>
            <c:numRef>
              <c:f>Plan3!$G$118:$G$119</c:f>
              <c:numCache>
                <c:formatCode>General</c:formatCode>
                <c:ptCount val="2"/>
                <c:pt idx="0">
                  <c:v>7</c:v>
                </c:pt>
                <c:pt idx="1">
                  <c:v>4</c:v>
                </c:pt>
              </c:numCache>
            </c:numRef>
          </c:val>
        </c:ser>
        <c:ser>
          <c:idx val="3"/>
          <c:order val="3"/>
          <c:tx>
            <c:strRef>
              <c:f>Plan3!$H$117</c:f>
              <c:strCache>
                <c:ptCount val="1"/>
                <c:pt idx="0">
                  <c:v>não se aplica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Plan3!$D$118:$D$119</c:f>
              <c:strCache>
                <c:ptCount val="2"/>
                <c:pt idx="0">
                  <c:v>Carta de serviços</c:v>
                </c:pt>
                <c:pt idx="1">
                  <c:v>Dados sobre Ações e programas
</c:v>
                </c:pt>
              </c:strCache>
            </c:strRef>
          </c:cat>
          <c:val>
            <c:numRef>
              <c:f>Plan3!$H$118:$H$119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671168"/>
        <c:axId val="109672704"/>
      </c:barChart>
      <c:catAx>
        <c:axId val="109671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09672704"/>
        <c:crosses val="autoZero"/>
        <c:auto val="1"/>
        <c:lblAlgn val="ctr"/>
        <c:lblOffset val="100"/>
        <c:noMultiLvlLbl val="0"/>
      </c:catAx>
      <c:valAx>
        <c:axId val="109672704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67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Plan3!$F$124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Plan3!$E$125:$E$127</c:f>
              <c:strCache>
                <c:ptCount val="3"/>
                <c:pt idx="0">
                  <c:v>Informações sobre os processos de auditorias anuais de contas:</c:v>
                </c:pt>
                <c:pt idx="1">
                  <c:v>Relatórios e certificados de auditoria</c:v>
                </c:pt>
                <c:pt idx="2">
                  <c:v>Relatórios de gestão</c:v>
                </c:pt>
              </c:strCache>
            </c:strRef>
          </c:cat>
          <c:val>
            <c:numRef>
              <c:f>Plan3!$F$125:$F$127</c:f>
              <c:numCache>
                <c:formatCode>General</c:formatCode>
                <c:ptCount val="3"/>
                <c:pt idx="0">
                  <c:v>13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Plan3!$G$124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Plan3!$E$125:$E$127</c:f>
              <c:strCache>
                <c:ptCount val="3"/>
                <c:pt idx="0">
                  <c:v>Informações sobre os processos de auditorias anuais de contas:</c:v>
                </c:pt>
                <c:pt idx="1">
                  <c:v>Relatórios e certificados de auditoria</c:v>
                </c:pt>
                <c:pt idx="2">
                  <c:v>Relatórios de gestão</c:v>
                </c:pt>
              </c:strCache>
            </c:strRef>
          </c:cat>
          <c:val>
            <c:numRef>
              <c:f>Plan3!$G$125:$G$127</c:f>
              <c:numCache>
                <c:formatCode>General</c:formatCode>
                <c:ptCount val="3"/>
                <c:pt idx="0">
                  <c:v>2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Plan3!$H$124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Plan3!$E$125:$E$127</c:f>
              <c:strCache>
                <c:ptCount val="3"/>
                <c:pt idx="0">
                  <c:v>Informações sobre os processos de auditorias anuais de contas:</c:v>
                </c:pt>
                <c:pt idx="1">
                  <c:v>Relatórios e certificados de auditoria</c:v>
                </c:pt>
                <c:pt idx="2">
                  <c:v>Relatórios de gestão</c:v>
                </c:pt>
              </c:strCache>
            </c:strRef>
          </c:cat>
          <c:val>
            <c:numRef>
              <c:f>Plan3!$H$125:$H$127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757952"/>
        <c:axId val="109759488"/>
      </c:barChart>
      <c:catAx>
        <c:axId val="109757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9759488"/>
        <c:crosses val="autoZero"/>
        <c:auto val="1"/>
        <c:lblAlgn val="ctr"/>
        <c:lblOffset val="100"/>
        <c:noMultiLvlLbl val="0"/>
      </c:catAx>
      <c:valAx>
        <c:axId val="109759488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757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Plan3!$F$132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Plan3!$E$133:$E$135</c:f>
              <c:strCache>
                <c:ptCount val="3"/>
                <c:pt idx="0">
                  <c:v>Convênios
</c:v>
                </c:pt>
                <c:pt idx="1">
                  <c:v>Licitações</c:v>
                </c:pt>
                <c:pt idx="2">
                  <c:v>Contratos</c:v>
                </c:pt>
              </c:strCache>
            </c:strRef>
          </c:cat>
          <c:val>
            <c:numRef>
              <c:f>Plan3!$F$133:$F$135</c:f>
              <c:numCache>
                <c:formatCode>General</c:formatCode>
                <c:ptCount val="3"/>
                <c:pt idx="0">
                  <c:v>19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Plan3!$G$132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Plan3!$E$133:$E$135</c:f>
              <c:strCache>
                <c:ptCount val="3"/>
                <c:pt idx="0">
                  <c:v>Convênios
</c:v>
                </c:pt>
                <c:pt idx="1">
                  <c:v>Licitações</c:v>
                </c:pt>
                <c:pt idx="2">
                  <c:v>Contratos</c:v>
                </c:pt>
              </c:strCache>
            </c:strRef>
          </c:cat>
          <c:val>
            <c:numRef>
              <c:f>Plan3!$G$133:$G$135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Plan3!$H$132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Plan3!$E$133:$E$135</c:f>
              <c:strCache>
                <c:ptCount val="3"/>
                <c:pt idx="0">
                  <c:v>Convênios
</c:v>
                </c:pt>
                <c:pt idx="1">
                  <c:v>Licitações</c:v>
                </c:pt>
                <c:pt idx="2">
                  <c:v>Contratos</c:v>
                </c:pt>
              </c:strCache>
            </c:strRef>
          </c:cat>
          <c:val>
            <c:numRef>
              <c:f>Plan3!$H$133:$H$135</c:f>
              <c:numCache>
                <c:formatCode>General</c:formatCode>
                <c:ptCount val="3"/>
                <c:pt idx="0">
                  <c:v>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888320"/>
        <c:axId val="98890112"/>
      </c:barChart>
      <c:catAx>
        <c:axId val="988883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98890112"/>
        <c:crosses val="autoZero"/>
        <c:auto val="1"/>
        <c:lblAlgn val="ctr"/>
        <c:lblOffset val="100"/>
        <c:noMultiLvlLbl val="0"/>
      </c:catAx>
      <c:valAx>
        <c:axId val="98890112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98888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Plan3!$F$144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Plan3!$E$145:$E$147</c:f>
              <c:strCache>
                <c:ptCount val="3"/>
                <c:pt idx="0">
                  <c:v>Execução da despesa por programa</c:v>
                </c:pt>
                <c:pt idx="1">
                  <c:v>Execução de despesas por natureza da despesa</c:v>
                </c:pt>
                <c:pt idx="2">
                  <c:v>Despesas com diárias e passagens</c:v>
                </c:pt>
              </c:strCache>
            </c:strRef>
          </c:cat>
          <c:val>
            <c:numRef>
              <c:f>Plan3!$F$145:$F$147</c:f>
              <c:numCache>
                <c:formatCode>General</c:formatCode>
                <c:ptCount val="3"/>
                <c:pt idx="0">
                  <c:v>18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Plan3!$G$144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Plan3!$E$145:$E$147</c:f>
              <c:strCache>
                <c:ptCount val="3"/>
                <c:pt idx="0">
                  <c:v>Execução da despesa por programa</c:v>
                </c:pt>
                <c:pt idx="1">
                  <c:v>Execução de despesas por natureza da despesa</c:v>
                </c:pt>
                <c:pt idx="2">
                  <c:v>Despesas com diárias e passagens</c:v>
                </c:pt>
              </c:strCache>
            </c:strRef>
          </c:cat>
          <c:val>
            <c:numRef>
              <c:f>Plan3!$G$145:$G$147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Plan3!$H$144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Plan3!$E$145:$E$147</c:f>
              <c:strCache>
                <c:ptCount val="3"/>
                <c:pt idx="0">
                  <c:v>Execução da despesa por programa</c:v>
                </c:pt>
                <c:pt idx="1">
                  <c:v>Execução de despesas por natureza da despesa</c:v>
                </c:pt>
                <c:pt idx="2">
                  <c:v>Despesas com diárias e passagens</c:v>
                </c:pt>
              </c:strCache>
            </c:strRef>
          </c:cat>
          <c:val>
            <c:numRef>
              <c:f>Plan3!$H$145:$H$147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853696"/>
        <c:axId val="109859584"/>
      </c:barChart>
      <c:catAx>
        <c:axId val="1098536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9859584"/>
        <c:crosses val="autoZero"/>
        <c:auto val="1"/>
        <c:lblAlgn val="ctr"/>
        <c:lblOffset val="100"/>
        <c:noMultiLvlLbl val="0"/>
      </c:catAx>
      <c:valAx>
        <c:axId val="109859584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85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Plan3!$F$162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Plan3!$E$163:$E$164</c:f>
              <c:strCache>
                <c:ptCount val="2"/>
                <c:pt idx="0">
                  <c:v>Servidores</c:v>
                </c:pt>
                <c:pt idx="1">
                  <c:v>Terceirizados </c:v>
                </c:pt>
              </c:strCache>
            </c:strRef>
          </c:cat>
          <c:val>
            <c:numRef>
              <c:f>Plan3!$F$163:$F$164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Plan3!$G$162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Plan3!$E$163:$E$164</c:f>
              <c:strCache>
                <c:ptCount val="2"/>
                <c:pt idx="0">
                  <c:v>Servidores</c:v>
                </c:pt>
                <c:pt idx="1">
                  <c:v>Terceirizados </c:v>
                </c:pt>
              </c:strCache>
            </c:strRef>
          </c:cat>
          <c:val>
            <c:numRef>
              <c:f>Plan3!$G$163:$G$164</c:f>
              <c:numCache>
                <c:formatCode>General</c:formatCode>
                <c:ptCount val="2"/>
                <c:pt idx="0">
                  <c:v>1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Plan3!$H$162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Plan3!$E$163:$E$164</c:f>
              <c:strCache>
                <c:ptCount val="2"/>
                <c:pt idx="0">
                  <c:v>Servidores</c:v>
                </c:pt>
                <c:pt idx="1">
                  <c:v>Terceirizados </c:v>
                </c:pt>
              </c:strCache>
            </c:strRef>
          </c:cat>
          <c:val>
            <c:numRef>
              <c:f>Plan3!$H$163:$H$164</c:f>
              <c:numCache>
                <c:formatCode>General</c:formatCode>
                <c:ptCount val="2"/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788544"/>
        <c:axId val="109798528"/>
      </c:barChart>
      <c:catAx>
        <c:axId val="109788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9798528"/>
        <c:crosses val="autoZero"/>
        <c:auto val="1"/>
        <c:lblAlgn val="ctr"/>
        <c:lblOffset val="100"/>
        <c:noMultiLvlLbl val="0"/>
      </c:catAx>
      <c:valAx>
        <c:axId val="109798528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78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Plan3!$F$170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Pt>
            <c:idx val="0"/>
            <c:invertIfNegative val="0"/>
            <c:bubble3D val="0"/>
          </c:dPt>
          <c:cat>
            <c:strRef>
              <c:f>Plan3!$E$171</c:f>
              <c:strCache>
                <c:ptCount val="1"/>
                <c:pt idx="0">
                  <c:v>Relação de perguntas frequentes</c:v>
                </c:pt>
              </c:strCache>
            </c:strRef>
          </c:cat>
          <c:val>
            <c:numRef>
              <c:f>Plan3!$F$171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Plan3!$G$170</c:f>
              <c:strCache>
                <c:ptCount val="1"/>
                <c:pt idx="0">
                  <c:v>Cumpre Parcialmente</c:v>
                </c:pt>
              </c:strCache>
            </c:strRef>
          </c:tx>
          <c:invertIfNegative val="0"/>
          <c:cat>
            <c:strRef>
              <c:f>Plan3!$E$171</c:f>
              <c:strCache>
                <c:ptCount val="1"/>
                <c:pt idx="0">
                  <c:v>Relação de perguntas frequentes</c:v>
                </c:pt>
              </c:strCache>
            </c:strRef>
          </c:cat>
          <c:val>
            <c:numRef>
              <c:f>Plan3!$G$171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Plan3!$H$170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Plan3!$E$171</c:f>
              <c:strCache>
                <c:ptCount val="1"/>
                <c:pt idx="0">
                  <c:v>Relação de perguntas frequentes</c:v>
                </c:pt>
              </c:strCache>
            </c:strRef>
          </c:cat>
          <c:val>
            <c:numRef>
              <c:f>Plan3!$H$171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954560"/>
        <c:axId val="109956096"/>
      </c:barChart>
      <c:catAx>
        <c:axId val="109954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109956096"/>
        <c:crosses val="autoZero"/>
        <c:auto val="1"/>
        <c:lblAlgn val="ctr"/>
        <c:lblOffset val="100"/>
        <c:noMultiLvlLbl val="0"/>
      </c:catAx>
      <c:valAx>
        <c:axId val="109956096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9954560"/>
        <c:crosses val="autoZero"/>
        <c:crossBetween val="between"/>
      </c:valAx>
    </c:plotArea>
    <c:legend>
      <c:legendPos val="r"/>
      <c:layout/>
      <c:overlay val="0"/>
      <c:spPr>
        <a:noFill/>
      </c:sp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Plan3!$F$175</c:f>
              <c:strCache>
                <c:ptCount val="1"/>
                <c:pt idx="0">
                  <c:v>Cumpre 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cat>
            <c:strRef>
              <c:f>Plan3!$E$176:$E$178</c:f>
              <c:strCache>
                <c:ptCount val="3"/>
                <c:pt idx="0">
                  <c:v>SIC</c:v>
                </c:pt>
                <c:pt idx="1">
                  <c:v>Nome da autoridade de monitoramento </c:v>
                </c:pt>
                <c:pt idx="2">
                  <c:v>Formulário para o pedido e link para o e-SIC</c:v>
                </c:pt>
              </c:strCache>
            </c:strRef>
          </c:cat>
          <c:val>
            <c:numRef>
              <c:f>Plan3!$F$176:$F$178</c:f>
              <c:numCache>
                <c:formatCode>General</c:formatCode>
                <c:ptCount val="3"/>
                <c:pt idx="0">
                  <c:v>17</c:v>
                </c:pt>
                <c:pt idx="1">
                  <c:v>20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Plan3!$G$175</c:f>
              <c:strCache>
                <c:ptCount val="1"/>
                <c:pt idx="0">
                  <c:v>Cumpre Parcialmente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Plan3!$E$176:$E$178</c:f>
              <c:strCache>
                <c:ptCount val="3"/>
                <c:pt idx="0">
                  <c:v>SIC</c:v>
                </c:pt>
                <c:pt idx="1">
                  <c:v>Nome da autoridade de monitoramento </c:v>
                </c:pt>
                <c:pt idx="2">
                  <c:v>Formulário para o pedido e link para o e-SIC</c:v>
                </c:pt>
              </c:strCache>
            </c:strRef>
          </c:cat>
          <c:val>
            <c:numRef>
              <c:f>Plan3!$G$176:$G$178</c:f>
              <c:numCache>
                <c:formatCode>General</c:formatCode>
                <c:ptCount val="3"/>
                <c:pt idx="0">
                  <c:v>6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Plan3!$H$175</c:f>
              <c:strCache>
                <c:ptCount val="1"/>
                <c:pt idx="0">
                  <c:v>Não Cumpre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Plan3!$E$176:$E$178</c:f>
              <c:strCache>
                <c:ptCount val="3"/>
                <c:pt idx="0">
                  <c:v>SIC</c:v>
                </c:pt>
                <c:pt idx="1">
                  <c:v>Nome da autoridade de monitoramento </c:v>
                </c:pt>
                <c:pt idx="2">
                  <c:v>Formulário para o pedido e link para o e-SIC</c:v>
                </c:pt>
              </c:strCache>
            </c:strRef>
          </c:cat>
          <c:val>
            <c:numRef>
              <c:f>Plan3!$H$176:$H$178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537088"/>
        <c:axId val="120538624"/>
      </c:barChart>
      <c:catAx>
        <c:axId val="120537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20538624"/>
        <c:crosses val="autoZero"/>
        <c:auto val="1"/>
        <c:lblAlgn val="ctr"/>
        <c:lblOffset val="100"/>
        <c:noMultiLvlLbl val="0"/>
      </c:catAx>
      <c:valAx>
        <c:axId val="120538624"/>
        <c:scaling>
          <c:orientation val="minMax"/>
          <c:max val="25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20537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image" Target="../media/image2.pn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2F6D5-76D8-4B6F-A257-AB41EE208A20}" type="doc">
      <dgm:prSet loTypeId="urn:microsoft.com/office/officeart/2005/8/layout/pList1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B669127D-9592-486B-B0AB-CEE52660115E}">
      <dgm:prSet phldrT="[Texto]"/>
      <dgm:spPr/>
      <dgm:t>
        <a:bodyPr/>
        <a:lstStyle/>
        <a:p>
          <a:r>
            <a:rPr lang="pt-BR" b="1" dirty="0" smtClean="0"/>
            <a:t>Informações institucionais</a:t>
          </a:r>
          <a:endParaRPr lang="pt-BR" b="1" dirty="0"/>
        </a:p>
      </dgm:t>
    </dgm:pt>
    <dgm:pt modelId="{4A191354-EA36-44EB-ABC4-B4D957300EDC}" type="parTrans" cxnId="{8C32BAAB-8F89-4F5F-8F5D-2D897FEC71BA}">
      <dgm:prSet/>
      <dgm:spPr/>
      <dgm:t>
        <a:bodyPr/>
        <a:lstStyle/>
        <a:p>
          <a:endParaRPr lang="pt-BR"/>
        </a:p>
      </dgm:t>
    </dgm:pt>
    <dgm:pt modelId="{58D1873B-C951-4DB2-A3DE-0FE32EC08432}" type="sibTrans" cxnId="{8C32BAAB-8F89-4F5F-8F5D-2D897FEC71BA}">
      <dgm:prSet/>
      <dgm:spPr/>
      <dgm:t>
        <a:bodyPr/>
        <a:lstStyle/>
        <a:p>
          <a:endParaRPr lang="pt-BR"/>
        </a:p>
      </dgm:t>
    </dgm:pt>
    <dgm:pt modelId="{D9D94207-A00E-4634-8D5A-EE4E2B1FC065}">
      <dgm:prSet phldrT="[Texto]"/>
      <dgm:spPr/>
      <dgm:t>
        <a:bodyPr/>
        <a:lstStyle/>
        <a:p>
          <a:r>
            <a:rPr lang="pt-BR" b="1" dirty="0" smtClean="0"/>
            <a:t>Ações e programas</a:t>
          </a:r>
          <a:endParaRPr lang="pt-BR" b="1" dirty="0"/>
        </a:p>
      </dgm:t>
    </dgm:pt>
    <dgm:pt modelId="{92DDC94A-4485-4406-AA99-870E9BA45F89}" type="parTrans" cxnId="{FAF66809-D0B1-4411-BB0B-42F4F3766975}">
      <dgm:prSet/>
      <dgm:spPr/>
      <dgm:t>
        <a:bodyPr/>
        <a:lstStyle/>
        <a:p>
          <a:endParaRPr lang="pt-BR"/>
        </a:p>
      </dgm:t>
    </dgm:pt>
    <dgm:pt modelId="{57135022-FD9D-40D5-9D12-FAEE03722B91}" type="sibTrans" cxnId="{FAF66809-D0B1-4411-BB0B-42F4F3766975}">
      <dgm:prSet/>
      <dgm:spPr/>
      <dgm:t>
        <a:bodyPr/>
        <a:lstStyle/>
        <a:p>
          <a:endParaRPr lang="pt-BR"/>
        </a:p>
      </dgm:t>
    </dgm:pt>
    <dgm:pt modelId="{8EDF6421-E768-4EC7-AED6-71F470D2591D}">
      <dgm:prSet phldrT="[Texto]"/>
      <dgm:spPr/>
      <dgm:t>
        <a:bodyPr/>
        <a:lstStyle/>
        <a:p>
          <a:r>
            <a:rPr lang="pt-BR" b="1" dirty="0" smtClean="0"/>
            <a:t>Auditorias</a:t>
          </a:r>
          <a:endParaRPr lang="pt-BR" b="1" dirty="0"/>
        </a:p>
      </dgm:t>
    </dgm:pt>
    <dgm:pt modelId="{6D3AB8A7-2036-4684-8351-E0DC7F9769BD}" type="parTrans" cxnId="{8E573365-A80F-47C6-8D89-D1C920BF812A}">
      <dgm:prSet/>
      <dgm:spPr/>
      <dgm:t>
        <a:bodyPr/>
        <a:lstStyle/>
        <a:p>
          <a:endParaRPr lang="pt-BR"/>
        </a:p>
      </dgm:t>
    </dgm:pt>
    <dgm:pt modelId="{35115798-E4BA-4F34-8B99-0F673BD7E766}" type="sibTrans" cxnId="{8E573365-A80F-47C6-8D89-D1C920BF812A}">
      <dgm:prSet/>
      <dgm:spPr/>
      <dgm:t>
        <a:bodyPr/>
        <a:lstStyle/>
        <a:p>
          <a:endParaRPr lang="pt-BR"/>
        </a:p>
      </dgm:t>
    </dgm:pt>
    <dgm:pt modelId="{47A36861-14BD-4E18-AFC0-7B8447EF0251}">
      <dgm:prSet phldrT="[Texto]"/>
      <dgm:spPr/>
      <dgm:t>
        <a:bodyPr/>
        <a:lstStyle/>
        <a:p>
          <a:r>
            <a:rPr lang="pt-BR" b="1" dirty="0" smtClean="0"/>
            <a:t>Licitações, contratos e convênios</a:t>
          </a:r>
          <a:endParaRPr lang="pt-BR" b="1" dirty="0"/>
        </a:p>
      </dgm:t>
    </dgm:pt>
    <dgm:pt modelId="{699C8238-2A89-4102-84A9-AEDBF4093E14}" type="parTrans" cxnId="{5CCD8B5E-9469-48D0-83F2-A41CC53FFC53}">
      <dgm:prSet/>
      <dgm:spPr/>
      <dgm:t>
        <a:bodyPr/>
        <a:lstStyle/>
        <a:p>
          <a:endParaRPr lang="pt-BR"/>
        </a:p>
      </dgm:t>
    </dgm:pt>
    <dgm:pt modelId="{841A0DBC-E3F4-4302-9CEF-9F8338C88269}" type="sibTrans" cxnId="{5CCD8B5E-9469-48D0-83F2-A41CC53FFC53}">
      <dgm:prSet/>
      <dgm:spPr/>
      <dgm:t>
        <a:bodyPr/>
        <a:lstStyle/>
        <a:p>
          <a:endParaRPr lang="pt-BR"/>
        </a:p>
      </dgm:t>
    </dgm:pt>
    <dgm:pt modelId="{1C1A7551-FC34-45A2-90F8-B6166DF62D4E}">
      <dgm:prSet phldrT="[Texto]"/>
      <dgm:spPr/>
      <dgm:t>
        <a:bodyPr/>
        <a:lstStyle/>
        <a:p>
          <a:r>
            <a:rPr lang="pt-BR" b="1" dirty="0" smtClean="0"/>
            <a:t>Despesas e receitas</a:t>
          </a:r>
          <a:endParaRPr lang="pt-BR" b="1" dirty="0"/>
        </a:p>
      </dgm:t>
    </dgm:pt>
    <dgm:pt modelId="{E0ADD8DF-0E38-45EE-96B7-D81C9E94E23A}" type="parTrans" cxnId="{34640ECE-E2D8-46E1-8BB5-11363ED3E9A2}">
      <dgm:prSet/>
      <dgm:spPr/>
      <dgm:t>
        <a:bodyPr/>
        <a:lstStyle/>
        <a:p>
          <a:endParaRPr lang="pt-BR"/>
        </a:p>
      </dgm:t>
    </dgm:pt>
    <dgm:pt modelId="{3C3AE2CE-4EAB-4C5A-A10E-3631A1F1EFC6}" type="sibTrans" cxnId="{34640ECE-E2D8-46E1-8BB5-11363ED3E9A2}">
      <dgm:prSet/>
      <dgm:spPr/>
      <dgm:t>
        <a:bodyPr/>
        <a:lstStyle/>
        <a:p>
          <a:endParaRPr lang="pt-BR"/>
        </a:p>
      </dgm:t>
    </dgm:pt>
    <dgm:pt modelId="{CA637FCA-224A-4F9B-A43B-A38B91515A8F}">
      <dgm:prSet phldrT="[Texto]"/>
      <dgm:spPr/>
      <dgm:t>
        <a:bodyPr/>
        <a:lstStyle/>
        <a:p>
          <a:r>
            <a:rPr lang="pt-BR" b="1" dirty="0" smtClean="0"/>
            <a:t>Perguntas frequentes</a:t>
          </a:r>
          <a:endParaRPr lang="pt-BR" b="1" dirty="0"/>
        </a:p>
      </dgm:t>
    </dgm:pt>
    <dgm:pt modelId="{3E58E02A-0176-4546-AF78-4CEEC4F0B01E}" type="parTrans" cxnId="{649A3E84-6328-4D17-AAC7-9CC950E30F98}">
      <dgm:prSet/>
      <dgm:spPr/>
      <dgm:t>
        <a:bodyPr/>
        <a:lstStyle/>
        <a:p>
          <a:endParaRPr lang="pt-BR"/>
        </a:p>
      </dgm:t>
    </dgm:pt>
    <dgm:pt modelId="{BD202F50-92A7-4B47-B427-07460FC240D9}" type="sibTrans" cxnId="{649A3E84-6328-4D17-AAC7-9CC950E30F98}">
      <dgm:prSet/>
      <dgm:spPr/>
      <dgm:t>
        <a:bodyPr/>
        <a:lstStyle/>
        <a:p>
          <a:endParaRPr lang="pt-BR"/>
        </a:p>
      </dgm:t>
    </dgm:pt>
    <dgm:pt modelId="{40C37F5B-5B01-49E8-BC2C-D9EE374AD2C4}">
      <dgm:prSet phldrT="[Texto]"/>
      <dgm:spPr/>
      <dgm:t>
        <a:bodyPr/>
        <a:lstStyle/>
        <a:p>
          <a:r>
            <a:rPr lang="pt-BR" b="1" dirty="0" smtClean="0"/>
            <a:t>Informações sobre servidores e terceirizados</a:t>
          </a:r>
          <a:endParaRPr lang="pt-BR" b="1" dirty="0"/>
        </a:p>
      </dgm:t>
    </dgm:pt>
    <dgm:pt modelId="{0F74EF0E-7D33-46DC-9CB5-0FBA2ED558F9}" type="parTrans" cxnId="{AED59EB1-069A-4C5B-ACF0-145388B801F0}">
      <dgm:prSet/>
      <dgm:spPr/>
      <dgm:t>
        <a:bodyPr/>
        <a:lstStyle/>
        <a:p>
          <a:endParaRPr lang="pt-BR"/>
        </a:p>
      </dgm:t>
    </dgm:pt>
    <dgm:pt modelId="{CBDF62BB-CF86-40B2-9782-B1A92808BC6A}" type="sibTrans" cxnId="{AED59EB1-069A-4C5B-ACF0-145388B801F0}">
      <dgm:prSet/>
      <dgm:spPr/>
      <dgm:t>
        <a:bodyPr/>
        <a:lstStyle/>
        <a:p>
          <a:endParaRPr lang="pt-BR"/>
        </a:p>
      </dgm:t>
    </dgm:pt>
    <dgm:pt modelId="{8AB6EBF0-A891-484A-9C64-92E522E43593}">
      <dgm:prSet phldrT="[Texto]"/>
      <dgm:spPr/>
      <dgm:t>
        <a:bodyPr/>
        <a:lstStyle/>
        <a:p>
          <a:r>
            <a:rPr lang="pt-BR" b="1" dirty="0" smtClean="0"/>
            <a:t>Informações</a:t>
          </a:r>
        </a:p>
        <a:p>
          <a:r>
            <a:rPr lang="pt-BR" b="1" dirty="0" smtClean="0"/>
            <a:t> sobre o SIC</a:t>
          </a:r>
          <a:endParaRPr lang="pt-BR" b="1" dirty="0"/>
        </a:p>
      </dgm:t>
    </dgm:pt>
    <dgm:pt modelId="{0786C3F9-BA29-48A3-BB14-691F01C652CB}" type="parTrans" cxnId="{0651167E-48CA-4DD7-8522-65A4836578AC}">
      <dgm:prSet/>
      <dgm:spPr/>
      <dgm:t>
        <a:bodyPr/>
        <a:lstStyle/>
        <a:p>
          <a:endParaRPr lang="pt-BR"/>
        </a:p>
      </dgm:t>
    </dgm:pt>
    <dgm:pt modelId="{2AB27ACA-C703-49F8-8FB9-00202ED41612}" type="sibTrans" cxnId="{0651167E-48CA-4DD7-8522-65A4836578AC}">
      <dgm:prSet/>
      <dgm:spPr/>
      <dgm:t>
        <a:bodyPr/>
        <a:lstStyle/>
        <a:p>
          <a:endParaRPr lang="pt-BR"/>
        </a:p>
      </dgm:t>
    </dgm:pt>
    <dgm:pt modelId="{D75E9354-EF7D-400C-A185-1B8109CF4ACD}" type="pres">
      <dgm:prSet presAssocID="{71E2F6D5-76D8-4B6F-A257-AB41EE208A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F51CCD-788F-4B51-8F70-1CE3B93E55BE}" type="pres">
      <dgm:prSet presAssocID="{B669127D-9592-486B-B0AB-CEE52660115E}" presName="compNode" presStyleCnt="0"/>
      <dgm:spPr/>
      <dgm:t>
        <a:bodyPr/>
        <a:lstStyle/>
        <a:p>
          <a:endParaRPr lang="pt-BR"/>
        </a:p>
      </dgm:t>
    </dgm:pt>
    <dgm:pt modelId="{6764C7F0-E18A-4E6C-8F2C-421041E172DA}" type="pres">
      <dgm:prSet presAssocID="{B669127D-9592-486B-B0AB-CEE52660115E}" presName="pictRect" presStyleLbl="node1" presStyleIdx="0" presStyleCnt="8" custLinFactNeighborX="-29919"/>
      <dgm:spPr>
        <a:blipFill dpi="0" rotWithShape="1">
          <a:blip xmlns:r="http://schemas.openxmlformats.org/officeDocument/2006/relationships" r:embed="rId1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  <dgm:t>
        <a:bodyPr/>
        <a:lstStyle/>
        <a:p>
          <a:endParaRPr lang="pt-BR"/>
        </a:p>
      </dgm:t>
    </dgm:pt>
    <dgm:pt modelId="{BD2C58B2-ADE9-4E1A-A95B-9D7B448D3503}" type="pres">
      <dgm:prSet presAssocID="{B669127D-9592-486B-B0AB-CEE52660115E}" presName="textRect" presStyleLbl="revTx" presStyleIdx="0" presStyleCnt="8" custLinFactNeighborX="-299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916F1C-17C6-44FE-975E-965F78A25BCE}" type="pres">
      <dgm:prSet presAssocID="{58D1873B-C951-4DB2-A3DE-0FE32EC0843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76EE5D3-F4B4-4EA5-B74D-F05EDC25CD1A}" type="pres">
      <dgm:prSet presAssocID="{D9D94207-A00E-4634-8D5A-EE4E2B1FC065}" presName="compNode" presStyleCnt="0"/>
      <dgm:spPr/>
      <dgm:t>
        <a:bodyPr/>
        <a:lstStyle/>
        <a:p>
          <a:endParaRPr lang="pt-BR"/>
        </a:p>
      </dgm:t>
    </dgm:pt>
    <dgm:pt modelId="{C8020397-38CC-4DF8-92C0-2AE7E5D6CE9F}" type="pres">
      <dgm:prSet presAssocID="{D9D94207-A00E-4634-8D5A-EE4E2B1FC065}" presName="pictRect" presStyleLbl="node1" presStyleIdx="1" presStyleCnt="8" custLinFactNeighborX="-1159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t-BR"/>
        </a:p>
      </dgm:t>
    </dgm:pt>
    <dgm:pt modelId="{799CC7FE-C4B4-4236-82B7-9D9056B00251}" type="pres">
      <dgm:prSet presAssocID="{D9D94207-A00E-4634-8D5A-EE4E2B1FC065}" presName="textRect" presStyleLbl="revTx" presStyleIdx="1" presStyleCnt="8" custLinFactNeighborX="-7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C021A9-18C4-4A3B-AE57-6B490A6598F2}" type="pres">
      <dgm:prSet presAssocID="{57135022-FD9D-40D5-9D12-FAEE03722B91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A198BDB-5B8C-45EE-BC67-3A90DF0141A9}" type="pres">
      <dgm:prSet presAssocID="{8EDF6421-E768-4EC7-AED6-71F470D2591D}" presName="compNode" presStyleCnt="0"/>
      <dgm:spPr/>
      <dgm:t>
        <a:bodyPr/>
        <a:lstStyle/>
        <a:p>
          <a:endParaRPr lang="pt-BR"/>
        </a:p>
      </dgm:t>
    </dgm:pt>
    <dgm:pt modelId="{A1587847-3DD3-41DC-B333-61B1B7702428}" type="pres">
      <dgm:prSet presAssocID="{8EDF6421-E768-4EC7-AED6-71F470D2591D}" presName="pictRect" presStyleLbl="node1" presStyleIdx="2" presStyleCnt="8" custLinFactNeighborX="1036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pt-BR"/>
        </a:p>
      </dgm:t>
    </dgm:pt>
    <dgm:pt modelId="{3BA16BD5-952D-49C5-B653-F418C5E1DBEF}" type="pres">
      <dgm:prSet presAssocID="{8EDF6421-E768-4EC7-AED6-71F470D2591D}" presName="textRect" presStyleLbl="revTx" presStyleIdx="2" presStyleCnt="8" custLinFactNeighborX="103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D07FFA-4407-4D4C-83DD-54CA98A61D56}" type="pres">
      <dgm:prSet presAssocID="{35115798-E4BA-4F34-8B99-0F673BD7E76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5A5FDB11-F8EC-4422-84C7-213CB85CBF1F}" type="pres">
      <dgm:prSet presAssocID="{47A36861-14BD-4E18-AFC0-7B8447EF0251}" presName="compNode" presStyleCnt="0"/>
      <dgm:spPr/>
      <dgm:t>
        <a:bodyPr/>
        <a:lstStyle/>
        <a:p>
          <a:endParaRPr lang="pt-BR"/>
        </a:p>
      </dgm:t>
    </dgm:pt>
    <dgm:pt modelId="{5E23B2A5-6AB0-4162-9418-24E43D39BA31}" type="pres">
      <dgm:prSet presAssocID="{47A36861-14BD-4E18-AFC0-7B8447EF0251}" presName="pictRect" presStyleLbl="node1" presStyleIdx="3" presStyleCnt="8" custLinFactNeighborX="1881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pt-BR"/>
        </a:p>
      </dgm:t>
    </dgm:pt>
    <dgm:pt modelId="{05CA8A8A-9CC8-4BC8-9344-E71C99F55160}" type="pres">
      <dgm:prSet presAssocID="{47A36861-14BD-4E18-AFC0-7B8447EF0251}" presName="textRect" presStyleLbl="revTx" presStyleIdx="3" presStyleCnt="8" custLinFactNeighborX="23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50B66F-A220-4A4A-A29F-567A1AE17C7A}" type="pres">
      <dgm:prSet presAssocID="{841A0DBC-E3F4-4302-9CEF-9F8338C88269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DFF18D8-08A7-4ABE-BBDA-C901E0D693D1}" type="pres">
      <dgm:prSet presAssocID="{1C1A7551-FC34-45A2-90F8-B6166DF62D4E}" presName="compNode" presStyleCnt="0"/>
      <dgm:spPr/>
      <dgm:t>
        <a:bodyPr/>
        <a:lstStyle/>
        <a:p>
          <a:endParaRPr lang="pt-BR"/>
        </a:p>
      </dgm:t>
    </dgm:pt>
    <dgm:pt modelId="{5E82E480-D212-46CB-AFCC-3956F42D70FE}" type="pres">
      <dgm:prSet presAssocID="{1C1A7551-FC34-45A2-90F8-B6166DF62D4E}" presName="pictRect" presStyleLbl="node1" presStyleIdx="4" presStyleCnt="8" custLinFactNeighborX="-2991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pt-BR"/>
        </a:p>
      </dgm:t>
    </dgm:pt>
    <dgm:pt modelId="{37A1CFC0-C3EF-4035-92D4-E8ECAFD391A3}" type="pres">
      <dgm:prSet presAssocID="{1C1A7551-FC34-45A2-90F8-B6166DF62D4E}" presName="textRect" presStyleLbl="revTx" presStyleIdx="4" presStyleCnt="8" custLinFactNeighborX="-348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5A01EC-72B7-4217-92B4-E76411919671}" type="pres">
      <dgm:prSet presAssocID="{3C3AE2CE-4EAB-4C5A-A10E-3631A1F1EFC6}" presName="sibTrans" presStyleLbl="sibTrans2D1" presStyleIdx="0" presStyleCnt="0"/>
      <dgm:spPr/>
      <dgm:t>
        <a:bodyPr/>
        <a:lstStyle/>
        <a:p>
          <a:endParaRPr lang="pt-BR"/>
        </a:p>
      </dgm:t>
    </dgm:pt>
    <dgm:pt modelId="{FB822E02-3DD2-4BF8-9EC8-8A3969BA887D}" type="pres">
      <dgm:prSet presAssocID="{40C37F5B-5B01-49E8-BC2C-D9EE374AD2C4}" presName="compNode" presStyleCnt="0"/>
      <dgm:spPr/>
      <dgm:t>
        <a:bodyPr/>
        <a:lstStyle/>
        <a:p>
          <a:endParaRPr lang="pt-BR"/>
        </a:p>
      </dgm:t>
    </dgm:pt>
    <dgm:pt modelId="{742266AF-F7DC-45A8-B27A-78DBAEF9B0D2}" type="pres">
      <dgm:prSet presAssocID="{40C37F5B-5B01-49E8-BC2C-D9EE374AD2C4}" presName="pictRect" presStyleLbl="node1" presStyleIdx="5" presStyleCnt="8" custLinFactNeighborX="-795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pt-BR"/>
        </a:p>
      </dgm:t>
    </dgm:pt>
    <dgm:pt modelId="{16380892-5DF7-4782-86F8-CFCF4FE5702B}" type="pres">
      <dgm:prSet presAssocID="{40C37F5B-5B01-49E8-BC2C-D9EE374AD2C4}" presName="textRect" presStyleLbl="revTx" presStyleIdx="5" presStyleCnt="8" custLinFactNeighborX="-79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FAA54A7-3EBC-436C-B102-3A488DE0CE91}" type="pres">
      <dgm:prSet presAssocID="{CBDF62BB-CF86-40B2-9782-B1A92808BC6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88B5715B-6692-4948-87D5-B259404BB596}" type="pres">
      <dgm:prSet presAssocID="{8AB6EBF0-A891-484A-9C64-92E522E43593}" presName="compNode" presStyleCnt="0"/>
      <dgm:spPr/>
      <dgm:t>
        <a:bodyPr/>
        <a:lstStyle/>
        <a:p>
          <a:endParaRPr lang="pt-BR"/>
        </a:p>
      </dgm:t>
    </dgm:pt>
    <dgm:pt modelId="{7099F54F-1FA0-4B0B-BB4B-5F1A7CBBD156}" type="pres">
      <dgm:prSet presAssocID="{8AB6EBF0-A891-484A-9C64-92E522E43593}" presName="pictRect" presStyleLbl="node1" presStyleIdx="6" presStyleCnt="8" custLinFactNeighborX="1036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pt-BR"/>
        </a:p>
      </dgm:t>
    </dgm:pt>
    <dgm:pt modelId="{8DDA08D4-BAAF-49B5-821D-7461170F14F7}" type="pres">
      <dgm:prSet presAssocID="{8AB6EBF0-A891-484A-9C64-92E522E43593}" presName="textRect" presStyleLbl="revTx" presStyleIdx="6" presStyleCnt="8" custLinFactNeighborX="153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1D9EDF-C360-48EE-A1A2-CC11D131C548}" type="pres">
      <dgm:prSet presAssocID="{2AB27ACA-C703-49F8-8FB9-00202ED41612}" presName="sibTrans" presStyleLbl="sibTrans2D1" presStyleIdx="0" presStyleCnt="0"/>
      <dgm:spPr/>
      <dgm:t>
        <a:bodyPr/>
        <a:lstStyle/>
        <a:p>
          <a:endParaRPr lang="pt-BR"/>
        </a:p>
      </dgm:t>
    </dgm:pt>
    <dgm:pt modelId="{0A4886B6-05A3-418F-8F1B-9131057113B6}" type="pres">
      <dgm:prSet presAssocID="{CA637FCA-224A-4F9B-A43B-A38B91515A8F}" presName="compNode" presStyleCnt="0"/>
      <dgm:spPr/>
      <dgm:t>
        <a:bodyPr/>
        <a:lstStyle/>
        <a:p>
          <a:endParaRPr lang="pt-BR"/>
        </a:p>
      </dgm:t>
    </dgm:pt>
    <dgm:pt modelId="{80A5A03C-B1A8-4293-98AB-47C8BF182E5C}" type="pres">
      <dgm:prSet presAssocID="{CA637FCA-224A-4F9B-A43B-A38B91515A8F}" presName="pictRect" presStyleLbl="node1" presStyleIdx="7" presStyleCnt="8" custLinFactNeighborX="1881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FE33A4E-12CD-4C0D-8A15-BDB533A0A004}" type="pres">
      <dgm:prSet presAssocID="{CA637FCA-224A-4F9B-A43B-A38B91515A8F}" presName="textRect" presStyleLbl="revTx" presStyleIdx="7" presStyleCnt="8" custLinFactNeighborX="29978" custLinFactNeighborY="1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F9B0F6-986F-41F6-BA08-4B4F40815D4C}" type="presOf" srcId="{2AB27ACA-C703-49F8-8FB9-00202ED41612}" destId="{391D9EDF-C360-48EE-A1A2-CC11D131C548}" srcOrd="0" destOrd="0" presId="urn:microsoft.com/office/officeart/2005/8/layout/pList1"/>
    <dgm:cxn modelId="{A41DB1BF-8A50-4A1D-ABCB-DA389624B107}" type="presOf" srcId="{8AB6EBF0-A891-484A-9C64-92E522E43593}" destId="{8DDA08D4-BAAF-49B5-821D-7461170F14F7}" srcOrd="0" destOrd="0" presId="urn:microsoft.com/office/officeart/2005/8/layout/pList1"/>
    <dgm:cxn modelId="{34640ECE-E2D8-46E1-8BB5-11363ED3E9A2}" srcId="{71E2F6D5-76D8-4B6F-A257-AB41EE208A20}" destId="{1C1A7551-FC34-45A2-90F8-B6166DF62D4E}" srcOrd="4" destOrd="0" parTransId="{E0ADD8DF-0E38-45EE-96B7-D81C9E94E23A}" sibTransId="{3C3AE2CE-4EAB-4C5A-A10E-3631A1F1EFC6}"/>
    <dgm:cxn modelId="{9E73BA25-436B-48C5-ACAB-8A473ED7F04F}" type="presOf" srcId="{B669127D-9592-486B-B0AB-CEE52660115E}" destId="{BD2C58B2-ADE9-4E1A-A95B-9D7B448D3503}" srcOrd="0" destOrd="0" presId="urn:microsoft.com/office/officeart/2005/8/layout/pList1"/>
    <dgm:cxn modelId="{C7FCB17F-9F09-4877-9F5B-2D18EAA7EE67}" type="presOf" srcId="{58D1873B-C951-4DB2-A3DE-0FE32EC08432}" destId="{2A916F1C-17C6-44FE-975E-965F78A25BCE}" srcOrd="0" destOrd="0" presId="urn:microsoft.com/office/officeart/2005/8/layout/pList1"/>
    <dgm:cxn modelId="{414F6388-493C-4ACF-A573-79810594559F}" type="presOf" srcId="{40C37F5B-5B01-49E8-BC2C-D9EE374AD2C4}" destId="{16380892-5DF7-4782-86F8-CFCF4FE5702B}" srcOrd="0" destOrd="0" presId="urn:microsoft.com/office/officeart/2005/8/layout/pList1"/>
    <dgm:cxn modelId="{AED59EB1-069A-4C5B-ACF0-145388B801F0}" srcId="{71E2F6D5-76D8-4B6F-A257-AB41EE208A20}" destId="{40C37F5B-5B01-49E8-BC2C-D9EE374AD2C4}" srcOrd="5" destOrd="0" parTransId="{0F74EF0E-7D33-46DC-9CB5-0FBA2ED558F9}" sibTransId="{CBDF62BB-CF86-40B2-9782-B1A92808BC6A}"/>
    <dgm:cxn modelId="{5CCD8B5E-9469-48D0-83F2-A41CC53FFC53}" srcId="{71E2F6D5-76D8-4B6F-A257-AB41EE208A20}" destId="{47A36861-14BD-4E18-AFC0-7B8447EF0251}" srcOrd="3" destOrd="0" parTransId="{699C8238-2A89-4102-84A9-AEDBF4093E14}" sibTransId="{841A0DBC-E3F4-4302-9CEF-9F8338C88269}"/>
    <dgm:cxn modelId="{0651167E-48CA-4DD7-8522-65A4836578AC}" srcId="{71E2F6D5-76D8-4B6F-A257-AB41EE208A20}" destId="{8AB6EBF0-A891-484A-9C64-92E522E43593}" srcOrd="6" destOrd="0" parTransId="{0786C3F9-BA29-48A3-BB14-691F01C652CB}" sibTransId="{2AB27ACA-C703-49F8-8FB9-00202ED41612}"/>
    <dgm:cxn modelId="{1285F9EA-7471-4CB2-B846-668463CF2C53}" type="presOf" srcId="{71E2F6D5-76D8-4B6F-A257-AB41EE208A20}" destId="{D75E9354-EF7D-400C-A185-1B8109CF4ACD}" srcOrd="0" destOrd="0" presId="urn:microsoft.com/office/officeart/2005/8/layout/pList1"/>
    <dgm:cxn modelId="{3F188ED3-A887-44EC-A5BA-4BF6E88A0A57}" type="presOf" srcId="{1C1A7551-FC34-45A2-90F8-B6166DF62D4E}" destId="{37A1CFC0-C3EF-4035-92D4-E8ECAFD391A3}" srcOrd="0" destOrd="0" presId="urn:microsoft.com/office/officeart/2005/8/layout/pList1"/>
    <dgm:cxn modelId="{563A602F-56DE-4060-9EA2-5AC177264CBF}" type="presOf" srcId="{CBDF62BB-CF86-40B2-9782-B1A92808BC6A}" destId="{CFAA54A7-3EBC-436C-B102-3A488DE0CE91}" srcOrd="0" destOrd="0" presId="urn:microsoft.com/office/officeart/2005/8/layout/pList1"/>
    <dgm:cxn modelId="{8C32BAAB-8F89-4F5F-8F5D-2D897FEC71BA}" srcId="{71E2F6D5-76D8-4B6F-A257-AB41EE208A20}" destId="{B669127D-9592-486B-B0AB-CEE52660115E}" srcOrd="0" destOrd="0" parTransId="{4A191354-EA36-44EB-ABC4-B4D957300EDC}" sibTransId="{58D1873B-C951-4DB2-A3DE-0FE32EC08432}"/>
    <dgm:cxn modelId="{1B5BEEFC-0F73-4A98-A8D1-8EEFDB2EAE1F}" type="presOf" srcId="{CA637FCA-224A-4F9B-A43B-A38B91515A8F}" destId="{6FE33A4E-12CD-4C0D-8A15-BDB533A0A004}" srcOrd="0" destOrd="0" presId="urn:microsoft.com/office/officeart/2005/8/layout/pList1"/>
    <dgm:cxn modelId="{649A3E84-6328-4D17-AAC7-9CC950E30F98}" srcId="{71E2F6D5-76D8-4B6F-A257-AB41EE208A20}" destId="{CA637FCA-224A-4F9B-A43B-A38B91515A8F}" srcOrd="7" destOrd="0" parTransId="{3E58E02A-0176-4546-AF78-4CEEC4F0B01E}" sibTransId="{BD202F50-92A7-4B47-B427-07460FC240D9}"/>
    <dgm:cxn modelId="{4A9B2673-F760-489B-99DB-97FE6E9F7225}" type="presOf" srcId="{8EDF6421-E768-4EC7-AED6-71F470D2591D}" destId="{3BA16BD5-952D-49C5-B653-F418C5E1DBEF}" srcOrd="0" destOrd="0" presId="urn:microsoft.com/office/officeart/2005/8/layout/pList1"/>
    <dgm:cxn modelId="{7077EFEF-DED2-471A-8D2A-E5665759BC3D}" type="presOf" srcId="{47A36861-14BD-4E18-AFC0-7B8447EF0251}" destId="{05CA8A8A-9CC8-4BC8-9344-E71C99F55160}" srcOrd="0" destOrd="0" presId="urn:microsoft.com/office/officeart/2005/8/layout/pList1"/>
    <dgm:cxn modelId="{FAF66809-D0B1-4411-BB0B-42F4F3766975}" srcId="{71E2F6D5-76D8-4B6F-A257-AB41EE208A20}" destId="{D9D94207-A00E-4634-8D5A-EE4E2B1FC065}" srcOrd="1" destOrd="0" parTransId="{92DDC94A-4485-4406-AA99-870E9BA45F89}" sibTransId="{57135022-FD9D-40D5-9D12-FAEE03722B91}"/>
    <dgm:cxn modelId="{2A9077A2-CA54-4EAE-B557-3C48B7DB7151}" type="presOf" srcId="{3C3AE2CE-4EAB-4C5A-A10E-3631A1F1EFC6}" destId="{885A01EC-72B7-4217-92B4-E76411919671}" srcOrd="0" destOrd="0" presId="urn:microsoft.com/office/officeart/2005/8/layout/pList1"/>
    <dgm:cxn modelId="{CBB25AD4-347F-4C10-A8A2-D9769DAD23B7}" type="presOf" srcId="{57135022-FD9D-40D5-9D12-FAEE03722B91}" destId="{FBC021A9-18C4-4A3B-AE57-6B490A6598F2}" srcOrd="0" destOrd="0" presId="urn:microsoft.com/office/officeart/2005/8/layout/pList1"/>
    <dgm:cxn modelId="{60DB06FF-2909-4DB2-A914-AAD90CB337E3}" type="presOf" srcId="{841A0DBC-E3F4-4302-9CEF-9F8338C88269}" destId="{FC50B66F-A220-4A4A-A29F-567A1AE17C7A}" srcOrd="0" destOrd="0" presId="urn:microsoft.com/office/officeart/2005/8/layout/pList1"/>
    <dgm:cxn modelId="{A9BABFF0-4146-4B77-A508-60A2CA7C4086}" type="presOf" srcId="{D9D94207-A00E-4634-8D5A-EE4E2B1FC065}" destId="{799CC7FE-C4B4-4236-82B7-9D9056B00251}" srcOrd="0" destOrd="0" presId="urn:microsoft.com/office/officeart/2005/8/layout/pList1"/>
    <dgm:cxn modelId="{1C1DBA9F-7450-49A6-B569-A94E90D806B2}" type="presOf" srcId="{35115798-E4BA-4F34-8B99-0F673BD7E766}" destId="{49D07FFA-4407-4D4C-83DD-54CA98A61D56}" srcOrd="0" destOrd="0" presId="urn:microsoft.com/office/officeart/2005/8/layout/pList1"/>
    <dgm:cxn modelId="{8E573365-A80F-47C6-8D89-D1C920BF812A}" srcId="{71E2F6D5-76D8-4B6F-A257-AB41EE208A20}" destId="{8EDF6421-E768-4EC7-AED6-71F470D2591D}" srcOrd="2" destOrd="0" parTransId="{6D3AB8A7-2036-4684-8351-E0DC7F9769BD}" sibTransId="{35115798-E4BA-4F34-8B99-0F673BD7E766}"/>
    <dgm:cxn modelId="{F27F4913-6F75-4942-A249-1C698977EB06}" type="presParOf" srcId="{D75E9354-EF7D-400C-A185-1B8109CF4ACD}" destId="{5BF51CCD-788F-4B51-8F70-1CE3B93E55BE}" srcOrd="0" destOrd="0" presId="urn:microsoft.com/office/officeart/2005/8/layout/pList1"/>
    <dgm:cxn modelId="{1C2BC10E-8EFD-4D01-B493-B1773C7AF304}" type="presParOf" srcId="{5BF51CCD-788F-4B51-8F70-1CE3B93E55BE}" destId="{6764C7F0-E18A-4E6C-8F2C-421041E172DA}" srcOrd="0" destOrd="0" presId="urn:microsoft.com/office/officeart/2005/8/layout/pList1"/>
    <dgm:cxn modelId="{EA333E72-8039-4240-B09A-D4CF97F5DA37}" type="presParOf" srcId="{5BF51CCD-788F-4B51-8F70-1CE3B93E55BE}" destId="{BD2C58B2-ADE9-4E1A-A95B-9D7B448D3503}" srcOrd="1" destOrd="0" presId="urn:microsoft.com/office/officeart/2005/8/layout/pList1"/>
    <dgm:cxn modelId="{291E3715-2B8D-4A3D-89E0-55339B1496CF}" type="presParOf" srcId="{D75E9354-EF7D-400C-A185-1B8109CF4ACD}" destId="{2A916F1C-17C6-44FE-975E-965F78A25BCE}" srcOrd="1" destOrd="0" presId="urn:microsoft.com/office/officeart/2005/8/layout/pList1"/>
    <dgm:cxn modelId="{81BB5E36-BBDC-44CE-A39B-6A3CC14CBD55}" type="presParOf" srcId="{D75E9354-EF7D-400C-A185-1B8109CF4ACD}" destId="{E76EE5D3-F4B4-4EA5-B74D-F05EDC25CD1A}" srcOrd="2" destOrd="0" presId="urn:microsoft.com/office/officeart/2005/8/layout/pList1"/>
    <dgm:cxn modelId="{91A2F3CE-46BB-475A-8122-B5820BB8E637}" type="presParOf" srcId="{E76EE5D3-F4B4-4EA5-B74D-F05EDC25CD1A}" destId="{C8020397-38CC-4DF8-92C0-2AE7E5D6CE9F}" srcOrd="0" destOrd="0" presId="urn:microsoft.com/office/officeart/2005/8/layout/pList1"/>
    <dgm:cxn modelId="{429898D9-B5CF-47F8-8E23-0400FCC709A7}" type="presParOf" srcId="{E76EE5D3-F4B4-4EA5-B74D-F05EDC25CD1A}" destId="{799CC7FE-C4B4-4236-82B7-9D9056B00251}" srcOrd="1" destOrd="0" presId="urn:microsoft.com/office/officeart/2005/8/layout/pList1"/>
    <dgm:cxn modelId="{95A1C4CF-882E-4620-83EA-2CC35E558479}" type="presParOf" srcId="{D75E9354-EF7D-400C-A185-1B8109CF4ACD}" destId="{FBC021A9-18C4-4A3B-AE57-6B490A6598F2}" srcOrd="3" destOrd="0" presId="urn:microsoft.com/office/officeart/2005/8/layout/pList1"/>
    <dgm:cxn modelId="{9A16CE1D-A1D0-416D-A181-4672060C42A3}" type="presParOf" srcId="{D75E9354-EF7D-400C-A185-1B8109CF4ACD}" destId="{FA198BDB-5B8C-45EE-BC67-3A90DF0141A9}" srcOrd="4" destOrd="0" presId="urn:microsoft.com/office/officeart/2005/8/layout/pList1"/>
    <dgm:cxn modelId="{9DFE1367-99AF-4162-B54E-6B66660E18D2}" type="presParOf" srcId="{FA198BDB-5B8C-45EE-BC67-3A90DF0141A9}" destId="{A1587847-3DD3-41DC-B333-61B1B7702428}" srcOrd="0" destOrd="0" presId="urn:microsoft.com/office/officeart/2005/8/layout/pList1"/>
    <dgm:cxn modelId="{D4B38FF1-3F2D-4F68-B2A0-9202B54C18C2}" type="presParOf" srcId="{FA198BDB-5B8C-45EE-BC67-3A90DF0141A9}" destId="{3BA16BD5-952D-49C5-B653-F418C5E1DBEF}" srcOrd="1" destOrd="0" presId="urn:microsoft.com/office/officeart/2005/8/layout/pList1"/>
    <dgm:cxn modelId="{4C4C8812-F87E-4AB9-AD1E-7382AA59BF41}" type="presParOf" srcId="{D75E9354-EF7D-400C-A185-1B8109CF4ACD}" destId="{49D07FFA-4407-4D4C-83DD-54CA98A61D56}" srcOrd="5" destOrd="0" presId="urn:microsoft.com/office/officeart/2005/8/layout/pList1"/>
    <dgm:cxn modelId="{267B345D-604E-491A-8234-0FD424743999}" type="presParOf" srcId="{D75E9354-EF7D-400C-A185-1B8109CF4ACD}" destId="{5A5FDB11-F8EC-4422-84C7-213CB85CBF1F}" srcOrd="6" destOrd="0" presId="urn:microsoft.com/office/officeart/2005/8/layout/pList1"/>
    <dgm:cxn modelId="{8BF1BDD6-6A96-4DF8-B9DA-BB6B3F5303AF}" type="presParOf" srcId="{5A5FDB11-F8EC-4422-84C7-213CB85CBF1F}" destId="{5E23B2A5-6AB0-4162-9418-24E43D39BA31}" srcOrd="0" destOrd="0" presId="urn:microsoft.com/office/officeart/2005/8/layout/pList1"/>
    <dgm:cxn modelId="{AE79C83F-F6F7-4DC6-B15A-9BF16162F299}" type="presParOf" srcId="{5A5FDB11-F8EC-4422-84C7-213CB85CBF1F}" destId="{05CA8A8A-9CC8-4BC8-9344-E71C99F55160}" srcOrd="1" destOrd="0" presId="urn:microsoft.com/office/officeart/2005/8/layout/pList1"/>
    <dgm:cxn modelId="{C2C58AF9-1398-4E37-BB68-245FDF7447E0}" type="presParOf" srcId="{D75E9354-EF7D-400C-A185-1B8109CF4ACD}" destId="{FC50B66F-A220-4A4A-A29F-567A1AE17C7A}" srcOrd="7" destOrd="0" presId="urn:microsoft.com/office/officeart/2005/8/layout/pList1"/>
    <dgm:cxn modelId="{7B0D3E0B-7514-4449-B332-0251F1C17439}" type="presParOf" srcId="{D75E9354-EF7D-400C-A185-1B8109CF4ACD}" destId="{2DFF18D8-08A7-4ABE-BBDA-C901E0D693D1}" srcOrd="8" destOrd="0" presId="urn:microsoft.com/office/officeart/2005/8/layout/pList1"/>
    <dgm:cxn modelId="{CA4DC746-1FFA-402D-AA32-06A6AE30FB55}" type="presParOf" srcId="{2DFF18D8-08A7-4ABE-BBDA-C901E0D693D1}" destId="{5E82E480-D212-46CB-AFCC-3956F42D70FE}" srcOrd="0" destOrd="0" presId="urn:microsoft.com/office/officeart/2005/8/layout/pList1"/>
    <dgm:cxn modelId="{C0CEF53D-F9FB-4A45-BFE9-5F704900838A}" type="presParOf" srcId="{2DFF18D8-08A7-4ABE-BBDA-C901E0D693D1}" destId="{37A1CFC0-C3EF-4035-92D4-E8ECAFD391A3}" srcOrd="1" destOrd="0" presId="urn:microsoft.com/office/officeart/2005/8/layout/pList1"/>
    <dgm:cxn modelId="{A54FC6E0-1FED-4C79-993F-BEA97B57D47F}" type="presParOf" srcId="{D75E9354-EF7D-400C-A185-1B8109CF4ACD}" destId="{885A01EC-72B7-4217-92B4-E76411919671}" srcOrd="9" destOrd="0" presId="urn:microsoft.com/office/officeart/2005/8/layout/pList1"/>
    <dgm:cxn modelId="{6775B98F-EDB1-43D1-977B-9A8D3727EAD4}" type="presParOf" srcId="{D75E9354-EF7D-400C-A185-1B8109CF4ACD}" destId="{FB822E02-3DD2-4BF8-9EC8-8A3969BA887D}" srcOrd="10" destOrd="0" presId="urn:microsoft.com/office/officeart/2005/8/layout/pList1"/>
    <dgm:cxn modelId="{CA0F4460-F32A-4C80-9771-E7EA414DB7AD}" type="presParOf" srcId="{FB822E02-3DD2-4BF8-9EC8-8A3969BA887D}" destId="{742266AF-F7DC-45A8-B27A-78DBAEF9B0D2}" srcOrd="0" destOrd="0" presId="urn:microsoft.com/office/officeart/2005/8/layout/pList1"/>
    <dgm:cxn modelId="{E49DA539-265E-4BC1-9998-934DD2E83CA0}" type="presParOf" srcId="{FB822E02-3DD2-4BF8-9EC8-8A3969BA887D}" destId="{16380892-5DF7-4782-86F8-CFCF4FE5702B}" srcOrd="1" destOrd="0" presId="urn:microsoft.com/office/officeart/2005/8/layout/pList1"/>
    <dgm:cxn modelId="{BCC8AF38-8F74-4255-B69D-DD2D8CF34605}" type="presParOf" srcId="{D75E9354-EF7D-400C-A185-1B8109CF4ACD}" destId="{CFAA54A7-3EBC-436C-B102-3A488DE0CE91}" srcOrd="11" destOrd="0" presId="urn:microsoft.com/office/officeart/2005/8/layout/pList1"/>
    <dgm:cxn modelId="{4D2DF597-958B-40E5-96C1-7DB06442B9E6}" type="presParOf" srcId="{D75E9354-EF7D-400C-A185-1B8109CF4ACD}" destId="{88B5715B-6692-4948-87D5-B259404BB596}" srcOrd="12" destOrd="0" presId="urn:microsoft.com/office/officeart/2005/8/layout/pList1"/>
    <dgm:cxn modelId="{1521B2E0-67D0-436E-BDDA-01573300113D}" type="presParOf" srcId="{88B5715B-6692-4948-87D5-B259404BB596}" destId="{7099F54F-1FA0-4B0B-BB4B-5F1A7CBBD156}" srcOrd="0" destOrd="0" presId="urn:microsoft.com/office/officeart/2005/8/layout/pList1"/>
    <dgm:cxn modelId="{CF230BCC-6F70-406C-B914-C177ABCFB200}" type="presParOf" srcId="{88B5715B-6692-4948-87D5-B259404BB596}" destId="{8DDA08D4-BAAF-49B5-821D-7461170F14F7}" srcOrd="1" destOrd="0" presId="urn:microsoft.com/office/officeart/2005/8/layout/pList1"/>
    <dgm:cxn modelId="{47CC5EE5-C582-48A5-BEC3-F83BD21A05D3}" type="presParOf" srcId="{D75E9354-EF7D-400C-A185-1B8109CF4ACD}" destId="{391D9EDF-C360-48EE-A1A2-CC11D131C548}" srcOrd="13" destOrd="0" presId="urn:microsoft.com/office/officeart/2005/8/layout/pList1"/>
    <dgm:cxn modelId="{E33FF02C-C562-4CCD-8053-39D96113CB80}" type="presParOf" srcId="{D75E9354-EF7D-400C-A185-1B8109CF4ACD}" destId="{0A4886B6-05A3-418F-8F1B-9131057113B6}" srcOrd="14" destOrd="0" presId="urn:microsoft.com/office/officeart/2005/8/layout/pList1"/>
    <dgm:cxn modelId="{057F3A65-5B97-4401-8B10-67173270D214}" type="presParOf" srcId="{0A4886B6-05A3-418F-8F1B-9131057113B6}" destId="{80A5A03C-B1A8-4293-98AB-47C8BF182E5C}" srcOrd="0" destOrd="0" presId="urn:microsoft.com/office/officeart/2005/8/layout/pList1"/>
    <dgm:cxn modelId="{1E92CF43-F955-4A92-AC9E-B6A78D2ACB76}" type="presParOf" srcId="{0A4886B6-05A3-418F-8F1B-9131057113B6}" destId="{6FE33A4E-12CD-4C0D-8A15-BDB533A0A00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26967-BC0D-403A-9BAB-602234ED4107}" type="doc">
      <dgm:prSet loTypeId="urn:microsoft.com/office/officeart/2005/8/layout/radial3" loCatId="cycle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5D8C8F0-F6B0-43BB-ACC2-0E27A5013CC3}">
      <dgm:prSet phldrT="[Texto]" custT="1"/>
      <dgm:spPr/>
      <dgm:t>
        <a:bodyPr/>
        <a:lstStyle/>
        <a:p>
          <a:r>
            <a:rPr lang="pt-BR" sz="1800" b="1" u="none" dirty="0" smtClean="0">
              <a:effectLst/>
            </a:rPr>
            <a:t>Informação sujeita a restrição de acesso</a:t>
          </a:r>
          <a:endParaRPr lang="pt-BR" sz="1800" b="1" u="none" dirty="0">
            <a:effectLst/>
          </a:endParaRPr>
        </a:p>
      </dgm:t>
    </dgm:pt>
    <dgm:pt modelId="{093E81E8-C1CB-488A-85C4-6522FCF3F774}" type="parTrans" cxnId="{56EE86F0-A944-40E5-913D-AA26700AD042}">
      <dgm:prSet/>
      <dgm:spPr/>
      <dgm:t>
        <a:bodyPr/>
        <a:lstStyle/>
        <a:p>
          <a:endParaRPr lang="pt-BR"/>
        </a:p>
      </dgm:t>
    </dgm:pt>
    <dgm:pt modelId="{5EBA84F7-DED4-480C-8B80-E423E5755F08}" type="sibTrans" cxnId="{56EE86F0-A944-40E5-913D-AA26700AD042}">
      <dgm:prSet/>
      <dgm:spPr/>
      <dgm:t>
        <a:bodyPr/>
        <a:lstStyle/>
        <a:p>
          <a:endParaRPr lang="pt-BR"/>
        </a:p>
      </dgm:t>
    </dgm:pt>
    <dgm:pt modelId="{CD66664F-372B-46FE-BB63-E10B66D6AFB4}">
      <dgm:prSet phldrT="[Texto]" custT="1"/>
      <dgm:spPr/>
      <dgm:t>
        <a:bodyPr/>
        <a:lstStyle/>
        <a:p>
          <a:r>
            <a:rPr lang="pt-BR" sz="1100" b="0" smtClean="0"/>
            <a:t>Informações Pessoais</a:t>
          </a:r>
          <a:endParaRPr lang="pt-BR" sz="1100" b="0" dirty="0"/>
        </a:p>
      </dgm:t>
    </dgm:pt>
    <dgm:pt modelId="{9475560D-F1DC-423A-BDE7-955B51652836}" type="parTrans" cxnId="{50320DED-7197-4A28-A7A6-99DF74321087}">
      <dgm:prSet/>
      <dgm:spPr/>
      <dgm:t>
        <a:bodyPr/>
        <a:lstStyle/>
        <a:p>
          <a:endParaRPr lang="pt-BR"/>
        </a:p>
      </dgm:t>
    </dgm:pt>
    <dgm:pt modelId="{C9668836-2075-466C-AF54-6134A8E04FF8}" type="sibTrans" cxnId="{50320DED-7197-4A28-A7A6-99DF74321087}">
      <dgm:prSet/>
      <dgm:spPr/>
      <dgm:t>
        <a:bodyPr/>
        <a:lstStyle/>
        <a:p>
          <a:endParaRPr lang="pt-BR"/>
        </a:p>
      </dgm:t>
    </dgm:pt>
    <dgm:pt modelId="{25AA8F0C-CF26-4A3E-ACAE-9A976BF1EC68}">
      <dgm:prSet phldrT="[Texto]" custT="1"/>
      <dgm:spPr/>
      <dgm:t>
        <a:bodyPr/>
        <a:lstStyle/>
        <a:p>
          <a:r>
            <a:rPr lang="pt-BR" sz="1050" b="0" smtClean="0"/>
            <a:t>Informações Classificadas</a:t>
          </a:r>
          <a:endParaRPr lang="pt-BR" sz="1050" b="0" dirty="0"/>
        </a:p>
      </dgm:t>
    </dgm:pt>
    <dgm:pt modelId="{EEB28C4E-C3FA-4F51-8502-7463AB316943}" type="parTrans" cxnId="{323215AA-45B0-4AF9-ACF8-0D6FA5CC6D63}">
      <dgm:prSet/>
      <dgm:spPr/>
      <dgm:t>
        <a:bodyPr/>
        <a:lstStyle/>
        <a:p>
          <a:endParaRPr lang="pt-BR"/>
        </a:p>
      </dgm:t>
    </dgm:pt>
    <dgm:pt modelId="{C5DFD393-B730-4B06-A586-A99FED76D996}" type="sibTrans" cxnId="{323215AA-45B0-4AF9-ACF8-0D6FA5CC6D63}">
      <dgm:prSet/>
      <dgm:spPr/>
      <dgm:t>
        <a:bodyPr/>
        <a:lstStyle/>
        <a:p>
          <a:endParaRPr lang="pt-BR"/>
        </a:p>
      </dgm:t>
    </dgm:pt>
    <dgm:pt modelId="{9391B5F6-DEF1-41DB-A2CE-2319F27EFF50}">
      <dgm:prSet phldrT="[Texto]" custT="1"/>
      <dgm:spPr/>
      <dgm:t>
        <a:bodyPr/>
        <a:lstStyle/>
        <a:p>
          <a:r>
            <a:rPr lang="pt-BR" sz="1100" b="0" smtClean="0"/>
            <a:t>Informações protegidas por outros sigilos legais</a:t>
          </a:r>
        </a:p>
        <a:p>
          <a:r>
            <a:rPr lang="pt-BR" sz="1000" b="0" smtClean="0"/>
            <a:t>(fiscal, bancário, industrial...)</a:t>
          </a:r>
          <a:endParaRPr lang="pt-BR" sz="1000" b="0" dirty="0"/>
        </a:p>
      </dgm:t>
    </dgm:pt>
    <dgm:pt modelId="{368448C0-8ACE-4D4E-AFE8-35C80F3479E2}" type="parTrans" cxnId="{71F92CEA-B40F-494B-9E29-FF13527A3D83}">
      <dgm:prSet/>
      <dgm:spPr/>
      <dgm:t>
        <a:bodyPr/>
        <a:lstStyle/>
        <a:p>
          <a:endParaRPr lang="pt-BR"/>
        </a:p>
      </dgm:t>
    </dgm:pt>
    <dgm:pt modelId="{E073D9E6-238A-4420-9145-52A5DEE1E434}" type="sibTrans" cxnId="{71F92CEA-B40F-494B-9E29-FF13527A3D83}">
      <dgm:prSet/>
      <dgm:spPr/>
      <dgm:t>
        <a:bodyPr/>
        <a:lstStyle/>
        <a:p>
          <a:endParaRPr lang="pt-BR"/>
        </a:p>
      </dgm:t>
    </dgm:pt>
    <dgm:pt modelId="{14F51DB8-6A26-46C8-98A1-FFCE1771ADA5}" type="pres">
      <dgm:prSet presAssocID="{6F026967-BC0D-403A-9BAB-602234ED410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4BFD80-BC68-4046-B0BD-6BF8074F88C4}" type="pres">
      <dgm:prSet presAssocID="{6F026967-BC0D-403A-9BAB-602234ED4107}" presName="radial" presStyleCnt="0">
        <dgm:presLayoutVars>
          <dgm:animLvl val="ctr"/>
        </dgm:presLayoutVars>
      </dgm:prSet>
      <dgm:spPr/>
      <dgm:t>
        <a:bodyPr/>
        <a:lstStyle/>
        <a:p>
          <a:endParaRPr lang="pt-BR"/>
        </a:p>
      </dgm:t>
    </dgm:pt>
    <dgm:pt modelId="{E03F4E5A-2EB9-4AD2-9214-0BCC5B47E5C3}" type="pres">
      <dgm:prSet presAssocID="{B5D8C8F0-F6B0-43BB-ACC2-0E27A5013CC3}" presName="centerShape" presStyleLbl="vennNode1" presStyleIdx="0" presStyleCnt="4"/>
      <dgm:spPr/>
      <dgm:t>
        <a:bodyPr/>
        <a:lstStyle/>
        <a:p>
          <a:endParaRPr lang="pt-BR"/>
        </a:p>
      </dgm:t>
    </dgm:pt>
    <dgm:pt modelId="{504D1202-91CA-47F1-890B-F001860B228E}" type="pres">
      <dgm:prSet presAssocID="{CD66664F-372B-46FE-BB63-E10B66D6AFB4}" presName="node" presStyleLbl="vennNode1" presStyleIdx="1" presStyleCnt="4" custScaleX="126772" custScaleY="1301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E0653F-9E8A-4145-A2B7-6409557A16BD}" type="pres">
      <dgm:prSet presAssocID="{25AA8F0C-CF26-4A3E-ACAE-9A976BF1EC68}" presName="node" presStyleLbl="vennNode1" presStyleIdx="2" presStyleCnt="4" custScaleX="132469" custScaleY="132469" custRadScaleRad="116245" custRadScaleInc="-45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03C90E-7C41-44B0-B8C0-E4B1E1F6D685}" type="pres">
      <dgm:prSet presAssocID="{9391B5F6-DEF1-41DB-A2CE-2319F27EFF50}" presName="node" presStyleLbl="vennNode1" presStyleIdx="3" presStyleCnt="4" custScaleX="131626" custScaleY="131626" custRadScaleRad="119650" custRadScaleInc="7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1F92CEA-B40F-494B-9E29-FF13527A3D83}" srcId="{B5D8C8F0-F6B0-43BB-ACC2-0E27A5013CC3}" destId="{9391B5F6-DEF1-41DB-A2CE-2319F27EFF50}" srcOrd="2" destOrd="0" parTransId="{368448C0-8ACE-4D4E-AFE8-35C80F3479E2}" sibTransId="{E073D9E6-238A-4420-9145-52A5DEE1E434}"/>
    <dgm:cxn modelId="{50320DED-7197-4A28-A7A6-99DF74321087}" srcId="{B5D8C8F0-F6B0-43BB-ACC2-0E27A5013CC3}" destId="{CD66664F-372B-46FE-BB63-E10B66D6AFB4}" srcOrd="0" destOrd="0" parTransId="{9475560D-F1DC-423A-BDE7-955B51652836}" sibTransId="{C9668836-2075-466C-AF54-6134A8E04FF8}"/>
    <dgm:cxn modelId="{27E96829-71E1-4E23-8F6D-0B86482A9B30}" type="presOf" srcId="{25AA8F0C-CF26-4A3E-ACAE-9A976BF1EC68}" destId="{62E0653F-9E8A-4145-A2B7-6409557A16BD}" srcOrd="0" destOrd="0" presId="urn:microsoft.com/office/officeart/2005/8/layout/radial3"/>
    <dgm:cxn modelId="{558731C4-B5DC-4586-9102-A25CB4BF6C9E}" type="presOf" srcId="{CD66664F-372B-46FE-BB63-E10B66D6AFB4}" destId="{504D1202-91CA-47F1-890B-F001860B228E}" srcOrd="0" destOrd="0" presId="urn:microsoft.com/office/officeart/2005/8/layout/radial3"/>
    <dgm:cxn modelId="{1183A935-C7E2-4AE6-B89A-60164AEB4B25}" type="presOf" srcId="{B5D8C8F0-F6B0-43BB-ACC2-0E27A5013CC3}" destId="{E03F4E5A-2EB9-4AD2-9214-0BCC5B47E5C3}" srcOrd="0" destOrd="0" presId="urn:microsoft.com/office/officeart/2005/8/layout/radial3"/>
    <dgm:cxn modelId="{1DC4D2C4-1975-4D04-B0C2-B60B4607CFC2}" type="presOf" srcId="{6F026967-BC0D-403A-9BAB-602234ED4107}" destId="{14F51DB8-6A26-46C8-98A1-FFCE1771ADA5}" srcOrd="0" destOrd="0" presId="urn:microsoft.com/office/officeart/2005/8/layout/radial3"/>
    <dgm:cxn modelId="{56EE86F0-A944-40E5-913D-AA26700AD042}" srcId="{6F026967-BC0D-403A-9BAB-602234ED4107}" destId="{B5D8C8F0-F6B0-43BB-ACC2-0E27A5013CC3}" srcOrd="0" destOrd="0" parTransId="{093E81E8-C1CB-488A-85C4-6522FCF3F774}" sibTransId="{5EBA84F7-DED4-480C-8B80-E423E5755F08}"/>
    <dgm:cxn modelId="{323215AA-45B0-4AF9-ACF8-0D6FA5CC6D63}" srcId="{B5D8C8F0-F6B0-43BB-ACC2-0E27A5013CC3}" destId="{25AA8F0C-CF26-4A3E-ACAE-9A976BF1EC68}" srcOrd="1" destOrd="0" parTransId="{EEB28C4E-C3FA-4F51-8502-7463AB316943}" sibTransId="{C5DFD393-B730-4B06-A586-A99FED76D996}"/>
    <dgm:cxn modelId="{D5C2D856-E14A-42EC-9717-84484D1B6AE4}" type="presOf" srcId="{9391B5F6-DEF1-41DB-A2CE-2319F27EFF50}" destId="{7603C90E-7C41-44B0-B8C0-E4B1E1F6D685}" srcOrd="0" destOrd="0" presId="urn:microsoft.com/office/officeart/2005/8/layout/radial3"/>
    <dgm:cxn modelId="{827CBB13-FF36-4023-91F9-1223F4B5FFF6}" type="presParOf" srcId="{14F51DB8-6A26-46C8-98A1-FFCE1771ADA5}" destId="{214BFD80-BC68-4046-B0BD-6BF8074F88C4}" srcOrd="0" destOrd="0" presId="urn:microsoft.com/office/officeart/2005/8/layout/radial3"/>
    <dgm:cxn modelId="{FC8C22F9-FA51-47EF-92ED-62F82C735F97}" type="presParOf" srcId="{214BFD80-BC68-4046-B0BD-6BF8074F88C4}" destId="{E03F4E5A-2EB9-4AD2-9214-0BCC5B47E5C3}" srcOrd="0" destOrd="0" presId="urn:microsoft.com/office/officeart/2005/8/layout/radial3"/>
    <dgm:cxn modelId="{747E7542-490C-4E39-AE25-E3380117AA72}" type="presParOf" srcId="{214BFD80-BC68-4046-B0BD-6BF8074F88C4}" destId="{504D1202-91CA-47F1-890B-F001860B228E}" srcOrd="1" destOrd="0" presId="urn:microsoft.com/office/officeart/2005/8/layout/radial3"/>
    <dgm:cxn modelId="{86861C7A-0AB2-42B8-A193-A68D44A7705F}" type="presParOf" srcId="{214BFD80-BC68-4046-B0BD-6BF8074F88C4}" destId="{62E0653F-9E8A-4145-A2B7-6409557A16BD}" srcOrd="2" destOrd="0" presId="urn:microsoft.com/office/officeart/2005/8/layout/radial3"/>
    <dgm:cxn modelId="{324EBF95-53D2-4992-A6F6-65AC0F769B90}" type="presParOf" srcId="{214BFD80-BC68-4046-B0BD-6BF8074F88C4}" destId="{7603C90E-7C41-44B0-B8C0-E4B1E1F6D68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64C7F0-E18A-4E6C-8F2C-421041E172DA}">
      <dsp:nvSpPr>
        <dsp:cNvPr id="0" name=""/>
        <dsp:cNvSpPr/>
      </dsp:nvSpPr>
      <dsp:spPr>
        <a:xfrm>
          <a:off x="72010" y="732"/>
          <a:ext cx="1458961" cy="1005224"/>
        </a:xfrm>
        <a:prstGeom prst="roundRect">
          <a:avLst/>
        </a:prstGeom>
        <a:blipFill dpi="0" rotWithShape="1">
          <a:blip xmlns:r="http://schemas.openxmlformats.org/officeDocument/2006/relationships" r:embed="rId1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2C58B2-ADE9-4E1A-A95B-9D7B448D3503}">
      <dsp:nvSpPr>
        <dsp:cNvPr id="0" name=""/>
        <dsp:cNvSpPr/>
      </dsp:nvSpPr>
      <dsp:spPr>
        <a:xfrm>
          <a:off x="72010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Informações institucionais</a:t>
          </a:r>
          <a:endParaRPr lang="pt-BR" sz="1100" b="1" kern="1200" dirty="0"/>
        </a:p>
      </dsp:txBody>
      <dsp:txXfrm>
        <a:off x="72010" y="1005957"/>
        <a:ext cx="1458961" cy="541274"/>
      </dsp:txXfrm>
    </dsp:sp>
    <dsp:sp modelId="{C8020397-38CC-4DF8-92C0-2AE7E5D6CE9F}">
      <dsp:nvSpPr>
        <dsp:cNvPr id="0" name=""/>
        <dsp:cNvSpPr/>
      </dsp:nvSpPr>
      <dsp:spPr>
        <a:xfrm>
          <a:off x="1944211" y="732"/>
          <a:ext cx="1458961" cy="100522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9CC7FE-C4B4-4236-82B7-9D9056B00251}">
      <dsp:nvSpPr>
        <dsp:cNvPr id="0" name=""/>
        <dsp:cNvSpPr/>
      </dsp:nvSpPr>
      <dsp:spPr>
        <a:xfrm>
          <a:off x="1997419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Ações e programas</a:t>
          </a:r>
          <a:endParaRPr lang="pt-BR" sz="1100" b="1" kern="1200" dirty="0"/>
        </a:p>
      </dsp:txBody>
      <dsp:txXfrm>
        <a:off x="1997419" y="1005957"/>
        <a:ext cx="1458961" cy="541274"/>
      </dsp:txXfrm>
    </dsp:sp>
    <dsp:sp modelId="{A1587847-3DD3-41DC-B333-61B1B7702428}">
      <dsp:nvSpPr>
        <dsp:cNvPr id="0" name=""/>
        <dsp:cNvSpPr/>
      </dsp:nvSpPr>
      <dsp:spPr>
        <a:xfrm>
          <a:off x="3869634" y="732"/>
          <a:ext cx="1458961" cy="100522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A16BD5-952D-49C5-B653-F418C5E1DBEF}">
      <dsp:nvSpPr>
        <dsp:cNvPr id="0" name=""/>
        <dsp:cNvSpPr/>
      </dsp:nvSpPr>
      <dsp:spPr>
        <a:xfrm>
          <a:off x="3869634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Auditorias</a:t>
          </a:r>
          <a:endParaRPr lang="pt-BR" sz="1100" b="1" kern="1200" dirty="0"/>
        </a:p>
      </dsp:txBody>
      <dsp:txXfrm>
        <a:off x="3869634" y="1005957"/>
        <a:ext cx="1458961" cy="541274"/>
      </dsp:txXfrm>
    </dsp:sp>
    <dsp:sp modelId="{5E23B2A5-6AB0-4162-9418-24E43D39BA31}">
      <dsp:nvSpPr>
        <dsp:cNvPr id="0" name=""/>
        <dsp:cNvSpPr/>
      </dsp:nvSpPr>
      <dsp:spPr>
        <a:xfrm>
          <a:off x="5597820" y="732"/>
          <a:ext cx="1458961" cy="100522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A8A8A-9CC8-4BC8-9344-E71C99F55160}">
      <dsp:nvSpPr>
        <dsp:cNvPr id="0" name=""/>
        <dsp:cNvSpPr/>
      </dsp:nvSpPr>
      <dsp:spPr>
        <a:xfrm>
          <a:off x="5669835" y="1005957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Licitações, contratos e convênios</a:t>
          </a:r>
          <a:endParaRPr lang="pt-BR" sz="1100" b="1" kern="1200" dirty="0"/>
        </a:p>
      </dsp:txBody>
      <dsp:txXfrm>
        <a:off x="5669835" y="1005957"/>
        <a:ext cx="1458961" cy="541274"/>
      </dsp:txXfrm>
    </dsp:sp>
    <dsp:sp modelId="{5E82E480-D212-46CB-AFCC-3956F42D70FE}">
      <dsp:nvSpPr>
        <dsp:cNvPr id="0" name=""/>
        <dsp:cNvSpPr/>
      </dsp:nvSpPr>
      <dsp:spPr>
        <a:xfrm>
          <a:off x="72010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1CFC0-C3EF-4035-92D4-E8ECAFD391A3}">
      <dsp:nvSpPr>
        <dsp:cNvPr id="0" name=""/>
        <dsp:cNvSpPr/>
      </dsp:nvSpPr>
      <dsp:spPr>
        <a:xfrm>
          <a:off x="10" y="2698352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Despesas e receitas</a:t>
          </a:r>
          <a:endParaRPr lang="pt-BR" sz="1100" b="1" kern="1200" dirty="0"/>
        </a:p>
      </dsp:txBody>
      <dsp:txXfrm>
        <a:off x="10" y="2698352"/>
        <a:ext cx="1458961" cy="541274"/>
      </dsp:txXfrm>
    </dsp:sp>
    <dsp:sp modelId="{742266AF-F7DC-45A8-B27A-78DBAEF9B0D2}">
      <dsp:nvSpPr>
        <dsp:cNvPr id="0" name=""/>
        <dsp:cNvSpPr/>
      </dsp:nvSpPr>
      <dsp:spPr>
        <a:xfrm>
          <a:off x="1997419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80892-5DF7-4782-86F8-CFCF4FE5702B}">
      <dsp:nvSpPr>
        <dsp:cNvPr id="0" name=""/>
        <dsp:cNvSpPr/>
      </dsp:nvSpPr>
      <dsp:spPr>
        <a:xfrm>
          <a:off x="1997419" y="2698352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Informações sobre servidores e terceirizados</a:t>
          </a:r>
          <a:endParaRPr lang="pt-BR" sz="1100" b="1" kern="1200" dirty="0"/>
        </a:p>
      </dsp:txBody>
      <dsp:txXfrm>
        <a:off x="1997419" y="2698352"/>
        <a:ext cx="1458961" cy="541274"/>
      </dsp:txXfrm>
    </dsp:sp>
    <dsp:sp modelId="{7099F54F-1FA0-4B0B-BB4B-5F1A7CBBD156}">
      <dsp:nvSpPr>
        <dsp:cNvPr id="0" name=""/>
        <dsp:cNvSpPr/>
      </dsp:nvSpPr>
      <dsp:spPr>
        <a:xfrm>
          <a:off x="3869634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DA08D4-BAAF-49B5-821D-7461170F14F7}">
      <dsp:nvSpPr>
        <dsp:cNvPr id="0" name=""/>
        <dsp:cNvSpPr/>
      </dsp:nvSpPr>
      <dsp:spPr>
        <a:xfrm>
          <a:off x="3941634" y="2698352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Informações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 sobre o SIC</a:t>
          </a:r>
          <a:endParaRPr lang="pt-BR" sz="1100" b="1" kern="1200" dirty="0"/>
        </a:p>
      </dsp:txBody>
      <dsp:txXfrm>
        <a:off x="3941634" y="2698352"/>
        <a:ext cx="1458961" cy="541274"/>
      </dsp:txXfrm>
    </dsp:sp>
    <dsp:sp modelId="{80A5A03C-B1A8-4293-98AB-47C8BF182E5C}">
      <dsp:nvSpPr>
        <dsp:cNvPr id="0" name=""/>
        <dsp:cNvSpPr/>
      </dsp:nvSpPr>
      <dsp:spPr>
        <a:xfrm>
          <a:off x="5597820" y="1693128"/>
          <a:ext cx="1458961" cy="1005224"/>
        </a:xfrm>
        <a:prstGeom prst="round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33A4E-12CD-4C0D-8A15-BDB533A0A004}">
      <dsp:nvSpPr>
        <dsp:cNvPr id="0" name=""/>
        <dsp:cNvSpPr/>
      </dsp:nvSpPr>
      <dsp:spPr>
        <a:xfrm>
          <a:off x="5760640" y="2699083"/>
          <a:ext cx="1458961" cy="541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/>
            <a:t>Perguntas frequentes</a:t>
          </a:r>
          <a:endParaRPr lang="pt-BR" sz="1100" b="1" kern="1200" dirty="0"/>
        </a:p>
      </dsp:txBody>
      <dsp:txXfrm>
        <a:off x="5760640" y="2699083"/>
        <a:ext cx="1458961" cy="541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F4E5A-2EB9-4AD2-9214-0BCC5B47E5C3}">
      <dsp:nvSpPr>
        <dsp:cNvPr id="0" name=""/>
        <dsp:cNvSpPr/>
      </dsp:nvSpPr>
      <dsp:spPr>
        <a:xfrm>
          <a:off x="2331546" y="1403851"/>
          <a:ext cx="2963508" cy="296350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u="none" kern="1200" dirty="0" smtClean="0">
              <a:effectLst/>
            </a:rPr>
            <a:t>Informação sujeita a restrição de acesso</a:t>
          </a:r>
          <a:endParaRPr lang="pt-BR" sz="1800" b="1" u="none" kern="1200" dirty="0">
            <a:effectLst/>
          </a:endParaRPr>
        </a:p>
      </dsp:txBody>
      <dsp:txXfrm>
        <a:off x="2765542" y="1837847"/>
        <a:ext cx="2095516" cy="2095516"/>
      </dsp:txXfrm>
    </dsp:sp>
    <dsp:sp modelId="{504D1202-91CA-47F1-890B-F001860B228E}">
      <dsp:nvSpPr>
        <dsp:cNvPr id="0" name=""/>
        <dsp:cNvSpPr/>
      </dsp:nvSpPr>
      <dsp:spPr>
        <a:xfrm>
          <a:off x="2874076" y="-6522"/>
          <a:ext cx="1878449" cy="192817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258"/>
            <a:lumOff val="1225"/>
            <a:alphaOff val="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smtClean="0"/>
            <a:t>Informações Pessoais</a:t>
          </a:r>
          <a:endParaRPr lang="pt-BR" sz="1100" b="0" kern="1200" dirty="0"/>
        </a:p>
      </dsp:txBody>
      <dsp:txXfrm>
        <a:off x="3149168" y="275853"/>
        <a:ext cx="1328265" cy="1363427"/>
      </dsp:txXfrm>
    </dsp:sp>
    <dsp:sp modelId="{62E0653F-9E8A-4145-A2B7-6409557A16BD}">
      <dsp:nvSpPr>
        <dsp:cNvPr id="0" name=""/>
        <dsp:cNvSpPr/>
      </dsp:nvSpPr>
      <dsp:spPr>
        <a:xfrm>
          <a:off x="4871195" y="2833874"/>
          <a:ext cx="1962865" cy="1962865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515"/>
            <a:lumOff val="2449"/>
            <a:alphaOff val="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b="0" kern="1200" smtClean="0"/>
            <a:t>Informações Classificadas</a:t>
          </a:r>
          <a:endParaRPr lang="pt-BR" sz="1050" b="0" kern="1200" dirty="0"/>
        </a:p>
      </dsp:txBody>
      <dsp:txXfrm>
        <a:off x="5158650" y="3121329"/>
        <a:ext cx="1387955" cy="1387955"/>
      </dsp:txXfrm>
    </dsp:sp>
    <dsp:sp modelId="{7603C90E-7C41-44B0-B8C0-E4B1E1F6D685}">
      <dsp:nvSpPr>
        <dsp:cNvPr id="0" name=""/>
        <dsp:cNvSpPr/>
      </dsp:nvSpPr>
      <dsp:spPr>
        <a:xfrm>
          <a:off x="823185" y="2874438"/>
          <a:ext cx="1950374" cy="1950374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773"/>
            <a:lumOff val="367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0" kern="1200" smtClean="0"/>
            <a:t>Informações protegidas por outros sigilos legais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0" kern="1200" smtClean="0"/>
            <a:t>(fiscal, bancário, industrial...)</a:t>
          </a:r>
          <a:endParaRPr lang="pt-BR" sz="1000" b="0" kern="1200" dirty="0"/>
        </a:p>
      </dsp:txBody>
      <dsp:txXfrm>
        <a:off x="1108811" y="3160064"/>
        <a:ext cx="1379122" cy="137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E361C-1048-450F-89AC-64645EFE0C5A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8755F-370E-4952-A7D9-C93604A36F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631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9E27-1717-4EC2-B68E-3276B227FCC6}" type="datetimeFigureOut">
              <a:rPr lang="pt-BR" smtClean="0"/>
              <a:t>18/11/2014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D0173-3D26-4AFA-A946-942665FF1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22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34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70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5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7094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8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46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0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59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296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8295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istemas.cgu.gov.br/relats/relatorios.ph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2826127"/>
            <a:ext cx="87849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Lei de Acesso à Informação </a:t>
            </a:r>
            <a:r>
              <a:rPr lang="pt-B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Monitoramento e Apoio à Implementação</a:t>
            </a: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Otávio Castro Neves</a:t>
            </a:r>
          </a:p>
          <a:p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Coordenador-Geral de Governo Aberto e Transparência</a:t>
            </a:r>
          </a:p>
          <a:p>
            <a:r>
              <a:rPr lang="pt-BR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Controladoria-Geral da União</a:t>
            </a:r>
          </a:p>
        </p:txBody>
      </p:sp>
    </p:spTree>
    <p:extLst>
      <p:ext uri="{BB962C8B-B14F-4D97-AF65-F5344CB8AC3E}">
        <p14:creationId xmlns:p14="http://schemas.microsoft.com/office/powerpoint/2010/main" val="2110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25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Ações e programas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732240" y="415782"/>
            <a:ext cx="1963017" cy="142904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488168" y="2276872"/>
            <a:ext cx="8196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Ações e Programas 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Pouquíssimos ministérios apresentaram metas, indicadores e resultados. Muitos ministérios deixaram as informações espessas  no site, não colocaram dados das ações e programas na seção específica. É necessário que se coloque os principais programas e ações do ministério, caso estes estejam em outras seções é necessário colocar links direcionando o usuário para que ele encontre a informação.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Cartas de Serviços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poucos ministérios apresentaram a carta de serviço, conforme prevê o Decreto 6.932/2009. Caso o ministério não possua nenhum serviço ao cidadão, esta informação deve estar expressa na seção.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3518" y="111254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Portaria CGU nº 262/2005.</a:t>
            </a:r>
            <a:endParaRPr lang="pt-BR" dirty="0">
              <a:solidFill>
                <a:srgbClr val="323B7A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Auditorias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732239" y="375675"/>
            <a:ext cx="1996837" cy="146915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672063"/>
              </p:ext>
            </p:extLst>
          </p:nvPr>
        </p:nvGraphicFramePr>
        <p:xfrm>
          <a:off x="611560" y="1844824"/>
          <a:ext cx="792088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683568" y="970702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83568" y="1298702"/>
            <a:ext cx="280831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Portaria da CGU 262/2005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25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Ações e programas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732240" y="415782"/>
            <a:ext cx="1963017" cy="142904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488168" y="2276872"/>
            <a:ext cx="8196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Ações e Programas 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Pouquíssimos ministérios apresentaram metas, indicadores e resultados. Muitos ministérios deixaram as informações espessas  no site, não colocaram dados das ações e programas na seção específica. É necessário que se coloque os principais programas e ações do ministério, caso estes estejam em outras seções é necessário colocar links direcionando o usuário para que ele encontre a informação.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Cartas de Serviços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poucos ministérios apresentaram a carta de serviço, conforme prevê o Decreto 6.932/2009. Caso o ministério não possua nenhum serviço ao cidadão, esta informação deve estar expressa na seção.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3518" y="111254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Auditorias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732239" y="375675"/>
            <a:ext cx="1996837" cy="146915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CaixaDeTexto 18"/>
          <p:cNvSpPr txBox="1"/>
          <p:nvPr/>
        </p:nvSpPr>
        <p:spPr>
          <a:xfrm>
            <a:off x="498445" y="1844825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Relatórios de Gestão – 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sites com relatórios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desatualizados.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Links quebrados.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Caso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o órgão/entidade já disponibilize as informações em seu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site,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poderá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disponibilizar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link para a área em que os relatórios já são divulgados. 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Se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o órgão/entidade ainda não divulga a informação em seu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site,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deverá providenciá-lo.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Relatórios e certificados de auditoria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sites com relatórios desatualizados. Links quebrados. Informações confusas e difícil para o cidadão. 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Vale lembrar que os relatórios e certificados de auditorias podem ser encontrados, para grande maioria dos órgãos, no site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da CGU em: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sistemas.cgu.gov.br/relats/relatorios.php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Relatórios </a:t>
            </a:r>
            <a:r>
              <a:rPr lang="pt-BR" sz="2000" dirty="0" smtClean="0"/>
              <a:t>sobre os processos de auditorias anuais de contas - 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sites com relatórios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desatualizados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ou sem informação.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Caso o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órgão não seja contemplado pela Decisão Normativa do TCU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para apresentar o relatório de gestão e/ou para tomadas de contas, ele deverá informar isso ao cidadão.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55576" y="977058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525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Ações e programas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732240" y="415782"/>
            <a:ext cx="1963017" cy="142904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488168" y="2276872"/>
            <a:ext cx="8196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Ações e Programas 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Pouquíssimos ministérios apresentaram metas, indicadores e resultados. Muitos ministérios deixaram as informações espessas  no site, não colocaram dados das ações e programas na seção específica. É necessário que se coloque os principais programas e ações do ministério, caso estes estejam em outras seções é necessário colocar links direcionando o usuário para que ele encontre a informação.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Cartas de Serviços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poucos ministérios apresentaram a carta de serviço, conforme prevê o Decreto 6.932/2009. Caso o ministério não possua nenhum serviço ao cidadão, esta informação deve estar expressa na seção.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73518" y="111254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Auditorias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732239" y="375675"/>
            <a:ext cx="1996837" cy="146915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aixaDeTexto 21"/>
          <p:cNvSpPr txBox="1"/>
          <p:nvPr/>
        </p:nvSpPr>
        <p:spPr>
          <a:xfrm>
            <a:off x="743270" y="1275897"/>
            <a:ext cx="2100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600" b="1" dirty="0" smtClean="0">
                <a:solidFill>
                  <a:srgbClr val="006600"/>
                </a:solidFill>
              </a:rPr>
              <a:t>Boa Prática</a:t>
            </a:r>
            <a:endParaRPr lang="pt-BR" sz="1600" b="1" dirty="0">
              <a:solidFill>
                <a:srgbClr val="006600"/>
              </a:solidFill>
            </a:endParaRPr>
          </a:p>
        </p:txBody>
      </p:sp>
      <p:pic>
        <p:nvPicPr>
          <p:cNvPr id="4" name="Imagem 3" descr="Recorte de Te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47326"/>
            <a:ext cx="7128792" cy="436197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25262" y="2492896"/>
            <a:ext cx="4301092" cy="108012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rgbClr val="C00000"/>
                </a:solidFill>
              </a:rPr>
              <a:t>Referência legal mostrando ao cidadão qual a unidade que deve apresentar relatório de gestão no ano.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7092280" y="3645024"/>
            <a:ext cx="792088" cy="136815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40466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Licitações, Contratos e Convênios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804247" y="404798"/>
            <a:ext cx="2107033" cy="16079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675586"/>
              </p:ext>
            </p:extLst>
          </p:nvPr>
        </p:nvGraphicFramePr>
        <p:xfrm>
          <a:off x="611560" y="2012732"/>
          <a:ext cx="8214097" cy="398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23528" y="946583"/>
            <a:ext cx="4968552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  <a:b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Decreto: 5.482/2005  (Portal da Transparência e Páginas de Transparência)</a:t>
            </a:r>
            <a:b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Portaria Interministerial: 140/2006  (Páginas de Transparência)</a:t>
            </a:r>
            <a:endParaRPr lang="pt-BR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001471" y="404798"/>
            <a:ext cx="2107033" cy="16079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aixaDeTexto 8"/>
          <p:cNvSpPr txBox="1"/>
          <p:nvPr/>
        </p:nvSpPr>
        <p:spPr>
          <a:xfrm>
            <a:off x="477216" y="2012732"/>
            <a:ext cx="84249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Contratos –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Links quebrados. Informação incompleta.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Sugere-se a colocação de link para a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seção de “contratos” da Página de Transparência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do órgão.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Previsão legal: Portaria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Interministerial: 140/2006</a:t>
            </a:r>
            <a:endParaRPr lang="pt-BR" sz="12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Licitações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Informação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incompleta. </a:t>
            </a:r>
          </a:p>
          <a:p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Sugere-se a colocação de link para a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seção de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“licitações”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da Página de Transparência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do órgão.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Previsão legal: Portaria Interministerial: 140/2006</a:t>
            </a:r>
            <a:endParaRPr lang="pt-BR" sz="1200" dirty="0"/>
          </a:p>
          <a:p>
            <a:pPr marL="742950" lvl="1" indent="-285750">
              <a:buFontTx/>
              <a:buChar char="-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Convênios-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Links quebrados. Informação incompleta. </a:t>
            </a:r>
          </a:p>
          <a:p>
            <a:pPr marL="0" lvl="1">
              <a:buClr>
                <a:srgbClr val="C00000"/>
              </a:buClr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2" indent="-285750">
              <a:buClr>
                <a:srgbClr val="C00000"/>
              </a:buClr>
              <a:buFontTx/>
              <a:buChar char="-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Sugere-se, ainda, 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colocação de link para a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seção de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“convênios”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da Página de Transparência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do órgão.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Previsão legal: Portaria Interministerial: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140/2006</a:t>
            </a:r>
          </a:p>
          <a:p>
            <a:pPr marL="742950" lvl="2" indent="-285750">
              <a:buClr>
                <a:srgbClr val="C00000"/>
              </a:buClr>
              <a:buFontTx/>
              <a:buChar char="-"/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2" indent="-285750">
              <a:buClr>
                <a:srgbClr val="C00000"/>
              </a:buClr>
              <a:buFontTx/>
              <a:buChar char="-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Sugere-se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a colocação do link para seção “convênios” do Portal da Transparência. O link deve levar o cidadão direto para a página do órgão concedente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742950" lvl="2" indent="-285750">
              <a:buClr>
                <a:srgbClr val="C00000"/>
              </a:buClr>
              <a:buFontTx/>
              <a:buChar char="-"/>
            </a:pP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2">
              <a:buClr>
                <a:srgbClr val="C00000"/>
              </a:buClr>
            </a:pP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9224" y="112825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7216" y="53718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Licitações, Contratos e Convênios</a:t>
            </a:r>
          </a:p>
        </p:txBody>
      </p:sp>
    </p:spTree>
    <p:extLst>
      <p:ext uri="{BB962C8B-B14F-4D97-AF65-F5344CB8AC3E}">
        <p14:creationId xmlns:p14="http://schemas.microsoft.com/office/powerpoint/2010/main" val="40865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001471" y="404798"/>
            <a:ext cx="2107033" cy="16079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549224" y="112825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Exemplo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7216" y="53718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Licitações, Contratos e Convênios</a:t>
            </a:r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" y="1700808"/>
            <a:ext cx="4899303" cy="26586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88555" y="1401587"/>
            <a:ext cx="2304256" cy="7321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Diretamente para a seção de licitações 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41212" y="41151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Despesas e receitas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660472" y="389041"/>
            <a:ext cx="2151011" cy="134307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aixaDeTexto 28"/>
          <p:cNvSpPr txBox="1"/>
          <p:nvPr/>
        </p:nvSpPr>
        <p:spPr>
          <a:xfrm>
            <a:off x="542800" y="1081874"/>
            <a:ext cx="4320480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Previsão legal: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Decreto 7.724/2012</a:t>
            </a:r>
            <a:b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Decreto: 5.482/2005  (Portal da Transparência)</a:t>
            </a:r>
            <a:b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Portaria Interministerial: 140/2006  (Páginas de Transparência)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>
                <a:solidFill>
                  <a:schemeClr val="bg1">
                    <a:lumMod val="50000"/>
                  </a:schemeClr>
                </a:solidFill>
              </a:rPr>
              <a:t> LC 131, de 27/05/2005</a:t>
            </a: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165194"/>
              </p:ext>
            </p:extLst>
          </p:nvPr>
        </p:nvGraphicFramePr>
        <p:xfrm>
          <a:off x="542800" y="2276872"/>
          <a:ext cx="79896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11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001471" y="404798"/>
            <a:ext cx="2107033" cy="16079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549224" y="112825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Exemplo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7216" y="53718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Licitações, Contratos e Convênios</a:t>
            </a:r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" y="1700808"/>
            <a:ext cx="4899303" cy="26586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88555" y="1401587"/>
            <a:ext cx="2304256" cy="7321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Diretamente para a seção de licitações 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41212" y="41151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Despesas e receitas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6660472" y="188640"/>
            <a:ext cx="2151011" cy="134307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aixaDeTexto 13"/>
          <p:cNvSpPr txBox="1"/>
          <p:nvPr/>
        </p:nvSpPr>
        <p:spPr>
          <a:xfrm>
            <a:off x="510413" y="940483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0413" y="148478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Despesa com diárias e passagens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– Links quebrados. Informações “inexistentes”.</a:t>
            </a:r>
          </a:p>
          <a:p>
            <a:pPr marL="742950" lvl="1" indent="-285750">
              <a:buClr>
                <a:srgbClr val="C00000"/>
              </a:buClr>
              <a:buFontTx/>
              <a:buChar char="-"/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Sugere-se a colocação de link para a seção de 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“diárias e passagens” da Página de Transparência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do órgão.  </a:t>
            </a:r>
          </a:p>
          <a:p>
            <a:pPr marL="742950" lvl="1" indent="-285750">
              <a:buFontTx/>
              <a:buChar char="-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Caso o órgão não tenha, sugere-se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 colocação do link para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Portal da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Transparência, com o passo a passo de como encontrar a informação. </a:t>
            </a:r>
            <a:endParaRPr lang="pt-BR" sz="12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Execução de despesa por natureza da despesa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Informação incompleta. Links quebrados</a:t>
            </a:r>
          </a:p>
          <a:p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Sugere-se a colocação de link para a seção de “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Execução Orçamentária &gt; Por natureza de despesa” da Página de Transparência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do órgão. </a:t>
            </a:r>
          </a:p>
          <a:p>
            <a:pPr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Execução da despesa por programa-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Links quebrados. Informação incompleta. </a:t>
            </a:r>
          </a:p>
          <a:p>
            <a:pPr marL="0" lvl="1">
              <a:buClr>
                <a:srgbClr val="C00000"/>
              </a:buClr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2" indent="-285750">
              <a:buClr>
                <a:srgbClr val="C00000"/>
              </a:buClr>
              <a:buFontTx/>
              <a:buChar char="-"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Sugere-se a colocação de link para a seção de “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Execução Orçamentária &gt; Por programa” da Página de Transparência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do órgão</a:t>
            </a:r>
          </a:p>
          <a:p>
            <a:pPr marL="457200" lvl="2">
              <a:buClr>
                <a:srgbClr val="C00000"/>
              </a:buClr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2">
              <a:buClr>
                <a:srgbClr val="C00000"/>
              </a:buClr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Sugere-se, ainda, 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colocação do link para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pt-BR" sz="1200" b="1" dirty="0">
                <a:solidFill>
                  <a:schemeClr val="bg1">
                    <a:lumMod val="50000"/>
                  </a:schemeClr>
                </a:solidFill>
              </a:rPr>
              <a:t>Portal da Transparência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para as seções que trazem  informações sobre: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Despesas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diárias; -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Cartão de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Pagamento; - despesas por programa, por ação, etc.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2"/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É importante que seja informado o passo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 passo de como encontrar a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informação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no Portal da Transparência. 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Servidores e Terceirizados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804248" y="255994"/>
            <a:ext cx="2035025" cy="1516822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/>
          <p:cNvSpPr txBox="1"/>
          <p:nvPr/>
        </p:nvSpPr>
        <p:spPr>
          <a:xfrm>
            <a:off x="542800" y="1081874"/>
            <a:ext cx="4320480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Portaria Interministerial 233/2012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Lei 12.919/2013 (LDO –  </a:t>
            </a:r>
            <a:r>
              <a:rPr lang="pt-BR" sz="1050" dirty="0" err="1" smtClean="0">
                <a:solidFill>
                  <a:schemeClr val="bg1">
                    <a:lumMod val="50000"/>
                  </a:schemeClr>
                </a:solidFill>
              </a:rPr>
              <a:t>art</a:t>
            </a: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 109. rol sobre terceirizados)</a:t>
            </a:r>
            <a:endParaRPr lang="pt-BR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54989"/>
              </p:ext>
            </p:extLst>
          </p:nvPr>
        </p:nvGraphicFramePr>
        <p:xfrm>
          <a:off x="251520" y="1844824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17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001471" y="404798"/>
            <a:ext cx="2107033" cy="160793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0" b="-10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549224" y="1128259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Exemplo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7216" y="53718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Licitações, Contratos e Convênios</a:t>
            </a:r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0" y="1700808"/>
            <a:ext cx="4899303" cy="26586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188555" y="1401587"/>
            <a:ext cx="2304256" cy="7321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rgbClr val="FF0000"/>
                </a:solidFill>
              </a:rPr>
              <a:t>Diretamente para a seção de licitações 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2882" y="1556792"/>
            <a:ext cx="82135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Servidores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Link não levava diretamente para os servidores do órgão.  Falta de explicação de como achar os dados referentes ao servidor. </a:t>
            </a:r>
          </a:p>
          <a:p>
            <a:pPr>
              <a:buClr>
                <a:srgbClr val="C00000"/>
              </a:buClr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Sugere-se a colocação de link para a seção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de “</a:t>
            </a: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</a:rPr>
              <a:t>Servidores” do Portal da Transparência 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que traz os dados dos servidores do órgão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Os órgãos que tenham agentes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públicos cujo exercício profissional é protegido por sigilo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, devem colocar na seção uma nota explicativa com citação da legislação,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para justificar a ausência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742950" lvl="1" indent="-285750">
              <a:buFontTx/>
              <a:buChar char="-"/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</a:rPr>
              <a:t>empresas públicas e sociedades de economia mistas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que não atuam sob regime de concorrência </a:t>
            </a: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</a:rPr>
              <a:t>devem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 publicar a remuneração dos servidores em seus sites (Portaria Interministerial 233/2012).  As que estão sob regime de concorrência devem informar o fundamento legal para a não publicação. 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Terceirizados-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Informação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incompleta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ou inexistente, informações desatualizadas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0" lvl="1">
              <a:buClr>
                <a:srgbClr val="C00000"/>
              </a:buClr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2" indent="-171450">
              <a:buClr>
                <a:srgbClr val="C00000"/>
              </a:buClr>
              <a:buFontTx/>
              <a:buChar char="-"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As informações sobre terceirizados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podem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estar na seção de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“servidores”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ou na seção sobre “contratos”. </a:t>
            </a:r>
          </a:p>
          <a:p>
            <a:pPr marL="628650" lvl="2" indent="-171450">
              <a:buClr>
                <a:srgbClr val="C00000"/>
              </a:buClr>
              <a:buFontTx/>
              <a:buChar char="-"/>
            </a:pP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Os órgãos precisam divulgar lista com: nome completo,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CPF*,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cargo ou atividade exercida, lotação e local de exercício dos empregados terceirizado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(Art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. 109 da Lei 12.919/2013)  </a:t>
            </a: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28650" lvl="2" indent="-171450">
              <a:buClr>
                <a:srgbClr val="C00000"/>
              </a:buClr>
              <a:buFontTx/>
              <a:buChar char="-"/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informações devem ser atualizadas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quadrimestralmente</a:t>
            </a:r>
          </a:p>
          <a:p>
            <a:pPr marL="457200" lvl="2">
              <a:buClr>
                <a:srgbClr val="C00000"/>
              </a:buClr>
            </a:pP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              *devem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ser ocultados os três primeiros dígitos e os dois dígitos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verificadores do CPF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Servidores e Terceirizados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804248" y="255994"/>
            <a:ext cx="2035025" cy="151682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CaixaDeTexto 21"/>
          <p:cNvSpPr txBox="1"/>
          <p:nvPr/>
        </p:nvSpPr>
        <p:spPr>
          <a:xfrm>
            <a:off x="755576" y="1040488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60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Importância do Acesso à Informação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634330"/>
            <a:ext cx="21962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11573" y="149590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Controle Social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4216" y="280193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Acesso a Serviços Público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043608" y="3717032"/>
            <a:ext cx="8712968" cy="2836033"/>
            <a:chOff x="1619672" y="4005868"/>
            <a:chExt cx="8712968" cy="2836033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780" y="4005868"/>
              <a:ext cx="2836033" cy="2836033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1619672" y="4725144"/>
              <a:ext cx="87129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>
                  <a:solidFill>
                    <a:srgbClr val="E19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Consolidação da </a:t>
              </a:r>
            </a:p>
            <a:p>
              <a:r>
                <a:rPr lang="pt-BR" sz="4800" dirty="0" smtClean="0">
                  <a:solidFill>
                    <a:srgbClr val="E19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Democracia</a:t>
              </a: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Perguntas frequentes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804248" y="265416"/>
            <a:ext cx="2088233" cy="1579408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937555"/>
              </p:ext>
            </p:extLst>
          </p:nvPr>
        </p:nvGraphicFramePr>
        <p:xfrm>
          <a:off x="395536" y="1628800"/>
          <a:ext cx="8064896" cy="437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542800" y="1081874"/>
            <a:ext cx="432048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</a:p>
        </p:txBody>
      </p:sp>
    </p:spTree>
    <p:extLst>
      <p:ext uri="{BB962C8B-B14F-4D97-AF65-F5344CB8AC3E}">
        <p14:creationId xmlns:p14="http://schemas.microsoft.com/office/powerpoint/2010/main" val="38567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Monitoramento da LAI  </a:t>
            </a:r>
            <a:b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</a:br>
            <a:endParaRPr lang="pt-BR" sz="4000" dirty="0" smtClean="0">
              <a:solidFill>
                <a:srgbClr val="323B7A"/>
              </a:solidFill>
              <a:latin typeface="Calibri" panose="020F0502020204030204" pitchFamily="34" charset="0"/>
            </a:endParaRPr>
          </a:p>
          <a:p>
            <a:endParaRPr lang="pt-BR" sz="4000" dirty="0" smtClean="0">
              <a:solidFill>
                <a:srgbClr val="323B7A"/>
              </a:solidFill>
              <a:latin typeface="Calibri" panose="020F0502020204030204" pitchFamily="34" charset="0"/>
            </a:endParaRPr>
          </a:p>
          <a:p>
            <a:endParaRPr lang="pt-BR" sz="4000" dirty="0">
              <a:solidFill>
                <a:srgbClr val="323B7A"/>
              </a:solidFill>
              <a:latin typeface="Calibri" panose="020F0502020204030204" pitchFamily="34" charset="0"/>
            </a:endParaRPr>
          </a:p>
          <a:p>
            <a:endParaRPr lang="pt-BR" sz="4000" dirty="0" smtClean="0">
              <a:solidFill>
                <a:srgbClr val="29653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2663" y="1530056"/>
            <a:ext cx="77768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>
                <a:latin typeface="Calibri" panose="020F0502020204030204" pitchFamily="34" charset="0"/>
              </a:rPr>
              <a:t>Compete a CGU: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libri" panose="020F0502020204030204" pitchFamily="34" charset="0"/>
              </a:rPr>
              <a:t>monitorar a implementação da Lei n. 12.527/2011, concentrando e consolidando a publicação de informações estatísticas relacionadas no art. 45.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libri" panose="020F0502020204030204" pitchFamily="34" charset="0"/>
              </a:rPr>
              <a:t>preparar relatório anual com informações referentes à implementação da Lei 12.527/2011, a ser encaminhada ao Congresso Nacional;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libri" panose="020F0502020204030204" pitchFamily="34" charset="0"/>
              </a:rPr>
              <a:t>monitorar a aplicação do Decreto 7.724/2012, especialmente o cumprimento dos prazos e procedimentos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Calibri" panose="020F0502020204030204" pitchFamily="34" charset="0"/>
              </a:rPr>
              <a:t>Estabelecer procedimentos, regras e padrões de divulgação de informação ao público, fixando prazo máximo para atualização</a:t>
            </a:r>
          </a:p>
          <a:p>
            <a:pPr algn="just"/>
            <a:endParaRPr lang="pt-BR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Importância do Acesso à Informação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634330"/>
            <a:ext cx="21962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11573" y="149590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Controle Social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24216" y="2801933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Acesso a Serviços Público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1043608" y="3717032"/>
            <a:ext cx="8712968" cy="2836033"/>
            <a:chOff x="1619672" y="4005868"/>
            <a:chExt cx="8712968" cy="2836033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7780" y="4005868"/>
              <a:ext cx="2836033" cy="2836033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1619672" y="4725144"/>
              <a:ext cx="87129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>
                  <a:solidFill>
                    <a:srgbClr val="E19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Consolidação da </a:t>
              </a:r>
            </a:p>
            <a:p>
              <a:r>
                <a:rPr lang="pt-BR" sz="4800" dirty="0" smtClean="0">
                  <a:solidFill>
                    <a:srgbClr val="E19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Democracia</a:t>
              </a: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Perguntas frequentes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804248" y="265416"/>
            <a:ext cx="2088233" cy="1579408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CaixaDeTexto 17"/>
          <p:cNvSpPr txBox="1"/>
          <p:nvPr/>
        </p:nvSpPr>
        <p:spPr>
          <a:xfrm>
            <a:off x="465989" y="1557457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Perguntas frequentes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informações inexistente. Informações incompletas. Informações desatualizadas.</a:t>
            </a: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02619" y="1070317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pic>
        <p:nvPicPr>
          <p:cNvPr id="2" name="Imagem 1" descr="Recorte de Te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1953041" y="2852937"/>
            <a:ext cx="5622330" cy="3485706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3654947" y="3789040"/>
            <a:ext cx="1109259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Informação sobre o SIC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804248" y="402160"/>
            <a:ext cx="1963017" cy="1298647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063530"/>
              </p:ext>
            </p:extLst>
          </p:nvPr>
        </p:nvGraphicFramePr>
        <p:xfrm>
          <a:off x="613520" y="1666594"/>
          <a:ext cx="8155705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3520" y="1081874"/>
            <a:ext cx="4320480" cy="30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05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</a:p>
        </p:txBody>
      </p:sp>
    </p:spTree>
    <p:extLst>
      <p:ext uri="{BB962C8B-B14F-4D97-AF65-F5344CB8AC3E}">
        <p14:creationId xmlns:p14="http://schemas.microsoft.com/office/powerpoint/2010/main" val="36196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Informação sobre o SIC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804248" y="402160"/>
            <a:ext cx="1963017" cy="1298647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aixaDeTexto 7"/>
          <p:cNvSpPr txBox="1"/>
          <p:nvPr/>
        </p:nvSpPr>
        <p:spPr>
          <a:xfrm>
            <a:off x="694505" y="1044114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5989" y="1844824"/>
            <a:ext cx="842493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Nome da autoridade de monitoramento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Alguns órgãos não informaram.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Outros órgãos informaram o cargo da autoridade de monitoramento, mas não o nome.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Informações sobre o SIC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Informações incompletas (principalmente, nome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dos servidores responsáveis pelo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SIC)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Formulário para pedido e link para o </a:t>
            </a:r>
            <a:r>
              <a:rPr lang="pt-BR" sz="2000" dirty="0" err="1" smtClean="0"/>
              <a:t>e-SIC</a:t>
            </a:r>
            <a:r>
              <a:rPr lang="pt-BR" sz="2000" dirty="0" smtClean="0"/>
              <a:t>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muitos não traziam o formulário para o pedido.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/>
          </a:p>
          <a:p>
            <a:pPr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87708" y="4005064"/>
            <a:ext cx="2864211" cy="16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Localização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Horário de funcionamento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Servidores responsáveis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Telefone e e-mails do SIC</a:t>
            </a:r>
          </a:p>
          <a:p>
            <a:pPr marL="171450" indent="-1714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Ferramentas tecnológicas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6804248" y="404662"/>
            <a:ext cx="2086677" cy="1440161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592343"/>
              </p:ext>
            </p:extLst>
          </p:nvPr>
        </p:nvGraphicFramePr>
        <p:xfrm>
          <a:off x="395536" y="1844823"/>
          <a:ext cx="8280919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18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94505" y="1044114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5989" y="1844824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t-BR" sz="2000" dirty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Garantir acessibilidade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falta de ferramentas de acessibilidade. Recomenda-se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a adoção de medidas que garantam a plena acessibilidade para pessoas com deficiência.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Dicionário de dados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muitos órgãos não tinham informações em formatos abertos. Recomenda-se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a publicação do dicionário de dados para cada base de dados publicada, visando explicar quais são as informações e variáveis presentes nos arquivos, quando houver.</a:t>
            </a: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 smtClean="0"/>
              <a:t>Diversos formatos eletrônicos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muitos não traziam documentos em formatos abertos. </a:t>
            </a:r>
          </a:p>
          <a:p>
            <a:pPr>
              <a:buClr>
                <a:srgbClr val="C00000"/>
              </a:buClr>
            </a:pPr>
            <a:endParaRPr lang="pt-BR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Ferramenta de busca 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/>
          </a:p>
          <a:p>
            <a:pPr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Ferramentas tecnológicas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804248" y="404662"/>
            <a:ext cx="2086677" cy="1440161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06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3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3140968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Abertura de perguntas e respostas - LAI</a:t>
            </a:r>
            <a:endParaRPr lang="pt-BR" sz="3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sz="3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75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52552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Abertura de pergunta e resposta</a:t>
            </a:r>
            <a:endParaRPr lang="pt-BR" sz="3600" dirty="0" smtClean="0">
              <a:solidFill>
                <a:srgbClr val="29653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634330"/>
            <a:ext cx="219624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9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911573" y="149590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Acesso </a:t>
            </a:r>
            <a:r>
              <a:rPr lang="pt-BR" sz="2800" dirty="0" smtClean="0">
                <a:latin typeface="Calibri" panose="020F0502020204030204" pitchFamily="34" charset="0"/>
              </a:rPr>
              <a:t>à </a:t>
            </a:r>
            <a:r>
              <a:rPr lang="pt-BR" sz="2800" dirty="0">
                <a:latin typeface="Calibri" panose="020F0502020204030204" pitchFamily="34" charset="0"/>
              </a:rPr>
              <a:t>informações </a:t>
            </a:r>
            <a:r>
              <a:rPr lang="pt-BR" sz="2800" dirty="0" smtClean="0">
                <a:latin typeface="Calibri" panose="020F0502020204030204" pitchFamily="34" charset="0"/>
              </a:rPr>
              <a:t>públicas</a:t>
            </a:r>
          </a:p>
          <a:p>
            <a:endParaRPr lang="pt-BR" sz="2800" dirty="0">
              <a:latin typeface="Calibri" panose="020F0502020204030204" pitchFamily="34" charset="0"/>
            </a:endParaRPr>
          </a:p>
          <a:p>
            <a:endParaRPr lang="pt-BR" sz="2800" dirty="0" smtClean="0">
              <a:latin typeface="Calibri" panose="020F0502020204030204" pitchFamily="34" charset="0"/>
            </a:endParaRPr>
          </a:p>
          <a:p>
            <a:r>
              <a:rPr lang="pt-BR" sz="2800" dirty="0" smtClean="0">
                <a:latin typeface="Calibri" panose="020F0502020204030204" pitchFamily="34" charset="0"/>
              </a:rPr>
              <a:t>Controle Social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924216" y="2165445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Calibri" panose="020F0502020204030204" pitchFamily="34" charset="0"/>
              </a:rPr>
              <a:t>Economia de recurso público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1043608" y="3717031"/>
            <a:ext cx="8712968" cy="2836033"/>
            <a:chOff x="1619672" y="4005867"/>
            <a:chExt cx="8712968" cy="2836033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4005867"/>
              <a:ext cx="2836033" cy="2836033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1619672" y="4725144"/>
              <a:ext cx="87129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800" dirty="0" smtClean="0">
                  <a:solidFill>
                    <a:srgbClr val="E19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Consolidação da </a:t>
              </a:r>
            </a:p>
            <a:p>
              <a:r>
                <a:rPr lang="pt-BR" sz="4800" dirty="0" smtClean="0">
                  <a:solidFill>
                    <a:srgbClr val="E199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Democracia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72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3B7A"/>
                </a:solidFill>
                <a:latin typeface="Calibri" panose="020F0502020204030204" pitchFamily="34" charset="0"/>
              </a:rPr>
              <a:t>M</a:t>
            </a:r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arcação no </a:t>
            </a:r>
            <a:r>
              <a:rPr lang="pt-BR" sz="4000" dirty="0" err="1" smtClean="0">
                <a:solidFill>
                  <a:srgbClr val="323B7A"/>
                </a:solidFill>
                <a:latin typeface="Calibri" panose="020F0502020204030204" pitchFamily="34" charset="0"/>
              </a:rPr>
              <a:t>e-SIC</a:t>
            </a:r>
            <a:endParaRPr lang="pt-BR" sz="4000" dirty="0" smtClean="0">
              <a:solidFill>
                <a:srgbClr val="29653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7199" y="1714722"/>
            <a:ext cx="7829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alibri" panose="020F0502020204030204" pitchFamily="34" charset="0"/>
              </a:rPr>
              <a:t>-  Cabe </a:t>
            </a:r>
            <a:r>
              <a:rPr lang="pt-BR" dirty="0">
                <a:latin typeface="Calibri" panose="020F0502020204030204" pitchFamily="34" charset="0"/>
              </a:rPr>
              <a:t>aos órgãos e entidades proteger a informação sigilosa e a informação pessoal (art. 6º, </a:t>
            </a:r>
            <a:r>
              <a:rPr lang="pt-BR" dirty="0" err="1">
                <a:latin typeface="Calibri" panose="020F0502020204030204" pitchFamily="34" charset="0"/>
              </a:rPr>
              <a:t>inc</a:t>
            </a:r>
            <a:r>
              <a:rPr lang="pt-BR" dirty="0">
                <a:latin typeface="Calibri" panose="020F0502020204030204" pitchFamily="34" charset="0"/>
              </a:rPr>
              <a:t> III da Lei 12.527/2011)</a:t>
            </a:r>
          </a:p>
          <a:p>
            <a:pPr algn="just"/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</a:rPr>
              <a:t>Ferramenta para marcação foi </a:t>
            </a:r>
            <a:r>
              <a:rPr lang="pt-BR" dirty="0">
                <a:latin typeface="Calibri" panose="020F0502020204030204" pitchFamily="34" charset="0"/>
              </a:rPr>
              <a:t>testada entre 22 de maio e 30 de julho de 2014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t-BR" dirty="0">
                <a:latin typeface="Calibri" panose="020F0502020204030204" pitchFamily="34" charset="0"/>
              </a:rPr>
              <a:t>Somente os pedidos realizados a partir de 1° de agosto de 2014 e suas respectivas respostas serão publicados. </a:t>
            </a:r>
            <a:endParaRPr lang="pt-BR" dirty="0" smtClean="0">
              <a:latin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</a:rPr>
              <a:t>É possível fazer revisão das marcações</a:t>
            </a:r>
            <a:endParaRPr lang="pt-BR" dirty="0">
              <a:latin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pt-BR" dirty="0" smtClean="0">
              <a:latin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t-BR" dirty="0">
                <a:latin typeface="Calibri" panose="020F0502020204030204" pitchFamily="34" charset="0"/>
              </a:rPr>
              <a:t>A data prevista de lançamento do banco de perguntas e respostas ao público é no inicio de dezembro de </a:t>
            </a:r>
            <a:r>
              <a:rPr lang="pt-BR" dirty="0" smtClean="0">
                <a:latin typeface="Calibri" panose="020F0502020204030204" pitchFamily="34" charset="0"/>
              </a:rPr>
              <a:t>2014</a:t>
            </a:r>
          </a:p>
          <a:p>
            <a:pPr marL="285750" lvl="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pt-BR" dirty="0">
                <a:latin typeface="Calibri" panose="020F0502020204030204" pitchFamily="34" charset="0"/>
              </a:rPr>
              <a:t>Todo órgão deverá, ao finalizar a resposta de um pedido de informação, ou de um recurso, indicar se existe informação restrita (pessoal, sigilosa ou classificada). </a:t>
            </a: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33" y="116632"/>
            <a:ext cx="1151002" cy="115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- Caso o servidor indique “SIM”, o  pedido não será disponibilizado via transparência ativa;</a:t>
            </a:r>
          </a:p>
          <a:p>
            <a:r>
              <a:rPr lang="pt-BR" dirty="0"/>
              <a:t>- Caso o servidor indique “NÃO”, ele estará autorizando a divulgação do conteúdo do pedido, resposta, recurso e resposta do recurso ao público em geral.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323B7A"/>
                </a:solidFill>
                <a:latin typeface="Calibri" panose="020F0502020204030204" pitchFamily="34" charset="0"/>
              </a:rPr>
              <a:t>M</a:t>
            </a:r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arcação no </a:t>
            </a:r>
            <a:r>
              <a:rPr lang="pt-BR" sz="4000" dirty="0" err="1" smtClean="0">
                <a:solidFill>
                  <a:srgbClr val="323B7A"/>
                </a:solidFill>
                <a:latin typeface="Calibri" panose="020F0502020204030204" pitchFamily="34" charset="0"/>
              </a:rPr>
              <a:t>e-SIC</a:t>
            </a:r>
            <a:endParaRPr lang="pt-BR" sz="4000" dirty="0" smtClean="0">
              <a:solidFill>
                <a:srgbClr val="29653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33" y="116632"/>
            <a:ext cx="1151002" cy="1153118"/>
          </a:xfrm>
          <a:prstGeom prst="rect">
            <a:avLst/>
          </a:prstGeom>
        </p:spPr>
      </p:pic>
      <p:pic>
        <p:nvPicPr>
          <p:cNvPr id="8" name="Imagem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38366"/>
            <a:ext cx="8222097" cy="191071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7199" y="4797152"/>
            <a:ext cx="782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Caso </a:t>
            </a:r>
            <a:r>
              <a:rPr lang="pt-BR" sz="1400" dirty="0"/>
              <a:t>o servidor indique “SIM”, o  pedido </a:t>
            </a:r>
            <a:r>
              <a:rPr lang="pt-BR" sz="1400" b="1" dirty="0"/>
              <a:t>não</a:t>
            </a:r>
            <a:r>
              <a:rPr lang="pt-BR" sz="1400" dirty="0"/>
              <a:t> será disponibilizado via transparência ativa</a:t>
            </a:r>
            <a:r>
              <a:rPr lang="pt-BR" sz="1400" dirty="0" smtClean="0"/>
              <a:t>; </a:t>
            </a:r>
          </a:p>
          <a:p>
            <a:endParaRPr lang="pt-B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dirty="0" smtClean="0"/>
              <a:t>Caso </a:t>
            </a:r>
            <a:r>
              <a:rPr lang="pt-BR" sz="1400" dirty="0"/>
              <a:t>o servidor indique “NÃO”, ele estará autorizando a divulgação do conteúdo do pedido, resposta, recurso e resposta do recurso ao público em geral. </a:t>
            </a:r>
          </a:p>
        </p:txBody>
      </p:sp>
    </p:spTree>
    <p:extLst>
      <p:ext uri="{BB962C8B-B14F-4D97-AF65-F5344CB8AC3E}">
        <p14:creationId xmlns:p14="http://schemas.microsoft.com/office/powerpoint/2010/main" val="15656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27886685"/>
              </p:ext>
            </p:extLst>
          </p:nvPr>
        </p:nvGraphicFramePr>
        <p:xfrm>
          <a:off x="827584" y="148478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Informações com restrição de acesso</a:t>
            </a:r>
            <a:endParaRPr lang="pt-BR" sz="4000" dirty="0" smtClean="0">
              <a:solidFill>
                <a:srgbClr val="29653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B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Ação de monitoramento </a:t>
            </a:r>
            <a:b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</a:br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Transparência Ativa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2798" y="2060848"/>
            <a:ext cx="85496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</a:rPr>
              <a:t>Verificação das obrigações de transparência ativa estabelecidas no Decreto 7.724/2012 e em outros normativos</a:t>
            </a:r>
            <a:endParaRPr lang="pt-BR" i="1" dirty="0" smtClean="0">
              <a:latin typeface="Calibri" panose="020F0502020204030204" pitchFamily="34" charset="0"/>
            </a:endParaRPr>
          </a:p>
          <a:p>
            <a:pPr algn="just"/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</a:rPr>
              <a:t>Análise dos </a:t>
            </a:r>
            <a:r>
              <a:rPr lang="pt-BR" dirty="0">
                <a:latin typeface="Calibri" panose="020F0502020204030204" pitchFamily="34" charset="0"/>
              </a:rPr>
              <a:t>sites de </a:t>
            </a:r>
            <a:r>
              <a:rPr lang="pt-BR" b="1" dirty="0">
                <a:latin typeface="Calibri" panose="020F0502020204030204" pitchFamily="34" charset="0"/>
              </a:rPr>
              <a:t>40 órgãos </a:t>
            </a:r>
            <a:r>
              <a:rPr lang="pt-BR" dirty="0">
                <a:latin typeface="Calibri" panose="020F0502020204030204" pitchFamily="34" charset="0"/>
              </a:rPr>
              <a:t>e entidades entre maio e </a:t>
            </a:r>
            <a:r>
              <a:rPr lang="pt-BR" dirty="0" smtClean="0">
                <a:latin typeface="Calibri" panose="020F0502020204030204" pitchFamily="34" charset="0"/>
              </a:rPr>
              <a:t>junho de </a:t>
            </a:r>
            <a:r>
              <a:rPr lang="pt-BR" dirty="0">
                <a:latin typeface="Calibri" panose="020F0502020204030204" pitchFamily="34" charset="0"/>
              </a:rPr>
              <a:t>2014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Calibri" panose="020F0502020204030204" pitchFamily="34" charset="0"/>
              </a:rPr>
              <a:t>Não conformidades e observações foram consolidadas no “</a:t>
            </a:r>
            <a:r>
              <a:rPr lang="pt-BR" i="1" dirty="0" err="1">
                <a:latin typeface="Calibri" panose="020F0502020204030204" pitchFamily="34" charset="0"/>
              </a:rPr>
              <a:t>Checklist</a:t>
            </a:r>
            <a:r>
              <a:rPr lang="pt-BR" i="1" dirty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de Verificação do Cumprimento de Obrigações de Transparência Ativa</a:t>
            </a:r>
            <a:r>
              <a:rPr lang="pt-BR" dirty="0" smtClean="0">
                <a:latin typeface="Calibri" panose="020F0502020204030204" pitchFamily="34" charset="0"/>
              </a:rPr>
              <a:t>” </a:t>
            </a: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>
                <a:latin typeface="Calibri" panose="020F0502020204030204" pitchFamily="34" charset="0"/>
              </a:rPr>
              <a:t>33 órgãos foram comunicados sobre a necessidade de adotarem </a:t>
            </a:r>
            <a:r>
              <a:rPr lang="pt-BR" dirty="0" smtClean="0">
                <a:latin typeface="Calibri" panose="020F0502020204030204" pitchFamily="34" charset="0"/>
              </a:rPr>
              <a:t>providências</a:t>
            </a: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dirty="0" smtClean="0">
                <a:latin typeface="Calibri" panose="020F0502020204030204" pitchFamily="34" charset="0"/>
              </a:rPr>
              <a:t>Nova </a:t>
            </a:r>
            <a:r>
              <a:rPr lang="pt-BR" dirty="0">
                <a:latin typeface="Calibri" panose="020F0502020204030204" pitchFamily="34" charset="0"/>
              </a:rPr>
              <a:t>verificação </a:t>
            </a:r>
            <a:r>
              <a:rPr lang="pt-BR" dirty="0" smtClean="0">
                <a:latin typeface="Calibri" panose="020F0502020204030204" pitchFamily="34" charset="0"/>
              </a:rPr>
              <a:t>foi realizada em agosto de 2014. Ofícios com novas recomendações foram enviados aos Secretários Executivos</a:t>
            </a:r>
          </a:p>
          <a:p>
            <a:pPr marL="285750" indent="-285750" algn="just">
              <a:buFontTx/>
              <a:buChar char="-"/>
            </a:pPr>
            <a:endParaRPr lang="pt-BR" dirty="0">
              <a:latin typeface="Calibri" panose="020F0502020204030204" pitchFamily="34" charset="0"/>
            </a:endParaRPr>
          </a:p>
          <a:p>
            <a:pPr algn="just"/>
            <a:endParaRPr lang="pt-BR" dirty="0">
              <a:latin typeface="Calibri" panose="020F0502020204030204" pitchFamily="34" charset="0"/>
            </a:endParaRPr>
          </a:p>
        </p:txBody>
      </p:sp>
      <p:pic>
        <p:nvPicPr>
          <p:cNvPr id="10" name="Imagem 9" descr="Recorte de Te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4275"/>
            <a:ext cx="1567913" cy="16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323B7A"/>
                </a:solidFill>
              </a:rPr>
              <a:t>Secretaria de Transparência e </a:t>
            </a:r>
            <a:br>
              <a:rPr lang="pt-BR" sz="4000" b="1" dirty="0" smtClean="0">
                <a:solidFill>
                  <a:srgbClr val="323B7A"/>
                </a:solidFill>
              </a:rPr>
            </a:br>
            <a:r>
              <a:rPr lang="pt-BR" sz="4000" b="1" dirty="0" smtClean="0">
                <a:solidFill>
                  <a:srgbClr val="323B7A"/>
                </a:solidFill>
              </a:rPr>
              <a:t>Prevenção da Corrupção</a:t>
            </a:r>
            <a:br>
              <a:rPr lang="pt-BR" sz="4000" b="1" dirty="0" smtClean="0">
                <a:solidFill>
                  <a:srgbClr val="323B7A"/>
                </a:solidFill>
              </a:rPr>
            </a:br>
            <a:r>
              <a:rPr lang="pt-BR" sz="3100" b="1" dirty="0" smtClean="0">
                <a:solidFill>
                  <a:srgbClr val="323B7A"/>
                </a:solidFill>
              </a:rPr>
              <a:t>Controladoria-Geral da União</a:t>
            </a:r>
            <a:br>
              <a:rPr lang="pt-BR" sz="3100" b="1" dirty="0" smtClean="0">
                <a:solidFill>
                  <a:srgbClr val="323B7A"/>
                </a:solidFill>
              </a:rPr>
            </a:br>
            <a:r>
              <a:rPr lang="pt-BR" b="1" dirty="0" smtClean="0">
                <a:solidFill>
                  <a:srgbClr val="323B7A"/>
                </a:solidFill>
              </a:rPr>
              <a:t/>
            </a:r>
            <a:br>
              <a:rPr lang="pt-BR" b="1" dirty="0" smtClean="0">
                <a:solidFill>
                  <a:srgbClr val="323B7A"/>
                </a:solidFill>
              </a:rPr>
            </a:br>
            <a:r>
              <a:rPr lang="pt-BR" sz="2700" b="1" dirty="0" smtClean="0">
                <a:solidFill>
                  <a:srgbClr val="323B7A"/>
                </a:solidFill>
              </a:rPr>
              <a:t>Canal de orientação a órgãos/entidades:</a:t>
            </a:r>
            <a:br>
              <a:rPr lang="pt-BR" sz="2700" b="1" dirty="0" smtClean="0">
                <a:solidFill>
                  <a:srgbClr val="323B7A"/>
                </a:solidFill>
              </a:rPr>
            </a:br>
            <a:r>
              <a:rPr lang="pt-BR" sz="2700" b="1" dirty="0" smtClean="0">
                <a:solidFill>
                  <a:srgbClr val="323B7A"/>
                </a:solidFill>
              </a:rPr>
              <a:t>acesso_informacao@cgu.gov.br</a:t>
            </a:r>
            <a:r>
              <a:rPr lang="pt-BR" sz="4000" b="1" dirty="0" smtClean="0">
                <a:solidFill>
                  <a:srgbClr val="323B7A"/>
                </a:solidFill>
              </a:rPr>
              <a:t/>
            </a:r>
            <a:br>
              <a:rPr lang="pt-BR" sz="4000" b="1" dirty="0" smtClean="0">
                <a:solidFill>
                  <a:srgbClr val="323B7A"/>
                </a:solidFill>
              </a:rPr>
            </a:br>
            <a:endParaRPr lang="pt-BR" sz="5400" b="1" dirty="0">
              <a:solidFill>
                <a:srgbClr val="323B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4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17140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>
                <a:solidFill>
                  <a:srgbClr val="323B7A"/>
                </a:solidFill>
                <a:latin typeface="Calibri" panose="020F0502020204030204" pitchFamily="34" charset="0"/>
              </a:rPr>
              <a:t>Checklist</a:t>
            </a:r>
            <a:r>
              <a:rPr lang="pt-BR" sz="40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 de verificação cumprimento das obrigação de </a:t>
            </a:r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transparência </a:t>
            </a:r>
            <a:r>
              <a:rPr lang="pt-BR" sz="4000" dirty="0">
                <a:solidFill>
                  <a:srgbClr val="296530"/>
                </a:solidFill>
                <a:latin typeface="Calibri" panose="020F0502020204030204" pitchFamily="34" charset="0"/>
              </a:rPr>
              <a:t>a</a:t>
            </a:r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tiva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107005086"/>
              </p:ext>
            </p:extLst>
          </p:nvPr>
        </p:nvGraphicFramePr>
        <p:xfrm>
          <a:off x="827584" y="2348880"/>
          <a:ext cx="729075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7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9667" y="476672"/>
            <a:ext cx="90943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4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Principais resultados da </a:t>
            </a:r>
            <a:r>
              <a:rPr lang="pt-BR" sz="3400" dirty="0">
                <a:solidFill>
                  <a:srgbClr val="323B7A"/>
                </a:solidFill>
                <a:latin typeface="Calibri" panose="020F0502020204030204" pitchFamily="34" charset="0"/>
              </a:rPr>
              <a:t>avaliação de 29 itens, </a:t>
            </a:r>
            <a:endParaRPr lang="pt-BR" sz="3400" dirty="0" smtClean="0">
              <a:solidFill>
                <a:srgbClr val="323B7A"/>
              </a:solidFill>
              <a:latin typeface="Calibri" panose="020F0502020204030204" pitchFamily="34" charset="0"/>
            </a:endParaRPr>
          </a:p>
          <a:p>
            <a:pPr algn="ctr"/>
            <a:r>
              <a:rPr lang="pt-BR" sz="3400" dirty="0" smtClean="0">
                <a:solidFill>
                  <a:srgbClr val="323B7A"/>
                </a:solidFill>
                <a:latin typeface="Calibri" panose="020F0502020204030204" pitchFamily="34" charset="0"/>
              </a:rPr>
              <a:t>por </a:t>
            </a:r>
            <a:r>
              <a:rPr lang="pt-BR" sz="3400" dirty="0">
                <a:solidFill>
                  <a:srgbClr val="323B7A"/>
                </a:solidFill>
                <a:latin typeface="Calibri" panose="020F0502020204030204" pitchFamily="34" charset="0"/>
              </a:rPr>
              <a:t>Ministério </a:t>
            </a:r>
            <a:endParaRPr lang="pt-BR" sz="3400" dirty="0" smtClean="0">
              <a:solidFill>
                <a:srgbClr val="29653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663575"/>
              </p:ext>
            </p:extLst>
          </p:nvPr>
        </p:nvGraphicFramePr>
        <p:xfrm>
          <a:off x="406706" y="1733735"/>
          <a:ext cx="8834643" cy="486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47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107504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Informações Institucionais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88224" y="255993"/>
            <a:ext cx="2107033" cy="1444667"/>
          </a:xfrm>
          <a:prstGeom prst="roundRect">
            <a:avLst/>
          </a:prstGeom>
          <a:blipFill dpi="0" rotWithShape="1">
            <a:blip r:embed="rId2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832982"/>
              </p:ext>
            </p:extLst>
          </p:nvPr>
        </p:nvGraphicFramePr>
        <p:xfrm>
          <a:off x="179512" y="1916832"/>
          <a:ext cx="8856984" cy="415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83568" y="970702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5536" y="5589240"/>
            <a:ext cx="1944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Previsão legal: Resolução da Comissão de Ética Pública e Lei 12.846/2013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999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-36512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dirty="0">
              <a:solidFill>
                <a:srgbClr val="323B7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Informações Institucionais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88224" y="255993"/>
            <a:ext cx="2107033" cy="1444667"/>
          </a:xfrm>
          <a:prstGeom prst="roundRect">
            <a:avLst/>
          </a:prstGeom>
          <a:blipFill dpi="0" rotWithShape="1">
            <a:blip r:embed="rId2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3000" r="-43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CaixaDeTexto 11"/>
          <p:cNvSpPr txBox="1"/>
          <p:nvPr/>
        </p:nvSpPr>
        <p:spPr>
          <a:xfrm>
            <a:off x="508784" y="1700661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Organograma  -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muitos organogramas disponibilizados não apresentavam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nível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hierárquico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equivalente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às coordenações-gerais </a:t>
            </a:r>
          </a:p>
          <a:p>
            <a:pPr>
              <a:buClr>
                <a:srgbClr val="C00000"/>
              </a:buClr>
            </a:pPr>
            <a:endParaRPr lang="pt-BR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Competências 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poucos ministérios apresentavam as competências das unidades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em </a:t>
            </a:r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nível hierárquico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 equivalente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às coordenações-gerais. Além disso, verificou-se a necessidade de que a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linguagem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 fosse acessível</a:t>
            </a:r>
          </a:p>
          <a:p>
            <a:pPr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Base jurídica  </a:t>
            </a:r>
            <a:r>
              <a:rPr lang="pt-BR" sz="2000" dirty="0" smtClean="0"/>
              <a:t>-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um ministério tirou do ar devido ao período eleitoral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Telefone </a:t>
            </a:r>
            <a:r>
              <a:rPr lang="pt-BR" sz="2000" dirty="0"/>
              <a:t>e endereços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– alguns não tinham endereço, nem e-mail dos ocupantes dos principais cargos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Agenda das </a:t>
            </a:r>
            <a:r>
              <a:rPr lang="pt-BR" sz="2000" dirty="0" smtClean="0"/>
              <a:t>autoridades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muitos não apresentavam o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nível hierárquico de DAS 5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. Alguns estavam </a:t>
            </a:r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desatualizados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/>
              <a:t>Horário de atendimento do órgão/entidade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 muitos não traziam o horário de funcionamento do órgão. OBS: não deve ser confundir com horário de funcionamento dos </a:t>
            </a:r>
            <a:r>
              <a:rPr lang="pt-BR" sz="1400" dirty="0" err="1" smtClean="0">
                <a:solidFill>
                  <a:schemeClr val="bg1">
                    <a:lumMod val="50000"/>
                  </a:schemeClr>
                </a:solidFill>
              </a:rPr>
              <a:t>SICs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83568" y="970702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Ações e programas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732240" y="415782"/>
            <a:ext cx="1963017" cy="142904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656662"/>
              </p:ext>
            </p:extLst>
          </p:nvPr>
        </p:nvGraphicFramePr>
        <p:xfrm>
          <a:off x="436310" y="1810009"/>
          <a:ext cx="8299721" cy="387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3568" y="970702"/>
            <a:ext cx="29523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Previsão legal: Decreto 7.724/2012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3068960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Lista dos principais programas e ações; área </a:t>
            </a:r>
            <a:r>
              <a:rPr lang="pt-BR" sz="1200" dirty="0">
                <a:solidFill>
                  <a:schemeClr val="bg1">
                    <a:lumMod val="50000"/>
                  </a:schemeClr>
                </a:solidFill>
              </a:rPr>
              <a:t>responsável; metas; indicadores;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resultados</a:t>
            </a:r>
            <a:endParaRPr lang="pt-BR" sz="1200" dirty="0"/>
          </a:p>
        </p:txBody>
      </p:sp>
      <p:sp>
        <p:nvSpPr>
          <p:cNvPr id="13" name="Retângulo 12"/>
          <p:cNvSpPr/>
          <p:nvPr/>
        </p:nvSpPr>
        <p:spPr>
          <a:xfrm>
            <a:off x="611560" y="4653136"/>
            <a:ext cx="2376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chemeClr val="bg1">
                    <a:lumMod val="50000"/>
                  </a:schemeClr>
                </a:solidFill>
              </a:rPr>
              <a:t>Previsão </a:t>
            </a:r>
            <a:r>
              <a:rPr lang="pt-BR" sz="1200" dirty="0" smtClean="0">
                <a:solidFill>
                  <a:schemeClr val="bg1">
                    <a:lumMod val="50000"/>
                  </a:schemeClr>
                </a:solidFill>
              </a:rPr>
              <a:t>legal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</a:rPr>
              <a:t>: Decreto 6.932/2009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449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171" y="-6118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404663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296530"/>
                </a:solidFill>
                <a:latin typeface="Calibri" panose="020F0502020204030204" pitchFamily="34" charset="0"/>
              </a:rPr>
              <a:t>Ações e programas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6732240" y="415782"/>
            <a:ext cx="1963017" cy="142904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aixaDeTexto 9"/>
          <p:cNvSpPr txBox="1"/>
          <p:nvPr/>
        </p:nvSpPr>
        <p:spPr>
          <a:xfrm>
            <a:off x="467544" y="1845838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Dados sobre Ações e Programas –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muitos ministérios não apresentaram as metas, indicadores e resultados das ações, projetos e programas. Algumas informações foram encontradas de forma desordenada nos sites, não na seção específica. </a:t>
            </a:r>
          </a:p>
          <a:p>
            <a:pPr>
              <a:buClr>
                <a:srgbClr val="C00000"/>
              </a:buClr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Recomenda-se que caso as informações estejam no site, sejam criados links para direcionamento da informação. </a:t>
            </a:r>
          </a:p>
          <a:p>
            <a:pPr lvl="1">
              <a:buClr>
                <a:srgbClr val="C00000"/>
              </a:buClr>
            </a:pPr>
            <a:endParaRPr lang="pt-B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 Ainda 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que não execute ações ou programas, o órgão/entidade deve criar o item de navegação, informando que não há conteúdo a ser publicado. </a:t>
            </a:r>
          </a:p>
          <a:p>
            <a:pPr>
              <a:buClr>
                <a:srgbClr val="C00000"/>
              </a:buClr>
            </a:pPr>
            <a:endParaRPr lang="pt-BR" sz="2000" dirty="0" smtClean="0"/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000" dirty="0" smtClean="0"/>
              <a:t>Cartas de Serviços  </a:t>
            </a: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poucos ministérios apresentaram carta de serviço conforme obriga o Decreto 6.923/2009.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Caso o ministério não ofereça serviço ao cidadão, ele deverá informar expressamente na seção.</a:t>
            </a:r>
          </a:p>
          <a:p>
            <a:pPr lvl="1">
              <a:buClr>
                <a:srgbClr val="C00000"/>
              </a:buClr>
            </a:pP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Clr>
                <a:srgbClr val="C00000"/>
              </a:buClr>
            </a:pPr>
            <a:r>
              <a:rPr lang="pt-BR" sz="1400" dirty="0" smtClean="0">
                <a:solidFill>
                  <a:schemeClr val="bg1">
                    <a:lumMod val="50000"/>
                  </a:schemeClr>
                </a:solidFill>
              </a:rPr>
              <a:t>- Caso haja banners na home com a carta de serviço, é necessário acrescentar link para direcionar o cidadão para a informação. </a:t>
            </a:r>
            <a:endParaRPr lang="pt-B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55576" y="977058"/>
            <a:ext cx="295232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pt-BR" sz="1400" dirty="0" smtClean="0">
                <a:solidFill>
                  <a:srgbClr val="C00000"/>
                </a:solidFill>
              </a:rPr>
              <a:t>Principais problemas encontrados 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2182</Words>
  <Application>Microsoft Office PowerPoint</Application>
  <PresentationFormat>Apresentação na tela (4:3)</PresentationFormat>
  <Paragraphs>272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Secretaria de Transparência e  Prevenção da Corrupção Controladoria-Geral da União  Canal de orientação a órgãos/entidades: acesso_informacao@cgu.gov.br </vt:lpstr>
    </vt:vector>
  </TitlesOfParts>
  <Company>Controladoria-Geral da União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geral de implementação da LAI no ano de 2013</dc:title>
  <dc:creator>Priscila Bermudes Moraes Coradi</dc:creator>
  <cp:lastModifiedBy>Tamara Figueiroa Bakuzis</cp:lastModifiedBy>
  <cp:revision>159</cp:revision>
  <cp:lastPrinted>2014-05-15T20:22:34Z</cp:lastPrinted>
  <dcterms:created xsi:type="dcterms:W3CDTF">2014-05-13T13:51:21Z</dcterms:created>
  <dcterms:modified xsi:type="dcterms:W3CDTF">2014-11-18T21:11:08Z</dcterms:modified>
</cp:coreProperties>
</file>