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3" r:id="rId2"/>
    <p:sldId id="540" r:id="rId3"/>
    <p:sldId id="480" r:id="rId4"/>
    <p:sldId id="528" r:id="rId5"/>
    <p:sldId id="529" r:id="rId6"/>
    <p:sldId id="531" r:id="rId7"/>
    <p:sldId id="532" r:id="rId8"/>
    <p:sldId id="496" r:id="rId9"/>
    <p:sldId id="497" r:id="rId10"/>
    <p:sldId id="419" r:id="rId11"/>
    <p:sldId id="461" r:id="rId12"/>
    <p:sldId id="530" r:id="rId13"/>
    <p:sldId id="538" r:id="rId14"/>
    <p:sldId id="541" r:id="rId15"/>
    <p:sldId id="543" r:id="rId16"/>
    <p:sldId id="544" r:id="rId17"/>
    <p:sldId id="542" r:id="rId18"/>
    <p:sldId id="443" r:id="rId19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41E"/>
    <a:srgbClr val="0066CC"/>
    <a:srgbClr val="75A446"/>
    <a:srgbClr val="547632"/>
    <a:srgbClr val="700000"/>
    <a:srgbClr val="E64114"/>
    <a:srgbClr val="DF8079"/>
    <a:srgbClr val="FF9966"/>
    <a:srgbClr val="FF6600"/>
    <a:srgbClr val="A9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85" autoAdjust="0"/>
    <p:restoredTop sz="79137" autoAdjust="0"/>
  </p:normalViewPr>
  <p:slideViewPr>
    <p:cSldViewPr>
      <p:cViewPr>
        <p:scale>
          <a:sx n="100" d="100"/>
          <a:sy n="10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386" cy="4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77" y="1"/>
            <a:ext cx="3038386" cy="4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94"/>
            <a:ext cx="3038386" cy="4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77" y="8830694"/>
            <a:ext cx="3038386" cy="4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2CE23-1874-4215-9B5B-4C0CAED84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00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386" cy="464229"/>
          </a:xfrm>
          <a:prstGeom prst="rect">
            <a:avLst/>
          </a:prstGeom>
        </p:spPr>
        <p:txBody>
          <a:bodyPr vert="horz" lIns="89867" tIns="44934" rIns="89867" bIns="4493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77" y="1"/>
            <a:ext cx="3038386" cy="464229"/>
          </a:xfrm>
          <a:prstGeom prst="rect">
            <a:avLst/>
          </a:prstGeom>
        </p:spPr>
        <p:txBody>
          <a:bodyPr vert="horz" lIns="89867" tIns="44934" rIns="89867" bIns="4493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EBCB27-F671-4B49-BD12-92334D99116F}" type="datetimeFigureOut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7" tIns="44934" rIns="89867" bIns="44934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6087"/>
            <a:ext cx="5608320" cy="4182492"/>
          </a:xfrm>
          <a:prstGeom prst="rect">
            <a:avLst/>
          </a:prstGeom>
        </p:spPr>
        <p:txBody>
          <a:bodyPr vert="horz" lIns="89867" tIns="44934" rIns="89867" bIns="44934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30694"/>
            <a:ext cx="3038386" cy="464229"/>
          </a:xfrm>
          <a:prstGeom prst="rect">
            <a:avLst/>
          </a:prstGeom>
        </p:spPr>
        <p:txBody>
          <a:bodyPr vert="horz" lIns="89867" tIns="44934" rIns="89867" bIns="4493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77" y="8830694"/>
            <a:ext cx="3038386" cy="464229"/>
          </a:xfrm>
          <a:prstGeom prst="rect">
            <a:avLst/>
          </a:prstGeom>
        </p:spPr>
        <p:txBody>
          <a:bodyPr vert="horz" lIns="89867" tIns="44934" rIns="89867" bIns="4493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486BA3-1EC7-424C-8011-F0C0526BFD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26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67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1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15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42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5619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98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3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8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5121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6263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arrinha final ger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3203575" y="1700808"/>
            <a:ext cx="5040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24741E"/>
                </a:solidFill>
                <a:latin typeface="Calibri" pitchFamily="34" charset="0"/>
              </a:rPr>
              <a:t>INFORMAÇÃO PESSOAL DA TEORIA À PRÁTICA</a:t>
            </a:r>
            <a:endParaRPr lang="pt-BR" altLang="pt-BR" sz="1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1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 smtClean="0">
                <a:solidFill>
                  <a:srgbClr val="000000"/>
                </a:solidFill>
                <a:latin typeface="Calibri" pitchFamily="34" charset="0"/>
              </a:rPr>
              <a:t>II ENCONTRO DA REDE SIC</a:t>
            </a:r>
            <a:endParaRPr lang="pt-BR" altLang="pt-BR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1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pt-BR" altLang="pt-BR" sz="1200" dirty="0">
                <a:solidFill>
                  <a:srgbClr val="000000"/>
                </a:solidFill>
                <a:latin typeface="Calibri" pitchFamily="34" charset="0"/>
              </a:rPr>
              <a:t>Maíra Luísa Milani de </a:t>
            </a:r>
            <a:r>
              <a:rPr lang="pt-BR" altLang="pt-BR" sz="1200" dirty="0" smtClean="0">
                <a:solidFill>
                  <a:srgbClr val="000000"/>
                </a:solidFill>
                <a:latin typeface="Calibri" pitchFamily="34" charset="0"/>
              </a:rPr>
              <a:t>Lima CGRAI/OGU/CGU</a:t>
            </a:r>
            <a:r>
              <a:rPr lang="pt-BR" altLang="pt-BR" sz="105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smtClean="0">
                <a:solidFill>
                  <a:srgbClr val="000000"/>
                </a:solidFill>
                <a:latin typeface="Calibri" pitchFamily="34" charset="0"/>
              </a:rPr>
              <a:t>Marcos </a:t>
            </a:r>
            <a:r>
              <a:rPr lang="pt-BR" altLang="pt-BR" sz="1200" dirty="0">
                <a:solidFill>
                  <a:srgbClr val="000000"/>
                </a:solidFill>
                <a:latin typeface="Calibri" pitchFamily="34" charset="0"/>
              </a:rPr>
              <a:t>Gerhardt </a:t>
            </a:r>
            <a:r>
              <a:rPr lang="pt-BR" altLang="pt-BR" sz="1200" dirty="0" smtClean="0">
                <a:solidFill>
                  <a:srgbClr val="000000"/>
                </a:solidFill>
                <a:latin typeface="Calibri" pitchFamily="34" charset="0"/>
              </a:rPr>
              <a:t>Lindenmayer GAB/OGU/CGU</a:t>
            </a:r>
          </a:p>
        </p:txBody>
      </p:sp>
      <p:pic>
        <p:nvPicPr>
          <p:cNvPr id="4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5024"/>
            <a:ext cx="762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 rot="11112582">
            <a:off x="1144502" y="4645563"/>
            <a:ext cx="6254103" cy="215946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39000" l="776" r="56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779" b="56626"/>
          <a:stretch/>
        </p:blipFill>
        <p:spPr>
          <a:xfrm>
            <a:off x="4805929" y="3610721"/>
            <a:ext cx="3510487" cy="826391"/>
          </a:xfrm>
          <a:prstGeom prst="rect">
            <a:avLst/>
          </a:prstGeom>
        </p:spPr>
      </p:pic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947738" y="2204864"/>
            <a:ext cx="34559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0000"/>
                </a:solidFill>
                <a:latin typeface="Calibri" pitchFamily="34" charset="0"/>
              </a:rPr>
              <a:t>Definir se uma informação é ou não pessoal não se apresenta como um desafio, basta que atentemos para a questão da </a:t>
            </a:r>
            <a:r>
              <a:rPr lang="pt-BR" altLang="pt-BR" sz="1400" b="1" dirty="0">
                <a:solidFill>
                  <a:srgbClr val="000000"/>
                </a:solidFill>
                <a:latin typeface="Calibri" pitchFamily="34" charset="0"/>
              </a:rPr>
              <a:t>titularidade</a:t>
            </a:r>
            <a:r>
              <a:rPr lang="pt-BR" altLang="pt-BR" sz="1400" dirty="0">
                <a:solidFill>
                  <a:srgbClr val="000000"/>
                </a:solidFill>
                <a:latin typeface="Calibri" pitchFamily="34" charset="0"/>
              </a:rPr>
              <a:t> da informação, como fica claro na LAI:</a:t>
            </a:r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1163637" y="3429000"/>
            <a:ext cx="2808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i="1" dirty="0">
                <a:solidFill>
                  <a:srgbClr val="008000"/>
                </a:solidFill>
                <a:latin typeface="Calibri" pitchFamily="34" charset="0"/>
              </a:rPr>
              <a:t>IV - informação pessoal: aquela relacionada à pessoa natural identificada ou identificável; 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860032" y="2204863"/>
            <a:ext cx="331152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8000"/>
                </a:solidFill>
                <a:latin typeface="Calibri" pitchFamily="34" charset="0"/>
              </a:rPr>
              <a:t>Contudo, </a:t>
            </a:r>
            <a:r>
              <a:rPr lang="pt-BR" altLang="pt-BR" sz="1400" dirty="0">
                <a:solidFill>
                  <a:srgbClr val="000000"/>
                </a:solidFill>
                <a:latin typeface="Calibri" pitchFamily="34" charset="0"/>
              </a:rPr>
              <a:t>nem toda informação pessoal deverá estar sujeita à restrição de acesso. O art. 31 da Lei de Acesso à informação, ao regulamentar o acesso às informações pessoais, impôs deveres de salvaguarda à Administração apenas quando as informações pessoais digam respeito  à </a:t>
            </a:r>
            <a:r>
              <a:rPr lang="pt-BR" altLang="pt-BR" sz="1400" b="1" dirty="0">
                <a:solidFill>
                  <a:srgbClr val="008000"/>
                </a:solidFill>
                <a:latin typeface="Calibri" pitchFamily="34" charset="0"/>
              </a:rPr>
              <a:t>intimidade, vida privada, honra e imagem</a:t>
            </a:r>
            <a:r>
              <a:rPr lang="pt-BR" altLang="pt-BR" sz="1400" dirty="0">
                <a:solidFill>
                  <a:srgbClr val="008000"/>
                </a:solidFill>
                <a:latin typeface="Calibri" pitchFamily="34" charset="0"/>
              </a:rPr>
              <a:t>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863600" y="908720"/>
            <a:ext cx="3185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969203" y="2264467"/>
            <a:ext cx="0" cy="1903197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841604" y="2282111"/>
            <a:ext cx="0" cy="1903197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555604" y="50282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 smtClean="0">
                <a:solidFill>
                  <a:srgbClr val="24741E"/>
                </a:solidFill>
                <a:latin typeface="Calibri" pitchFamily="34" charset="0"/>
                <a:cs typeface="Calibri" pitchFamily="34" charset="0"/>
              </a:rPr>
              <a:t>Constituição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Art. 5º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- são invioláveis a </a:t>
            </a:r>
            <a:r>
              <a:rPr lang="pt-BR" sz="1600" b="1" dirty="0">
                <a:solidFill>
                  <a:srgbClr val="24741E"/>
                </a:solidFill>
                <a:latin typeface="Calibri" pitchFamily="34" charset="0"/>
                <a:cs typeface="Calibri" pitchFamily="34" charset="0"/>
              </a:rPr>
              <a:t>intimidade, a vida privada, a honra e a imagem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das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pessoas [...]</a:t>
            </a:r>
            <a:endParaRPr lang="es-C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087" b="87391" l="4036" r="42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2813949" flipH="1">
            <a:off x="6959507" y="4241851"/>
            <a:ext cx="652221" cy="10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t="17606" r="28926" b="55556"/>
          <a:stretch>
            <a:fillRect/>
          </a:stretch>
        </p:blipFill>
        <p:spPr bwMode="auto">
          <a:xfrm>
            <a:off x="2951448" y="3540125"/>
            <a:ext cx="30972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807802" y="1071230"/>
            <a:ext cx="3240360" cy="315164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3167842" y="1709563"/>
            <a:ext cx="2520280" cy="252028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707902" y="2789683"/>
            <a:ext cx="1440160" cy="14401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4053173" y="1258888"/>
            <a:ext cx="790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rgbClr val="0070C0"/>
                </a:solidFill>
                <a:latin typeface="Arial Narrow" pitchFamily="34" charset="0"/>
              </a:rPr>
              <a:t>PESSOAL</a:t>
            </a: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3581685" y="2105025"/>
            <a:ext cx="1693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100" b="1">
                <a:solidFill>
                  <a:srgbClr val="0070C0"/>
                </a:solidFill>
                <a:latin typeface="Arial Narrow" pitchFamily="34" charset="0"/>
              </a:rPr>
              <a:t>PESSOAL art. 31 </a:t>
            </a:r>
          </a:p>
          <a:p>
            <a:pPr algn="ctr" eaLnBrk="1" hangingPunct="1"/>
            <a:r>
              <a:rPr lang="pt-BR" altLang="pt-BR" sz="1100" b="1">
                <a:solidFill>
                  <a:srgbClr val="0070C0"/>
                </a:solidFill>
                <a:latin typeface="Arial Narrow" pitchFamily="34" charset="0"/>
              </a:rPr>
              <a:t>[SENSÍVEL]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3921410" y="3017838"/>
            <a:ext cx="10541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rgbClr val="0070C0"/>
                </a:solidFill>
                <a:latin typeface="Arial Narrow" pitchFamily="34" charset="0"/>
              </a:rPr>
              <a:t>PESSOAL [SIGILOS LEGAIS]</a:t>
            </a:r>
          </a:p>
          <a:p>
            <a:pPr algn="ctr" eaLnBrk="1" hangingPunct="1"/>
            <a:r>
              <a:rPr lang="pt-BR" altLang="pt-BR" sz="1100" b="1">
                <a:solidFill>
                  <a:srgbClr val="0070C0"/>
                </a:solidFill>
                <a:latin typeface="Arial Narrow" pitchFamily="34" charset="0"/>
              </a:rPr>
              <a:t>Fundamento art. 5º, X da CF</a:t>
            </a:r>
          </a:p>
        </p:txBody>
      </p:sp>
      <p:pic>
        <p:nvPicPr>
          <p:cNvPr id="12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73" y="4857750"/>
            <a:ext cx="9731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have esquerda 12"/>
          <p:cNvSpPr/>
          <p:nvPr/>
        </p:nvSpPr>
        <p:spPr>
          <a:xfrm rot="16200000">
            <a:off x="4292091" y="3112295"/>
            <a:ext cx="415925" cy="3097212"/>
          </a:xfrm>
          <a:prstGeom prst="leftBrace">
            <a:avLst>
              <a:gd name="adj1" fmla="val 8333"/>
              <a:gd name="adj2" fmla="val 4934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4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03" b="94872" l="66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40712" r="450" b="5224"/>
          <a:stretch/>
        </p:blipFill>
        <p:spPr>
          <a:xfrm rot="324902">
            <a:off x="4770" y="1888403"/>
            <a:ext cx="4531172" cy="15997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514350" y="4365104"/>
            <a:ext cx="4176464" cy="1368152"/>
          </a:xfrm>
          <a:prstGeom prst="rect">
            <a:avLst/>
          </a:prstGeom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863600" y="908720"/>
            <a:ext cx="3185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27584" y="1417615"/>
            <a:ext cx="4147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Princípios da gestão da informação pessoal</a:t>
            </a:r>
            <a:endParaRPr lang="pt-BR" altLang="pt-BR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12031" y="2518157"/>
            <a:ext cx="324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b="1" dirty="0" smtClean="0">
                <a:latin typeface="Calibri" pitchFamily="34" charset="0"/>
              </a:rPr>
              <a:t>NO TRATAMENTO DA INFORMAÇÃO</a:t>
            </a:r>
            <a:endParaRPr lang="es-CR" sz="1600" b="1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4499" y="4801587"/>
            <a:ext cx="288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 smtClean="0">
                <a:latin typeface="Calibri" pitchFamily="34" charset="0"/>
              </a:rPr>
              <a:t>NO ACESSO, COMUNICAÇÃO E DIFUSÃO DA INFORMAÇÃO</a:t>
            </a:r>
            <a:endParaRPr lang="es-CR" sz="1600" b="1" dirty="0">
              <a:latin typeface="Calibri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938" l="334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-1440" r="-290" b="4395"/>
          <a:stretch/>
        </p:blipFill>
        <p:spPr>
          <a:xfrm rot="3403608">
            <a:off x="4432079" y="2081342"/>
            <a:ext cx="964026" cy="12764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757703" y="2518157"/>
            <a:ext cx="243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PRINCÍPIO DA FINALIDADE</a:t>
            </a:r>
            <a:endParaRPr lang="pt-BR" sz="1600" b="1" dirty="0">
              <a:latin typeface="Calibri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91" b="80870" l="3620" r="44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16362263">
            <a:off x="4510636" y="4900679"/>
            <a:ext cx="757547" cy="11999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57" b="84348" l="3620" r="4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16362263" flipH="1">
            <a:off x="4626534" y="4092928"/>
            <a:ext cx="656712" cy="119990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833051" y="4018952"/>
            <a:ext cx="284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PRINCÍPIO DE AUTODETERMINAÇÃO DA IMAGEM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833051" y="5500632"/>
            <a:ext cx="284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PRINCÍPIO DA TITULARIDADE DO DADO</a:t>
            </a:r>
            <a:endParaRPr lang="pt-BR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1215033" y="5597557"/>
            <a:ext cx="3961171" cy="101840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5A4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 rot="11285192">
            <a:off x="4907223" y="5155522"/>
            <a:ext cx="4176464" cy="13681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75A4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03" b="94872" l="66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40712" r="450" b="5224"/>
          <a:stretch/>
        </p:blipFill>
        <p:spPr>
          <a:xfrm rot="324902">
            <a:off x="4729869" y="3634594"/>
            <a:ext cx="4531172" cy="1599712"/>
          </a:xfrm>
          <a:prstGeom prst="rect">
            <a:avLst/>
          </a:prstGeom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3185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27584" y="1417615"/>
            <a:ext cx="4147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Princípios da gestão da informação pessoal</a:t>
            </a:r>
            <a:endParaRPr lang="pt-BR" altLang="pt-BR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57703" y="2518157"/>
            <a:ext cx="243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PRINCÍPIO DA FINALIDADE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33051" y="4018952"/>
            <a:ext cx="284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PRINCÍPIO DE AUTODETERMINAÇÃO DA IMAGEM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33051" y="5500632"/>
            <a:ext cx="284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PRINCÍPIO DA TITULARIDAE DO DADO</a:t>
            </a:r>
            <a:endParaRPr lang="pt-BR" sz="1600" b="1" dirty="0">
              <a:latin typeface="Calibri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5A4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4907223" y="1950190"/>
            <a:ext cx="4176464" cy="13681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938" l="334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-1440" r="-290" b="4395"/>
          <a:stretch/>
        </p:blipFill>
        <p:spPr>
          <a:xfrm rot="15413695">
            <a:off x="3879978" y="1879948"/>
            <a:ext cx="971434" cy="127641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22" b="84348" l="3620" r="3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8277994" flipH="1">
            <a:off x="4059505" y="4559109"/>
            <a:ext cx="660234" cy="130269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752089" y="2720430"/>
            <a:ext cx="284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latin typeface="Calibri" pitchFamily="34" charset="0"/>
              </a:rPr>
              <a:t>PRESUNÇÃO SUBJETIVA E RELATIVA DE EXPECTATIVA DE PRIVACIDADE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52090" y="4238236"/>
            <a:ext cx="284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latin typeface="Calibri" pitchFamily="34" charset="0"/>
              </a:rPr>
              <a:t>DIREITO À MEMÓRIA/VERDADE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7187" y="1933382"/>
            <a:ext cx="284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latin typeface="Calibri" pitchFamily="34" charset="0"/>
              </a:rPr>
              <a:t>INTERESSE PÚBLICO</a:t>
            </a:r>
          </a:p>
          <a:p>
            <a:pPr algn="r"/>
            <a:r>
              <a:rPr lang="pt-BR" sz="1600" b="1" dirty="0" smtClean="0">
                <a:latin typeface="Calibri" pitchFamily="34" charset="0"/>
              </a:rPr>
              <a:t>BOA-FÉ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13966" y="5937481"/>
            <a:ext cx="284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latin typeface="Calibri" pitchFamily="34" charset="0"/>
              </a:rPr>
              <a:t>DIREITO AO ESQUECIMENTO</a:t>
            </a:r>
            <a:endParaRPr lang="pt-BR" sz="1600" b="1" dirty="0">
              <a:latin typeface="Calibri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17" b="86957" l="3620" r="3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19035049">
            <a:off x="2050436" y="4826644"/>
            <a:ext cx="638667" cy="83434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938" l="334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-1440" r="-290" b="4395"/>
          <a:stretch/>
        </p:blipFill>
        <p:spPr>
          <a:xfrm rot="16366071">
            <a:off x="3918008" y="3302122"/>
            <a:ext cx="971434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267744" y="2104439"/>
            <a:ext cx="4603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PESSOAL, </a:t>
            </a:r>
            <a:r>
              <a:rPr lang="pt-BR" altLang="pt-BR" sz="2400" b="1" dirty="0" smtClean="0">
                <a:solidFill>
                  <a:srgbClr val="0066CC"/>
                </a:solidFill>
                <a:latin typeface="Calibri" pitchFamily="34" charset="0"/>
              </a:rPr>
              <a:t>na prática</a:t>
            </a:r>
            <a:endParaRPr lang="pt-BR" altLang="pt-BR" sz="2400" b="1" dirty="0">
              <a:solidFill>
                <a:srgbClr val="0066CC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260425" y="2734228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21" y="2595010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4263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 NA LAI 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27584" y="1417615"/>
            <a:ext cx="5707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Dois casos de choque entre direitos civis e direitos políticos:</a:t>
            </a:r>
            <a:endParaRPr lang="pt-BR" altLang="pt-BR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2116832"/>
            <a:ext cx="76328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1) 16853.000627/2014-73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: cidadão solicitou acesso à lista nominal 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de 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inscritos 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em 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concurso 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público. </a:t>
            </a:r>
            <a:endParaRPr lang="pt-BR" b="1" dirty="0" smtClean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Entendimento do parecerista;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Entendimento da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OGU – a publicidade levaria à exposição indevida dos candidatos não aprovados ou que não compareceram à prova objetiva.</a:t>
            </a:r>
            <a:endParaRPr lang="pt-BR" sz="1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just"/>
            <a:endParaRPr lang="pt-B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algn="just"/>
            <a:endParaRPr lang="pt-B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algn="just"/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) 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23480.004405/2014-71: cidadão questionou se a estudante V.C. está matriculada em algum curso do </a:t>
            </a:r>
            <a:r>
              <a:rPr lang="pt-BR" b="1" i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campus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de Taguatinga e do </a:t>
            </a:r>
            <a:r>
              <a:rPr lang="pt-BR" b="1" i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campus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de Brasília 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da instituição de ensino.</a:t>
            </a:r>
            <a:endParaRPr lang="pt-B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Entendimento da OGU;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Reforma da decisão pela CMRI – caráter de controle social do pedido.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7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4263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 NA LAI 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27584" y="1417615"/>
            <a:ext cx="7344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O choque entre direitos de personalidade de titulares diferentes </a:t>
            </a:r>
          </a:p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pt-BR" altLang="pt-BR" b="1" dirty="0" err="1" smtClean="0">
                <a:solidFill>
                  <a:srgbClr val="0070C0"/>
                </a:solidFill>
                <a:latin typeface="Arial Narrow" pitchFamily="34" charset="0"/>
              </a:rPr>
              <a:t>NUPs</a:t>
            </a:r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s-CR" b="1" dirty="0" smtClean="0">
                <a:solidFill>
                  <a:srgbClr val="0070C0"/>
                </a:solidFill>
                <a:latin typeface="Arial Narrow" pitchFamily="34" charset="0"/>
              </a:rPr>
              <a:t>99901.000260/2014-01 e 99901.000262/2014-91):</a:t>
            </a:r>
            <a:endParaRPr lang="pt-BR" altLang="pt-BR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4670" y="2411010"/>
            <a:ext cx="72000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Cidadão solicitou cópia da ação disciplinar que resultou na sua 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demissão. 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Em jogo estava a entrega de dados dos depoentes e denunciantes.</a:t>
            </a:r>
          </a:p>
          <a:p>
            <a:pPr algn="just"/>
            <a:endParaRPr lang="pt-BR" b="1" dirty="0" smtClean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Entendimento 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do parecerista;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A expectativa de privacidade dos depoentes e denunciantes;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Precedentes da CMRI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lvl="2" algn="just"/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“(...) </a:t>
            </a: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verifica-se que as informações relativas ao nome daquele que denuncia ao Estado a prática de atos ilícitos são informações de caráter pessoal, que integram um direito de personalidade do cidadão, não incidindo sobre elas o princípio da transparência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pública.” </a:t>
            </a:r>
            <a:endParaRPr lang="pt-BR" sz="1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just"/>
            <a:endParaRPr lang="pt-BR" b="1" i="1" dirty="0"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IN nº 01 CRG/OGU, de 24/06/2014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A decisão da OGU.</a:t>
            </a:r>
            <a:endParaRPr lang="pt-B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2338" y="2132856"/>
            <a:ext cx="74401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nstituição </a:t>
            </a:r>
            <a:r>
              <a:rPr lang="pt-BR" b="1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solicitou </a:t>
            </a:r>
            <a:r>
              <a:rPr lang="pt-BR" b="1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notas 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fiscais eletrônicas de prestação de serviços automotivos realizados nos anos de 2011, 2012 e 2013</a:t>
            </a: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.</a:t>
            </a:r>
          </a:p>
          <a:p>
            <a:pPr algn="just"/>
            <a:endParaRPr lang="pt-B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Os argumentos do recorrido: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As informações de caráter público foram prestadas;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As demais são informações pessoais.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O entendimento do parecerista: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Informação pessoal da pessoa natural;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Informações sensíveis;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As hipóteses legais de sigilo que protegem informações pessoais;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Apenas a informação pessoal que ainda não é pública é passível de controle. </a:t>
            </a:r>
          </a:p>
          <a:p>
            <a:pPr algn="just"/>
            <a:endParaRPr lang="es-CR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  <a:p>
            <a:r>
              <a:rPr lang="pt-BR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4263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 NA LAI 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27584" y="1417615"/>
            <a:ext cx="7899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  <a:latin typeface="Arial Narrow" pitchFamily="34" charset="0"/>
              </a:rPr>
              <a:t>O problema da “informação pessoal da pessoa jurídica” (</a:t>
            </a:r>
            <a:r>
              <a:rPr lang="pt-BR" b="1" dirty="0">
                <a:solidFill>
                  <a:srgbClr val="0070C0"/>
                </a:solidFill>
                <a:latin typeface="Arial Narrow" pitchFamily="34" charset="0"/>
              </a:rPr>
              <a:t>NUP </a:t>
            </a:r>
            <a:r>
              <a:rPr lang="es-CR" b="1" dirty="0" smtClean="0">
                <a:solidFill>
                  <a:srgbClr val="0070C0"/>
                </a:solidFill>
                <a:latin typeface="Arial Narrow" pitchFamily="34" charset="0"/>
              </a:rPr>
              <a:t>52750.000597/2013-36):</a:t>
            </a:r>
            <a:endParaRPr lang="pt-BR" altLang="pt-BR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2"/>
          <a:stretch>
            <a:fillRect/>
          </a:stretch>
        </p:blipFill>
        <p:spPr bwMode="auto">
          <a:xfrm>
            <a:off x="3948113" y="2301875"/>
            <a:ext cx="1360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495675" y="3597275"/>
            <a:ext cx="2078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>
                <a:solidFill>
                  <a:srgbClr val="336600"/>
                </a:solidFill>
                <a:latin typeface="Calibri" pitchFamily="34" charset="0"/>
              </a:rPr>
              <a:t>OBRIGADO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203575" y="4181475"/>
            <a:ext cx="2736850" cy="0"/>
          </a:xfrm>
          <a:prstGeom prst="line">
            <a:avLst/>
          </a:prstGeom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699792" y="4221163"/>
            <a:ext cx="3672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srgbClr val="24741E"/>
                </a:solidFill>
                <a:latin typeface="Calibri" pitchFamily="34" charset="0"/>
              </a:rPr>
              <a:t>marcos.lindenmayer@cgu.gov.br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srgbClr val="24741E"/>
                </a:solidFill>
                <a:latin typeface="Calibri" pitchFamily="34" charset="0"/>
              </a:rPr>
              <a:t>maira.lima@cgu.gov.br</a:t>
            </a:r>
            <a:endParaRPr lang="pt-BR" altLang="pt-BR" sz="2000" b="1" dirty="0">
              <a:solidFill>
                <a:srgbClr val="2474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311521" y="2104439"/>
            <a:ext cx="4486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INFORMAÇÃO PESSOAL, </a:t>
            </a:r>
            <a:r>
              <a:rPr lang="pt-BR" altLang="pt-BR" sz="2400" b="1" dirty="0" smtClean="0">
                <a:solidFill>
                  <a:srgbClr val="0066CC"/>
                </a:solidFill>
                <a:latin typeface="Calibri" pitchFamily="34" charset="0"/>
              </a:rPr>
              <a:t>na teoria</a:t>
            </a:r>
            <a:endParaRPr lang="pt-BR" altLang="pt-BR" sz="2400" b="1" dirty="0">
              <a:solidFill>
                <a:srgbClr val="0066CC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260425" y="2734228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21" y="2595010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8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www.flagsinternational.com/media/catalog/product/cache/1/image/9df78eab33525d08d6e5fb8d27136e95/f/r/franc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87" y="5476938"/>
            <a:ext cx="700291" cy="7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56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GESTÃO DE INFORMAÇÕES PARA O ACESSO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>
            <a:off x="1100138" y="5085184"/>
            <a:ext cx="646444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1259632" y="2268387"/>
            <a:ext cx="0" cy="29691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4365966" y="2492896"/>
            <a:ext cx="0" cy="28158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4131756" y="53087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1789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 rot="16200000">
            <a:off x="-594262" y="3561370"/>
            <a:ext cx="2816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latin typeface="Calibri" pitchFamily="34" charset="0"/>
                <a:cs typeface="Calibri" pitchFamily="34" charset="0"/>
              </a:rPr>
              <a:t>NÍVEL DE RESTRIÇÃO DE ACESSO A ARQUIVOS PÚBLICOS</a:t>
            </a:r>
            <a:endParaRPr lang="pt-BR" sz="9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7306379" y="2492896"/>
            <a:ext cx="1925" cy="28432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065727" y="53361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2012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564583" y="3490850"/>
            <a:ext cx="1327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RESTRIÇÕES DE NATUREZA PRIVADA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7574705" y="4643732"/>
            <a:ext cx="132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RESTRIÇÕES DE NATUREZA PÚBLICA</a:t>
            </a:r>
            <a:endParaRPr lang="pt-BR" sz="1200" dirty="0"/>
          </a:p>
        </p:txBody>
      </p:sp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863600" y="1434182"/>
            <a:ext cx="515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70C0"/>
                </a:solidFill>
                <a:latin typeface="Arial Narrow" pitchFamily="34" charset="0"/>
              </a:rPr>
              <a:t>Entendendo a história de um Direito Fundamental</a:t>
            </a:r>
            <a:endParaRPr lang="pt-BR" alt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1547664" y="2924944"/>
            <a:ext cx="2584092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131756" y="2924944"/>
            <a:ext cx="357115" cy="208812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4488871" y="4828398"/>
            <a:ext cx="2387385" cy="184666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876256" y="4828398"/>
            <a:ext cx="438898" cy="6033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004048" y="3900832"/>
            <a:ext cx="1984470" cy="33656"/>
          </a:xfrm>
          <a:prstGeom prst="line">
            <a:avLst/>
          </a:prstGeom>
          <a:ln w="28575">
            <a:solidFill>
              <a:srgbClr val="54763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7315154" y="4888733"/>
            <a:ext cx="219449" cy="1145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7048176" y="3934488"/>
            <a:ext cx="376702" cy="79913"/>
          </a:xfrm>
          <a:prstGeom prst="line">
            <a:avLst/>
          </a:prstGeom>
          <a:ln w="28575">
            <a:solidFill>
              <a:srgbClr val="54763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547664" y="2852936"/>
            <a:ext cx="278469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27" name="Conector reto 26"/>
          <p:cNvCxnSpPr/>
          <p:nvPr/>
        </p:nvCxnSpPr>
        <p:spPr>
          <a:xfrm>
            <a:off x="1576114" y="2924944"/>
            <a:ext cx="2555642" cy="0"/>
          </a:xfrm>
          <a:prstGeom prst="line">
            <a:avLst/>
          </a:prstGeom>
          <a:ln w="28575">
            <a:solidFill>
              <a:srgbClr val="54763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4131756" y="2924944"/>
            <a:ext cx="200604" cy="1142870"/>
          </a:xfrm>
          <a:prstGeom prst="line">
            <a:avLst/>
          </a:prstGeom>
          <a:ln w="28575">
            <a:solidFill>
              <a:srgbClr val="54763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131756" y="3914540"/>
            <a:ext cx="800284" cy="306548"/>
          </a:xfrm>
          <a:prstGeom prst="line">
            <a:avLst/>
          </a:prstGeom>
          <a:ln w="28575">
            <a:solidFill>
              <a:srgbClr val="54763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547664" y="2852936"/>
            <a:ext cx="6027041" cy="0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56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GESTÃO DE INFORMAÇÕES PARA O ACESSO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>
            <a:off x="1100138" y="5085184"/>
            <a:ext cx="646444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863600" y="1434182"/>
            <a:ext cx="515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70C0"/>
                </a:solidFill>
                <a:latin typeface="Arial Narrow" pitchFamily="34" charset="0"/>
              </a:rPr>
              <a:t>Entendendo a história de um Direito Fundamental</a:t>
            </a:r>
            <a:endParaRPr lang="pt-BR" alt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4131756" y="3212976"/>
            <a:ext cx="0" cy="2095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851920" y="3212976"/>
            <a:ext cx="0" cy="209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7020272" y="3212976"/>
            <a:ext cx="0" cy="209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094982" y="3199672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BECCARIA</a:t>
            </a:r>
            <a:endParaRPr lang="es-CR" sz="11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115737" y="3199672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1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KANT</a:t>
            </a:r>
            <a:endParaRPr lang="es-CR" sz="11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034105" y="3198944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100" b="1" dirty="0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HABERMMAS</a:t>
            </a:r>
            <a:endParaRPr lang="es-CR" sz="1100" b="1" dirty="0">
              <a:solidFill>
                <a:srgbClr val="7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347864" y="3444677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50" dirty="0" smtClean="0">
                <a:latin typeface="Calibri" pitchFamily="34" charset="0"/>
                <a:cs typeface="Calibri" pitchFamily="34" charset="0"/>
              </a:rPr>
              <a:t>1764</a:t>
            </a:r>
            <a:endParaRPr lang="pt-BR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111506" y="3444677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latin typeface="Calibri" pitchFamily="34" charset="0"/>
                <a:cs typeface="Calibri" pitchFamily="34" charset="0"/>
              </a:rPr>
              <a:t>1781</a:t>
            </a:r>
            <a:endParaRPr lang="pt-BR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6559890" y="3444677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50" dirty="0" smtClean="0">
                <a:latin typeface="Calibri" pitchFamily="34" charset="0"/>
                <a:cs typeface="Calibri" pitchFamily="34" charset="0"/>
              </a:rPr>
              <a:t>1981</a:t>
            </a:r>
            <a:endParaRPr lang="pt-BR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889347" y="1835424"/>
            <a:ext cx="512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DIMENSÕES DA CIDADANIA SOB A PERSPECTIVA DA INFORMAÇÃO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Conector reto 52"/>
          <p:cNvCxnSpPr/>
          <p:nvPr/>
        </p:nvCxnSpPr>
        <p:spPr>
          <a:xfrm>
            <a:off x="6444208" y="4820083"/>
            <a:ext cx="0" cy="4746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6214017" y="5308769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dirty="0" smtClean="0">
                <a:latin typeface="Calibri" pitchFamily="34" charset="0"/>
                <a:cs typeface="Calibri" pitchFamily="34" charset="0"/>
              </a:rPr>
              <a:t>1946</a:t>
            </a:r>
            <a:endParaRPr lang="pt-BR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023386" y="3696454"/>
            <a:ext cx="1828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Ampla</a:t>
            </a:r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defesa</a:t>
            </a:r>
          </a:p>
          <a:p>
            <a:pPr algn="r"/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Tutela de DH</a:t>
            </a:r>
            <a:endParaRPr lang="es-CR" sz="1100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724128" y="369645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Ação</a:t>
            </a:r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comunicativa</a:t>
            </a:r>
          </a:p>
          <a:p>
            <a:pPr algn="r"/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Participação</a:t>
            </a:r>
            <a:endParaRPr lang="es-CR" sz="1100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33" y="2932783"/>
            <a:ext cx="180974" cy="2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69" y="2945086"/>
            <a:ext cx="180974" cy="2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85" y="2918751"/>
            <a:ext cx="180974" cy="2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2780835" y="3461282"/>
            <a:ext cx="1294617" cy="866368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03" b="94872" l="66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40712" r="450" b="5224"/>
          <a:stretch/>
        </p:blipFill>
        <p:spPr>
          <a:xfrm>
            <a:off x="3942407" y="3438788"/>
            <a:ext cx="1251727" cy="742602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 rot="11507083">
            <a:off x="5451240" y="3557971"/>
            <a:ext cx="1929285" cy="7078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18075" y="5562685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000" b="1" dirty="0" smtClean="0">
                <a:latin typeface="Calibri" pitchFamily="34" charset="0"/>
                <a:cs typeface="Calibri" pitchFamily="34" charset="0"/>
              </a:rPr>
              <a:t>Res. Nº 59 da AGNU</a:t>
            </a:r>
            <a:endParaRPr lang="es-CR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100062" y="3698593"/>
            <a:ext cx="1828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Legitimidade</a:t>
            </a:r>
            <a:endParaRPr lang="es-CR" sz="1100" i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Controle</a:t>
            </a:r>
            <a:endParaRPr lang="es-CR" sz="1100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2780835" y="3461282"/>
            <a:ext cx="1294617" cy="866368"/>
          </a:xfrm>
          <a:prstGeom prst="rect">
            <a:avLst/>
          </a:prstGeom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56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GESTÃO DE INFORMAÇÕES PARA O ACESSO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863600" y="1434182"/>
            <a:ext cx="515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70C0"/>
                </a:solidFill>
                <a:latin typeface="Arial Narrow" pitchFamily="34" charset="0"/>
              </a:rPr>
              <a:t>Entendendo a história de um Direito Fundamental</a:t>
            </a:r>
            <a:endParaRPr lang="pt-BR" alt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843808" y="369645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Ampla</a:t>
            </a:r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defesa</a:t>
            </a:r>
          </a:p>
          <a:p>
            <a:pPr algn="r"/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Tutela de DH</a:t>
            </a:r>
            <a:endParaRPr lang="es-CR" sz="1100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724128" y="369645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Ação</a:t>
            </a:r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comunicativa</a:t>
            </a:r>
          </a:p>
          <a:p>
            <a:pPr algn="r"/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Participação</a:t>
            </a:r>
            <a:endParaRPr lang="es-CR" sz="1100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 rot="11507083">
            <a:off x="5451240" y="3557971"/>
            <a:ext cx="1929285" cy="70785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03" b="94872" l="66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40712" r="450" b="5224"/>
          <a:stretch/>
        </p:blipFill>
        <p:spPr>
          <a:xfrm>
            <a:off x="3942407" y="3438788"/>
            <a:ext cx="1251727" cy="7426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7"/>
          <a:stretch/>
        </p:blipFill>
        <p:spPr>
          <a:xfrm rot="21403938">
            <a:off x="3059701" y="2875772"/>
            <a:ext cx="595617" cy="6696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10800000">
            <a:off x="4520634" y="2955104"/>
            <a:ext cx="336750" cy="53339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8005877">
            <a:off x="5514806" y="2834545"/>
            <a:ext cx="444432" cy="7039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64647" y="5229200"/>
            <a:ext cx="691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 a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informação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é o lastro sobre 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desenvolvem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as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relações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uma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sociedade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acesso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informação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é o lastro da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cidadania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no Estado Democrático de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 </a:t>
            </a:r>
            <a:endParaRPr lang="es-CR" sz="1400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154" b="36926"/>
          <a:stretch/>
        </p:blipFill>
        <p:spPr>
          <a:xfrm>
            <a:off x="2555777" y="3246594"/>
            <a:ext cx="2549623" cy="120878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3441389" y="2347640"/>
            <a:ext cx="1277031" cy="649312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4520633" y="2359661"/>
            <a:ext cx="808013" cy="57730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889347" y="1835424"/>
            <a:ext cx="512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DIMENSÕES DA CIDADANIA SOB A PERSPECTIVA DA INFORMAÇÃO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100062" y="3698593"/>
            <a:ext cx="1828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100" i="1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Legitimidade</a:t>
            </a:r>
            <a:endParaRPr lang="es-CR" sz="1100" i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CR" sz="1100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Controle</a:t>
            </a:r>
            <a:endParaRPr lang="es-CR" sz="1100" i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053278" y="2525826"/>
            <a:ext cx="333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 err="1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Direitos</a:t>
            </a:r>
            <a:r>
              <a:rPr lang="es-CR" sz="1400" i="1" dirty="0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civis</a:t>
            </a:r>
            <a:r>
              <a:rPr lang="es-CR" sz="1400" i="1" dirty="0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, políticos e </a:t>
            </a:r>
            <a:r>
              <a:rPr lang="es-CR" sz="1400" i="1" dirty="0" err="1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sociais</a:t>
            </a:r>
            <a:endParaRPr lang="es-CR" sz="1400" i="1" dirty="0">
              <a:solidFill>
                <a:srgbClr val="7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88710" l="0" r="96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8430" y="3682971"/>
            <a:ext cx="2985218" cy="300991"/>
          </a:xfrm>
          <a:prstGeom prst="rect">
            <a:avLst/>
          </a:prstGeom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863600" y="908720"/>
            <a:ext cx="56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GESTÃO DE INFORMAÇÕES PARA O ACESSO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63600" y="1434182"/>
            <a:ext cx="515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70C0"/>
                </a:solidFill>
                <a:latin typeface="Arial Narrow" pitchFamily="34" charset="0"/>
              </a:rPr>
              <a:t>Entendendo a história de um Direito Fundamental</a:t>
            </a:r>
            <a:endParaRPr lang="pt-BR" alt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18321938">
            <a:off x="4891434" y="2828912"/>
            <a:ext cx="395573" cy="62656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66" b="86719" l="3226" r="43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57123" b="18188"/>
          <a:stretch/>
        </p:blipFill>
        <p:spPr>
          <a:xfrm rot="4271745" flipH="1">
            <a:off x="3575681" y="2806179"/>
            <a:ext cx="391096" cy="672027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051720" y="3573015"/>
            <a:ext cx="214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Assimetrias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informacionais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como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expressão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humano de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autodeterminação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direitos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personalidade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propriedade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etc… </a:t>
            </a:r>
            <a:endParaRPr lang="es-CR" sz="12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948109" y="3598300"/>
            <a:ext cx="2142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Assimetrias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informacionais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como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expressão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relação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poder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estabelecida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entre Estado e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indivíduo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segredo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Estado, </a:t>
            </a:r>
            <a:r>
              <a:rPr lang="es-CR" sz="12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razões</a:t>
            </a:r>
            <a:r>
              <a:rPr lang="es-CR" sz="12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Estado…</a:t>
            </a:r>
            <a:endParaRPr lang="es-CR" sz="12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211271" y="4767535"/>
            <a:ext cx="293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200" b="1" dirty="0" smtClean="0">
                <a:solidFill>
                  <a:srgbClr val="0066CC"/>
                </a:solidFill>
              </a:rPr>
              <a:t>NECESSÁRIA AO ESTADO DEMOCRÁTICO DE DIREITO</a:t>
            </a:r>
            <a:endParaRPr lang="es-CR" sz="1200" b="1" dirty="0">
              <a:solidFill>
                <a:srgbClr val="0066CC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948109" y="4767535"/>
            <a:ext cx="293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 smtClean="0">
                <a:solidFill>
                  <a:srgbClr val="0066CC"/>
                </a:solidFill>
              </a:rPr>
              <a:t>INDESEJÁVEL NO ESTADO DEMOCRÁTICO DE DIREITO</a:t>
            </a:r>
            <a:endParaRPr lang="es-CR" sz="1200" b="1" dirty="0">
              <a:solidFill>
                <a:srgbClr val="0066CC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3441389" y="2347640"/>
            <a:ext cx="1277031" cy="649312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>
            <a:off x="4520633" y="2359661"/>
            <a:ext cx="808013" cy="5773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889347" y="1835424"/>
            <a:ext cx="512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DIMENSÕES DA CIDADANIA SOB A PERSPECTIVA DA INFORMAÇÃO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053278" y="2525826"/>
            <a:ext cx="333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 err="1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Direitos</a:t>
            </a:r>
            <a:r>
              <a:rPr lang="es-CR" sz="1400" i="1" dirty="0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civis</a:t>
            </a:r>
            <a:r>
              <a:rPr lang="es-CR" sz="1400" i="1" dirty="0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, políticos e </a:t>
            </a:r>
            <a:r>
              <a:rPr lang="es-CR" sz="1400" i="1" dirty="0" err="1" smtClean="0">
                <a:solidFill>
                  <a:srgbClr val="700000"/>
                </a:solidFill>
                <a:latin typeface="Calibri" pitchFamily="34" charset="0"/>
                <a:cs typeface="Calibri" pitchFamily="34" charset="0"/>
              </a:rPr>
              <a:t>sociais</a:t>
            </a:r>
            <a:endParaRPr lang="es-CR" sz="1400" i="1" dirty="0">
              <a:solidFill>
                <a:srgbClr val="7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80249" y="5517232"/>
            <a:ext cx="5233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processo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histórico desde o final do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século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XVIII  se reflete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consolidação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dever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público de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únivoca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 transparente e do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privado de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autodeterminação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CR" sz="1400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62821" l="901" r="31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85" b="36926"/>
          <a:stretch/>
        </p:blipFill>
        <p:spPr>
          <a:xfrm rot="11112582">
            <a:off x="563271" y="5124904"/>
            <a:ext cx="7176893" cy="1803800"/>
          </a:xfrm>
          <a:prstGeom prst="rect">
            <a:avLst/>
          </a:prstGeom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863600" y="908720"/>
            <a:ext cx="56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GESTÃO DE INFORMAÇÕES PARA O ACESSO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63600" y="1434182"/>
            <a:ext cx="515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70C0"/>
                </a:solidFill>
                <a:latin typeface="Arial Narrow" pitchFamily="34" charset="0"/>
              </a:rPr>
              <a:t>Entendendo a história de um Direito Fundamental</a:t>
            </a:r>
            <a:endParaRPr lang="pt-BR" alt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43952" r="95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87"/>
          <a:stretch/>
        </p:blipFill>
        <p:spPr>
          <a:xfrm rot="8449305">
            <a:off x="3942389" y="3780045"/>
            <a:ext cx="1156490" cy="115576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00" b="69500" l="7143" r="82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0" t="37999" r="18227" b="31286"/>
          <a:stretch/>
        </p:blipFill>
        <p:spPr>
          <a:xfrm rot="233071">
            <a:off x="1679024" y="2239290"/>
            <a:ext cx="2602312" cy="549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642805" y="234888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nosso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objeto de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estudo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diz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respeito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aos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meios</a:t>
            </a:r>
            <a:r>
              <a:rPr lang="es-C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pelos </a:t>
            </a:r>
            <a:r>
              <a:rPr lang="es-CR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quais</a:t>
            </a:r>
            <a:r>
              <a:rPr lang="es-C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pode </a:t>
            </a:r>
            <a:r>
              <a:rPr lang="es-CR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qualificar</a:t>
            </a:r>
            <a:r>
              <a:rPr lang="es-C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uma</a:t>
            </a:r>
            <a:r>
              <a:rPr lang="es-C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informação</a:t>
            </a:r>
            <a:r>
              <a:rPr lang="es-C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como pública </a:t>
            </a:r>
            <a:r>
              <a:rPr lang="es-CR" sz="1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s-C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privada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então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determinar a que esfera de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acessibilidade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6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ela</a:t>
            </a:r>
            <a:r>
              <a:rPr lang="es-C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relacionará. </a:t>
            </a:r>
            <a:endParaRPr lang="es-CR" sz="16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80249" y="5517232"/>
            <a:ext cx="5233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processo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histórico desde o final do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século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XVIII  se reflete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consolidação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dever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público de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únivoca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 transparente e do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direito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privado de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autodeterminação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CR" sz="14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es-CR" sz="14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s-CR" sz="1400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63600" y="1434182"/>
            <a:ext cx="4014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0070C0"/>
                </a:solidFill>
                <a:latin typeface="Arial Narrow" pitchFamily="34" charset="0"/>
              </a:rPr>
              <a:t>Interação entre Direitos Fundamentais</a:t>
            </a:r>
            <a:endParaRPr lang="pt-BR" alt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969203" y="2264467"/>
            <a:ext cx="0" cy="2388669"/>
          </a:xfrm>
          <a:prstGeom prst="line">
            <a:avLst/>
          </a:prstGeom>
          <a:ln>
            <a:solidFill>
              <a:srgbClr val="0066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863600" y="908720"/>
            <a:ext cx="56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GESTÃO DE INFORMAÇÕES PARA O ACESSO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947738" y="2178161"/>
            <a:ext cx="1951290" cy="671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  <a:defRPr/>
            </a:pPr>
            <a:r>
              <a:rPr lang="pt-BR" sz="1400" kern="0" dirty="0" smtClean="0">
                <a:latin typeface="Calibri" pitchFamily="34" charset="0"/>
              </a:rPr>
              <a:t>As informações custodiadas e produzidas pela administração podem ou não ter natureza pública. Nesse sentido,  o princípio da máxima divulgação que inspira o inciso XXXIII do art. 5º da Constituição Federal encontra limites:</a:t>
            </a:r>
            <a:endParaRPr lang="pt-BR" sz="1400" kern="0" dirty="0">
              <a:latin typeface="Calibri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220072" y="2849674"/>
            <a:ext cx="2376488" cy="2305050"/>
          </a:xfrm>
          <a:prstGeom prst="ellipse">
            <a:avLst/>
          </a:prstGeom>
          <a:solidFill>
            <a:srgbClr val="33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Calibri" pitchFamily="34" charset="0"/>
              </a:rPr>
              <a:t>DIREITO DE ACESSO À INFORMAÇÃO PÚBLICA</a:t>
            </a:r>
          </a:p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Calibri" pitchFamily="34" charset="0"/>
              </a:rPr>
              <a:t>ART. 5º, XXXIII</a:t>
            </a:r>
          </a:p>
        </p:txBody>
      </p:sp>
      <p:sp>
        <p:nvSpPr>
          <p:cNvPr id="25" name="Elipse 24"/>
          <p:cNvSpPr/>
          <p:nvPr/>
        </p:nvSpPr>
        <p:spPr>
          <a:xfrm>
            <a:off x="3451963" y="3276609"/>
            <a:ext cx="2160240" cy="2088232"/>
          </a:xfrm>
          <a:prstGeom prst="ellipse">
            <a:avLst/>
          </a:prstGeom>
          <a:solidFill>
            <a:srgbClr val="A3F57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Direitos de personalidade</a:t>
            </a:r>
          </a:p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Art. 5º, X</a:t>
            </a:r>
          </a:p>
        </p:txBody>
      </p:sp>
      <p:sp>
        <p:nvSpPr>
          <p:cNvPr id="26" name="Elipse 25"/>
          <p:cNvSpPr/>
          <p:nvPr/>
        </p:nvSpPr>
        <p:spPr>
          <a:xfrm>
            <a:off x="5001710" y="4657349"/>
            <a:ext cx="2160240" cy="2088232"/>
          </a:xfrm>
          <a:prstGeom prst="ellipse">
            <a:avLst/>
          </a:prstGeom>
          <a:solidFill>
            <a:srgbClr val="A3F57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Direito de propriedade</a:t>
            </a:r>
          </a:p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Art. 5º, </a:t>
            </a:r>
            <a:r>
              <a:rPr lang="pt-BR" sz="1400" i="1" dirty="0">
                <a:solidFill>
                  <a:srgbClr val="000000"/>
                </a:solidFill>
                <a:latin typeface="Calibri" pitchFamily="34" charset="0"/>
              </a:rPr>
              <a:t>caput</a:t>
            </a: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, XXII</a:t>
            </a:r>
          </a:p>
        </p:txBody>
      </p:sp>
      <p:sp>
        <p:nvSpPr>
          <p:cNvPr id="28" name="Elipse 27"/>
          <p:cNvSpPr/>
          <p:nvPr/>
        </p:nvSpPr>
        <p:spPr>
          <a:xfrm>
            <a:off x="6876256" y="3761259"/>
            <a:ext cx="2160240" cy="2088232"/>
          </a:xfrm>
          <a:prstGeom prst="ellipse">
            <a:avLst/>
          </a:prstGeom>
          <a:solidFill>
            <a:srgbClr val="A3F57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Inviolabilidade da Correspondência</a:t>
            </a:r>
          </a:p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Art. 5º, XII</a:t>
            </a:r>
          </a:p>
        </p:txBody>
      </p:sp>
      <p:sp>
        <p:nvSpPr>
          <p:cNvPr id="13" name="Elipse 12"/>
          <p:cNvSpPr/>
          <p:nvPr/>
        </p:nvSpPr>
        <p:spPr>
          <a:xfrm>
            <a:off x="6660232" y="1673175"/>
            <a:ext cx="2160240" cy="2088232"/>
          </a:xfrm>
          <a:prstGeom prst="ellipse">
            <a:avLst/>
          </a:prstGeom>
          <a:solidFill>
            <a:srgbClr val="A3F57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</a:rPr>
              <a:t>Segurança da sociedade e do Estado</a:t>
            </a:r>
            <a:endParaRPr lang="pt-BR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Art.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</a:rPr>
              <a:t>5º, XXIII, segunda parte</a:t>
            </a:r>
            <a:endParaRPr lang="pt-BR" sz="1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63600" y="908720"/>
            <a:ext cx="4762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008000"/>
                </a:solidFill>
                <a:latin typeface="Calibri" pitchFamily="34" charset="0"/>
              </a:rPr>
              <a:t>TIPOLOGIA LEGAL DA INFORMAÇÃO</a:t>
            </a:r>
            <a:endParaRPr lang="pt-BR" altLang="pt-B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47738" y="1380207"/>
            <a:ext cx="691197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2532"/>
            <a:ext cx="3619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250825" y="2498725"/>
            <a:ext cx="1944688" cy="190023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Calibri" pitchFamily="34" charset="0"/>
              </a:rPr>
              <a:t>DIREITO DE ACESSO À INFORMAÇÃO ART. 5º, XXXIII</a:t>
            </a:r>
          </a:p>
        </p:txBody>
      </p:sp>
      <p:sp>
        <p:nvSpPr>
          <p:cNvPr id="9" name="Texto Explicativo 3 (Sem Bordas) 8"/>
          <p:cNvSpPr/>
          <p:nvPr/>
        </p:nvSpPr>
        <p:spPr>
          <a:xfrm>
            <a:off x="3017838" y="2184400"/>
            <a:ext cx="1193800" cy="663575"/>
          </a:xfrm>
          <a:prstGeom prst="callout3">
            <a:avLst>
              <a:gd name="adj1" fmla="val 18750"/>
              <a:gd name="adj2" fmla="val -7338"/>
              <a:gd name="adj3" fmla="val 19147"/>
              <a:gd name="adj4" fmla="val -44197"/>
              <a:gd name="adj5" fmla="val 102978"/>
              <a:gd name="adj6" fmla="val -44308"/>
              <a:gd name="adj7" fmla="val 182638"/>
              <a:gd name="adj8" fmla="val -25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INFO. PÚBLICA</a:t>
            </a:r>
          </a:p>
        </p:txBody>
      </p:sp>
      <p:sp>
        <p:nvSpPr>
          <p:cNvPr id="10" name="Texto Explicativo 3 (Sem Bordas) 9"/>
          <p:cNvSpPr/>
          <p:nvPr/>
        </p:nvSpPr>
        <p:spPr>
          <a:xfrm>
            <a:off x="3017838" y="4538663"/>
            <a:ext cx="1193800" cy="663575"/>
          </a:xfrm>
          <a:prstGeom prst="callout3">
            <a:avLst>
              <a:gd name="adj1" fmla="val 82802"/>
              <a:gd name="adj2" fmla="val -7442"/>
              <a:gd name="adj3" fmla="val 81410"/>
              <a:gd name="adj4" fmla="val -43099"/>
              <a:gd name="adj5" fmla="val -69565"/>
              <a:gd name="adj6" fmla="val -42526"/>
              <a:gd name="adj7" fmla="val -159200"/>
              <a:gd name="adj8" fmla="val -191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INFO. PRIVADA</a:t>
            </a:r>
          </a:p>
        </p:txBody>
      </p:sp>
      <p:pic>
        <p:nvPicPr>
          <p:cNvPr id="11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3"/>
          <a:stretch>
            <a:fillRect/>
          </a:stretch>
        </p:blipFill>
        <p:spPr bwMode="auto">
          <a:xfrm>
            <a:off x="2482850" y="3055938"/>
            <a:ext cx="8159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/>
          <p:cNvSpPr/>
          <p:nvPr/>
        </p:nvSpPr>
        <p:spPr>
          <a:xfrm>
            <a:off x="4678363" y="5703888"/>
            <a:ext cx="1562100" cy="80168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DIREITO DE PROPRIEDADE</a:t>
            </a:r>
          </a:p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ART. 5º, 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caput</a:t>
            </a: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, XXII</a:t>
            </a:r>
          </a:p>
        </p:txBody>
      </p:sp>
      <p:sp>
        <p:nvSpPr>
          <p:cNvPr id="13" name="Elipse 12"/>
          <p:cNvSpPr/>
          <p:nvPr/>
        </p:nvSpPr>
        <p:spPr>
          <a:xfrm>
            <a:off x="4630738" y="4735513"/>
            <a:ext cx="1560512" cy="80168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DIREITOS DE PERSONALIDADE</a:t>
            </a:r>
          </a:p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ART. 5º, X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4283075" y="5087938"/>
            <a:ext cx="323850" cy="0"/>
          </a:xfrm>
          <a:prstGeom prst="line">
            <a:avLst/>
          </a:prstGeom>
          <a:ln>
            <a:solidFill>
              <a:srgbClr val="A6D99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4292600" y="6105525"/>
            <a:ext cx="322263" cy="0"/>
          </a:xfrm>
          <a:prstGeom prst="line">
            <a:avLst/>
          </a:prstGeom>
          <a:ln>
            <a:solidFill>
              <a:srgbClr val="A6D99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4283075" y="5087938"/>
            <a:ext cx="0" cy="1017587"/>
          </a:xfrm>
          <a:prstGeom prst="line">
            <a:avLst/>
          </a:prstGeom>
          <a:ln>
            <a:solidFill>
              <a:srgbClr val="A6D99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643438" y="1916113"/>
            <a:ext cx="1487487" cy="1041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SEGURANÇA DA SOCIEDADE E DO ESTADO</a:t>
            </a:r>
          </a:p>
          <a:p>
            <a:pPr algn="ctr">
              <a:defRPr/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</a:rPr>
              <a:t>ART. 5º, XXXIII, </a:t>
            </a:r>
            <a:r>
              <a:rPr lang="pt-BR" sz="1000" i="1" dirty="0">
                <a:solidFill>
                  <a:srgbClr val="000000"/>
                </a:solidFill>
                <a:latin typeface="Calibri" pitchFamily="34" charset="0"/>
              </a:rPr>
              <a:t>segunda parte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577013" y="3614738"/>
            <a:ext cx="2084387" cy="18002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198, CTN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ARTS. 1190 E 1191 CC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155, §1º LEI S/A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169, LEI DE FALÊNCIAS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1º, LC 105/2001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150 LEI 8.112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20 CPP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163, LEI 7210/1984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577013" y="5567363"/>
            <a:ext cx="2084387" cy="9382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5º, LEI DE PATENTES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3º, LEI DE DIREITOS AUTORAIS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577013" y="1966913"/>
            <a:ext cx="2084387" cy="9382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86, DEC.-LEI 200/1967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ART. 9º, LEI 9.883/1999</a:t>
            </a:r>
          </a:p>
          <a:p>
            <a:pPr>
              <a:defRPr/>
            </a:pPr>
            <a:r>
              <a:rPr lang="pt-BR" sz="1050" b="1" dirty="0">
                <a:solidFill>
                  <a:schemeClr val="tx1"/>
                </a:solidFill>
              </a:rPr>
              <a:t>...</a:t>
            </a:r>
          </a:p>
        </p:txBody>
      </p:sp>
      <p:cxnSp>
        <p:nvCxnSpPr>
          <p:cNvPr id="21" name="Conector de seta reta 20"/>
          <p:cNvCxnSpPr>
            <a:stCxn id="20" idx="1"/>
            <a:endCxn id="17" idx="6"/>
          </p:cNvCxnSpPr>
          <p:nvPr/>
        </p:nvCxnSpPr>
        <p:spPr>
          <a:xfrm flipH="1">
            <a:off x="6130925" y="2435225"/>
            <a:ext cx="4460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191250" y="5073650"/>
            <a:ext cx="349250" cy="0"/>
          </a:xfrm>
          <a:prstGeom prst="straightConnector1">
            <a:avLst/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240463" y="6105525"/>
            <a:ext cx="350837" cy="0"/>
          </a:xfrm>
          <a:prstGeom prst="straightConnector1">
            <a:avLst/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283075" y="2473325"/>
            <a:ext cx="323850" cy="0"/>
          </a:xfrm>
          <a:prstGeom prst="line">
            <a:avLst/>
          </a:prstGeom>
          <a:ln>
            <a:solidFill>
              <a:srgbClr val="A6D99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5400675" y="450691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4532313" y="3616325"/>
            <a:ext cx="1758950" cy="8112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50" b="1" dirty="0">
                <a:solidFill>
                  <a:schemeClr val="tx1"/>
                </a:solidFill>
              </a:rPr>
              <a:t>INFORMAÇÕES PESSOAIS RELATIVAS A INTIMIDADE, HONRA E IMAGEM. </a:t>
            </a:r>
          </a:p>
        </p:txBody>
      </p:sp>
      <p:cxnSp>
        <p:nvCxnSpPr>
          <p:cNvPr id="27" name="Conector de seta reta 26"/>
          <p:cNvCxnSpPr>
            <a:stCxn id="13" idx="0"/>
            <a:endCxn id="26" idx="2"/>
          </p:cNvCxnSpPr>
          <p:nvPr/>
        </p:nvCxnSpPr>
        <p:spPr>
          <a:xfrm flipV="1">
            <a:off x="5411788" y="4427538"/>
            <a:ext cx="0" cy="3079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</TotalTime>
  <Words>1139</Words>
  <Application>Microsoft Office PowerPoint</Application>
  <PresentationFormat>Apresentação na tela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gabrielaaap</dc:creator>
  <cp:lastModifiedBy>Maira Luisa Milani de Lima</cp:lastModifiedBy>
  <cp:revision>329</cp:revision>
  <cp:lastPrinted>2014-05-29T16:39:14Z</cp:lastPrinted>
  <dcterms:created xsi:type="dcterms:W3CDTF">2013-03-22T20:49:56Z</dcterms:created>
  <dcterms:modified xsi:type="dcterms:W3CDTF">2014-11-19T17:35:28Z</dcterms:modified>
</cp:coreProperties>
</file>