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86" r:id="rId4"/>
    <p:sldId id="296" r:id="rId5"/>
    <p:sldId id="298" r:id="rId6"/>
    <p:sldId id="294" r:id="rId7"/>
    <p:sldId id="297" r:id="rId8"/>
    <p:sldId id="299" r:id="rId9"/>
    <p:sldId id="301" r:id="rId10"/>
    <p:sldId id="306" r:id="rId11"/>
    <p:sldId id="309" r:id="rId12"/>
    <p:sldId id="310" r:id="rId13"/>
    <p:sldId id="307" r:id="rId14"/>
    <p:sldId id="308" r:id="rId15"/>
    <p:sldId id="302" r:id="rId16"/>
    <p:sldId id="305" r:id="rId17"/>
    <p:sldId id="304" r:id="rId18"/>
    <p:sldId id="303" r:id="rId19"/>
    <p:sldId id="311" r:id="rId20"/>
    <p:sldId id="28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snapToObjects="1">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019739-F464-8040-9FCD-CBAA6D5B45B1}" type="datetimeFigureOut">
              <a:rPr lang="en-US" smtClean="0"/>
              <a:t>9/5/2019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8B59A-3779-A14A-8E10-E1DE3B101690}" type="slidenum">
              <a:rPr lang="en-US" smtClean="0"/>
              <a:t>‹nº›</a:t>
            </a:fld>
            <a:endParaRPr lang="en-US"/>
          </a:p>
        </p:txBody>
      </p:sp>
    </p:spTree>
    <p:extLst>
      <p:ext uri="{BB962C8B-B14F-4D97-AF65-F5344CB8AC3E}">
        <p14:creationId xmlns:p14="http://schemas.microsoft.com/office/powerpoint/2010/main" val="9869567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848B59A-3779-A14A-8E10-E1DE3B101690}" type="slidenum">
              <a:rPr lang="en-US" smtClean="0"/>
              <a:t>2</a:t>
            </a:fld>
            <a:endParaRPr lang="en-US"/>
          </a:p>
        </p:txBody>
      </p:sp>
    </p:spTree>
    <p:extLst>
      <p:ext uri="{BB962C8B-B14F-4D97-AF65-F5344CB8AC3E}">
        <p14:creationId xmlns:p14="http://schemas.microsoft.com/office/powerpoint/2010/main" val="44585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2FDD63EA-8948-794C-94A8-26E25E5E56BC}"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FC56A-071E-9949-B2D6-0C1ECA9B2BC2}" type="slidenum">
              <a:rPr lang="en-US" smtClean="0"/>
              <a:t>‹nº›</a:t>
            </a:fld>
            <a:endParaRPr lang="en-US"/>
          </a:p>
        </p:txBody>
      </p:sp>
    </p:spTree>
    <p:extLst>
      <p:ext uri="{BB962C8B-B14F-4D97-AF65-F5344CB8AC3E}">
        <p14:creationId xmlns:p14="http://schemas.microsoft.com/office/powerpoint/2010/main" val="386694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FDD63EA-8948-794C-94A8-26E25E5E56BC}"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FC56A-071E-9949-B2D6-0C1ECA9B2BC2}" type="slidenum">
              <a:rPr lang="en-US" smtClean="0"/>
              <a:t>‹nº›</a:t>
            </a:fld>
            <a:endParaRPr lang="en-US"/>
          </a:p>
        </p:txBody>
      </p:sp>
    </p:spTree>
    <p:extLst>
      <p:ext uri="{BB962C8B-B14F-4D97-AF65-F5344CB8AC3E}">
        <p14:creationId xmlns:p14="http://schemas.microsoft.com/office/powerpoint/2010/main" val="31911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FDD63EA-8948-794C-94A8-26E25E5E56BC}"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FC56A-071E-9949-B2D6-0C1ECA9B2BC2}" type="slidenum">
              <a:rPr lang="en-US" smtClean="0"/>
              <a:t>‹nº›</a:t>
            </a:fld>
            <a:endParaRPr lang="en-US"/>
          </a:p>
        </p:txBody>
      </p:sp>
    </p:spTree>
    <p:extLst>
      <p:ext uri="{BB962C8B-B14F-4D97-AF65-F5344CB8AC3E}">
        <p14:creationId xmlns:p14="http://schemas.microsoft.com/office/powerpoint/2010/main" val="97566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2FDD63EA-8948-794C-94A8-26E25E5E56BC}"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FC56A-071E-9949-B2D6-0C1ECA9B2BC2}" type="slidenum">
              <a:rPr lang="en-US" smtClean="0"/>
              <a:t>‹nº›</a:t>
            </a:fld>
            <a:endParaRPr lang="en-US"/>
          </a:p>
        </p:txBody>
      </p:sp>
    </p:spTree>
    <p:extLst>
      <p:ext uri="{BB962C8B-B14F-4D97-AF65-F5344CB8AC3E}">
        <p14:creationId xmlns:p14="http://schemas.microsoft.com/office/powerpoint/2010/main" val="13997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2FDD63EA-8948-794C-94A8-26E25E5E56BC}"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FC56A-071E-9949-B2D6-0C1ECA9B2BC2}" type="slidenum">
              <a:rPr lang="en-US" smtClean="0"/>
              <a:t>‹nº›</a:t>
            </a:fld>
            <a:endParaRPr lang="en-US"/>
          </a:p>
        </p:txBody>
      </p:sp>
    </p:spTree>
    <p:extLst>
      <p:ext uri="{BB962C8B-B14F-4D97-AF65-F5344CB8AC3E}">
        <p14:creationId xmlns:p14="http://schemas.microsoft.com/office/powerpoint/2010/main" val="3708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2FDD63EA-8948-794C-94A8-26E25E5E56BC}"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FC56A-071E-9949-B2D6-0C1ECA9B2BC2}" type="slidenum">
              <a:rPr lang="en-US" smtClean="0"/>
              <a:t>‹nº›</a:t>
            </a:fld>
            <a:endParaRPr lang="en-US"/>
          </a:p>
        </p:txBody>
      </p:sp>
    </p:spTree>
    <p:extLst>
      <p:ext uri="{BB962C8B-B14F-4D97-AF65-F5344CB8AC3E}">
        <p14:creationId xmlns:p14="http://schemas.microsoft.com/office/powerpoint/2010/main" val="355675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2FDD63EA-8948-794C-94A8-26E25E5E56BC}"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FC56A-071E-9949-B2D6-0C1ECA9B2BC2}" type="slidenum">
              <a:rPr lang="en-US" smtClean="0"/>
              <a:t>‹nº›</a:t>
            </a:fld>
            <a:endParaRPr lang="en-US"/>
          </a:p>
        </p:txBody>
      </p:sp>
    </p:spTree>
    <p:extLst>
      <p:ext uri="{BB962C8B-B14F-4D97-AF65-F5344CB8AC3E}">
        <p14:creationId xmlns:p14="http://schemas.microsoft.com/office/powerpoint/2010/main" val="346059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2FDD63EA-8948-794C-94A8-26E25E5E56BC}"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FC56A-071E-9949-B2D6-0C1ECA9B2BC2}" type="slidenum">
              <a:rPr lang="en-US" smtClean="0"/>
              <a:t>‹nº›</a:t>
            </a:fld>
            <a:endParaRPr lang="en-US"/>
          </a:p>
        </p:txBody>
      </p:sp>
    </p:spTree>
    <p:extLst>
      <p:ext uri="{BB962C8B-B14F-4D97-AF65-F5344CB8AC3E}">
        <p14:creationId xmlns:p14="http://schemas.microsoft.com/office/powerpoint/2010/main" val="37161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D63EA-8948-794C-94A8-26E25E5E56BC}"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FC56A-071E-9949-B2D6-0C1ECA9B2BC2}" type="slidenum">
              <a:rPr lang="en-US" smtClean="0"/>
              <a:t>‹nº›</a:t>
            </a:fld>
            <a:endParaRPr lang="en-US"/>
          </a:p>
        </p:txBody>
      </p:sp>
    </p:spTree>
    <p:extLst>
      <p:ext uri="{BB962C8B-B14F-4D97-AF65-F5344CB8AC3E}">
        <p14:creationId xmlns:p14="http://schemas.microsoft.com/office/powerpoint/2010/main" val="104981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FDD63EA-8948-794C-94A8-26E25E5E56BC}"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FC56A-071E-9949-B2D6-0C1ECA9B2BC2}" type="slidenum">
              <a:rPr lang="en-US" smtClean="0"/>
              <a:t>‹nº›</a:t>
            </a:fld>
            <a:endParaRPr lang="en-US"/>
          </a:p>
        </p:txBody>
      </p:sp>
    </p:spTree>
    <p:extLst>
      <p:ext uri="{BB962C8B-B14F-4D97-AF65-F5344CB8AC3E}">
        <p14:creationId xmlns:p14="http://schemas.microsoft.com/office/powerpoint/2010/main" val="71427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2FDD63EA-8948-794C-94A8-26E25E5E56BC}"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FC56A-071E-9949-B2D6-0C1ECA9B2BC2}" type="slidenum">
              <a:rPr lang="en-US" smtClean="0"/>
              <a:t>‹nº›</a:t>
            </a:fld>
            <a:endParaRPr lang="en-US"/>
          </a:p>
        </p:txBody>
      </p:sp>
    </p:spTree>
    <p:extLst>
      <p:ext uri="{BB962C8B-B14F-4D97-AF65-F5344CB8AC3E}">
        <p14:creationId xmlns:p14="http://schemas.microsoft.com/office/powerpoint/2010/main" val="397583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D63EA-8948-794C-94A8-26E25E5E56BC}" type="datetimeFigureOut">
              <a:rPr lang="en-US" smtClean="0"/>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FC56A-071E-9949-B2D6-0C1ECA9B2BC2}" type="slidenum">
              <a:rPr lang="en-US" smtClean="0"/>
              <a:t>‹nº›</a:t>
            </a:fld>
            <a:endParaRPr lang="en-US"/>
          </a:p>
        </p:txBody>
      </p:sp>
    </p:spTree>
    <p:extLst>
      <p:ext uri="{BB962C8B-B14F-4D97-AF65-F5344CB8AC3E}">
        <p14:creationId xmlns:p14="http://schemas.microsoft.com/office/powerpoint/2010/main" val="1175608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avialefevre.com.br" TargetMode="External"/><Relationship Id="rId2" Type="http://schemas.openxmlformats.org/officeDocument/2006/relationships/hyperlink" Target="mailto:flavialefevre@yahoo.com.br" TargetMode="External"/><Relationship Id="rId1" Type="http://schemas.openxmlformats.org/officeDocument/2006/relationships/slideLayout" Target="../slideLayouts/slideLayout1.xml"/><Relationship Id="rId4"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planalto.gov.br/ccivil_03/LEIS/L9307.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3286" y="2707105"/>
            <a:ext cx="8980714" cy="4054641"/>
          </a:xfrm>
        </p:spPr>
        <p:txBody>
          <a:bodyPr>
            <a:normAutofit fontScale="40000" lnSpcReduction="20000"/>
          </a:bodyPr>
          <a:lstStyle/>
          <a:p>
            <a:r>
              <a:rPr lang="en-US" sz="9000" b="1" dirty="0" err="1">
                <a:solidFill>
                  <a:schemeClr val="tx2">
                    <a:lumMod val="75000"/>
                  </a:schemeClr>
                </a:solidFill>
              </a:rPr>
              <a:t>Transparência</a:t>
            </a:r>
            <a:r>
              <a:rPr lang="en-US" sz="9000" b="1" dirty="0">
                <a:solidFill>
                  <a:schemeClr val="tx2">
                    <a:lumMod val="75000"/>
                  </a:schemeClr>
                </a:solidFill>
              </a:rPr>
              <a:t> </a:t>
            </a:r>
            <a:r>
              <a:rPr lang="en-US" sz="9000" b="1" dirty="0" err="1">
                <a:solidFill>
                  <a:schemeClr val="tx2">
                    <a:lumMod val="75000"/>
                  </a:schemeClr>
                </a:solidFill>
              </a:rPr>
              <a:t>na</a:t>
            </a:r>
            <a:r>
              <a:rPr lang="en-US" sz="9000" b="1" dirty="0">
                <a:solidFill>
                  <a:schemeClr val="tx2">
                    <a:lumMod val="75000"/>
                  </a:schemeClr>
                </a:solidFill>
              </a:rPr>
              <a:t> </a:t>
            </a:r>
            <a:r>
              <a:rPr lang="en-US" sz="9000" b="1" dirty="0" err="1">
                <a:solidFill>
                  <a:schemeClr val="tx2">
                    <a:lumMod val="75000"/>
                  </a:schemeClr>
                </a:solidFill>
              </a:rPr>
              <a:t>Administração</a:t>
            </a:r>
            <a:r>
              <a:rPr lang="en-US" sz="9000" b="1" dirty="0">
                <a:solidFill>
                  <a:schemeClr val="tx2">
                    <a:lumMod val="75000"/>
                  </a:schemeClr>
                </a:solidFill>
              </a:rPr>
              <a:t> </a:t>
            </a:r>
            <a:r>
              <a:rPr lang="en-US" sz="9000" b="1" dirty="0" err="1">
                <a:solidFill>
                  <a:schemeClr val="tx2">
                    <a:lumMod val="75000"/>
                  </a:schemeClr>
                </a:solidFill>
              </a:rPr>
              <a:t>Pública</a:t>
            </a:r>
            <a:endParaRPr lang="en-US" sz="9000" b="1" dirty="0">
              <a:solidFill>
                <a:schemeClr val="tx2">
                  <a:lumMod val="75000"/>
                </a:schemeClr>
              </a:solidFill>
            </a:endParaRPr>
          </a:p>
          <a:p>
            <a:r>
              <a:rPr lang="en-US" sz="9000" b="1" dirty="0">
                <a:solidFill>
                  <a:schemeClr val="tx2">
                    <a:lumMod val="75000"/>
                  </a:schemeClr>
                </a:solidFill>
              </a:rPr>
              <a:t>e</a:t>
            </a:r>
          </a:p>
          <a:p>
            <a:r>
              <a:rPr lang="en-US" sz="9000" b="1" dirty="0" err="1">
                <a:solidFill>
                  <a:schemeClr val="tx2">
                    <a:lumMod val="75000"/>
                  </a:schemeClr>
                </a:solidFill>
              </a:rPr>
              <a:t>Proteção</a:t>
            </a:r>
            <a:r>
              <a:rPr lang="en-US" sz="9000" b="1" dirty="0">
                <a:solidFill>
                  <a:schemeClr val="tx2">
                    <a:lumMod val="75000"/>
                  </a:schemeClr>
                </a:solidFill>
              </a:rPr>
              <a:t> de Dados </a:t>
            </a:r>
            <a:r>
              <a:rPr lang="en-US" sz="9000" b="1" dirty="0" err="1">
                <a:solidFill>
                  <a:schemeClr val="tx2">
                    <a:lumMod val="75000"/>
                  </a:schemeClr>
                </a:solidFill>
              </a:rPr>
              <a:t>Pessoais</a:t>
            </a:r>
            <a:endParaRPr lang="en-US" sz="9000" b="1" dirty="0">
              <a:solidFill>
                <a:schemeClr val="tx2">
                  <a:lumMod val="75000"/>
                </a:schemeClr>
              </a:solidFill>
            </a:endParaRPr>
          </a:p>
          <a:p>
            <a:endParaRPr lang="en-US" sz="4100" b="1" dirty="0">
              <a:solidFill>
                <a:schemeClr val="tx1"/>
              </a:solidFill>
            </a:endParaRPr>
          </a:p>
          <a:p>
            <a:endParaRPr lang="en-US" sz="4100" b="1" dirty="0">
              <a:solidFill>
                <a:schemeClr val="tx1"/>
              </a:solidFill>
            </a:endParaRPr>
          </a:p>
          <a:p>
            <a:r>
              <a:rPr lang="en-US" sz="5000" dirty="0" err="1">
                <a:solidFill>
                  <a:schemeClr val="tx1"/>
                </a:solidFill>
              </a:rPr>
              <a:t>Flávia</a:t>
            </a:r>
            <a:r>
              <a:rPr lang="en-US" sz="5000" dirty="0">
                <a:solidFill>
                  <a:schemeClr val="tx1"/>
                </a:solidFill>
              </a:rPr>
              <a:t> </a:t>
            </a:r>
            <a:r>
              <a:rPr lang="en-US" sz="5000" dirty="0" err="1">
                <a:solidFill>
                  <a:schemeClr val="tx1"/>
                </a:solidFill>
              </a:rPr>
              <a:t>Lefèvre</a:t>
            </a:r>
            <a:r>
              <a:rPr lang="en-US" sz="5000" dirty="0">
                <a:solidFill>
                  <a:schemeClr val="tx1"/>
                </a:solidFill>
              </a:rPr>
              <a:t> </a:t>
            </a:r>
            <a:r>
              <a:rPr lang="en-US" sz="5000" dirty="0" err="1">
                <a:solidFill>
                  <a:schemeClr val="tx1"/>
                </a:solidFill>
              </a:rPr>
              <a:t>Guimarães</a:t>
            </a:r>
            <a:r>
              <a:rPr lang="en-US" sz="5000" dirty="0">
                <a:solidFill>
                  <a:schemeClr val="tx1"/>
                </a:solidFill>
              </a:rPr>
              <a:t> – 3 de </a:t>
            </a:r>
            <a:r>
              <a:rPr lang="en-US" sz="5000" dirty="0" err="1">
                <a:solidFill>
                  <a:schemeClr val="tx1"/>
                </a:solidFill>
              </a:rPr>
              <a:t>setembro</a:t>
            </a:r>
            <a:r>
              <a:rPr lang="en-US" sz="5000" dirty="0">
                <a:solidFill>
                  <a:schemeClr val="tx1"/>
                </a:solidFill>
              </a:rPr>
              <a:t> de 2019</a:t>
            </a:r>
          </a:p>
          <a:p>
            <a:endParaRPr lang="en-US" sz="5000" dirty="0">
              <a:solidFill>
                <a:schemeClr val="tx1"/>
              </a:solidFill>
            </a:endParaRPr>
          </a:p>
          <a:p>
            <a:r>
              <a:rPr lang="en-US" sz="5000" dirty="0">
                <a:solidFill>
                  <a:schemeClr val="tx1"/>
                </a:solidFill>
                <a:hlinkClick r:id="rId2"/>
              </a:rPr>
              <a:t>flavialefevre@yahoo.com.br</a:t>
            </a:r>
            <a:endParaRPr lang="en-US" sz="5000" dirty="0">
              <a:solidFill>
                <a:schemeClr val="tx1"/>
              </a:solidFill>
            </a:endParaRPr>
          </a:p>
          <a:p>
            <a:endParaRPr lang="en-US" sz="5000" dirty="0">
              <a:solidFill>
                <a:schemeClr val="tx1"/>
              </a:solidFill>
            </a:endParaRPr>
          </a:p>
          <a:p>
            <a:r>
              <a:rPr lang="en-US" sz="5000" dirty="0">
                <a:solidFill>
                  <a:schemeClr val="tx1"/>
                </a:solidFill>
                <a:hlinkClick r:id="rId3"/>
              </a:rPr>
              <a:t>www.flavialefevre.com.br</a:t>
            </a:r>
            <a:r>
              <a:rPr lang="en-US" sz="5000" dirty="0">
                <a:solidFill>
                  <a:schemeClr val="tx1"/>
                </a:solidFill>
              </a:rPr>
              <a:t> </a:t>
            </a:r>
          </a:p>
        </p:txBody>
      </p:sp>
      <p:pic>
        <p:nvPicPr>
          <p:cNvPr id="6" name="Imagem 5">
            <a:extLst>
              <a:ext uri="{FF2B5EF4-FFF2-40B4-BE49-F238E27FC236}">
                <a16:creationId xmlns:a16="http://schemas.microsoft.com/office/drawing/2014/main" id="{000F2C4B-C228-FD4A-918A-72BC88AB341F}"/>
              </a:ext>
            </a:extLst>
          </p:cNvPr>
          <p:cNvPicPr>
            <a:picLocks noChangeAspect="1"/>
          </p:cNvPicPr>
          <p:nvPr/>
        </p:nvPicPr>
        <p:blipFill>
          <a:blip r:embed="rId4"/>
          <a:stretch>
            <a:fillRect/>
          </a:stretch>
        </p:blipFill>
        <p:spPr>
          <a:xfrm>
            <a:off x="3224464" y="11016"/>
            <a:ext cx="2900611" cy="2696089"/>
          </a:xfrm>
          <a:prstGeom prst="rect">
            <a:avLst/>
          </a:prstGeom>
        </p:spPr>
      </p:pic>
    </p:spTree>
    <p:extLst>
      <p:ext uri="{BB962C8B-B14F-4D97-AF65-F5344CB8AC3E}">
        <p14:creationId xmlns:p14="http://schemas.microsoft.com/office/powerpoint/2010/main" val="47353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11DDE6-ED0F-2C43-916A-2E1E78254B33}"/>
              </a:ext>
            </a:extLst>
          </p:cNvPr>
          <p:cNvSpPr>
            <a:spLocks noGrp="1"/>
          </p:cNvSpPr>
          <p:nvPr>
            <p:ph type="title"/>
          </p:nvPr>
        </p:nvSpPr>
        <p:spPr>
          <a:xfrm>
            <a:off x="457200" y="-93876"/>
            <a:ext cx="8229600" cy="1143000"/>
          </a:xfrm>
        </p:spPr>
        <p:txBody>
          <a:bodyPr>
            <a:normAutofit/>
          </a:bodyPr>
          <a:lstStyle/>
          <a:p>
            <a:r>
              <a:rPr lang="pt-BR" sz="3600" b="1" dirty="0">
                <a:solidFill>
                  <a:schemeClr val="tx2">
                    <a:lumMod val="75000"/>
                  </a:schemeClr>
                </a:solidFill>
              </a:rPr>
              <a:t>Lei 13.709/2018 - LGPD</a:t>
            </a:r>
          </a:p>
        </p:txBody>
      </p:sp>
      <p:sp>
        <p:nvSpPr>
          <p:cNvPr id="3" name="Espaço Reservado para Conteúdo 2">
            <a:extLst>
              <a:ext uri="{FF2B5EF4-FFF2-40B4-BE49-F238E27FC236}">
                <a16:creationId xmlns:a16="http://schemas.microsoft.com/office/drawing/2014/main" id="{B131EC5E-5CE0-2B47-95B6-537E7420A391}"/>
              </a:ext>
            </a:extLst>
          </p:cNvPr>
          <p:cNvSpPr>
            <a:spLocks noGrp="1"/>
          </p:cNvSpPr>
          <p:nvPr>
            <p:ph idx="1"/>
          </p:nvPr>
        </p:nvSpPr>
        <p:spPr>
          <a:xfrm>
            <a:off x="120315" y="1277266"/>
            <a:ext cx="8927431" cy="4525963"/>
          </a:xfrm>
        </p:spPr>
        <p:txBody>
          <a:bodyPr>
            <a:noAutofit/>
          </a:bodyPr>
          <a:lstStyle/>
          <a:p>
            <a:pPr marL="0" indent="0" algn="just">
              <a:buNone/>
            </a:pPr>
            <a:r>
              <a:rPr lang="pt-BR" sz="2400" dirty="0">
                <a:latin typeface="Arial" panose="020B0604020202020204" pitchFamily="34" charset="0"/>
                <a:cs typeface="Arial" panose="020B0604020202020204" pitchFamily="34" charset="0"/>
              </a:rPr>
              <a:t>Art. 2º A disciplina da proteção de dados pessoais tem como fundamentos:</a:t>
            </a:r>
          </a:p>
          <a:p>
            <a:pPr marL="0" indent="0" algn="just">
              <a:buNone/>
            </a:pPr>
            <a:r>
              <a:rPr lang="pt-BR" sz="2400" dirty="0" err="1">
                <a:latin typeface="Arial" panose="020B0604020202020204" pitchFamily="34" charset="0"/>
                <a:cs typeface="Arial" panose="020B0604020202020204" pitchFamily="34" charset="0"/>
              </a:rPr>
              <a:t>I</a:t>
            </a:r>
            <a:r>
              <a:rPr lang="pt-BR" sz="2400" dirty="0">
                <a:latin typeface="Arial" panose="020B0604020202020204" pitchFamily="34" charset="0"/>
                <a:cs typeface="Arial" panose="020B0604020202020204" pitchFamily="34" charset="0"/>
              </a:rPr>
              <a:t> - o respeito à privacidade;</a:t>
            </a:r>
          </a:p>
          <a:p>
            <a:pPr marL="0" indent="0" algn="just">
              <a:buNone/>
            </a:pPr>
            <a:r>
              <a:rPr lang="pt-BR" sz="2400" dirty="0">
                <a:latin typeface="Arial" panose="020B0604020202020204" pitchFamily="34" charset="0"/>
                <a:cs typeface="Arial" panose="020B0604020202020204" pitchFamily="34" charset="0"/>
              </a:rPr>
              <a:t>II - a autodeterminação informativa;</a:t>
            </a:r>
          </a:p>
          <a:p>
            <a:pPr marL="0" indent="0" algn="just">
              <a:buNone/>
            </a:pPr>
            <a:r>
              <a:rPr lang="pt-BR" sz="2400" dirty="0">
                <a:latin typeface="Arial" panose="020B0604020202020204" pitchFamily="34" charset="0"/>
                <a:cs typeface="Arial" panose="020B0604020202020204" pitchFamily="34" charset="0"/>
              </a:rPr>
              <a:t>III - a liberdade de expressão, de informação, de comunicação e de opinião;</a:t>
            </a:r>
          </a:p>
          <a:p>
            <a:pPr marL="0" indent="0" algn="just">
              <a:buNone/>
            </a:pPr>
            <a:r>
              <a:rPr lang="pt-BR" sz="2400" dirty="0">
                <a:latin typeface="Arial" panose="020B0604020202020204" pitchFamily="34" charset="0"/>
                <a:cs typeface="Arial" panose="020B0604020202020204" pitchFamily="34" charset="0"/>
              </a:rPr>
              <a:t>IV - a inviolabilidade da intimidade, da honra e da imagem;</a:t>
            </a:r>
          </a:p>
          <a:p>
            <a:pPr marL="0" indent="0" algn="just">
              <a:buNone/>
            </a:pPr>
            <a:r>
              <a:rPr lang="pt-BR" sz="2400" dirty="0">
                <a:latin typeface="Arial" panose="020B0604020202020204" pitchFamily="34" charset="0"/>
                <a:cs typeface="Arial" panose="020B0604020202020204" pitchFamily="34" charset="0"/>
              </a:rPr>
              <a:t>V - o desenvolvimento econômico e tecnológico e a inovação;</a:t>
            </a:r>
          </a:p>
          <a:p>
            <a:pPr marL="0" indent="0" algn="just">
              <a:buNone/>
            </a:pPr>
            <a:r>
              <a:rPr lang="pt-BR" sz="2400" dirty="0">
                <a:latin typeface="Arial" panose="020B0604020202020204" pitchFamily="34" charset="0"/>
                <a:cs typeface="Arial" panose="020B0604020202020204" pitchFamily="34" charset="0"/>
              </a:rPr>
              <a:t>VI - a livre iniciativa, a livre concorrência e a defesa do consumidor; e</a:t>
            </a:r>
          </a:p>
          <a:p>
            <a:pPr marL="0" indent="0" algn="just">
              <a:buNone/>
            </a:pPr>
            <a:r>
              <a:rPr lang="pt-BR" sz="2400" dirty="0">
                <a:latin typeface="Arial" panose="020B0604020202020204" pitchFamily="34" charset="0"/>
                <a:cs typeface="Arial" panose="020B0604020202020204" pitchFamily="34" charset="0"/>
              </a:rPr>
              <a:t>VII - os direitos humanos, o livre desenvolvimento da personalidade, a dignidade e o exercício da cidadania pelas pessoas naturais.</a:t>
            </a:r>
          </a:p>
          <a:p>
            <a:pPr marL="0" indent="0">
              <a:buNone/>
            </a:pP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88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11DDE6-ED0F-2C43-916A-2E1E78254B33}"/>
              </a:ext>
            </a:extLst>
          </p:cNvPr>
          <p:cNvSpPr>
            <a:spLocks noGrp="1"/>
          </p:cNvSpPr>
          <p:nvPr>
            <p:ph type="title"/>
          </p:nvPr>
        </p:nvSpPr>
        <p:spPr>
          <a:xfrm>
            <a:off x="457200" y="-242738"/>
            <a:ext cx="8229600" cy="1143000"/>
          </a:xfrm>
        </p:spPr>
        <p:txBody>
          <a:bodyPr/>
          <a:lstStyle/>
          <a:p>
            <a:r>
              <a:rPr lang="pt-BR" b="1" dirty="0">
                <a:solidFill>
                  <a:schemeClr val="tx2">
                    <a:lumMod val="75000"/>
                  </a:schemeClr>
                </a:solidFill>
              </a:rPr>
              <a:t>Lei 13.709/2018 - LGPD</a:t>
            </a:r>
          </a:p>
        </p:txBody>
      </p:sp>
      <p:sp>
        <p:nvSpPr>
          <p:cNvPr id="3" name="Espaço Reservado para Conteúdo 2">
            <a:extLst>
              <a:ext uri="{FF2B5EF4-FFF2-40B4-BE49-F238E27FC236}">
                <a16:creationId xmlns:a16="http://schemas.microsoft.com/office/drawing/2014/main" id="{B131EC5E-5CE0-2B47-95B6-537E7420A391}"/>
              </a:ext>
            </a:extLst>
          </p:cNvPr>
          <p:cNvSpPr>
            <a:spLocks noGrp="1"/>
          </p:cNvSpPr>
          <p:nvPr>
            <p:ph idx="1"/>
          </p:nvPr>
        </p:nvSpPr>
        <p:spPr>
          <a:xfrm>
            <a:off x="120315" y="937026"/>
            <a:ext cx="8927431" cy="4525963"/>
          </a:xfrm>
        </p:spPr>
        <p:txBody>
          <a:bodyPr>
            <a:noAutofit/>
          </a:bodyPr>
          <a:lstStyle/>
          <a:p>
            <a:pPr marL="0" indent="0">
              <a:buNone/>
            </a:pPr>
            <a:r>
              <a:rPr lang="pt-BR" sz="1800" dirty="0">
                <a:latin typeface="Arial" panose="020B0604020202020204" pitchFamily="34" charset="0"/>
                <a:cs typeface="Arial" panose="020B0604020202020204" pitchFamily="34" charset="0"/>
              </a:rPr>
              <a:t>Art. 6º As atividades de tratamento de dados pessoais deverão observar a boa-fé e os seguintes princípios:</a:t>
            </a:r>
          </a:p>
          <a:p>
            <a:pPr marL="0" indent="0">
              <a:buNone/>
            </a:pPr>
            <a:endParaRPr lang="pt-BR" sz="800" dirty="0">
              <a:latin typeface="Arial" panose="020B0604020202020204" pitchFamily="34" charset="0"/>
              <a:cs typeface="Arial" panose="020B0604020202020204" pitchFamily="34" charset="0"/>
            </a:endParaRPr>
          </a:p>
          <a:p>
            <a:pPr marL="0" indent="0">
              <a:buNone/>
            </a:pPr>
            <a:r>
              <a:rPr lang="pt-BR" sz="1800" dirty="0" err="1">
                <a:latin typeface="Arial" panose="020B0604020202020204" pitchFamily="34" charset="0"/>
                <a:cs typeface="Arial" panose="020B0604020202020204" pitchFamily="34" charset="0"/>
              </a:rPr>
              <a:t>I</a:t>
            </a:r>
            <a:r>
              <a:rPr lang="pt-BR" sz="1800" dirty="0">
                <a:latin typeface="Arial" panose="020B0604020202020204" pitchFamily="34" charset="0"/>
                <a:cs typeface="Arial" panose="020B0604020202020204" pitchFamily="34" charset="0"/>
              </a:rPr>
              <a:t> - finalidade: realização do tratamento para propósitos legítimos, específicos, explícitos e informados ao titular, sem possibilidade de tratamento posterior de forma incompatível com essas finalidades;</a:t>
            </a:r>
          </a:p>
          <a:p>
            <a:pPr marL="0" indent="0">
              <a:buNone/>
            </a:pPr>
            <a:endParaRPr lang="pt-BR" sz="800" dirty="0">
              <a:latin typeface="Arial" panose="020B0604020202020204" pitchFamily="34" charset="0"/>
              <a:cs typeface="Arial" panose="020B0604020202020204" pitchFamily="34" charset="0"/>
            </a:endParaRPr>
          </a:p>
          <a:p>
            <a:pPr marL="0" indent="0">
              <a:buNone/>
            </a:pPr>
            <a:r>
              <a:rPr lang="pt-BR" sz="1800" dirty="0">
                <a:latin typeface="Arial" panose="020B0604020202020204" pitchFamily="34" charset="0"/>
                <a:cs typeface="Arial" panose="020B0604020202020204" pitchFamily="34" charset="0"/>
              </a:rPr>
              <a:t>II - adequação: compatibilidade do tratamento com as finalidades informadas ao titular (...);</a:t>
            </a:r>
          </a:p>
          <a:p>
            <a:pPr marL="0" indent="0">
              <a:buNone/>
            </a:pPr>
            <a:endParaRPr lang="pt-BR" sz="800" dirty="0">
              <a:latin typeface="Arial" panose="020B0604020202020204" pitchFamily="34" charset="0"/>
              <a:cs typeface="Arial" panose="020B0604020202020204" pitchFamily="34" charset="0"/>
            </a:endParaRPr>
          </a:p>
          <a:p>
            <a:pPr marL="0" indent="0">
              <a:buNone/>
            </a:pPr>
            <a:r>
              <a:rPr lang="pt-BR" sz="1800" dirty="0">
                <a:latin typeface="Arial" panose="020B0604020202020204" pitchFamily="34" charset="0"/>
                <a:cs typeface="Arial" panose="020B0604020202020204" pitchFamily="34" charset="0"/>
              </a:rPr>
              <a:t>III - necessidade: limitação do tratamento ao mínimo necessário para a realização de suas finalidades, com abrangência dos dados pertinentes, proporcionais e não excessivos em relação às finalidades do tratamento de dados;</a:t>
            </a:r>
          </a:p>
          <a:p>
            <a:pPr marL="0" indent="0">
              <a:buNone/>
            </a:pPr>
            <a:endParaRPr lang="pt-BR" sz="1800" dirty="0">
              <a:latin typeface="Arial" panose="020B0604020202020204" pitchFamily="34" charset="0"/>
              <a:cs typeface="Arial" panose="020B0604020202020204" pitchFamily="34" charset="0"/>
            </a:endParaRPr>
          </a:p>
          <a:p>
            <a:pPr marL="0" indent="0">
              <a:buNone/>
            </a:pPr>
            <a:r>
              <a:rPr lang="pt-BR" sz="1800" dirty="0">
                <a:latin typeface="Arial" panose="020B0604020202020204" pitchFamily="34" charset="0"/>
                <a:cs typeface="Arial" panose="020B0604020202020204" pitchFamily="34" charset="0"/>
              </a:rPr>
              <a:t>IV - livre acesso: garantia, aos titulares, de consulta facilitada e gratuita (...);</a:t>
            </a:r>
          </a:p>
          <a:p>
            <a:pPr marL="0" indent="0">
              <a:buNone/>
            </a:pPr>
            <a:endParaRPr lang="pt-BR" sz="800" dirty="0">
              <a:latin typeface="Arial" panose="020B0604020202020204" pitchFamily="34" charset="0"/>
              <a:cs typeface="Arial" panose="020B0604020202020204" pitchFamily="34" charset="0"/>
            </a:endParaRPr>
          </a:p>
          <a:p>
            <a:pPr marL="0" indent="0">
              <a:buNone/>
            </a:pPr>
            <a:r>
              <a:rPr lang="pt-BR" sz="1800" dirty="0">
                <a:latin typeface="Arial" panose="020B0604020202020204" pitchFamily="34" charset="0"/>
                <a:cs typeface="Arial" panose="020B0604020202020204" pitchFamily="34" charset="0"/>
              </a:rPr>
              <a:t>V - qualidade dos dados: (...);</a:t>
            </a:r>
          </a:p>
          <a:p>
            <a:pPr marL="0" indent="0">
              <a:buNone/>
            </a:pPr>
            <a:endParaRPr lang="pt-BR" sz="800" dirty="0">
              <a:latin typeface="Arial" panose="020B0604020202020204" pitchFamily="34" charset="0"/>
              <a:cs typeface="Arial" panose="020B0604020202020204" pitchFamily="34" charset="0"/>
            </a:endParaRPr>
          </a:p>
          <a:p>
            <a:pPr marL="0" indent="0">
              <a:buNone/>
            </a:pPr>
            <a:r>
              <a:rPr lang="pt-BR" sz="1800" dirty="0">
                <a:latin typeface="Arial" panose="020B0604020202020204" pitchFamily="34" charset="0"/>
                <a:cs typeface="Arial" panose="020B0604020202020204" pitchFamily="34" charset="0"/>
              </a:rPr>
              <a:t>VI - transparência: garantia, aos titulares, de informações claras, precisas e facilmente acessíveis (...);</a:t>
            </a:r>
          </a:p>
        </p:txBody>
      </p:sp>
    </p:spTree>
    <p:extLst>
      <p:ext uri="{BB962C8B-B14F-4D97-AF65-F5344CB8AC3E}">
        <p14:creationId xmlns:p14="http://schemas.microsoft.com/office/powerpoint/2010/main" val="374993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11DDE6-ED0F-2C43-916A-2E1E78254B33}"/>
              </a:ext>
            </a:extLst>
          </p:cNvPr>
          <p:cNvSpPr>
            <a:spLocks noGrp="1"/>
          </p:cNvSpPr>
          <p:nvPr>
            <p:ph type="title"/>
          </p:nvPr>
        </p:nvSpPr>
        <p:spPr>
          <a:xfrm>
            <a:off x="457200" y="-242738"/>
            <a:ext cx="8229600" cy="1143000"/>
          </a:xfrm>
        </p:spPr>
        <p:txBody>
          <a:bodyPr/>
          <a:lstStyle/>
          <a:p>
            <a:r>
              <a:rPr lang="pt-BR" b="1" dirty="0">
                <a:solidFill>
                  <a:schemeClr val="tx2">
                    <a:lumMod val="75000"/>
                  </a:schemeClr>
                </a:solidFill>
              </a:rPr>
              <a:t>Lei 13.709/2018 - LGPD</a:t>
            </a:r>
          </a:p>
        </p:txBody>
      </p:sp>
      <p:sp>
        <p:nvSpPr>
          <p:cNvPr id="3" name="Espaço Reservado para Conteúdo 2">
            <a:extLst>
              <a:ext uri="{FF2B5EF4-FFF2-40B4-BE49-F238E27FC236}">
                <a16:creationId xmlns:a16="http://schemas.microsoft.com/office/drawing/2014/main" id="{B131EC5E-5CE0-2B47-95B6-537E7420A391}"/>
              </a:ext>
            </a:extLst>
          </p:cNvPr>
          <p:cNvSpPr>
            <a:spLocks noGrp="1"/>
          </p:cNvSpPr>
          <p:nvPr>
            <p:ph idx="1"/>
          </p:nvPr>
        </p:nvSpPr>
        <p:spPr>
          <a:xfrm>
            <a:off x="120315" y="628677"/>
            <a:ext cx="8927431" cy="4525963"/>
          </a:xfrm>
        </p:spPr>
        <p:txBody>
          <a:bodyPr>
            <a:noAutofit/>
          </a:bodyPr>
          <a:lstStyle/>
          <a:p>
            <a:pPr marL="0" indent="0">
              <a:buNone/>
            </a:pPr>
            <a:r>
              <a:rPr lang="pt-BR" sz="2000" dirty="0">
                <a:latin typeface="Arial" panose="020B0604020202020204" pitchFamily="34" charset="0"/>
                <a:cs typeface="Arial" panose="020B0604020202020204" pitchFamily="34" charset="0"/>
              </a:rPr>
              <a:t>Art. 6º As atividades de tratamento de dados pessoais deverão observar a boa-fé e os seguintes princípios:</a:t>
            </a:r>
          </a:p>
          <a:p>
            <a:pPr marL="0" indent="0">
              <a:buNone/>
            </a:pPr>
            <a:endParaRPr lang="pt-BR" sz="2000" dirty="0">
              <a:latin typeface="Arial" panose="020B0604020202020204" pitchFamily="34" charset="0"/>
              <a:cs typeface="Arial" panose="020B0604020202020204" pitchFamily="34" charset="0"/>
            </a:endParaRPr>
          </a:p>
          <a:p>
            <a:pPr marL="0" indent="0">
              <a:buNone/>
            </a:pPr>
            <a:r>
              <a:rPr lang="pt-BR" sz="2000" dirty="0">
                <a:latin typeface="Arial" panose="020B0604020202020204" pitchFamily="34" charset="0"/>
                <a:cs typeface="Arial" panose="020B0604020202020204" pitchFamily="34" charset="0"/>
              </a:rPr>
              <a:t>VII - segurança: utilização de medidas técnicas e administrativas aptas a proteger os dados pessoais de acessos não autorizados e de situações acidentais ou ilícitas de destruição, perda, alteração, comunicação ou difusão;</a:t>
            </a:r>
          </a:p>
          <a:p>
            <a:pPr marL="0" indent="0">
              <a:buNone/>
            </a:pPr>
            <a:endParaRPr lang="pt-BR" sz="2000" dirty="0">
              <a:latin typeface="Arial" panose="020B0604020202020204" pitchFamily="34" charset="0"/>
              <a:cs typeface="Arial" panose="020B0604020202020204" pitchFamily="34" charset="0"/>
            </a:endParaRPr>
          </a:p>
          <a:p>
            <a:pPr marL="0" indent="0">
              <a:buNone/>
            </a:pPr>
            <a:r>
              <a:rPr lang="pt-BR" sz="2000" dirty="0">
                <a:latin typeface="Arial" panose="020B0604020202020204" pitchFamily="34" charset="0"/>
                <a:cs typeface="Arial" panose="020B0604020202020204" pitchFamily="34" charset="0"/>
              </a:rPr>
              <a:t>VIII - prevenção: adoção de medidas para prevenir a ocorrência de danos em virtude do tratamento de dados pessoais;</a:t>
            </a:r>
          </a:p>
          <a:p>
            <a:pPr marL="0" indent="0">
              <a:buNone/>
            </a:pPr>
            <a:endParaRPr lang="pt-BR" sz="2000" dirty="0">
              <a:latin typeface="Arial" panose="020B0604020202020204" pitchFamily="34" charset="0"/>
              <a:cs typeface="Arial" panose="020B0604020202020204" pitchFamily="34" charset="0"/>
            </a:endParaRPr>
          </a:p>
          <a:p>
            <a:pPr marL="0" indent="0">
              <a:buNone/>
            </a:pPr>
            <a:r>
              <a:rPr lang="pt-BR" sz="2000" dirty="0">
                <a:latin typeface="Arial" panose="020B0604020202020204" pitchFamily="34" charset="0"/>
                <a:cs typeface="Arial" panose="020B0604020202020204" pitchFamily="34" charset="0"/>
              </a:rPr>
              <a:t>IX - não discriminação: impossibilidade de realização do tratamento para fins discriminatórios ilícitos ou abusivos;</a:t>
            </a:r>
          </a:p>
          <a:p>
            <a:pPr marL="0" indent="0">
              <a:buNone/>
            </a:pPr>
            <a:endParaRPr lang="pt-BR" sz="2000" dirty="0">
              <a:latin typeface="Arial" panose="020B0604020202020204" pitchFamily="34" charset="0"/>
              <a:cs typeface="Arial" panose="020B0604020202020204" pitchFamily="34" charset="0"/>
            </a:endParaRPr>
          </a:p>
          <a:p>
            <a:pPr marL="0" indent="0">
              <a:buNone/>
            </a:pPr>
            <a:r>
              <a:rPr lang="pt-BR" sz="2000" dirty="0" err="1">
                <a:latin typeface="Arial" panose="020B0604020202020204" pitchFamily="34" charset="0"/>
                <a:cs typeface="Arial" panose="020B0604020202020204" pitchFamily="34" charset="0"/>
              </a:rPr>
              <a:t>X</a:t>
            </a:r>
            <a:r>
              <a:rPr lang="pt-BR" sz="2000" dirty="0">
                <a:latin typeface="Arial" panose="020B0604020202020204" pitchFamily="34" charset="0"/>
                <a:cs typeface="Arial" panose="020B0604020202020204" pitchFamily="34" charset="0"/>
              </a:rPr>
              <a:t> - responsabilização e prestação de contas: demonstração, pelo agente, da adoção de medidas eficazes e capazes de comprovar a observância e o cumprimento das normas de proteção de dados pessoais e, inclusive, da eficácia dessas medidas.</a:t>
            </a:r>
            <a:br>
              <a:rPr lang="pt-BR" sz="2000" dirty="0">
                <a:latin typeface="Arial" panose="020B0604020202020204" pitchFamily="34" charset="0"/>
                <a:cs typeface="Arial" panose="020B0604020202020204" pitchFamily="34" charset="0"/>
              </a:rPr>
            </a:br>
            <a:endParaRPr lang="pt-BR" sz="2000" dirty="0">
              <a:latin typeface="Arial" panose="020B0604020202020204" pitchFamily="34" charset="0"/>
              <a:cs typeface="Arial" panose="020B0604020202020204" pitchFamily="34" charset="0"/>
            </a:endParaRPr>
          </a:p>
          <a:p>
            <a:pPr marL="0" indent="0">
              <a:buNone/>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67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11DDE6-ED0F-2C43-916A-2E1E78254B33}"/>
              </a:ext>
            </a:extLst>
          </p:cNvPr>
          <p:cNvSpPr>
            <a:spLocks noGrp="1"/>
          </p:cNvSpPr>
          <p:nvPr>
            <p:ph type="title"/>
          </p:nvPr>
        </p:nvSpPr>
        <p:spPr>
          <a:xfrm>
            <a:off x="457200" y="-242738"/>
            <a:ext cx="8229600" cy="1143000"/>
          </a:xfrm>
        </p:spPr>
        <p:txBody>
          <a:bodyPr>
            <a:normAutofit/>
          </a:bodyPr>
          <a:lstStyle/>
          <a:p>
            <a:r>
              <a:rPr lang="pt-BR" sz="3600" b="1" dirty="0">
                <a:solidFill>
                  <a:schemeClr val="tx2">
                    <a:lumMod val="75000"/>
                  </a:schemeClr>
                </a:solidFill>
              </a:rPr>
              <a:t>Lei 13.709/2018 - LGPD</a:t>
            </a:r>
          </a:p>
        </p:txBody>
      </p:sp>
      <p:sp>
        <p:nvSpPr>
          <p:cNvPr id="3" name="Espaço Reservado para Conteúdo 2">
            <a:extLst>
              <a:ext uri="{FF2B5EF4-FFF2-40B4-BE49-F238E27FC236}">
                <a16:creationId xmlns:a16="http://schemas.microsoft.com/office/drawing/2014/main" id="{B131EC5E-5CE0-2B47-95B6-537E7420A391}"/>
              </a:ext>
            </a:extLst>
          </p:cNvPr>
          <p:cNvSpPr>
            <a:spLocks noGrp="1"/>
          </p:cNvSpPr>
          <p:nvPr>
            <p:ph idx="1"/>
          </p:nvPr>
        </p:nvSpPr>
        <p:spPr>
          <a:xfrm>
            <a:off x="120315" y="672584"/>
            <a:ext cx="8927431" cy="6185416"/>
          </a:xfrm>
        </p:spPr>
        <p:txBody>
          <a:bodyPr>
            <a:noAutofit/>
          </a:bodyPr>
          <a:lstStyle/>
          <a:p>
            <a:pPr marL="0" indent="0">
              <a:buNone/>
            </a:pP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C5488E8-B262-4D44-A291-5EE4E393F86C}"/>
              </a:ext>
            </a:extLst>
          </p:cNvPr>
          <p:cNvSpPr/>
          <p:nvPr/>
        </p:nvSpPr>
        <p:spPr>
          <a:xfrm>
            <a:off x="96254" y="630870"/>
            <a:ext cx="8951492" cy="6555641"/>
          </a:xfrm>
          <a:prstGeom prst="rect">
            <a:avLst/>
          </a:prstGeom>
        </p:spPr>
        <p:txBody>
          <a:bodyPr wrap="square">
            <a:spAutoFit/>
          </a:bodyPr>
          <a:lstStyle/>
          <a:p>
            <a:pPr algn="just"/>
            <a:r>
              <a:rPr lang="pt-BR" dirty="0">
                <a:solidFill>
                  <a:srgbClr val="000000"/>
                </a:solidFill>
                <a:latin typeface="Arial" panose="020B0604020202020204" pitchFamily="34" charset="0"/>
              </a:rPr>
              <a:t>Art. 7º O tratamento de dados pessoais somente poderá ser realizado nas seguintes hipóteses:</a:t>
            </a:r>
          </a:p>
          <a:p>
            <a:pPr algn="just"/>
            <a:r>
              <a:rPr lang="pt-BR" dirty="0" err="1">
                <a:solidFill>
                  <a:srgbClr val="000000"/>
                </a:solidFill>
                <a:latin typeface="Arial" panose="020B0604020202020204" pitchFamily="34" charset="0"/>
              </a:rPr>
              <a:t>I</a:t>
            </a:r>
            <a:r>
              <a:rPr lang="pt-BR" dirty="0">
                <a:solidFill>
                  <a:srgbClr val="000000"/>
                </a:solidFill>
                <a:latin typeface="Arial" panose="020B0604020202020204" pitchFamily="34" charset="0"/>
              </a:rPr>
              <a:t> - mediante o fornecimento de </a:t>
            </a:r>
            <a:r>
              <a:rPr lang="pt-BR" b="1" dirty="0">
                <a:solidFill>
                  <a:srgbClr val="0070C0"/>
                </a:solidFill>
                <a:latin typeface="Arial" panose="020B0604020202020204" pitchFamily="34" charset="0"/>
              </a:rPr>
              <a:t>consentimento pelo titular</a:t>
            </a:r>
            <a:r>
              <a:rPr lang="pt-BR" dirty="0">
                <a:solidFill>
                  <a:srgbClr val="000000"/>
                </a:solidFill>
                <a:latin typeface="Arial" panose="020B0604020202020204" pitchFamily="34" charset="0"/>
              </a:rPr>
              <a:t>;</a:t>
            </a:r>
          </a:p>
          <a:p>
            <a:pPr algn="just"/>
            <a:endParaRPr lang="pt-BR" sz="800" dirty="0">
              <a:solidFill>
                <a:srgbClr val="000000"/>
              </a:solidFill>
              <a:latin typeface="Arial" panose="020B0604020202020204" pitchFamily="34" charset="0"/>
            </a:endParaRPr>
          </a:p>
          <a:p>
            <a:pPr algn="just"/>
            <a:r>
              <a:rPr lang="pt-BR" dirty="0">
                <a:solidFill>
                  <a:srgbClr val="000000"/>
                </a:solidFill>
                <a:latin typeface="Arial" panose="020B0604020202020204" pitchFamily="34" charset="0"/>
              </a:rPr>
              <a:t>II - para o cumprimento de obrigação legal ou regulatória pelo controlador;</a:t>
            </a:r>
          </a:p>
          <a:p>
            <a:pPr algn="just"/>
            <a:endParaRPr lang="pt-BR" sz="800" dirty="0">
              <a:solidFill>
                <a:srgbClr val="000000"/>
              </a:solidFill>
              <a:latin typeface="Arial" panose="020B0604020202020204" pitchFamily="34" charset="0"/>
            </a:endParaRPr>
          </a:p>
          <a:p>
            <a:pPr algn="just"/>
            <a:r>
              <a:rPr lang="pt-BR" b="1" dirty="0">
                <a:solidFill>
                  <a:srgbClr val="0070C0"/>
                </a:solidFill>
                <a:latin typeface="Arial" panose="020B0604020202020204" pitchFamily="34" charset="0"/>
              </a:rPr>
              <a:t>III - pela administração pública, para o tratamento e uso compartilhado de dados necessários à execução de políticas públicas previstas em leis e regulamentos ou respaldadas em contratos, convênios ou instrumentos congêneres, </a:t>
            </a:r>
            <a:r>
              <a:rPr lang="pt-BR" b="1" u="sng" dirty="0">
                <a:solidFill>
                  <a:srgbClr val="0070C0"/>
                </a:solidFill>
                <a:latin typeface="Arial" panose="020B0604020202020204" pitchFamily="34" charset="0"/>
              </a:rPr>
              <a:t>observadas as disposições do Capítulo IV desta Lei (Tratamento dos Dados Pessoais pelo Poder Público – </a:t>
            </a:r>
            <a:r>
              <a:rPr lang="pt-BR" b="1" u="sng" dirty="0" err="1">
                <a:solidFill>
                  <a:srgbClr val="0070C0"/>
                </a:solidFill>
                <a:latin typeface="Arial" panose="020B0604020202020204" pitchFamily="34" charset="0"/>
              </a:rPr>
              <a:t>arts</a:t>
            </a:r>
            <a:r>
              <a:rPr lang="pt-BR" b="1" u="sng" dirty="0">
                <a:solidFill>
                  <a:srgbClr val="0070C0"/>
                </a:solidFill>
                <a:latin typeface="Arial" panose="020B0604020202020204" pitchFamily="34" charset="0"/>
              </a:rPr>
              <a:t>. 23 a 30)</a:t>
            </a:r>
            <a:r>
              <a:rPr lang="pt-BR" b="1" dirty="0">
                <a:solidFill>
                  <a:srgbClr val="000000"/>
                </a:solidFill>
                <a:latin typeface="Arial" panose="020B0604020202020204" pitchFamily="34" charset="0"/>
              </a:rPr>
              <a:t>;</a:t>
            </a:r>
          </a:p>
          <a:p>
            <a:pPr algn="just"/>
            <a:endParaRPr lang="pt-BR" sz="800" dirty="0">
              <a:solidFill>
                <a:srgbClr val="000000"/>
              </a:solidFill>
              <a:latin typeface="Arial" panose="020B0604020202020204" pitchFamily="34" charset="0"/>
            </a:endParaRPr>
          </a:p>
          <a:p>
            <a:pPr algn="just"/>
            <a:r>
              <a:rPr lang="pt-BR" b="1" dirty="0">
                <a:solidFill>
                  <a:srgbClr val="0070C0"/>
                </a:solidFill>
                <a:latin typeface="Arial" panose="020B0604020202020204" pitchFamily="34" charset="0"/>
              </a:rPr>
              <a:t>IV - para a realização de estudos por órgão de pesquisa, garantida, sempre que possível, a </a:t>
            </a:r>
            <a:r>
              <a:rPr lang="pt-BR" b="1" dirty="0" err="1">
                <a:solidFill>
                  <a:srgbClr val="0070C0"/>
                </a:solidFill>
                <a:latin typeface="Arial" panose="020B0604020202020204" pitchFamily="34" charset="0"/>
              </a:rPr>
              <a:t>anonimização</a:t>
            </a:r>
            <a:r>
              <a:rPr lang="pt-BR" b="1" dirty="0">
                <a:solidFill>
                  <a:srgbClr val="0070C0"/>
                </a:solidFill>
                <a:latin typeface="Arial" panose="020B0604020202020204" pitchFamily="34" charset="0"/>
              </a:rPr>
              <a:t> dos dados pessoais;</a:t>
            </a:r>
          </a:p>
          <a:p>
            <a:pPr algn="just"/>
            <a:r>
              <a:rPr lang="pt-BR" dirty="0">
                <a:solidFill>
                  <a:srgbClr val="000000"/>
                </a:solidFill>
                <a:latin typeface="Arial" panose="020B0604020202020204" pitchFamily="34" charset="0"/>
              </a:rPr>
              <a:t>(...)</a:t>
            </a:r>
          </a:p>
          <a:p>
            <a:pPr algn="just"/>
            <a:r>
              <a:rPr lang="pt-BR" dirty="0">
                <a:solidFill>
                  <a:srgbClr val="000000"/>
                </a:solidFill>
                <a:latin typeface="Arial" panose="020B0604020202020204" pitchFamily="34" charset="0"/>
              </a:rPr>
              <a:t>VI - para o exercício regular de direitos em processo judicial, administrativo ou arbitral, esse último nos termos da </a:t>
            </a:r>
            <a:r>
              <a:rPr lang="pt-BR" dirty="0">
                <a:solidFill>
                  <a:srgbClr val="000000"/>
                </a:solidFill>
                <a:latin typeface="Arial" panose="020B0604020202020204" pitchFamily="34" charset="0"/>
                <a:hlinkClick r:id="rId2">
                  <a:extLst>
                    <a:ext uri="{A12FA001-AC4F-418D-AE19-62706E023703}">
                      <ahyp:hlinkClr xmlns:ahyp="http://schemas.microsoft.com/office/drawing/2018/hyperlinkcolor" val="tx"/>
                    </a:ext>
                  </a:extLst>
                </a:hlinkClick>
              </a:rPr>
              <a:t>Lei nº 9.307, de 23 de setembro de 1996 (Lei de Arbitragem) </a:t>
            </a:r>
            <a:r>
              <a:rPr lang="pt-BR" dirty="0">
                <a:solidFill>
                  <a:srgbClr val="000000"/>
                </a:solidFill>
                <a:latin typeface="Arial" panose="020B0604020202020204" pitchFamily="34" charset="0"/>
              </a:rPr>
              <a:t>;</a:t>
            </a:r>
          </a:p>
          <a:p>
            <a:pPr algn="just"/>
            <a:r>
              <a:rPr lang="pt-BR" dirty="0">
                <a:solidFill>
                  <a:srgbClr val="000000"/>
                </a:solidFill>
                <a:latin typeface="Arial" panose="020B0604020202020204" pitchFamily="34" charset="0"/>
              </a:rPr>
              <a:t>(...)</a:t>
            </a:r>
          </a:p>
          <a:p>
            <a:pPr algn="just"/>
            <a:r>
              <a:rPr lang="pt-BR" dirty="0">
                <a:solidFill>
                  <a:srgbClr val="000000"/>
                </a:solidFill>
                <a:latin typeface="Arial" panose="020B0604020202020204" pitchFamily="34" charset="0"/>
              </a:rPr>
              <a:t>IX - quando necessário para atender aos </a:t>
            </a:r>
            <a:r>
              <a:rPr lang="pt-BR" b="1" dirty="0">
                <a:solidFill>
                  <a:srgbClr val="0070C0"/>
                </a:solidFill>
                <a:latin typeface="Arial" panose="020B0604020202020204" pitchFamily="34" charset="0"/>
              </a:rPr>
              <a:t>interesses legítimos do controlador ou de terceiro</a:t>
            </a:r>
            <a:r>
              <a:rPr lang="pt-BR" dirty="0">
                <a:solidFill>
                  <a:srgbClr val="000000"/>
                </a:solidFill>
                <a:latin typeface="Arial" panose="020B0604020202020204" pitchFamily="34" charset="0"/>
              </a:rPr>
              <a:t>, exceto no caso de prevalecerem direitos e liberdades fundamentais do titular que exijam a proteção dos dados pessoais; ou</a:t>
            </a:r>
          </a:p>
          <a:p>
            <a:pPr algn="just"/>
            <a:r>
              <a:rPr lang="pt-BR" dirty="0">
                <a:solidFill>
                  <a:srgbClr val="000000"/>
                </a:solidFill>
                <a:latin typeface="Arial" panose="020B0604020202020204" pitchFamily="34" charset="0"/>
              </a:rPr>
              <a:t>(...)</a:t>
            </a:r>
          </a:p>
          <a:p>
            <a:br>
              <a:rPr lang="pt-BR" dirty="0">
                <a:latin typeface="Arial" panose="020B0604020202020204" pitchFamily="34" charset="0"/>
                <a:cs typeface="Arial" panose="020B0604020202020204" pitchFamily="34" charset="0"/>
              </a:rPr>
            </a:b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34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11DDE6-ED0F-2C43-916A-2E1E78254B33}"/>
              </a:ext>
            </a:extLst>
          </p:cNvPr>
          <p:cNvSpPr>
            <a:spLocks noGrp="1"/>
          </p:cNvSpPr>
          <p:nvPr>
            <p:ph type="title"/>
          </p:nvPr>
        </p:nvSpPr>
        <p:spPr>
          <a:xfrm>
            <a:off x="457200" y="-242738"/>
            <a:ext cx="8229600" cy="1143000"/>
          </a:xfrm>
        </p:spPr>
        <p:txBody>
          <a:bodyPr>
            <a:normAutofit/>
          </a:bodyPr>
          <a:lstStyle/>
          <a:p>
            <a:r>
              <a:rPr lang="pt-BR" sz="3600" b="1" dirty="0">
                <a:solidFill>
                  <a:schemeClr val="tx2">
                    <a:lumMod val="75000"/>
                  </a:schemeClr>
                </a:solidFill>
              </a:rPr>
              <a:t>Lei 13.709/2018 - LGPD</a:t>
            </a:r>
          </a:p>
        </p:txBody>
      </p:sp>
      <p:sp>
        <p:nvSpPr>
          <p:cNvPr id="3" name="Espaço Reservado para Conteúdo 2">
            <a:extLst>
              <a:ext uri="{FF2B5EF4-FFF2-40B4-BE49-F238E27FC236}">
                <a16:creationId xmlns:a16="http://schemas.microsoft.com/office/drawing/2014/main" id="{B131EC5E-5CE0-2B47-95B6-537E7420A391}"/>
              </a:ext>
            </a:extLst>
          </p:cNvPr>
          <p:cNvSpPr>
            <a:spLocks noGrp="1"/>
          </p:cNvSpPr>
          <p:nvPr>
            <p:ph idx="1"/>
          </p:nvPr>
        </p:nvSpPr>
        <p:spPr>
          <a:xfrm>
            <a:off x="120315" y="672584"/>
            <a:ext cx="8927431" cy="6185416"/>
          </a:xfrm>
        </p:spPr>
        <p:txBody>
          <a:bodyPr>
            <a:noAutofit/>
          </a:bodyPr>
          <a:lstStyle/>
          <a:p>
            <a:pPr marL="0" indent="0">
              <a:buNone/>
            </a:pP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p:sp>
        <p:nvSpPr>
          <p:cNvPr id="4" name="Retângulo 3">
            <a:extLst>
              <a:ext uri="{FF2B5EF4-FFF2-40B4-BE49-F238E27FC236}">
                <a16:creationId xmlns:a16="http://schemas.microsoft.com/office/drawing/2014/main" id="{4C5488E8-B262-4D44-A291-5EE4E393F86C}"/>
              </a:ext>
            </a:extLst>
          </p:cNvPr>
          <p:cNvSpPr/>
          <p:nvPr/>
        </p:nvSpPr>
        <p:spPr>
          <a:xfrm>
            <a:off x="96254" y="630870"/>
            <a:ext cx="8951492" cy="6647974"/>
          </a:xfrm>
          <a:prstGeom prst="rect">
            <a:avLst/>
          </a:prstGeom>
        </p:spPr>
        <p:txBody>
          <a:bodyPr wrap="square">
            <a:spAutoFit/>
          </a:bodyPr>
          <a:lstStyle/>
          <a:p>
            <a:pPr algn="just"/>
            <a:r>
              <a:rPr lang="pt-BR" dirty="0">
                <a:solidFill>
                  <a:srgbClr val="000000"/>
                </a:solidFill>
                <a:latin typeface="Arial" panose="020B0604020202020204" pitchFamily="34" charset="0"/>
              </a:rPr>
              <a:t>Art. 7º O tratamento de dados pessoais somente poderá ser realizado nas seguintes hipóteses:</a:t>
            </a:r>
          </a:p>
          <a:p>
            <a:pPr algn="just"/>
            <a:endParaRPr lang="pt-BR" sz="800" dirty="0">
              <a:solidFill>
                <a:srgbClr val="000000"/>
              </a:solidFill>
              <a:latin typeface="Arial" panose="020B0604020202020204" pitchFamily="34" charset="0"/>
            </a:endParaRPr>
          </a:p>
          <a:p>
            <a:pPr algn="just"/>
            <a:r>
              <a:rPr lang="pt-BR" dirty="0">
                <a:solidFill>
                  <a:srgbClr val="000000"/>
                </a:solidFill>
                <a:latin typeface="Arial" panose="020B0604020202020204" pitchFamily="34" charset="0"/>
              </a:rPr>
              <a:t>(...)</a:t>
            </a:r>
          </a:p>
          <a:p>
            <a:pPr algn="just"/>
            <a:endParaRPr lang="pt-BR" sz="800" dirty="0">
              <a:solidFill>
                <a:srgbClr val="000000"/>
              </a:solidFill>
              <a:latin typeface="Arial" panose="020B0604020202020204" pitchFamily="34" charset="0"/>
            </a:endParaRPr>
          </a:p>
          <a:p>
            <a:pPr algn="just"/>
            <a:r>
              <a:rPr lang="pt-BR" dirty="0">
                <a:solidFill>
                  <a:srgbClr val="000000"/>
                </a:solidFill>
                <a:latin typeface="Arial" panose="020B0604020202020204" pitchFamily="34" charset="0"/>
              </a:rPr>
              <a:t>§ 3º </a:t>
            </a:r>
            <a:r>
              <a:rPr lang="pt-BR" b="1" dirty="0">
                <a:solidFill>
                  <a:srgbClr val="0070C0"/>
                </a:solidFill>
                <a:latin typeface="Arial" panose="020B0604020202020204" pitchFamily="34" charset="0"/>
              </a:rPr>
              <a:t>O tratamento de dados pessoais cujo acesso é público deve considerar a finalidade, a boa-fé e o interesse público que justificaram sua disponibilização</a:t>
            </a:r>
            <a:r>
              <a:rPr lang="pt-BR" dirty="0">
                <a:solidFill>
                  <a:srgbClr val="000000"/>
                </a:solidFill>
                <a:latin typeface="Arial" panose="020B0604020202020204" pitchFamily="34" charset="0"/>
              </a:rPr>
              <a:t>.</a:t>
            </a:r>
          </a:p>
          <a:p>
            <a:pPr algn="just"/>
            <a:endParaRPr lang="pt-BR" sz="800" dirty="0">
              <a:solidFill>
                <a:srgbClr val="000000"/>
              </a:solidFill>
              <a:latin typeface="Arial" panose="020B0604020202020204" pitchFamily="34" charset="0"/>
            </a:endParaRPr>
          </a:p>
          <a:p>
            <a:pPr algn="just"/>
            <a:r>
              <a:rPr lang="pt-BR" dirty="0">
                <a:solidFill>
                  <a:srgbClr val="000000"/>
                </a:solidFill>
                <a:latin typeface="Arial" panose="020B0604020202020204" pitchFamily="34" charset="0"/>
              </a:rPr>
              <a:t>§ 4º </a:t>
            </a:r>
            <a:r>
              <a:rPr lang="pt-BR" b="1" dirty="0">
                <a:solidFill>
                  <a:srgbClr val="0070C0"/>
                </a:solidFill>
                <a:latin typeface="Arial" panose="020B0604020202020204" pitchFamily="34" charset="0"/>
              </a:rPr>
              <a:t>É dispensada a exigência do consentimento previsto no caput deste artigo para os dados tornados manifestamente públicos pelo titular, resguardados os direitos do titular e os princípios previstos nesta Lei.</a:t>
            </a:r>
          </a:p>
          <a:p>
            <a:pPr algn="just"/>
            <a:endParaRPr lang="pt-BR" sz="800" dirty="0">
              <a:solidFill>
                <a:srgbClr val="000000"/>
              </a:solidFill>
              <a:latin typeface="Arial" panose="020B0604020202020204" pitchFamily="34" charset="0"/>
            </a:endParaRPr>
          </a:p>
          <a:p>
            <a:pPr algn="just"/>
            <a:r>
              <a:rPr lang="pt-BR" dirty="0">
                <a:solidFill>
                  <a:srgbClr val="000000"/>
                </a:solidFill>
                <a:latin typeface="Arial" panose="020B0604020202020204" pitchFamily="34" charset="0"/>
                <a:cs typeface="Arial" panose="020B0604020202020204" pitchFamily="34" charset="0"/>
              </a:rPr>
              <a:t>§ 5º O controlador que obteve o consentimento referido no inciso </a:t>
            </a:r>
            <a:r>
              <a:rPr lang="pt-BR" dirty="0" err="1">
                <a:solidFill>
                  <a:srgbClr val="000000"/>
                </a:solidFill>
                <a:latin typeface="Arial" panose="020B0604020202020204" pitchFamily="34" charset="0"/>
                <a:cs typeface="Arial" panose="020B0604020202020204" pitchFamily="34" charset="0"/>
              </a:rPr>
              <a:t>I</a:t>
            </a:r>
            <a:r>
              <a:rPr lang="pt-BR" dirty="0">
                <a:solidFill>
                  <a:srgbClr val="000000"/>
                </a:solidFill>
                <a:latin typeface="Arial" panose="020B0604020202020204" pitchFamily="34" charset="0"/>
                <a:cs typeface="Arial" panose="020B0604020202020204" pitchFamily="34" charset="0"/>
              </a:rPr>
              <a:t> do caput deste artigo que necessitar comunicar ou compartilhar dados pessoais com outros controladores deverá obter consentimento específico do titular para esse fim, ressalvadas as hipóteses de dispensa do consentimento previstas nesta Lei.</a:t>
            </a:r>
          </a:p>
          <a:p>
            <a:pPr algn="just"/>
            <a:endParaRPr lang="pt-BR" sz="800" dirty="0">
              <a:solidFill>
                <a:srgbClr val="000000"/>
              </a:solidFill>
              <a:latin typeface="Arial" panose="020B0604020202020204" pitchFamily="34" charset="0"/>
              <a:cs typeface="Arial" panose="020B0604020202020204" pitchFamily="34" charset="0"/>
            </a:endParaRPr>
          </a:p>
          <a:p>
            <a:pPr algn="just"/>
            <a:r>
              <a:rPr lang="pt-BR" dirty="0">
                <a:solidFill>
                  <a:srgbClr val="000000"/>
                </a:solidFill>
                <a:latin typeface="Arial" panose="020B0604020202020204" pitchFamily="34" charset="0"/>
                <a:cs typeface="Arial" panose="020B0604020202020204" pitchFamily="34" charset="0"/>
              </a:rPr>
              <a:t>§ 6º A eventual dispensa da exigência do consentimento não desobriga os agentes de tratamento das demais obrigações previstas nesta Lei, especialmente da observância dos princípios gerais e da garantia dos direitos do titular.</a:t>
            </a:r>
          </a:p>
          <a:p>
            <a:pPr algn="just"/>
            <a:endParaRPr lang="pt-BR" sz="800" dirty="0">
              <a:solidFill>
                <a:srgbClr val="000000"/>
              </a:solidFill>
              <a:latin typeface="Arial" panose="020B0604020202020204" pitchFamily="34" charset="0"/>
              <a:cs typeface="Arial" panose="020B0604020202020204" pitchFamily="34" charset="0"/>
            </a:endParaRPr>
          </a:p>
          <a:p>
            <a:pPr algn="just"/>
            <a:r>
              <a:rPr lang="pt-BR" dirty="0">
                <a:solidFill>
                  <a:srgbClr val="000000"/>
                </a:solidFill>
                <a:latin typeface="Arial" panose="020B0604020202020204" pitchFamily="34" charset="0"/>
                <a:cs typeface="Arial" panose="020B0604020202020204" pitchFamily="34" charset="0"/>
              </a:rPr>
              <a:t>§ 7º </a:t>
            </a:r>
            <a:r>
              <a:rPr lang="pt-BR" b="1" dirty="0">
                <a:solidFill>
                  <a:srgbClr val="0070C0"/>
                </a:solidFill>
                <a:latin typeface="Arial" panose="020B0604020202020204" pitchFamily="34" charset="0"/>
                <a:cs typeface="Arial" panose="020B0604020202020204" pitchFamily="34" charset="0"/>
              </a:rPr>
              <a:t>O tratamento posterior dos dados pessoais a que se referem os §§ 3º e 4º deste artigo poderá ser realizado para novas finalidades, desde que observados os propósitos legítimos e específicos para o novo tratamento e a preservação dos direitos do titular, assim como os fundamentos e os princípios previstos nesta Lei</a:t>
            </a:r>
            <a:r>
              <a:rPr lang="pt-BR" dirty="0">
                <a:solidFill>
                  <a:srgbClr val="000000"/>
                </a:solidFill>
                <a:latin typeface="Arial" panose="020B0604020202020204" pitchFamily="34" charset="0"/>
                <a:cs typeface="Arial" panose="020B0604020202020204" pitchFamily="34" charset="0"/>
              </a:rPr>
              <a:t>.</a:t>
            </a:r>
          </a:p>
          <a:p>
            <a:pPr algn="just"/>
            <a:endParaRPr lang="pt-BR" dirty="0" err="1">
              <a:solidFill>
                <a:srgbClr val="000000"/>
              </a:solidFill>
              <a:latin typeface="Arial" panose="020B0604020202020204" pitchFamily="34" charset="0"/>
            </a:endParaRPr>
          </a:p>
        </p:txBody>
      </p:sp>
    </p:spTree>
    <p:extLst>
      <p:ext uri="{BB962C8B-B14F-4D97-AF65-F5344CB8AC3E}">
        <p14:creationId xmlns:p14="http://schemas.microsoft.com/office/powerpoint/2010/main" val="76341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63B51-E602-FC4D-AE1C-6F0EE002DB98}"/>
              </a:ext>
            </a:extLst>
          </p:cNvPr>
          <p:cNvSpPr>
            <a:spLocks noGrp="1"/>
          </p:cNvSpPr>
          <p:nvPr>
            <p:ph type="title"/>
          </p:nvPr>
        </p:nvSpPr>
        <p:spPr>
          <a:xfrm>
            <a:off x="457200" y="-314930"/>
            <a:ext cx="8229600" cy="1143000"/>
          </a:xfrm>
        </p:spPr>
        <p:txBody>
          <a:bodyPr>
            <a:noAutofit/>
          </a:bodyPr>
          <a:lstStyle/>
          <a:p>
            <a:r>
              <a:rPr lang="pt-BR" sz="3600" b="1" dirty="0">
                <a:solidFill>
                  <a:srgbClr val="0070C0"/>
                </a:solidFill>
              </a:rPr>
              <a:t>Lei 12.527/2011 - LAI</a:t>
            </a:r>
          </a:p>
        </p:txBody>
      </p:sp>
      <p:sp>
        <p:nvSpPr>
          <p:cNvPr id="3" name="Espaço Reservado para Conteúdo 2">
            <a:extLst>
              <a:ext uri="{FF2B5EF4-FFF2-40B4-BE49-F238E27FC236}">
                <a16:creationId xmlns:a16="http://schemas.microsoft.com/office/drawing/2014/main" id="{F839E43F-796F-CD40-B4F5-5516FC4F1DE6}"/>
              </a:ext>
            </a:extLst>
          </p:cNvPr>
          <p:cNvSpPr>
            <a:spLocks noGrp="1"/>
          </p:cNvSpPr>
          <p:nvPr>
            <p:ph idx="1"/>
          </p:nvPr>
        </p:nvSpPr>
        <p:spPr>
          <a:xfrm>
            <a:off x="29500" y="148490"/>
            <a:ext cx="9144000" cy="6539382"/>
          </a:xfrm>
        </p:spPr>
        <p:txBody>
          <a:bodyPr>
            <a:noAutofit/>
          </a:bodyPr>
          <a:lstStyle/>
          <a:p>
            <a:pPr marL="0" indent="0">
              <a:buNone/>
            </a:pPr>
            <a:endParaRPr lang="pt-BR" sz="2100" dirty="0">
              <a:latin typeface="Arial" panose="020B0604020202020204" pitchFamily="34" charset="0"/>
              <a:cs typeface="Arial" panose="020B0604020202020204" pitchFamily="34" charset="0"/>
            </a:endParaRPr>
          </a:p>
          <a:p>
            <a:pPr marL="0" indent="0" algn="just">
              <a:buNone/>
            </a:pPr>
            <a:r>
              <a:rPr lang="pt-BR" sz="2100" dirty="0">
                <a:latin typeface="Arial" panose="020B0604020202020204" pitchFamily="34" charset="0"/>
                <a:cs typeface="Arial" panose="020B0604020202020204" pitchFamily="34" charset="0"/>
              </a:rPr>
              <a:t>A Lei de Acesso a Informação, já muito tardiamente se considerarmos o cenário internacional, veio com o objetivo assegurar transparência à Administração Pública, de modo a dar efetividade aos direitos constitucionais de acesso a informação e ao de controle social sobre as atividade do Estado.</a:t>
            </a:r>
          </a:p>
          <a:p>
            <a:pPr marL="0" indent="0" algn="just">
              <a:buNone/>
            </a:pPr>
            <a:endParaRPr lang="pt-BR" sz="2100" dirty="0">
              <a:latin typeface="Arial" panose="020B0604020202020204" pitchFamily="34" charset="0"/>
              <a:cs typeface="Arial" panose="020B0604020202020204" pitchFamily="34" charset="0"/>
            </a:endParaRPr>
          </a:p>
          <a:p>
            <a:pPr marL="0" indent="0" algn="just">
              <a:buNone/>
            </a:pPr>
            <a:r>
              <a:rPr lang="pt-BR" sz="2100" dirty="0">
                <a:latin typeface="Arial" panose="020B0604020202020204" pitchFamily="34" charset="0"/>
                <a:cs typeface="Arial" panose="020B0604020202020204" pitchFamily="34" charset="0"/>
              </a:rPr>
              <a:t>O direito de acesso a informação está sujeito também a limites de duas ordens:</a:t>
            </a:r>
          </a:p>
          <a:p>
            <a:pPr algn="just">
              <a:buFontTx/>
              <a:buChar char="-"/>
            </a:pPr>
            <a:r>
              <a:rPr lang="pt-BR" sz="2100" dirty="0">
                <a:latin typeface="Arial" panose="020B0604020202020204" pitchFamily="34" charset="0"/>
                <a:cs typeface="Arial" panose="020B0604020202020204" pitchFamily="34" charset="0"/>
              </a:rPr>
              <a:t>Interesse público, tais como:</a:t>
            </a:r>
          </a:p>
          <a:p>
            <a:pPr marL="0" indent="0" algn="just">
              <a:buNone/>
            </a:pPr>
            <a:r>
              <a:rPr lang="pt-BR" sz="2100" dirty="0">
                <a:latin typeface="Arial" panose="020B0604020202020204" pitchFamily="34" charset="0"/>
                <a:cs typeface="Arial" panose="020B0604020202020204" pitchFamily="34" charset="0"/>
              </a:rPr>
              <a:t>segurança nacional / investigações criminais / políticas externas (art. 23)</a:t>
            </a:r>
          </a:p>
          <a:p>
            <a:pPr marL="0" indent="0" algn="just">
              <a:buNone/>
            </a:pPr>
            <a:endParaRPr lang="pt-BR" sz="2100" dirty="0">
              <a:latin typeface="Arial" panose="020B0604020202020204" pitchFamily="34" charset="0"/>
              <a:cs typeface="Arial" panose="020B0604020202020204" pitchFamily="34" charset="0"/>
            </a:endParaRPr>
          </a:p>
          <a:p>
            <a:pPr algn="just">
              <a:buFontTx/>
              <a:buChar char="-"/>
            </a:pPr>
            <a:r>
              <a:rPr lang="pt-BR" sz="2100" dirty="0">
                <a:latin typeface="Arial" panose="020B0604020202020204" pitchFamily="34" charset="0"/>
                <a:cs typeface="Arial" panose="020B0604020202020204" pitchFamily="34" charset="0"/>
              </a:rPr>
              <a:t>Direitos e interesses privados, tais como:</a:t>
            </a:r>
          </a:p>
          <a:p>
            <a:pPr marL="0" indent="0" algn="just">
              <a:buNone/>
            </a:pPr>
            <a:r>
              <a:rPr lang="pt-BR" sz="2100" dirty="0">
                <a:latin typeface="Arial" panose="020B0604020202020204" pitchFamily="34" charset="0"/>
                <a:cs typeface="Arial" panose="020B0604020202020204" pitchFamily="34" charset="0"/>
              </a:rPr>
              <a:t>segredo industrial (art. 21) / </a:t>
            </a:r>
            <a:r>
              <a:rPr lang="pt-BR" sz="2100" b="1" dirty="0">
                <a:solidFill>
                  <a:srgbClr val="0070C0"/>
                </a:solidFill>
                <a:latin typeface="Arial" panose="020B0604020202020204" pitchFamily="34" charset="0"/>
                <a:cs typeface="Arial" panose="020B0604020202020204" pitchFamily="34" charset="0"/>
              </a:rPr>
              <a:t>tratamento de informações pessoais (art. 31)</a:t>
            </a:r>
          </a:p>
          <a:p>
            <a:pPr algn="just">
              <a:buFontTx/>
              <a:buChar char="-"/>
            </a:pPr>
            <a:endParaRPr lang="pt-BR" sz="2100" dirty="0">
              <a:latin typeface="Arial" panose="020B0604020202020204" pitchFamily="34" charset="0"/>
              <a:cs typeface="Arial" panose="020B0604020202020204" pitchFamily="34" charset="0"/>
            </a:endParaRPr>
          </a:p>
          <a:p>
            <a:pPr marL="0" indent="0" algn="just">
              <a:buNone/>
            </a:pPr>
            <a:r>
              <a:rPr lang="pt-BR" sz="1800" i="1" dirty="0">
                <a:latin typeface="Arial" panose="020B0604020202020204" pitchFamily="34" charset="0"/>
                <a:cs typeface="Arial" panose="020B0604020202020204" pitchFamily="34" charset="0"/>
              </a:rPr>
              <a:t>IDP CURSOS E PROJETOS LTDA, LAURA SCHERTEL FERREIRA MENDES. Privacidade, proteção de dados e defesa do consumidor - Linhas gerais de um novo direito fundamental . Edição do </a:t>
            </a:r>
            <a:r>
              <a:rPr lang="pt-BR" sz="1800" i="1" dirty="0" err="1">
                <a:latin typeface="Arial" panose="020B0604020202020204" pitchFamily="34" charset="0"/>
                <a:cs typeface="Arial" panose="020B0604020202020204" pitchFamily="34" charset="0"/>
              </a:rPr>
              <a:t>Kindle</a:t>
            </a:r>
            <a:r>
              <a:rPr lang="pt-BR" sz="1800" i="1" dirty="0">
                <a:latin typeface="Arial" panose="020B0604020202020204" pitchFamily="34" charset="0"/>
                <a:cs typeface="Arial" panose="020B0604020202020204" pitchFamily="34" charset="0"/>
              </a:rPr>
              <a:t>.</a:t>
            </a:r>
          </a:p>
          <a:p>
            <a:pPr marL="0" indent="0" algn="just">
              <a:buNone/>
            </a:pPr>
            <a:endParaRPr lang="pt-BR" sz="2100" dirty="0">
              <a:latin typeface="Arial" panose="020B0604020202020204" pitchFamily="34" charset="0"/>
              <a:cs typeface="Arial" panose="020B0604020202020204" pitchFamily="34" charset="0"/>
            </a:endParaRPr>
          </a:p>
          <a:p>
            <a:pPr marL="0" indent="0" algn="just">
              <a:buNone/>
            </a:pPr>
            <a:br>
              <a:rPr lang="pt-BR" sz="2100" dirty="0">
                <a:latin typeface="Arial" panose="020B0604020202020204" pitchFamily="34" charset="0"/>
                <a:cs typeface="Arial" panose="020B0604020202020204" pitchFamily="34" charset="0"/>
              </a:rPr>
            </a:br>
            <a:endParaRPr lang="pt-B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17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63B51-E602-FC4D-AE1C-6F0EE002DB98}"/>
              </a:ext>
            </a:extLst>
          </p:cNvPr>
          <p:cNvSpPr>
            <a:spLocks noGrp="1"/>
          </p:cNvSpPr>
          <p:nvPr>
            <p:ph type="title"/>
          </p:nvPr>
        </p:nvSpPr>
        <p:spPr>
          <a:xfrm>
            <a:off x="457200" y="-314930"/>
            <a:ext cx="8229600" cy="1143000"/>
          </a:xfrm>
        </p:spPr>
        <p:txBody>
          <a:bodyPr>
            <a:noAutofit/>
          </a:bodyPr>
          <a:lstStyle/>
          <a:p>
            <a:r>
              <a:rPr lang="pt-BR" sz="3600" b="1" dirty="0">
                <a:solidFill>
                  <a:srgbClr val="0070C0"/>
                </a:solidFill>
              </a:rPr>
              <a:t>Lei 12.527/2011 - LAI</a:t>
            </a:r>
          </a:p>
        </p:txBody>
      </p:sp>
      <p:sp>
        <p:nvSpPr>
          <p:cNvPr id="3" name="Espaço Reservado para Conteúdo 2">
            <a:extLst>
              <a:ext uri="{FF2B5EF4-FFF2-40B4-BE49-F238E27FC236}">
                <a16:creationId xmlns:a16="http://schemas.microsoft.com/office/drawing/2014/main" id="{F839E43F-796F-CD40-B4F5-5516FC4F1DE6}"/>
              </a:ext>
            </a:extLst>
          </p:cNvPr>
          <p:cNvSpPr>
            <a:spLocks noGrp="1"/>
          </p:cNvSpPr>
          <p:nvPr>
            <p:ph idx="1"/>
          </p:nvPr>
        </p:nvSpPr>
        <p:spPr>
          <a:xfrm>
            <a:off x="29500" y="553566"/>
            <a:ext cx="9144000" cy="6539382"/>
          </a:xfrm>
        </p:spPr>
        <p:txBody>
          <a:bodyPr>
            <a:noAutofit/>
          </a:bodyPr>
          <a:lstStyle/>
          <a:p>
            <a:pPr marL="0" indent="0">
              <a:buNone/>
            </a:pPr>
            <a:r>
              <a:rPr lang="pt-BR" sz="1800" dirty="0">
                <a:latin typeface="Arial" panose="020B0604020202020204" pitchFamily="34" charset="0"/>
                <a:cs typeface="Arial" panose="020B0604020202020204" pitchFamily="34" charset="0"/>
              </a:rPr>
              <a:t>Art. 4º Para os efeitos desta Lei, considera-se:</a:t>
            </a:r>
          </a:p>
          <a:p>
            <a:pPr marL="0" indent="0">
              <a:buNone/>
            </a:pPr>
            <a:r>
              <a:rPr lang="pt-BR" sz="1800" dirty="0">
                <a:latin typeface="Arial" panose="020B0604020202020204" pitchFamily="34" charset="0"/>
                <a:cs typeface="Arial" panose="020B0604020202020204" pitchFamily="34" charset="0"/>
              </a:rPr>
              <a:t>(...)</a:t>
            </a:r>
          </a:p>
          <a:p>
            <a:pPr marL="0" indent="0">
              <a:buNone/>
            </a:pPr>
            <a:r>
              <a:rPr lang="pt-BR" sz="1800" dirty="0">
                <a:latin typeface="Arial" panose="020B0604020202020204" pitchFamily="34" charset="0"/>
                <a:cs typeface="Arial" panose="020B0604020202020204" pitchFamily="34" charset="0"/>
              </a:rPr>
              <a:t>IV - informação pessoal: aquela relacionada à pessoa natural identificada ou identificável;</a:t>
            </a:r>
          </a:p>
          <a:p>
            <a:pPr marL="0" indent="0">
              <a:buNone/>
            </a:pPr>
            <a:r>
              <a:rPr lang="pt-BR" sz="1800" dirty="0">
                <a:latin typeface="Arial" panose="020B0604020202020204" pitchFamily="34" charset="0"/>
                <a:cs typeface="Arial" panose="020B0604020202020204" pitchFamily="34" charset="0"/>
              </a:rPr>
              <a:t>V - tratamento da informação: conjunto de ações referentes à produção, recepção, classificação, utilização, acesso, reprodução, transporte, transmissão, distribuição, arquivamento, armazenamento, eliminação, avaliação, destinação ou controle da informação;</a:t>
            </a:r>
          </a:p>
          <a:p>
            <a:pPr marL="0" indent="0">
              <a:buNone/>
            </a:pPr>
            <a:endParaRPr lang="pt-BR" sz="800" dirty="0">
              <a:latin typeface="Arial" panose="020B0604020202020204" pitchFamily="34" charset="0"/>
              <a:cs typeface="Arial" panose="020B0604020202020204" pitchFamily="34" charset="0"/>
            </a:endParaRPr>
          </a:p>
          <a:p>
            <a:pPr marL="0" indent="0">
              <a:buNone/>
            </a:pPr>
            <a:r>
              <a:rPr lang="pt-BR" sz="1800" dirty="0">
                <a:latin typeface="Arial" panose="020B0604020202020204" pitchFamily="34" charset="0"/>
                <a:cs typeface="Arial" panose="020B0604020202020204" pitchFamily="34" charset="0"/>
              </a:rPr>
              <a:t>Art. 31. O tratamento das informações pessoais deve ser feito de forma transparente e com respeito à intimidade, vida privada, honra e imagem das pessoas, bem como às liberdades e garantias individuais.</a:t>
            </a:r>
          </a:p>
          <a:p>
            <a:pPr marL="0" indent="0">
              <a:buNone/>
            </a:pPr>
            <a:endParaRPr lang="pt-BR" sz="800" dirty="0">
              <a:latin typeface="Arial" panose="020B0604020202020204" pitchFamily="34" charset="0"/>
              <a:cs typeface="Arial" panose="020B0604020202020204" pitchFamily="34" charset="0"/>
            </a:endParaRPr>
          </a:p>
          <a:p>
            <a:pPr marL="0" indent="0">
              <a:buNone/>
            </a:pPr>
            <a:r>
              <a:rPr lang="pt-BR" sz="1800" dirty="0">
                <a:latin typeface="Arial" panose="020B0604020202020204" pitchFamily="34" charset="0"/>
                <a:cs typeface="Arial" panose="020B0604020202020204" pitchFamily="34" charset="0"/>
              </a:rPr>
              <a:t>§ 1º </a:t>
            </a:r>
            <a:r>
              <a:rPr lang="pt-BR" sz="1800" dirty="0">
                <a:solidFill>
                  <a:srgbClr val="0070C0"/>
                </a:solidFill>
                <a:latin typeface="Arial" panose="020B0604020202020204" pitchFamily="34" charset="0"/>
                <a:cs typeface="Arial" panose="020B0604020202020204" pitchFamily="34" charset="0"/>
              </a:rPr>
              <a:t>As informações pessoais</a:t>
            </a:r>
            <a:r>
              <a:rPr lang="pt-BR" sz="1800" dirty="0">
                <a:latin typeface="Arial" panose="020B0604020202020204" pitchFamily="34" charset="0"/>
                <a:cs typeface="Arial" panose="020B0604020202020204" pitchFamily="34" charset="0"/>
              </a:rPr>
              <a:t>, a que se refere este artigo, relativas à intimidade, vida privada, honra e imagem:</a:t>
            </a:r>
          </a:p>
          <a:p>
            <a:pPr marL="0" indent="0">
              <a:buNone/>
            </a:pPr>
            <a:r>
              <a:rPr lang="pt-BR" sz="1800" dirty="0" err="1">
                <a:latin typeface="Arial" panose="020B0604020202020204" pitchFamily="34" charset="0"/>
                <a:cs typeface="Arial" panose="020B0604020202020204" pitchFamily="34" charset="0"/>
              </a:rPr>
              <a:t>I</a:t>
            </a:r>
            <a:r>
              <a:rPr lang="pt-BR" sz="1800" dirty="0">
                <a:latin typeface="Arial" panose="020B0604020202020204" pitchFamily="34" charset="0"/>
                <a:cs typeface="Arial" panose="020B0604020202020204" pitchFamily="34" charset="0"/>
              </a:rPr>
              <a:t> - terão seu </a:t>
            </a:r>
            <a:r>
              <a:rPr lang="pt-BR" sz="1800" dirty="0">
                <a:solidFill>
                  <a:srgbClr val="0070C0"/>
                </a:solidFill>
                <a:latin typeface="Arial" panose="020B0604020202020204" pitchFamily="34" charset="0"/>
                <a:cs typeface="Arial" panose="020B0604020202020204" pitchFamily="34" charset="0"/>
              </a:rPr>
              <a:t>acesso restrito, independentemente de classificação de sigilo e pelo prazo máximo de 100 (cem) anos a contar da sua data de produção, a agentes públicos legalmente autorizados e à pessoa a que elas se referirem</a:t>
            </a:r>
            <a:r>
              <a:rPr lang="pt-BR" sz="1800" dirty="0">
                <a:latin typeface="Arial" panose="020B0604020202020204" pitchFamily="34" charset="0"/>
                <a:cs typeface="Arial" panose="020B0604020202020204" pitchFamily="34" charset="0"/>
              </a:rPr>
              <a:t>; e</a:t>
            </a:r>
          </a:p>
          <a:p>
            <a:pPr marL="0" indent="0">
              <a:buNone/>
            </a:pPr>
            <a:r>
              <a:rPr lang="pt-BR" sz="1800" dirty="0">
                <a:latin typeface="Arial" panose="020B0604020202020204" pitchFamily="34" charset="0"/>
                <a:cs typeface="Arial" panose="020B0604020202020204" pitchFamily="34" charset="0"/>
              </a:rPr>
              <a:t>II - poderão ter autorizada sua divulgação ou acesso por terceiros diante de </a:t>
            </a:r>
            <a:r>
              <a:rPr lang="pt-BR" sz="1800" dirty="0">
                <a:solidFill>
                  <a:srgbClr val="0070C0"/>
                </a:solidFill>
                <a:latin typeface="Arial" panose="020B0604020202020204" pitchFamily="34" charset="0"/>
                <a:cs typeface="Arial" panose="020B0604020202020204" pitchFamily="34" charset="0"/>
              </a:rPr>
              <a:t>previsão legal ou consentimento expresso da pessoa a que elas se referirem.</a:t>
            </a:r>
          </a:p>
          <a:p>
            <a:pPr marL="0" indent="0">
              <a:buNone/>
            </a:pPr>
            <a:r>
              <a:rPr lang="pt-BR" sz="1800" dirty="0">
                <a:latin typeface="Arial" panose="020B0604020202020204" pitchFamily="34" charset="0"/>
                <a:cs typeface="Arial" panose="020B0604020202020204" pitchFamily="34" charset="0"/>
              </a:rPr>
              <a:t>§ 2º Aquele que obtiver acesso às informações de que trata este artigo será responsabilizado por seu uso indevido.</a:t>
            </a:r>
          </a:p>
          <a:p>
            <a:pPr marL="0" indent="0" algn="just">
              <a:buNone/>
            </a:pPr>
            <a:br>
              <a:rPr lang="pt-BR" sz="1800" dirty="0">
                <a:latin typeface="Arial" panose="020B0604020202020204" pitchFamily="34" charset="0"/>
                <a:cs typeface="Arial" panose="020B0604020202020204" pitchFamily="34" charset="0"/>
              </a:rPr>
            </a:br>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210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63B51-E602-FC4D-AE1C-6F0EE002DB98}"/>
              </a:ext>
            </a:extLst>
          </p:cNvPr>
          <p:cNvSpPr>
            <a:spLocks noGrp="1"/>
          </p:cNvSpPr>
          <p:nvPr>
            <p:ph type="title"/>
          </p:nvPr>
        </p:nvSpPr>
        <p:spPr>
          <a:xfrm>
            <a:off x="457200" y="-314930"/>
            <a:ext cx="8229600" cy="1143000"/>
          </a:xfrm>
        </p:spPr>
        <p:txBody>
          <a:bodyPr>
            <a:noAutofit/>
          </a:bodyPr>
          <a:lstStyle/>
          <a:p>
            <a:r>
              <a:rPr lang="pt-BR" sz="3600" b="1" dirty="0">
                <a:solidFill>
                  <a:srgbClr val="0070C0"/>
                </a:solidFill>
              </a:rPr>
              <a:t>Lei 12.527/2011  - LAI</a:t>
            </a:r>
          </a:p>
        </p:txBody>
      </p:sp>
      <p:sp>
        <p:nvSpPr>
          <p:cNvPr id="3" name="Espaço Reservado para Conteúdo 2">
            <a:extLst>
              <a:ext uri="{FF2B5EF4-FFF2-40B4-BE49-F238E27FC236}">
                <a16:creationId xmlns:a16="http://schemas.microsoft.com/office/drawing/2014/main" id="{F839E43F-796F-CD40-B4F5-5516FC4F1DE6}"/>
              </a:ext>
            </a:extLst>
          </p:cNvPr>
          <p:cNvSpPr>
            <a:spLocks noGrp="1"/>
          </p:cNvSpPr>
          <p:nvPr>
            <p:ph idx="1"/>
          </p:nvPr>
        </p:nvSpPr>
        <p:spPr>
          <a:xfrm>
            <a:off x="29500" y="137859"/>
            <a:ext cx="9144000" cy="6539382"/>
          </a:xfrm>
        </p:spPr>
        <p:txBody>
          <a:bodyPr>
            <a:noAutofit/>
          </a:bodyPr>
          <a:lstStyle/>
          <a:p>
            <a:pPr marL="0" indent="0">
              <a:buNone/>
            </a:pPr>
            <a:endParaRPr lang="pt-BR" sz="2100" dirty="0">
              <a:latin typeface="Arial" panose="020B0604020202020204" pitchFamily="34" charset="0"/>
              <a:cs typeface="Arial" panose="020B0604020202020204" pitchFamily="34" charset="0"/>
            </a:endParaRPr>
          </a:p>
          <a:p>
            <a:pPr marL="0" indent="0">
              <a:buNone/>
            </a:pPr>
            <a:r>
              <a:rPr lang="pt-BR" sz="1800" dirty="0">
                <a:latin typeface="Arial" panose="020B0604020202020204" pitchFamily="34" charset="0"/>
                <a:cs typeface="Arial" panose="020B0604020202020204" pitchFamily="34" charset="0"/>
              </a:rPr>
              <a:t>Art. 31. O tratamento das informações pessoais deve ser feito de forma transparente e com respeito à intimidade, vida privada, honra e imagem das pessoas, bem como às liberdades e garantias individuais.</a:t>
            </a:r>
          </a:p>
          <a:p>
            <a:pPr marL="0" indent="0">
              <a:buNone/>
            </a:pPr>
            <a:r>
              <a:rPr lang="pt-BR" sz="1800" dirty="0">
                <a:latin typeface="Arial" panose="020B0604020202020204" pitchFamily="34" charset="0"/>
                <a:cs typeface="Arial" panose="020B0604020202020204" pitchFamily="34" charset="0"/>
              </a:rPr>
              <a:t>(...)</a:t>
            </a:r>
          </a:p>
          <a:p>
            <a:pPr marL="0" indent="0">
              <a:buNone/>
            </a:pPr>
            <a:r>
              <a:rPr lang="pt-BR" sz="1800" dirty="0">
                <a:latin typeface="Arial" panose="020B0604020202020204" pitchFamily="34" charset="0"/>
                <a:cs typeface="Arial" panose="020B0604020202020204" pitchFamily="34" charset="0"/>
              </a:rPr>
              <a:t>§ 3º O consentimento referido no inciso II do § 1º não será exigido quando as informações forem necessárias:</a:t>
            </a:r>
          </a:p>
          <a:p>
            <a:pPr marL="0" indent="0">
              <a:buNone/>
            </a:pPr>
            <a:r>
              <a:rPr lang="pt-BR" sz="1800" dirty="0" err="1">
                <a:latin typeface="Arial" panose="020B0604020202020204" pitchFamily="34" charset="0"/>
                <a:cs typeface="Arial" panose="020B0604020202020204" pitchFamily="34" charset="0"/>
              </a:rPr>
              <a:t>I</a:t>
            </a:r>
            <a:r>
              <a:rPr lang="pt-BR" sz="1800" dirty="0">
                <a:latin typeface="Arial" panose="020B0604020202020204" pitchFamily="34" charset="0"/>
                <a:cs typeface="Arial" panose="020B0604020202020204" pitchFamily="34" charset="0"/>
              </a:rPr>
              <a:t> - à prevenção e diagnóstico médico, quando a pessoa estiver física ou legalmente incapaz, e para utilização única e exclusivamente para o tratamento médico;</a:t>
            </a:r>
          </a:p>
          <a:p>
            <a:pPr marL="0" indent="0">
              <a:buNone/>
            </a:pPr>
            <a:r>
              <a:rPr lang="pt-BR" sz="1800" dirty="0">
                <a:latin typeface="Arial" panose="020B0604020202020204" pitchFamily="34" charset="0"/>
                <a:cs typeface="Arial" panose="020B0604020202020204" pitchFamily="34" charset="0"/>
              </a:rPr>
              <a:t>II - à realização de estatísticas e pesquisas científicas de evidente interesse público ou geral, previstos em lei, sendo vedada a identificação da pessoa a que as informações se referirem;</a:t>
            </a:r>
          </a:p>
          <a:p>
            <a:pPr marL="0" indent="0">
              <a:buNone/>
            </a:pPr>
            <a:r>
              <a:rPr lang="pt-BR" sz="1800" dirty="0">
                <a:latin typeface="Arial" panose="020B0604020202020204" pitchFamily="34" charset="0"/>
                <a:cs typeface="Arial" panose="020B0604020202020204" pitchFamily="34" charset="0"/>
              </a:rPr>
              <a:t>III - ao cumprimento de ordem judicial;</a:t>
            </a:r>
          </a:p>
          <a:p>
            <a:pPr marL="0" indent="0">
              <a:buNone/>
            </a:pPr>
            <a:r>
              <a:rPr lang="pt-BR" sz="1800" dirty="0">
                <a:latin typeface="Arial" panose="020B0604020202020204" pitchFamily="34" charset="0"/>
                <a:cs typeface="Arial" panose="020B0604020202020204" pitchFamily="34" charset="0"/>
              </a:rPr>
              <a:t>IV - à defesa de direitos humanos; ou</a:t>
            </a:r>
          </a:p>
          <a:p>
            <a:pPr marL="0" indent="0">
              <a:buNone/>
            </a:pPr>
            <a:r>
              <a:rPr lang="pt-BR" sz="1800" dirty="0">
                <a:latin typeface="Arial" panose="020B0604020202020204" pitchFamily="34" charset="0"/>
                <a:cs typeface="Arial" panose="020B0604020202020204" pitchFamily="34" charset="0"/>
              </a:rPr>
              <a:t>V - à proteção do interesse público e geral preponderante.</a:t>
            </a:r>
          </a:p>
          <a:p>
            <a:pPr marL="0" indent="0">
              <a:buNone/>
            </a:pPr>
            <a:r>
              <a:rPr lang="pt-BR" sz="1800" dirty="0">
                <a:latin typeface="Arial" panose="020B0604020202020204" pitchFamily="34" charset="0"/>
                <a:cs typeface="Arial" panose="020B0604020202020204" pitchFamily="34" charset="0"/>
              </a:rPr>
              <a:t>§ 4º A restrição de acesso à informação relativa à vida privada, honra e imagem de pessoa não poderá ser invocada com o intuito de prejudicar processo de apuração de irregularidades em que o titular das informações estiver envolvido, bem como em ações voltadas para a recuperação de fatos históricos de maior relevância.</a:t>
            </a:r>
          </a:p>
          <a:p>
            <a:pPr marL="0" indent="0">
              <a:buNone/>
            </a:pPr>
            <a:r>
              <a:rPr lang="pt-BR" sz="1800" dirty="0">
                <a:latin typeface="Arial" panose="020B0604020202020204" pitchFamily="34" charset="0"/>
                <a:cs typeface="Arial" panose="020B0604020202020204" pitchFamily="34" charset="0"/>
              </a:rPr>
              <a:t>§ 5º Regulamento disporá sobre os procedimentos para tratamento de informação pessoal.</a:t>
            </a:r>
          </a:p>
          <a:p>
            <a:pPr marL="0" indent="0" algn="just">
              <a:buNone/>
            </a:pPr>
            <a:endParaRPr lang="pt-BR" sz="1800" dirty="0">
              <a:latin typeface="Arial" panose="020B0604020202020204" pitchFamily="34" charset="0"/>
              <a:cs typeface="Arial" panose="020B0604020202020204" pitchFamily="34" charset="0"/>
            </a:endParaRPr>
          </a:p>
          <a:p>
            <a:pPr marL="0" indent="0" algn="just">
              <a:buNone/>
            </a:pPr>
            <a:br>
              <a:rPr lang="pt-BR" sz="1800" dirty="0">
                <a:latin typeface="Arial" panose="020B0604020202020204" pitchFamily="34" charset="0"/>
                <a:cs typeface="Arial" panose="020B0604020202020204" pitchFamily="34" charset="0"/>
              </a:rPr>
            </a:br>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322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63B51-E602-FC4D-AE1C-6F0EE002DB98}"/>
              </a:ext>
            </a:extLst>
          </p:cNvPr>
          <p:cNvSpPr>
            <a:spLocks noGrp="1"/>
          </p:cNvSpPr>
          <p:nvPr>
            <p:ph type="title"/>
          </p:nvPr>
        </p:nvSpPr>
        <p:spPr>
          <a:xfrm>
            <a:off x="457200" y="-134169"/>
            <a:ext cx="8229600" cy="1143000"/>
          </a:xfrm>
        </p:spPr>
        <p:txBody>
          <a:bodyPr>
            <a:noAutofit/>
          </a:bodyPr>
          <a:lstStyle/>
          <a:p>
            <a:r>
              <a:rPr lang="pt-BR" sz="3600" b="1" dirty="0">
                <a:solidFill>
                  <a:srgbClr val="0070C0"/>
                </a:solidFill>
              </a:rPr>
              <a:t>Decreto 7.724/2012 – Regulamento LAI</a:t>
            </a:r>
          </a:p>
        </p:txBody>
      </p:sp>
      <p:sp>
        <p:nvSpPr>
          <p:cNvPr id="3" name="Espaço Reservado para Conteúdo 2">
            <a:extLst>
              <a:ext uri="{FF2B5EF4-FFF2-40B4-BE49-F238E27FC236}">
                <a16:creationId xmlns:a16="http://schemas.microsoft.com/office/drawing/2014/main" id="{F839E43F-796F-CD40-B4F5-5516FC4F1DE6}"/>
              </a:ext>
            </a:extLst>
          </p:cNvPr>
          <p:cNvSpPr>
            <a:spLocks noGrp="1"/>
          </p:cNvSpPr>
          <p:nvPr>
            <p:ph idx="1"/>
          </p:nvPr>
        </p:nvSpPr>
        <p:spPr>
          <a:xfrm>
            <a:off x="1" y="1113321"/>
            <a:ext cx="9144000" cy="4525963"/>
          </a:xfrm>
        </p:spPr>
        <p:txBody>
          <a:bodyPr>
            <a:noAutofit/>
          </a:bodyPr>
          <a:lstStyle/>
          <a:p>
            <a:pPr marL="0" indent="0" algn="just">
              <a:buNone/>
            </a:pPr>
            <a:r>
              <a:rPr lang="pt-BR" sz="2100" dirty="0">
                <a:latin typeface="Arial" panose="020B0604020202020204" pitchFamily="34" charset="0"/>
                <a:cs typeface="Arial" panose="020B0604020202020204" pitchFamily="34" charset="0"/>
              </a:rPr>
              <a:t>Regulamenta a Lei nº 12.527, de 18 de novembro de 2011, que dispõe sobre o acesso a informações previsto no inciso XXXIII do </a:t>
            </a:r>
            <a:r>
              <a:rPr lang="pt-BR" sz="2100" b="1" dirty="0">
                <a:latin typeface="Arial" panose="020B0604020202020204" pitchFamily="34" charset="0"/>
                <a:cs typeface="Arial" panose="020B0604020202020204" pitchFamily="34" charset="0"/>
              </a:rPr>
              <a:t>caput </a:t>
            </a:r>
            <a:r>
              <a:rPr lang="pt-BR" sz="2100" dirty="0">
                <a:latin typeface="Arial" panose="020B0604020202020204" pitchFamily="34" charset="0"/>
                <a:cs typeface="Arial" panose="020B0604020202020204" pitchFamily="34" charset="0"/>
              </a:rPr>
              <a:t>do art. 5º, no inciso II do § 3º do art. 37 e no § 2º do art. 216 da Constituição</a:t>
            </a:r>
          </a:p>
          <a:p>
            <a:pPr marL="0" indent="0" algn="just">
              <a:buNone/>
            </a:pPr>
            <a:endParaRPr lang="pt-BR" sz="2100" dirty="0">
              <a:latin typeface="Arial" panose="020B0604020202020204" pitchFamily="34" charset="0"/>
              <a:cs typeface="Arial" panose="020B0604020202020204" pitchFamily="34" charset="0"/>
            </a:endParaRPr>
          </a:p>
          <a:p>
            <a:pPr marL="0" indent="0">
              <a:buNone/>
            </a:pPr>
            <a:r>
              <a:rPr lang="pt-BR" sz="2100" dirty="0">
                <a:latin typeface="Arial" panose="020B0604020202020204" pitchFamily="34" charset="0"/>
                <a:cs typeface="Arial" panose="020B0604020202020204" pitchFamily="34" charset="0"/>
              </a:rPr>
              <a:t>Art. 3º Para os efeitos deste Decreto, considera-se:</a:t>
            </a:r>
          </a:p>
          <a:p>
            <a:pPr marL="0" indent="0">
              <a:buNone/>
            </a:pPr>
            <a:r>
              <a:rPr lang="pt-BR" sz="2100" dirty="0">
                <a:latin typeface="Arial" panose="020B0604020202020204" pitchFamily="34" charset="0"/>
                <a:cs typeface="Arial" panose="020B0604020202020204" pitchFamily="34" charset="0"/>
              </a:rPr>
              <a:t>(...)</a:t>
            </a:r>
          </a:p>
          <a:p>
            <a:pPr marL="0" indent="0">
              <a:buNone/>
            </a:pPr>
            <a:r>
              <a:rPr lang="pt-BR" sz="2100" dirty="0">
                <a:latin typeface="Arial" panose="020B0604020202020204" pitchFamily="34" charset="0"/>
                <a:cs typeface="Arial" panose="020B0604020202020204" pitchFamily="34" charset="0"/>
              </a:rPr>
              <a:t>V - informação pessoal - informação relacionada à pessoa natural identificada ou identificável, relativa à intimidade, vida privada, honra e imagem;</a:t>
            </a:r>
          </a:p>
          <a:p>
            <a:pPr marL="0" indent="0">
              <a:buNone/>
            </a:pPr>
            <a:r>
              <a:rPr lang="pt-BR" sz="2100" dirty="0">
                <a:latin typeface="Arial" panose="020B0604020202020204" pitchFamily="34" charset="0"/>
                <a:cs typeface="Arial" panose="020B0604020202020204" pitchFamily="34" charset="0"/>
              </a:rPr>
              <a:t>VI - tratamento da informação - conjunto de ações referentes à produção, recepção, classificação, utilização, acesso, reprodução, transporte, transmissão, distribuição, arquivamento, armazenamento, eliminação, avaliação, destinação ou controle da informação;</a:t>
            </a:r>
          </a:p>
          <a:p>
            <a:pPr marL="0" indent="0">
              <a:buNone/>
            </a:pPr>
            <a:endParaRPr lang="pt-BR" sz="2100" dirty="0">
              <a:latin typeface="Arial" panose="020B0604020202020204" pitchFamily="34" charset="0"/>
              <a:cs typeface="Arial" panose="020B0604020202020204" pitchFamily="34" charset="0"/>
            </a:endParaRPr>
          </a:p>
          <a:p>
            <a:pPr marL="0" indent="0">
              <a:buNone/>
            </a:pPr>
            <a:r>
              <a:rPr lang="pt-BR" sz="2100" dirty="0" err="1">
                <a:latin typeface="Arial" panose="020B0604020202020204" pitchFamily="34" charset="0"/>
                <a:cs typeface="Arial" panose="020B0604020202020204" pitchFamily="34" charset="0"/>
              </a:rPr>
              <a:t>Arts</a:t>
            </a:r>
            <a:r>
              <a:rPr lang="pt-BR" sz="2100" dirty="0">
                <a:latin typeface="Arial" panose="020B0604020202020204" pitchFamily="34" charset="0"/>
                <a:cs typeface="Arial" panose="020B0604020202020204" pitchFamily="34" charset="0"/>
              </a:rPr>
              <a:t>. 55 a 62 </a:t>
            </a:r>
          </a:p>
          <a:p>
            <a:pPr marL="0" indent="0">
              <a:buNone/>
            </a:pPr>
            <a:br>
              <a:rPr lang="pt-BR" sz="2100" dirty="0">
                <a:latin typeface="Arial" panose="020B0604020202020204" pitchFamily="34" charset="0"/>
                <a:cs typeface="Arial" panose="020B0604020202020204" pitchFamily="34" charset="0"/>
              </a:rPr>
            </a:br>
            <a:endParaRPr lang="pt-BR"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157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3AD4D5-BE98-FA43-ADD3-C5CF34A53E20}"/>
              </a:ext>
            </a:extLst>
          </p:cNvPr>
          <p:cNvSpPr>
            <a:spLocks noGrp="1"/>
          </p:cNvSpPr>
          <p:nvPr>
            <p:ph type="title"/>
          </p:nvPr>
        </p:nvSpPr>
        <p:spPr>
          <a:xfrm>
            <a:off x="457200" y="-203839"/>
            <a:ext cx="8229600" cy="1143000"/>
          </a:xfrm>
        </p:spPr>
        <p:txBody>
          <a:bodyPr>
            <a:normAutofit/>
          </a:bodyPr>
          <a:lstStyle/>
          <a:p>
            <a:r>
              <a:rPr lang="pt-BR" sz="3600" b="1" dirty="0">
                <a:solidFill>
                  <a:srgbClr val="0070C0"/>
                </a:solidFill>
                <a:latin typeface="Arial" panose="020B0604020202020204" pitchFamily="34" charset="0"/>
                <a:cs typeface="Arial" panose="020B0604020202020204" pitchFamily="34" charset="0"/>
              </a:rPr>
              <a:t>Vetos - Controvérsias</a:t>
            </a:r>
          </a:p>
        </p:txBody>
      </p:sp>
      <p:sp>
        <p:nvSpPr>
          <p:cNvPr id="3" name="Espaço Reservado para Conteúdo 2">
            <a:extLst>
              <a:ext uri="{FF2B5EF4-FFF2-40B4-BE49-F238E27FC236}">
                <a16:creationId xmlns:a16="http://schemas.microsoft.com/office/drawing/2014/main" id="{9C5E648B-0520-F545-89AC-E91E5392E4BC}"/>
              </a:ext>
            </a:extLst>
          </p:cNvPr>
          <p:cNvSpPr>
            <a:spLocks noGrp="1"/>
          </p:cNvSpPr>
          <p:nvPr>
            <p:ph idx="1"/>
          </p:nvPr>
        </p:nvSpPr>
        <p:spPr>
          <a:xfrm>
            <a:off x="116958" y="919710"/>
            <a:ext cx="9027042" cy="4525963"/>
          </a:xfrm>
        </p:spPr>
        <p:txBody>
          <a:bodyPr>
            <a:normAutofit fontScale="62500" lnSpcReduction="20000"/>
          </a:bodyPr>
          <a:lstStyle/>
          <a:p>
            <a:pPr marL="0" indent="0">
              <a:buNone/>
            </a:pPr>
            <a:r>
              <a:rPr lang="pt-BR" sz="2800" dirty="0">
                <a:latin typeface="Arial" panose="020B0604020202020204" pitchFamily="34" charset="0"/>
                <a:cs typeface="Arial" panose="020B0604020202020204" pitchFamily="34" charset="0"/>
              </a:rPr>
              <a:t>Os vetos à Lei se concentram em cinco temas: </a:t>
            </a:r>
          </a:p>
          <a:p>
            <a:pPr marL="0" indent="0">
              <a:buNone/>
            </a:pPr>
            <a:endParaRPr lang="pt-BR" sz="2800" dirty="0">
              <a:latin typeface="Arial" panose="020B0604020202020204" pitchFamily="34" charset="0"/>
              <a:cs typeface="Arial" panose="020B0604020202020204" pitchFamily="34" charset="0"/>
            </a:endParaRPr>
          </a:p>
          <a:p>
            <a:pPr marL="514350" indent="-514350">
              <a:buAutoNum type="arabicParenR"/>
            </a:pPr>
            <a:r>
              <a:rPr lang="pt-BR" sz="2800" dirty="0">
                <a:latin typeface="Arial" panose="020B0604020202020204" pitchFamily="34" charset="0"/>
                <a:cs typeface="Arial" panose="020B0604020202020204" pitchFamily="34" charset="0"/>
              </a:rPr>
              <a:t>Decisão Automatizada — § 3° do art. 20; </a:t>
            </a:r>
            <a:r>
              <a:rPr lang="pt-BR" sz="2800" b="1" dirty="0">
                <a:solidFill>
                  <a:srgbClr val="0070C0"/>
                </a:solidFill>
                <a:latin typeface="Arial" panose="020B0604020202020204" pitchFamily="34" charset="0"/>
                <a:cs typeface="Arial" panose="020B0604020202020204" pitchFamily="34" charset="0"/>
              </a:rPr>
              <a:t>supressão da revisão por pessoa natural</a:t>
            </a:r>
          </a:p>
          <a:p>
            <a:pPr marL="0" indent="0">
              <a:buNone/>
            </a:pPr>
            <a:endParaRPr lang="pt-BR" sz="2800" b="1" dirty="0">
              <a:solidFill>
                <a:srgbClr val="0070C0"/>
              </a:solidFill>
              <a:latin typeface="Arial" panose="020B0604020202020204" pitchFamily="34" charset="0"/>
              <a:cs typeface="Arial" panose="020B0604020202020204" pitchFamily="34" charset="0"/>
            </a:endParaRPr>
          </a:p>
          <a:p>
            <a:pPr marL="0" indent="0">
              <a:buNone/>
            </a:pPr>
            <a:r>
              <a:rPr lang="pt-BR" sz="2800" dirty="0">
                <a:latin typeface="Arial" panose="020B0604020202020204" pitchFamily="34" charset="0"/>
                <a:cs typeface="Arial" panose="020B0604020202020204" pitchFamily="34" charset="0"/>
              </a:rPr>
              <a:t>2)    Lei de Acesso à informação — inc. IV do art. 23; </a:t>
            </a:r>
            <a:r>
              <a:rPr lang="pt-BR" sz="2800" b="1" dirty="0">
                <a:solidFill>
                  <a:srgbClr val="0070C0"/>
                </a:solidFill>
                <a:latin typeface="Arial" panose="020B0604020202020204" pitchFamily="34" charset="0"/>
                <a:cs typeface="Arial" panose="020B0604020202020204" pitchFamily="34" charset="0"/>
              </a:rPr>
              <a:t>requerentes da LAI, inclusive as esferas do poder público e pessoas jurídicas de direito privado, deixam de ter seus dados protegidos</a:t>
            </a:r>
          </a:p>
          <a:p>
            <a:pPr marL="0" indent="0">
              <a:buNone/>
            </a:pPr>
            <a:endParaRPr lang="pt-BR" sz="2800" b="1" dirty="0">
              <a:solidFill>
                <a:srgbClr val="0070C0"/>
              </a:solidFill>
              <a:latin typeface="Arial" panose="020B0604020202020204" pitchFamily="34" charset="0"/>
              <a:cs typeface="Arial" panose="020B0604020202020204" pitchFamily="34" charset="0"/>
            </a:endParaRPr>
          </a:p>
          <a:p>
            <a:pPr marL="0" indent="0">
              <a:buNone/>
            </a:pPr>
            <a:r>
              <a:rPr lang="pt-BR" sz="2800" dirty="0">
                <a:latin typeface="Arial" panose="020B0604020202020204" pitchFamily="34" charset="0"/>
                <a:cs typeface="Arial" panose="020B0604020202020204" pitchFamily="34" charset="0"/>
              </a:rPr>
              <a:t>3)    Encarregado — parágrafo 4° do artigo 41; </a:t>
            </a:r>
            <a:r>
              <a:rPr lang="pt-BR" sz="2900" b="1" dirty="0">
                <a:solidFill>
                  <a:srgbClr val="0070C0"/>
                </a:solidFill>
                <a:latin typeface="Arial" panose="020B0604020202020204" pitchFamily="34" charset="0"/>
                <a:cs typeface="Arial" panose="020B0604020202020204" pitchFamily="34" charset="0"/>
              </a:rPr>
              <a:t>o encarregado deveria ser um detentor do conhecimento jurídico regulatório</a:t>
            </a:r>
          </a:p>
          <a:p>
            <a:pPr marL="0" indent="0">
              <a:buNone/>
            </a:pPr>
            <a:endParaRPr lang="pt-BR" sz="2800" dirty="0">
              <a:latin typeface="Arial" panose="020B0604020202020204" pitchFamily="34" charset="0"/>
              <a:cs typeface="Arial" panose="020B0604020202020204" pitchFamily="34" charset="0"/>
            </a:endParaRPr>
          </a:p>
          <a:p>
            <a:pPr marL="0" indent="0">
              <a:buNone/>
            </a:pPr>
            <a:r>
              <a:rPr lang="pt-BR" sz="2800" dirty="0">
                <a:latin typeface="Arial" panose="020B0604020202020204" pitchFamily="34" charset="0"/>
                <a:cs typeface="Arial" panose="020B0604020202020204" pitchFamily="34" charset="0"/>
              </a:rPr>
              <a:t>4) Sanções — </a:t>
            </a:r>
            <a:r>
              <a:rPr lang="pt-BR" sz="2800" dirty="0" err="1">
                <a:latin typeface="Arial" panose="020B0604020202020204" pitchFamily="34" charset="0"/>
                <a:cs typeface="Arial" panose="020B0604020202020204" pitchFamily="34" charset="0"/>
              </a:rPr>
              <a:t>incs</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rPr>
              <a:t>X</a:t>
            </a:r>
            <a:r>
              <a:rPr lang="pt-BR" sz="2800" dirty="0">
                <a:latin typeface="Arial" panose="020B0604020202020204" pitchFamily="34" charset="0"/>
                <a:cs typeface="Arial" panose="020B0604020202020204" pitchFamily="34" charset="0"/>
              </a:rPr>
              <a:t>, XI e XII, e § 3° e § 6° do artigo 52; </a:t>
            </a:r>
            <a:r>
              <a:rPr lang="pt-BR" sz="2900" b="1" dirty="0">
                <a:solidFill>
                  <a:srgbClr val="0070C0"/>
                </a:solidFill>
                <a:latin typeface="Arial" panose="020B0604020202020204" pitchFamily="34" charset="0"/>
                <a:cs typeface="Arial" panose="020B0604020202020204" pitchFamily="34" charset="0"/>
              </a:rPr>
              <a:t>mediante infração grave ou reincidente de suas diretrizes, uma instituição poderia ter seus bancos de dados interrompidos por até 6 meses ou suspensos </a:t>
            </a:r>
          </a:p>
          <a:p>
            <a:pPr marL="0" indent="0">
              <a:buNone/>
            </a:pPr>
            <a:endParaRPr lang="pt-BR" sz="2800" dirty="0">
              <a:latin typeface="Arial" panose="020B0604020202020204" pitchFamily="34" charset="0"/>
              <a:cs typeface="Arial" panose="020B0604020202020204" pitchFamily="34" charset="0"/>
            </a:endParaRPr>
          </a:p>
          <a:p>
            <a:pPr marL="0" indent="0">
              <a:buNone/>
            </a:pPr>
            <a:r>
              <a:rPr lang="pt-BR" sz="2800" dirty="0">
                <a:latin typeface="Arial" panose="020B0604020202020204" pitchFamily="34" charset="0"/>
                <a:cs typeface="Arial" panose="020B0604020202020204" pitchFamily="34" charset="0"/>
              </a:rPr>
              <a:t>5) Taxas — inciso V do artigo 55-L.</a:t>
            </a:r>
          </a:p>
        </p:txBody>
      </p:sp>
    </p:spTree>
    <p:extLst>
      <p:ext uri="{BB962C8B-B14F-4D97-AF65-F5344CB8AC3E}">
        <p14:creationId xmlns:p14="http://schemas.microsoft.com/office/powerpoint/2010/main" val="237857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877"/>
            <a:ext cx="8229600" cy="1143000"/>
          </a:xfrm>
        </p:spPr>
        <p:txBody>
          <a:bodyPr>
            <a:normAutofit fontScale="90000"/>
          </a:bodyPr>
          <a:lstStyle/>
          <a:p>
            <a:r>
              <a:rPr lang="pt-BR" b="1" dirty="0"/>
              <a:t>Privacidade, Liberdade e Justiça Social</a:t>
            </a:r>
            <a:br>
              <a:rPr lang="pt-BR" dirty="0"/>
            </a:br>
            <a:endParaRPr lang="en-US" dirty="0"/>
          </a:p>
        </p:txBody>
      </p:sp>
      <p:sp>
        <p:nvSpPr>
          <p:cNvPr id="4" name="Rectangle 3"/>
          <p:cNvSpPr/>
          <p:nvPr/>
        </p:nvSpPr>
        <p:spPr>
          <a:xfrm>
            <a:off x="108857" y="868016"/>
            <a:ext cx="8962571" cy="6001643"/>
          </a:xfrm>
          <a:prstGeom prst="rect">
            <a:avLst/>
          </a:prstGeom>
        </p:spPr>
        <p:txBody>
          <a:bodyPr wrap="square">
            <a:spAutoFit/>
          </a:bodyPr>
          <a:lstStyle/>
          <a:p>
            <a:pPr algn="just" fontAlgn="base"/>
            <a:r>
              <a:rPr lang="pt-BR" sz="2400" dirty="0"/>
              <a:t>Axel </a:t>
            </a:r>
            <a:r>
              <a:rPr lang="pt-BR" sz="2400" dirty="0" err="1"/>
              <a:t>Honneth</a:t>
            </a:r>
            <a:r>
              <a:rPr lang="pt-BR" sz="2400" dirty="0"/>
              <a:t> nos propõe que existem duas esferas garantidoras de liberdade nos ordenamentos jurídicos modernos: </a:t>
            </a:r>
            <a:r>
              <a:rPr lang="pt-BR" sz="2400" b="1" u="sng" dirty="0"/>
              <a:t>a da autonomia privada e </a:t>
            </a:r>
            <a:r>
              <a:rPr lang="pt-BR" sz="2400" b="1" u="sng" dirty="0">
                <a:solidFill>
                  <a:srgbClr val="0000FF"/>
                </a:solidFill>
              </a:rPr>
              <a:t>a da autonomia coletiva, que se constitui por atitudes, práticas e convicções democráticas que servem de base para orientar a atualização conjunta dos direitos pelos poderes públicos e de suas práticas.</a:t>
            </a:r>
            <a:r>
              <a:rPr lang="pt-BR" sz="2400" dirty="0">
                <a:solidFill>
                  <a:srgbClr val="0000FF"/>
                </a:solidFill>
              </a:rPr>
              <a:t> </a:t>
            </a:r>
          </a:p>
          <a:p>
            <a:pPr algn="just" fontAlgn="base"/>
            <a:endParaRPr lang="pt-BR" sz="2400" dirty="0"/>
          </a:p>
          <a:p>
            <a:pPr algn="just" fontAlgn="base"/>
            <a:r>
              <a:rPr lang="pt-BR" sz="2400" dirty="0"/>
              <a:t>Propõe ainda que </a:t>
            </a:r>
            <a:r>
              <a:rPr lang="pt-BR" sz="2400" b="1" u="sng" dirty="0">
                <a:solidFill>
                  <a:srgbClr val="0000FF"/>
                </a:solidFill>
              </a:rPr>
              <a:t>a liberdade jurídica deve estar revestida de um sentido ético que a legitime, com o objetivo de que se possa alcançar algum grau de justiça social</a:t>
            </a:r>
            <a:r>
              <a:rPr lang="pt-BR" sz="2400" dirty="0"/>
              <a:t>. </a:t>
            </a:r>
          </a:p>
          <a:p>
            <a:pPr algn="just" fontAlgn="base"/>
            <a:endParaRPr lang="pt-BR" sz="2400" dirty="0"/>
          </a:p>
          <a:p>
            <a:pPr algn="just" fontAlgn="base"/>
            <a:r>
              <a:rPr lang="pt-BR" sz="2400" dirty="0"/>
              <a:t>Nessa perspectiva, olhando para a revolução das tecnologias de comunicação, ganham importância os direitos que propiciam poder aos cidadãos sobre seus dados pessoais, diante do impacto que o uso das informações pessoais por governos e setor privado tem sobre a liberdade e equilíbrio nas relações jurídicas. (O Direito da Liberdade)</a:t>
            </a:r>
          </a:p>
        </p:txBody>
      </p:sp>
    </p:spTree>
    <p:extLst>
      <p:ext uri="{BB962C8B-B14F-4D97-AF65-F5344CB8AC3E}">
        <p14:creationId xmlns:p14="http://schemas.microsoft.com/office/powerpoint/2010/main" val="336262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93143" y="2267857"/>
            <a:ext cx="184666" cy="369332"/>
          </a:xfrm>
          <a:prstGeom prst="rect">
            <a:avLst/>
          </a:prstGeom>
          <a:noFill/>
        </p:spPr>
        <p:txBody>
          <a:bodyPr wrap="none" rtlCol="0">
            <a:spAutoFit/>
          </a:bodyPr>
          <a:lstStyle/>
          <a:p>
            <a:endParaRPr lang="en-US" dirty="0"/>
          </a:p>
        </p:txBody>
      </p:sp>
      <p:sp>
        <p:nvSpPr>
          <p:cNvPr id="4" name="Rectangle 3"/>
          <p:cNvSpPr/>
          <p:nvPr/>
        </p:nvSpPr>
        <p:spPr>
          <a:xfrm>
            <a:off x="0" y="33614"/>
            <a:ext cx="9144000" cy="7325082"/>
          </a:xfrm>
          <a:prstGeom prst="rect">
            <a:avLst/>
          </a:prstGeom>
        </p:spPr>
        <p:txBody>
          <a:bodyPr wrap="square">
            <a:spAutoFit/>
          </a:bodyPr>
          <a:lstStyle/>
          <a:p>
            <a:pPr algn="ctr" fontAlgn="base"/>
            <a:r>
              <a:rPr lang="pt-BR" sz="3200" b="1" dirty="0">
                <a:solidFill>
                  <a:srgbClr val="0070C0"/>
                </a:solidFill>
                <a:latin typeface="Arial" panose="020B0604020202020204" pitchFamily="34" charset="0"/>
                <a:cs typeface="Arial" panose="020B0604020202020204" pitchFamily="34" charset="0"/>
              </a:rPr>
              <a:t>Vetos - Controvérsias</a:t>
            </a:r>
            <a:endParaRPr lang="pt-BR" sz="3000" dirty="0"/>
          </a:p>
          <a:p>
            <a:pPr algn="just" fontAlgn="base"/>
            <a:endParaRPr lang="pt-BR" sz="1000" dirty="0"/>
          </a:p>
          <a:p>
            <a:pPr algn="just" fontAlgn="base">
              <a:lnSpc>
                <a:spcPct val="150000"/>
              </a:lnSpc>
            </a:pPr>
            <a:r>
              <a:rPr lang="pt-BR" sz="2400" dirty="0">
                <a:latin typeface="Arial" panose="020B0604020202020204" pitchFamily="34" charset="0"/>
                <a:cs typeface="Arial" panose="020B0604020202020204" pitchFamily="34" charset="0"/>
              </a:rPr>
              <a:t>A ANPD foi criada pela MP 869 como órgão da administração pública federal, integrando a Presidência da República. Ou seja, apesar de o art. 55-B da lei estabelecer que é assegurada a autonomia técnica da ANPD, o certo é que essa autonomia está comprometida pelo fato de que as atribuições regulatórias e fiscalizatórias serão exercidas de acordo com as orientações da Presidência da República, comprometendo-se a eficácia destas atividades, na medida em que são os poderes públicos os maiores coletores de dados pessoais, especialmente dados pessoais sensíveis e que, portanto, devem ser alvo de atenção especial. </a:t>
            </a:r>
          </a:p>
          <a:p>
            <a:pPr fontAlgn="base"/>
            <a:endParaRPr lang="pt-BR" sz="3200" dirty="0"/>
          </a:p>
        </p:txBody>
      </p:sp>
    </p:spTree>
    <p:extLst>
      <p:ext uri="{BB962C8B-B14F-4D97-AF65-F5344CB8AC3E}">
        <p14:creationId xmlns:p14="http://schemas.microsoft.com/office/powerpoint/2010/main" val="245873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72" y="-145154"/>
            <a:ext cx="9016999" cy="13419059"/>
          </a:xfrm>
          <a:prstGeom prst="rect">
            <a:avLst/>
          </a:prstGeom>
          <a:noFill/>
        </p:spPr>
        <p:txBody>
          <a:bodyPr wrap="square" rtlCol="0">
            <a:spAutoFit/>
          </a:bodyPr>
          <a:lstStyle/>
          <a:p>
            <a:pPr algn="ctr"/>
            <a:r>
              <a:rPr lang="pt-BR" sz="4000" b="1" dirty="0"/>
              <a:t>Inteligência Artificial</a:t>
            </a:r>
          </a:p>
          <a:p>
            <a:pPr algn="just"/>
            <a:endParaRPr lang="pt-BR" sz="1400" dirty="0"/>
          </a:p>
          <a:p>
            <a:pPr algn="just"/>
            <a:r>
              <a:rPr lang="pt-BR" sz="3200" dirty="0"/>
              <a:t>Utilização de algoritmos para processos decisórios</a:t>
            </a:r>
          </a:p>
          <a:p>
            <a:pPr algn="just"/>
            <a:endParaRPr lang="pt-BR" sz="1000" dirty="0"/>
          </a:p>
          <a:p>
            <a:pPr algn="just"/>
            <a:r>
              <a:rPr lang="pt-BR" sz="3200" dirty="0"/>
              <a:t>Os sistemas são programados e alimentados por humanos e, consequentemente pelos valores de quem os programa.</a:t>
            </a:r>
          </a:p>
          <a:p>
            <a:pPr algn="just"/>
            <a:endParaRPr lang="pt-BR" sz="1000" dirty="0"/>
          </a:p>
          <a:p>
            <a:pPr algn="just"/>
            <a:r>
              <a:rPr lang="pt-BR" sz="3200" dirty="0"/>
              <a:t>Risco de vieses decorrentes dos critérios adotados para escolha dos dados que alimentarão o sistema</a:t>
            </a:r>
          </a:p>
          <a:p>
            <a:pPr algn="just"/>
            <a:endParaRPr lang="pt-BR" sz="1000" dirty="0"/>
          </a:p>
          <a:p>
            <a:pPr algn="just"/>
            <a:r>
              <a:rPr lang="pt-BR" sz="3200" b="1" dirty="0">
                <a:solidFill>
                  <a:srgbClr val="0070C0"/>
                </a:solidFill>
              </a:rPr>
              <a:t>Aprendizado de máquina (</a:t>
            </a:r>
            <a:r>
              <a:rPr lang="pt-BR" sz="3200" b="1" dirty="0" err="1">
                <a:solidFill>
                  <a:srgbClr val="0070C0"/>
                </a:solidFill>
              </a:rPr>
              <a:t>machine</a:t>
            </a:r>
            <a:r>
              <a:rPr lang="pt-BR" sz="3200" b="1" dirty="0">
                <a:solidFill>
                  <a:srgbClr val="0070C0"/>
                </a:solidFill>
              </a:rPr>
              <a:t> </a:t>
            </a:r>
            <a:r>
              <a:rPr lang="pt-BR" sz="3200" b="1" dirty="0" err="1">
                <a:solidFill>
                  <a:srgbClr val="0070C0"/>
                </a:solidFill>
              </a:rPr>
              <a:t>learning</a:t>
            </a:r>
            <a:r>
              <a:rPr lang="pt-BR" sz="3200" b="1" dirty="0">
                <a:solidFill>
                  <a:srgbClr val="0070C0"/>
                </a:solidFill>
              </a:rPr>
              <a:t>) – autonomia dos algoritmos / imprevisibilidade</a:t>
            </a:r>
          </a:p>
          <a:p>
            <a:pPr algn="just"/>
            <a:endParaRPr lang="en-US" sz="1100" dirty="0"/>
          </a:p>
          <a:p>
            <a:pPr algn="just"/>
            <a:r>
              <a:rPr lang="en-US" sz="3200" dirty="0"/>
              <a:t>Cathy O’Neil - </a:t>
            </a:r>
            <a:r>
              <a:rPr lang="pt-BR" sz="3200" u="sng" dirty="0" err="1"/>
              <a:t>Weapons</a:t>
            </a:r>
            <a:r>
              <a:rPr lang="pt-BR" sz="3200" u="sng" dirty="0"/>
              <a:t> </a:t>
            </a:r>
            <a:r>
              <a:rPr lang="pt-BR" sz="3200" u="sng" dirty="0" err="1"/>
              <a:t>of</a:t>
            </a:r>
            <a:r>
              <a:rPr lang="pt-BR" sz="3200" u="sng" dirty="0"/>
              <a:t> </a:t>
            </a:r>
            <a:r>
              <a:rPr lang="pt-BR" sz="3200" u="sng" dirty="0" err="1"/>
              <a:t>Math</a:t>
            </a:r>
            <a:r>
              <a:rPr lang="pt-BR" sz="3200" u="sng" dirty="0"/>
              <a:t> </a:t>
            </a:r>
            <a:r>
              <a:rPr lang="pt-BR" sz="3200" u="sng" dirty="0" err="1"/>
              <a:t>Destruction</a:t>
            </a:r>
            <a:r>
              <a:rPr lang="pt-BR" sz="3200" u="sng" dirty="0"/>
              <a:t>: </a:t>
            </a:r>
            <a:r>
              <a:rPr lang="pt-BR" sz="3200" u="sng" dirty="0" err="1"/>
              <a:t>How</a:t>
            </a:r>
            <a:r>
              <a:rPr lang="pt-BR" sz="3200" u="sng" dirty="0"/>
              <a:t> Big Data </a:t>
            </a:r>
            <a:r>
              <a:rPr lang="pt-BR" sz="3200" u="sng" dirty="0" err="1"/>
              <a:t>Increases</a:t>
            </a:r>
            <a:r>
              <a:rPr lang="pt-BR" sz="3200" u="sng" dirty="0"/>
              <a:t> </a:t>
            </a:r>
            <a:r>
              <a:rPr lang="pt-BR" sz="3200" u="sng" dirty="0" err="1"/>
              <a:t>Inequality</a:t>
            </a:r>
            <a:r>
              <a:rPr lang="pt-BR" sz="3200" u="sng" dirty="0"/>
              <a:t> </a:t>
            </a:r>
            <a:r>
              <a:rPr lang="pt-BR" sz="3200" u="sng" dirty="0" err="1"/>
              <a:t>and</a:t>
            </a:r>
            <a:r>
              <a:rPr lang="pt-BR" sz="3200" u="sng" dirty="0"/>
              <a:t> </a:t>
            </a:r>
            <a:r>
              <a:rPr lang="pt-BR" sz="3200" u="sng" dirty="0" err="1"/>
              <a:t>Threatens</a:t>
            </a:r>
            <a:r>
              <a:rPr lang="pt-BR" sz="3200" u="sng" dirty="0"/>
              <a:t> </a:t>
            </a:r>
            <a:r>
              <a:rPr lang="pt-BR" sz="3200" u="sng" dirty="0" err="1"/>
              <a:t>Democracy</a:t>
            </a:r>
            <a:r>
              <a:rPr lang="pt-BR" sz="3200" dirty="0"/>
              <a:t> - set 2016</a:t>
            </a:r>
          </a:p>
          <a:p>
            <a:pPr algn="just"/>
            <a:endParaRPr lang="en-US" sz="3200" dirty="0"/>
          </a:p>
          <a:p>
            <a:pPr algn="just"/>
            <a:endParaRPr lang="en-US" sz="32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p:txBody>
      </p:sp>
    </p:spTree>
    <p:extLst>
      <p:ext uri="{BB962C8B-B14F-4D97-AF65-F5344CB8AC3E}">
        <p14:creationId xmlns:p14="http://schemas.microsoft.com/office/powerpoint/2010/main" val="135822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66"/>
            <a:ext cx="8229600" cy="1143000"/>
          </a:xfrm>
        </p:spPr>
        <p:txBody>
          <a:bodyPr/>
          <a:lstStyle/>
          <a:p>
            <a:r>
              <a:rPr lang="en-US" dirty="0"/>
              <a:t>Stephen Hawking</a:t>
            </a:r>
          </a:p>
        </p:txBody>
      </p:sp>
      <p:sp>
        <p:nvSpPr>
          <p:cNvPr id="3" name="Content Placeholder 2"/>
          <p:cNvSpPr>
            <a:spLocks noGrp="1"/>
          </p:cNvSpPr>
          <p:nvPr>
            <p:ph idx="1"/>
          </p:nvPr>
        </p:nvSpPr>
        <p:spPr>
          <a:xfrm>
            <a:off x="1" y="656764"/>
            <a:ext cx="9144000" cy="4525963"/>
          </a:xfrm>
        </p:spPr>
        <p:txBody>
          <a:bodyPr>
            <a:noAutofit/>
          </a:bodyPr>
          <a:lstStyle/>
          <a:p>
            <a:pPr marL="0" indent="0">
              <a:buNone/>
            </a:pPr>
            <a:r>
              <a:rPr lang="en-US" sz="2800" dirty="0"/>
              <a:t> “A </a:t>
            </a:r>
            <a:r>
              <a:rPr lang="en-US" sz="2800" dirty="0" err="1"/>
              <a:t>inteligência</a:t>
            </a:r>
            <a:r>
              <a:rPr lang="en-US" sz="2800" dirty="0"/>
              <a:t> artificial </a:t>
            </a:r>
            <a:r>
              <a:rPr lang="en-US" sz="2800" dirty="0" err="1"/>
              <a:t>pode</a:t>
            </a:r>
            <a:r>
              <a:rPr lang="en-US" sz="2800" dirty="0"/>
              <a:t> </a:t>
            </a:r>
            <a:r>
              <a:rPr lang="en-US" sz="2800" dirty="0" err="1"/>
              <a:t>ser</a:t>
            </a:r>
            <a:r>
              <a:rPr lang="en-US" sz="2800" dirty="0"/>
              <a:t> a </a:t>
            </a:r>
            <a:r>
              <a:rPr lang="en-US" sz="2800" dirty="0" err="1"/>
              <a:t>melhor</a:t>
            </a:r>
            <a:r>
              <a:rPr lang="en-US" sz="2800" dirty="0"/>
              <a:t> </a:t>
            </a:r>
            <a:r>
              <a:rPr lang="en-US" sz="2800" dirty="0" err="1"/>
              <a:t>ou</a:t>
            </a:r>
            <a:r>
              <a:rPr lang="en-US" sz="2800" dirty="0"/>
              <a:t> a </a:t>
            </a:r>
            <a:r>
              <a:rPr lang="en-US" sz="2800" dirty="0" err="1"/>
              <a:t>pior</a:t>
            </a:r>
            <a:r>
              <a:rPr lang="en-US" sz="2800" dirty="0"/>
              <a:t> </a:t>
            </a:r>
            <a:r>
              <a:rPr lang="en-US" sz="2800" dirty="0" err="1"/>
              <a:t>coisa</a:t>
            </a:r>
            <a:r>
              <a:rPr lang="en-US" sz="2800" dirty="0"/>
              <a:t> </a:t>
            </a:r>
            <a:r>
              <a:rPr lang="en-US" sz="2800" dirty="0" err="1"/>
              <a:t>que</a:t>
            </a:r>
            <a:r>
              <a:rPr lang="en-US" sz="2800" dirty="0"/>
              <a:t> </a:t>
            </a:r>
            <a:r>
              <a:rPr lang="en-US" sz="2800" dirty="0" err="1"/>
              <a:t>já</a:t>
            </a:r>
            <a:r>
              <a:rPr lang="en-US" sz="2800" dirty="0"/>
              <a:t> </a:t>
            </a:r>
            <a:r>
              <a:rPr lang="en-US" sz="2800" dirty="0" err="1"/>
              <a:t>aconteceu</a:t>
            </a:r>
            <a:r>
              <a:rPr lang="en-US" sz="2800" dirty="0"/>
              <a:t> </a:t>
            </a:r>
            <a:r>
              <a:rPr lang="en-US" sz="2800" dirty="0" err="1"/>
              <a:t>para</a:t>
            </a:r>
            <a:r>
              <a:rPr lang="en-US" sz="2800" dirty="0"/>
              <a:t> a </a:t>
            </a:r>
            <a:r>
              <a:rPr lang="en-US" sz="2800" dirty="0" err="1"/>
              <a:t>humanidade</a:t>
            </a:r>
            <a:r>
              <a:rPr lang="en-US" sz="2800" dirty="0"/>
              <a:t>”</a:t>
            </a:r>
          </a:p>
          <a:p>
            <a:pPr marL="0" indent="0">
              <a:buNone/>
            </a:pPr>
            <a:endParaRPr lang="en-US" sz="2000" dirty="0"/>
          </a:p>
          <a:p>
            <a:pPr marL="0" indent="0">
              <a:buNone/>
            </a:pPr>
            <a:r>
              <a:rPr lang="pt-BR" sz="2800" dirty="0"/>
              <a:t>“Não podemos prever o que seremos capazes de alcançar quando o nosso próprio intelecto for ampliado pela inteligência artificial. Talvez com essa revolução tecnológica possamos reduzir parte dos danos feitos à natureza, erradicar doenças e a pobreza”, afirmou Hawking por teleconferência na abertura do Web </a:t>
            </a:r>
            <a:r>
              <a:rPr lang="pt-BR" sz="2800" dirty="0" err="1"/>
              <a:t>Summit</a:t>
            </a:r>
            <a:r>
              <a:rPr lang="pt-BR" sz="2800" dirty="0"/>
              <a:t>, maior conferência de tecnologia da Europa, em novembro de 2017, em Lisboa. “Todos os aspectos de nossas vidas serão transformados. A inteligência artificial pode se mostrar a maior invenção da história da civilização ou a pior. Ainda não sabemos se seremos beneficiados ou destruídos por ela”.</a:t>
            </a:r>
          </a:p>
          <a:p>
            <a:pPr marL="0" indent="0">
              <a:buNone/>
            </a:pPr>
            <a:r>
              <a:rPr lang="en-US" sz="2800" dirty="0"/>
              <a:t> </a:t>
            </a:r>
          </a:p>
        </p:txBody>
      </p:sp>
    </p:spTree>
    <p:extLst>
      <p:ext uri="{BB962C8B-B14F-4D97-AF65-F5344CB8AC3E}">
        <p14:creationId xmlns:p14="http://schemas.microsoft.com/office/powerpoint/2010/main" val="347061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17EE0E3-1B79-5A44-8CF3-3D649D487CA2}"/>
              </a:ext>
            </a:extLst>
          </p:cNvPr>
          <p:cNvSpPr/>
          <p:nvPr/>
        </p:nvSpPr>
        <p:spPr>
          <a:xfrm>
            <a:off x="10638" y="800029"/>
            <a:ext cx="9112102" cy="6340197"/>
          </a:xfrm>
          <a:prstGeom prst="rect">
            <a:avLst/>
          </a:prstGeom>
        </p:spPr>
        <p:txBody>
          <a:bodyPr wrap="square">
            <a:spAutoFit/>
          </a:bodyPr>
          <a:lstStyle/>
          <a:p>
            <a:pPr algn="just"/>
            <a:r>
              <a:rPr lang="pt-BR" sz="1700" dirty="0"/>
              <a:t>Assegurar que o desenvolvimento, a </a:t>
            </a:r>
            <a:r>
              <a:rPr lang="pt-BR" sz="1700" dirty="0" err="1"/>
              <a:t>implantação</a:t>
            </a:r>
            <a:r>
              <a:rPr lang="pt-BR" sz="1700" dirty="0"/>
              <a:t> e a </a:t>
            </a:r>
            <a:r>
              <a:rPr lang="pt-BR" sz="1700" dirty="0" err="1"/>
              <a:t>utilização</a:t>
            </a:r>
            <a:r>
              <a:rPr lang="pt-BR" sz="1700" dirty="0"/>
              <a:t> de sistemas de IA satisfazem os requisitos para uma IA de </a:t>
            </a:r>
            <a:r>
              <a:rPr lang="pt-BR" sz="1700" dirty="0" err="1"/>
              <a:t>confiança</a:t>
            </a:r>
            <a:r>
              <a:rPr lang="pt-BR" sz="1700" dirty="0"/>
              <a:t>: </a:t>
            </a:r>
            <a:r>
              <a:rPr lang="pt-BR" sz="1700" b="1" dirty="0">
                <a:solidFill>
                  <a:srgbClr val="0070C0"/>
                </a:solidFill>
              </a:rPr>
              <a:t>1) </a:t>
            </a:r>
            <a:r>
              <a:rPr lang="pt-BR" sz="1700" b="1" dirty="0" err="1">
                <a:solidFill>
                  <a:srgbClr val="0070C0"/>
                </a:solidFill>
              </a:rPr>
              <a:t>ação</a:t>
            </a:r>
            <a:r>
              <a:rPr lang="pt-BR" sz="1700" b="1" dirty="0">
                <a:solidFill>
                  <a:srgbClr val="0070C0"/>
                </a:solidFill>
              </a:rPr>
              <a:t> e </a:t>
            </a:r>
            <a:r>
              <a:rPr lang="pt-BR" sz="1700" b="1" dirty="0" err="1">
                <a:solidFill>
                  <a:srgbClr val="0070C0"/>
                </a:solidFill>
              </a:rPr>
              <a:t>supervisão</a:t>
            </a:r>
            <a:r>
              <a:rPr lang="pt-BR" sz="1700" b="1" dirty="0">
                <a:solidFill>
                  <a:srgbClr val="0070C0"/>
                </a:solidFill>
              </a:rPr>
              <a:t> humanas;</a:t>
            </a:r>
            <a:r>
              <a:rPr lang="pt-BR" sz="1700" dirty="0"/>
              <a:t> 2) solidez </a:t>
            </a:r>
            <a:r>
              <a:rPr lang="pt-BR" sz="1700" dirty="0" err="1"/>
              <a:t>técnica</a:t>
            </a:r>
            <a:r>
              <a:rPr lang="pt-BR" sz="1700" dirty="0"/>
              <a:t> e </a:t>
            </a:r>
            <a:r>
              <a:rPr lang="pt-BR" sz="1700" dirty="0" err="1"/>
              <a:t>segurança</a:t>
            </a:r>
            <a:r>
              <a:rPr lang="pt-BR" sz="1700" dirty="0"/>
              <a:t>; 3) privacidade e governança sobre os dados; 4) </a:t>
            </a:r>
            <a:r>
              <a:rPr lang="pt-BR" sz="1700" dirty="0" err="1"/>
              <a:t>transparência</a:t>
            </a:r>
            <a:r>
              <a:rPr lang="pt-BR" sz="1700" dirty="0"/>
              <a:t>; 5) diversidade, </a:t>
            </a:r>
            <a:r>
              <a:rPr lang="pt-BR" sz="1700" b="1" dirty="0" err="1">
                <a:solidFill>
                  <a:srgbClr val="0070C0"/>
                </a:solidFill>
              </a:rPr>
              <a:t>não</a:t>
            </a:r>
            <a:r>
              <a:rPr lang="pt-BR" sz="1700" b="1" dirty="0">
                <a:solidFill>
                  <a:srgbClr val="0070C0"/>
                </a:solidFill>
              </a:rPr>
              <a:t> </a:t>
            </a:r>
            <a:r>
              <a:rPr lang="pt-BR" sz="1700" b="1" dirty="0" err="1">
                <a:solidFill>
                  <a:srgbClr val="0070C0"/>
                </a:solidFill>
              </a:rPr>
              <a:t>discriminação</a:t>
            </a:r>
            <a:r>
              <a:rPr lang="pt-BR" sz="1700" b="1" dirty="0">
                <a:solidFill>
                  <a:srgbClr val="0070C0"/>
                </a:solidFill>
              </a:rPr>
              <a:t> e equidade;</a:t>
            </a:r>
            <a:r>
              <a:rPr lang="pt-BR" sz="1700" dirty="0"/>
              <a:t> 6) bem-estar ambiental e social; 7) </a:t>
            </a:r>
            <a:r>
              <a:rPr lang="pt-BR" sz="1700" dirty="0" err="1"/>
              <a:t>responsabilização</a:t>
            </a:r>
            <a:r>
              <a:rPr lang="pt-BR" sz="1700" dirty="0"/>
              <a:t>. </a:t>
            </a:r>
          </a:p>
          <a:p>
            <a:pPr algn="just"/>
            <a:endParaRPr lang="pt-BR" sz="800" b="1" i="1" dirty="0"/>
          </a:p>
          <a:p>
            <a:pPr algn="just"/>
            <a:r>
              <a:rPr lang="pt-BR" sz="1700" b="1" i="1" dirty="0"/>
              <a:t>Acesso aos dados</a:t>
            </a:r>
            <a:r>
              <a:rPr lang="pt-BR" sz="1700" i="1" dirty="0"/>
              <a:t>. </a:t>
            </a:r>
            <a:r>
              <a:rPr lang="pt-BR" sz="1700" dirty="0"/>
              <a:t>Em qualquer </a:t>
            </a:r>
            <a:r>
              <a:rPr lang="pt-BR" sz="1700" dirty="0" err="1"/>
              <a:t>organização</a:t>
            </a:r>
            <a:r>
              <a:rPr lang="pt-BR" sz="1700" dirty="0"/>
              <a:t> que trate dados pessoais (independentemente de pertencerem a um utilizador ou a um </a:t>
            </a:r>
            <a:r>
              <a:rPr lang="pt-BR" sz="1700" dirty="0" err="1"/>
              <a:t>não</a:t>
            </a:r>
            <a:r>
              <a:rPr lang="pt-BR" sz="1700" dirty="0"/>
              <a:t> utilizador do sistema), devem ser adotados protocolos de governança para o acesso aos dados. Estes protocolos devem indicar quem pode aceder aos dados e em que </a:t>
            </a:r>
            <a:r>
              <a:rPr lang="pt-BR" sz="1700" dirty="0" err="1"/>
              <a:t>circunstâncias</a:t>
            </a:r>
            <a:r>
              <a:rPr lang="pt-BR" sz="1700" dirty="0"/>
              <a:t> o pode fazer. O acesso a dados pessoais </a:t>
            </a:r>
            <a:r>
              <a:rPr lang="pt-BR" sz="1700" dirty="0" err="1"/>
              <a:t>so</a:t>
            </a:r>
            <a:r>
              <a:rPr lang="pt-BR" sz="1700" dirty="0"/>
              <a:t>́ deverá ser permitido a pessoal devidamente qualificado, que tenha </a:t>
            </a:r>
            <a:r>
              <a:rPr lang="pt-BR" sz="1700" dirty="0" err="1"/>
              <a:t>competência</a:t>
            </a:r>
            <a:r>
              <a:rPr lang="pt-BR" sz="1700" dirty="0"/>
              <a:t> e necessidade de aceder aos mesmos”. </a:t>
            </a:r>
            <a:endParaRPr lang="pt-BR" sz="1700" dirty="0">
              <a:latin typeface="Calibri" panose="020F0502020204030204" pitchFamily="34" charset="0"/>
            </a:endParaRPr>
          </a:p>
          <a:p>
            <a:pPr algn="just"/>
            <a:endParaRPr lang="pt-BR" sz="800" dirty="0">
              <a:latin typeface="Calibri" panose="020F0502020204030204" pitchFamily="34" charset="0"/>
            </a:endParaRPr>
          </a:p>
          <a:p>
            <a:pPr algn="just"/>
            <a:r>
              <a:rPr lang="pt-BR" sz="1700" dirty="0">
                <a:latin typeface="Calibri" panose="020F0502020204030204" pitchFamily="34" charset="0"/>
              </a:rPr>
              <a:t>“O objetivo das presentes </a:t>
            </a:r>
            <a:r>
              <a:rPr lang="pt-BR" sz="1700" dirty="0" err="1">
                <a:latin typeface="Calibri" panose="020F0502020204030204" pitchFamily="34" charset="0"/>
              </a:rPr>
              <a:t>orientações</a:t>
            </a:r>
            <a:r>
              <a:rPr lang="pt-BR" sz="1700" dirty="0">
                <a:latin typeface="Calibri" panose="020F0502020204030204" pitchFamily="34" charset="0"/>
              </a:rPr>
              <a:t> é promover uma IA de </a:t>
            </a:r>
            <a:r>
              <a:rPr lang="pt-BR" sz="1700" dirty="0" err="1">
                <a:latin typeface="Calibri" panose="020F0502020204030204" pitchFamily="34" charset="0"/>
              </a:rPr>
              <a:t>confiança</a:t>
            </a:r>
            <a:r>
              <a:rPr lang="pt-BR" sz="1700" dirty="0">
                <a:latin typeface="Calibri" panose="020F0502020204030204" pitchFamily="34" charset="0"/>
              </a:rPr>
              <a:t>. Uma IA de </a:t>
            </a:r>
            <a:r>
              <a:rPr lang="pt-BR" sz="1700" dirty="0" err="1">
                <a:latin typeface="Calibri" panose="020F0502020204030204" pitchFamily="34" charset="0"/>
              </a:rPr>
              <a:t>confiança</a:t>
            </a:r>
            <a:r>
              <a:rPr lang="pt-BR" sz="1700" dirty="0">
                <a:latin typeface="Calibri" panose="020F0502020204030204" pitchFamily="34" charset="0"/>
              </a:rPr>
              <a:t> tem </a:t>
            </a:r>
            <a:r>
              <a:rPr lang="pt-BR" sz="1700" b="1" dirty="0" err="1">
                <a:latin typeface="Calibri" panose="020F0502020204030204" pitchFamily="34" charset="0"/>
              </a:rPr>
              <a:t>três</a:t>
            </a:r>
            <a:r>
              <a:rPr lang="pt-BR" sz="1700" b="1" dirty="0">
                <a:latin typeface="Calibri" panose="020F0502020204030204" pitchFamily="34" charset="0"/>
              </a:rPr>
              <a:t> componentes</a:t>
            </a:r>
            <a:r>
              <a:rPr lang="pt-BR" sz="1700" dirty="0">
                <a:latin typeface="Calibri" panose="020F0502020204030204" pitchFamily="34" charset="0"/>
              </a:rPr>
              <a:t>, que devem ser observadas ao longo de todo o ciclo de vida do sistema: </a:t>
            </a:r>
          </a:p>
          <a:p>
            <a:pPr algn="just"/>
            <a:endParaRPr lang="pt-BR" sz="800" dirty="0">
              <a:latin typeface="Calibri" panose="020F0502020204030204" pitchFamily="34" charset="0"/>
            </a:endParaRPr>
          </a:p>
          <a:p>
            <a:pPr marL="342900" indent="-342900" algn="just">
              <a:buAutoNum type="alphaLcParenR"/>
            </a:pPr>
            <a:r>
              <a:rPr lang="pt-BR" sz="1700" b="1" dirty="0">
                <a:solidFill>
                  <a:srgbClr val="0070C0"/>
                </a:solidFill>
                <a:latin typeface="Calibri" panose="020F0502020204030204" pitchFamily="34" charset="0"/>
              </a:rPr>
              <a:t>deve ser Legal, cumprindo toda a </a:t>
            </a:r>
            <a:r>
              <a:rPr lang="pt-BR" sz="1700" b="1" dirty="0" err="1">
                <a:solidFill>
                  <a:srgbClr val="0070C0"/>
                </a:solidFill>
                <a:latin typeface="Calibri" panose="020F0502020204030204" pitchFamily="34" charset="0"/>
              </a:rPr>
              <a:t>legislação</a:t>
            </a:r>
            <a:r>
              <a:rPr lang="pt-BR" sz="1700" b="1" dirty="0">
                <a:solidFill>
                  <a:srgbClr val="0070C0"/>
                </a:solidFill>
                <a:latin typeface="Calibri" panose="020F0502020204030204" pitchFamily="34" charset="0"/>
              </a:rPr>
              <a:t> e </a:t>
            </a:r>
            <a:r>
              <a:rPr lang="pt-BR" sz="1700" b="1" dirty="0" err="1">
                <a:solidFill>
                  <a:srgbClr val="0070C0"/>
                </a:solidFill>
                <a:latin typeface="Calibri" panose="020F0502020204030204" pitchFamily="34" charset="0"/>
              </a:rPr>
              <a:t>regulamentação</a:t>
            </a:r>
            <a:r>
              <a:rPr lang="pt-BR" sz="1700" b="1" dirty="0">
                <a:solidFill>
                  <a:srgbClr val="0070C0"/>
                </a:solidFill>
                <a:latin typeface="Calibri" panose="020F0502020204030204" pitchFamily="34" charset="0"/>
              </a:rPr>
              <a:t> </a:t>
            </a:r>
            <a:r>
              <a:rPr lang="pt-BR" sz="1700" b="1" dirty="0" err="1">
                <a:solidFill>
                  <a:srgbClr val="0070C0"/>
                </a:solidFill>
                <a:latin typeface="Calibri" panose="020F0502020204030204" pitchFamily="34" charset="0"/>
              </a:rPr>
              <a:t>aplicáveis</a:t>
            </a:r>
            <a:r>
              <a:rPr lang="pt-BR" sz="1700" b="1" dirty="0">
                <a:solidFill>
                  <a:srgbClr val="0070C0"/>
                </a:solidFill>
                <a:latin typeface="Calibri" panose="020F0502020204030204" pitchFamily="34" charset="0"/>
              </a:rPr>
              <a:t>; </a:t>
            </a:r>
          </a:p>
          <a:p>
            <a:pPr algn="just"/>
            <a:endParaRPr lang="pt-BR" sz="800" b="1" dirty="0">
              <a:solidFill>
                <a:srgbClr val="0070C0"/>
              </a:solidFill>
              <a:latin typeface="Calibri" panose="020F0502020204030204" pitchFamily="34" charset="0"/>
            </a:endParaRPr>
          </a:p>
          <a:p>
            <a:pPr algn="just"/>
            <a:r>
              <a:rPr lang="pt-BR" sz="1700" b="1" dirty="0" err="1">
                <a:solidFill>
                  <a:srgbClr val="0070C0"/>
                </a:solidFill>
                <a:latin typeface="Calibri" panose="020F0502020204030204" pitchFamily="34" charset="0"/>
              </a:rPr>
              <a:t>b</a:t>
            </a:r>
            <a:r>
              <a:rPr lang="pt-BR" sz="1700" b="1" dirty="0">
                <a:solidFill>
                  <a:srgbClr val="0070C0"/>
                </a:solidFill>
                <a:latin typeface="Calibri" panose="020F0502020204030204" pitchFamily="34" charset="0"/>
              </a:rPr>
              <a:t>) deve ser </a:t>
            </a:r>
            <a:r>
              <a:rPr lang="pt-BR" sz="1700" b="1" dirty="0" err="1">
                <a:solidFill>
                  <a:srgbClr val="0070C0"/>
                </a:solidFill>
                <a:latin typeface="Calibri" panose="020F0502020204030204" pitchFamily="34" charset="0"/>
              </a:rPr>
              <a:t>Ética</a:t>
            </a:r>
            <a:r>
              <a:rPr lang="pt-BR" sz="1700" b="1" dirty="0">
                <a:solidFill>
                  <a:srgbClr val="0070C0"/>
                </a:solidFill>
                <a:latin typeface="Calibri" panose="020F0502020204030204" pitchFamily="34" charset="0"/>
              </a:rPr>
              <a:t>, garantindo a </a:t>
            </a:r>
            <a:r>
              <a:rPr lang="pt-BR" sz="1700" b="1" dirty="0" err="1">
                <a:solidFill>
                  <a:srgbClr val="0070C0"/>
                </a:solidFill>
                <a:latin typeface="Calibri" panose="020F0502020204030204" pitchFamily="34" charset="0"/>
              </a:rPr>
              <a:t>observância</a:t>
            </a:r>
            <a:r>
              <a:rPr lang="pt-BR" sz="1700" b="1" dirty="0">
                <a:solidFill>
                  <a:srgbClr val="0070C0"/>
                </a:solidFill>
                <a:latin typeface="Calibri" panose="020F0502020204030204" pitchFamily="34" charset="0"/>
              </a:rPr>
              <a:t> de </a:t>
            </a:r>
            <a:r>
              <a:rPr lang="pt-BR" sz="1700" b="1" dirty="0" err="1">
                <a:solidFill>
                  <a:srgbClr val="0070C0"/>
                </a:solidFill>
                <a:latin typeface="Calibri" panose="020F0502020204030204" pitchFamily="34" charset="0"/>
              </a:rPr>
              <a:t>princípios</a:t>
            </a:r>
            <a:r>
              <a:rPr lang="pt-BR" sz="1700" b="1" dirty="0">
                <a:solidFill>
                  <a:srgbClr val="0070C0"/>
                </a:solidFill>
                <a:latin typeface="Calibri" panose="020F0502020204030204" pitchFamily="34" charset="0"/>
              </a:rPr>
              <a:t> e valores </a:t>
            </a:r>
            <a:r>
              <a:rPr lang="pt-BR" sz="1700" b="1" dirty="0" err="1">
                <a:solidFill>
                  <a:srgbClr val="0070C0"/>
                </a:solidFill>
                <a:latin typeface="Calibri" panose="020F0502020204030204" pitchFamily="34" charset="0"/>
              </a:rPr>
              <a:t>éticos</a:t>
            </a:r>
            <a:r>
              <a:rPr lang="pt-BR" sz="1700" b="1" dirty="0">
                <a:solidFill>
                  <a:srgbClr val="0070C0"/>
                </a:solidFill>
                <a:latin typeface="Calibri" panose="020F0502020204030204" pitchFamily="34" charset="0"/>
              </a:rPr>
              <a:t>; </a:t>
            </a:r>
          </a:p>
          <a:p>
            <a:pPr algn="just"/>
            <a:endParaRPr lang="pt-BR" sz="800" b="1" dirty="0">
              <a:solidFill>
                <a:srgbClr val="0070C0"/>
              </a:solidFill>
              <a:latin typeface="Calibri" panose="020F0502020204030204" pitchFamily="34" charset="0"/>
            </a:endParaRPr>
          </a:p>
          <a:p>
            <a:pPr algn="just"/>
            <a:r>
              <a:rPr lang="pt-BR" sz="1700" b="1" dirty="0" err="1">
                <a:solidFill>
                  <a:srgbClr val="0070C0"/>
                </a:solidFill>
                <a:latin typeface="Calibri" panose="020F0502020204030204" pitchFamily="34" charset="0"/>
              </a:rPr>
              <a:t>c</a:t>
            </a:r>
            <a:r>
              <a:rPr lang="pt-BR" sz="1700" b="1" dirty="0">
                <a:solidFill>
                  <a:srgbClr val="0070C0"/>
                </a:solidFill>
                <a:latin typeface="Calibri" panose="020F0502020204030204" pitchFamily="34" charset="0"/>
              </a:rPr>
              <a:t>) deve ser </a:t>
            </a:r>
            <a:r>
              <a:rPr lang="pt-BR" sz="1700" b="1" dirty="0" err="1">
                <a:solidFill>
                  <a:srgbClr val="0070C0"/>
                </a:solidFill>
                <a:latin typeface="Calibri" panose="020F0502020204030204" pitchFamily="34" charset="0"/>
              </a:rPr>
              <a:t>Sólida</a:t>
            </a:r>
            <a:r>
              <a:rPr lang="pt-BR" sz="1700" b="1" dirty="0">
                <a:solidFill>
                  <a:srgbClr val="0070C0"/>
                </a:solidFill>
                <a:latin typeface="Calibri" panose="020F0502020204030204" pitchFamily="34" charset="0"/>
              </a:rPr>
              <a:t>, tanto do ponto de vista </a:t>
            </a:r>
            <a:r>
              <a:rPr lang="pt-BR" sz="1700" b="1" dirty="0" err="1">
                <a:solidFill>
                  <a:srgbClr val="0070C0"/>
                </a:solidFill>
                <a:latin typeface="Calibri" panose="020F0502020204030204" pitchFamily="34" charset="0"/>
              </a:rPr>
              <a:t>técnico</a:t>
            </a:r>
            <a:r>
              <a:rPr lang="pt-BR" sz="1700" b="1" dirty="0">
                <a:solidFill>
                  <a:srgbClr val="0070C0"/>
                </a:solidFill>
                <a:latin typeface="Calibri" panose="020F0502020204030204" pitchFamily="34" charset="0"/>
              </a:rPr>
              <a:t> como do ponto de vista social, uma vez que, mesmo com boas </a:t>
            </a:r>
            <a:r>
              <a:rPr lang="pt-BR" sz="1700" b="1" dirty="0" err="1">
                <a:solidFill>
                  <a:srgbClr val="0070C0"/>
                </a:solidFill>
                <a:latin typeface="Calibri" panose="020F0502020204030204" pitchFamily="34" charset="0"/>
              </a:rPr>
              <a:t>intenções</a:t>
            </a:r>
            <a:r>
              <a:rPr lang="pt-BR" sz="1700" b="1" dirty="0">
                <a:solidFill>
                  <a:srgbClr val="0070C0"/>
                </a:solidFill>
                <a:latin typeface="Calibri" panose="020F0502020204030204" pitchFamily="34" charset="0"/>
              </a:rPr>
              <a:t>, os sistemas de IA podem causar danos </a:t>
            </a:r>
            <a:r>
              <a:rPr lang="pt-BR" sz="1700" b="1" dirty="0" err="1">
                <a:solidFill>
                  <a:srgbClr val="0070C0"/>
                </a:solidFill>
                <a:latin typeface="Calibri" panose="020F0502020204030204" pitchFamily="34" charset="0"/>
              </a:rPr>
              <a:t>não</a:t>
            </a:r>
            <a:r>
              <a:rPr lang="pt-BR" sz="1700" b="1" dirty="0">
                <a:solidFill>
                  <a:srgbClr val="0070C0"/>
                </a:solidFill>
                <a:latin typeface="Calibri" panose="020F0502020204030204" pitchFamily="34" charset="0"/>
              </a:rPr>
              <a:t> intencionais”. </a:t>
            </a:r>
          </a:p>
          <a:p>
            <a:pPr algn="just"/>
            <a:endParaRPr lang="pt-BR" sz="800" dirty="0">
              <a:effectLst/>
              <a:latin typeface="Calibri" panose="020F0502020204030204" pitchFamily="34" charset="0"/>
            </a:endParaRPr>
          </a:p>
          <a:p>
            <a:pPr algn="just"/>
            <a:r>
              <a:rPr lang="pt-BR" sz="1700" b="1" dirty="0"/>
              <a:t>Partes interessadas </a:t>
            </a:r>
            <a:r>
              <a:rPr lang="pt-BR" sz="1700" dirty="0"/>
              <a:t>Entendemos por partes interessadas todos os que investigam, desenvolvem, concebem, implantam ou utilizam a IA, bem como aqueles que </a:t>
            </a:r>
            <a:r>
              <a:rPr lang="pt-BR" sz="1700" dirty="0" err="1"/>
              <a:t>são</a:t>
            </a:r>
            <a:r>
              <a:rPr lang="pt-BR" sz="1700" dirty="0"/>
              <a:t> (direta ou indiretamente) afetados pela IA — incluindo, entre outros, empresas, </a:t>
            </a:r>
            <a:r>
              <a:rPr lang="pt-BR" sz="1700" dirty="0" err="1"/>
              <a:t>organizações</a:t>
            </a:r>
            <a:r>
              <a:rPr lang="pt-BR" sz="1700" dirty="0"/>
              <a:t>, investigadores, </a:t>
            </a:r>
            <a:r>
              <a:rPr lang="pt-BR" sz="1700" b="1" dirty="0" err="1">
                <a:solidFill>
                  <a:srgbClr val="0070C0"/>
                </a:solidFill>
              </a:rPr>
              <a:t>serviços</a:t>
            </a:r>
            <a:r>
              <a:rPr lang="pt-BR" sz="1700" b="1" dirty="0">
                <a:solidFill>
                  <a:srgbClr val="0070C0"/>
                </a:solidFill>
              </a:rPr>
              <a:t> </a:t>
            </a:r>
            <a:r>
              <a:rPr lang="pt-BR" sz="1700" b="1" dirty="0" err="1">
                <a:solidFill>
                  <a:srgbClr val="0070C0"/>
                </a:solidFill>
              </a:rPr>
              <a:t>públicos</a:t>
            </a:r>
            <a:r>
              <a:rPr lang="pt-BR" sz="1700" dirty="0"/>
              <a:t>, </a:t>
            </a:r>
            <a:r>
              <a:rPr lang="pt-BR" sz="1700" dirty="0" err="1"/>
              <a:t>instituições</a:t>
            </a:r>
            <a:r>
              <a:rPr lang="pt-BR" sz="1700" dirty="0"/>
              <a:t>, </a:t>
            </a:r>
            <a:r>
              <a:rPr lang="pt-BR" sz="1700" dirty="0" err="1"/>
              <a:t>organizações</a:t>
            </a:r>
            <a:r>
              <a:rPr lang="pt-BR" sz="1700" dirty="0"/>
              <a:t> da sociedade civil, </a:t>
            </a:r>
            <a:r>
              <a:rPr lang="pt-BR" sz="1700" b="1" dirty="0">
                <a:solidFill>
                  <a:srgbClr val="0070C0"/>
                </a:solidFill>
              </a:rPr>
              <a:t>governos</a:t>
            </a:r>
            <a:r>
              <a:rPr lang="pt-BR" sz="1700" dirty="0"/>
              <a:t>, reguladores, parceiros sociais, </a:t>
            </a:r>
            <a:r>
              <a:rPr lang="pt-BR" sz="1700" dirty="0" err="1"/>
              <a:t>indivíduos</a:t>
            </a:r>
            <a:r>
              <a:rPr lang="pt-BR" sz="1700" dirty="0"/>
              <a:t>, </a:t>
            </a:r>
            <a:r>
              <a:rPr lang="pt-BR" sz="1700" dirty="0" err="1"/>
              <a:t>cidadãos</a:t>
            </a:r>
            <a:r>
              <a:rPr lang="pt-BR" sz="1700" dirty="0"/>
              <a:t>, trabalhadores e consumidores. </a:t>
            </a:r>
          </a:p>
          <a:p>
            <a:pPr algn="just"/>
            <a:endParaRPr lang="pt-BR" dirty="0">
              <a:effectLst/>
            </a:endParaRPr>
          </a:p>
        </p:txBody>
      </p:sp>
      <p:pic>
        <p:nvPicPr>
          <p:cNvPr id="9" name="Imagem 8">
            <a:extLst>
              <a:ext uri="{FF2B5EF4-FFF2-40B4-BE49-F238E27FC236}">
                <a16:creationId xmlns:a16="http://schemas.microsoft.com/office/drawing/2014/main" id="{BA488E60-5C97-5046-B32D-D7F8EF399BF3}"/>
              </a:ext>
            </a:extLst>
          </p:cNvPr>
          <p:cNvPicPr>
            <a:picLocks noChangeAspect="1"/>
          </p:cNvPicPr>
          <p:nvPr/>
        </p:nvPicPr>
        <p:blipFill>
          <a:blip r:embed="rId2"/>
          <a:stretch>
            <a:fillRect/>
          </a:stretch>
        </p:blipFill>
        <p:spPr>
          <a:xfrm>
            <a:off x="419237" y="293"/>
            <a:ext cx="1627870" cy="850693"/>
          </a:xfrm>
          <a:prstGeom prst="rect">
            <a:avLst/>
          </a:prstGeom>
        </p:spPr>
      </p:pic>
      <p:sp>
        <p:nvSpPr>
          <p:cNvPr id="10" name="CaixaDeTexto 9">
            <a:extLst>
              <a:ext uri="{FF2B5EF4-FFF2-40B4-BE49-F238E27FC236}">
                <a16:creationId xmlns:a16="http://schemas.microsoft.com/office/drawing/2014/main" id="{45264AD2-5932-9240-9026-FB1957577AA1}"/>
              </a:ext>
            </a:extLst>
          </p:cNvPr>
          <p:cNvSpPr txBox="1"/>
          <p:nvPr/>
        </p:nvSpPr>
        <p:spPr>
          <a:xfrm>
            <a:off x="2434862" y="-40133"/>
            <a:ext cx="6300123" cy="1323439"/>
          </a:xfrm>
          <a:prstGeom prst="rect">
            <a:avLst/>
          </a:prstGeom>
          <a:noFill/>
        </p:spPr>
        <p:txBody>
          <a:bodyPr wrap="none" rtlCol="0">
            <a:spAutoFit/>
          </a:bodyPr>
          <a:lstStyle/>
          <a:p>
            <a:r>
              <a:rPr lang="pt-BR" dirty="0" err="1"/>
              <a:t>European</a:t>
            </a:r>
            <a:r>
              <a:rPr lang="pt-BR" dirty="0"/>
              <a:t> </a:t>
            </a:r>
            <a:r>
              <a:rPr lang="pt-BR" dirty="0" err="1"/>
              <a:t>Commission</a:t>
            </a:r>
            <a:r>
              <a:rPr lang="pt-BR" dirty="0"/>
              <a:t>  </a:t>
            </a:r>
            <a:r>
              <a:rPr lang="pt-BR" dirty="0" err="1"/>
              <a:t>Brussels</a:t>
            </a:r>
            <a:r>
              <a:rPr lang="pt-BR" dirty="0"/>
              <a:t>, 8.4.2019 – COM (2019) 168 final</a:t>
            </a:r>
          </a:p>
          <a:p>
            <a:endParaRPr lang="pt-BR" sz="800" dirty="0"/>
          </a:p>
          <a:p>
            <a:r>
              <a:rPr lang="pt-BR" dirty="0" err="1"/>
              <a:t>Building</a:t>
            </a:r>
            <a:r>
              <a:rPr lang="pt-BR" dirty="0"/>
              <a:t> </a:t>
            </a:r>
            <a:r>
              <a:rPr lang="pt-BR" dirty="0" err="1"/>
              <a:t>Trust</a:t>
            </a:r>
            <a:r>
              <a:rPr lang="pt-BR" dirty="0"/>
              <a:t> in </a:t>
            </a:r>
            <a:r>
              <a:rPr lang="pt-BR" dirty="0" err="1"/>
              <a:t>Human-Centric</a:t>
            </a:r>
            <a:r>
              <a:rPr lang="pt-BR" dirty="0"/>
              <a:t> </a:t>
            </a:r>
            <a:r>
              <a:rPr lang="pt-BR" dirty="0" err="1"/>
              <a:t>Artifical</a:t>
            </a:r>
            <a:r>
              <a:rPr lang="pt-BR" dirty="0"/>
              <a:t> </a:t>
            </a:r>
            <a:r>
              <a:rPr lang="pt-BR" dirty="0" err="1"/>
              <a:t>Intellingence</a:t>
            </a:r>
            <a:endParaRPr lang="pt-BR" dirty="0"/>
          </a:p>
          <a:p>
            <a:endParaRPr lang="pt-BR" dirty="0"/>
          </a:p>
          <a:p>
            <a:endParaRPr lang="pt-BR" dirty="0"/>
          </a:p>
        </p:txBody>
      </p:sp>
      <p:pic>
        <p:nvPicPr>
          <p:cNvPr id="1025" name="Picture 1" descr="page1image9670096">
            <a:extLst>
              <a:ext uri="{FF2B5EF4-FFF2-40B4-BE49-F238E27FC236}">
                <a16:creationId xmlns:a16="http://schemas.microsoft.com/office/drawing/2014/main" id="{247600B8-FF55-40E9-A427-61A23E31E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32900" cy="31013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9495488">
            <a:extLst>
              <a:ext uri="{FF2B5EF4-FFF2-40B4-BE49-F238E27FC236}">
                <a16:creationId xmlns:a16="http://schemas.microsoft.com/office/drawing/2014/main" id="{422D3055-4627-4F90-874B-1051327EB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68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3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577" y="1905954"/>
            <a:ext cx="7402286" cy="4916716"/>
          </a:xfrm>
          <a:prstGeom prst="rect">
            <a:avLst/>
          </a:prstGeom>
        </p:spPr>
      </p:pic>
      <p:sp>
        <p:nvSpPr>
          <p:cNvPr id="3" name="TextBox 2"/>
          <p:cNvSpPr txBox="1"/>
          <p:nvPr/>
        </p:nvSpPr>
        <p:spPr>
          <a:xfrm>
            <a:off x="163285" y="-90719"/>
            <a:ext cx="8884461" cy="2092881"/>
          </a:xfrm>
          <a:prstGeom prst="rect">
            <a:avLst/>
          </a:prstGeom>
          <a:noFill/>
        </p:spPr>
        <p:txBody>
          <a:bodyPr wrap="square" rtlCol="0">
            <a:spAutoFit/>
          </a:bodyPr>
          <a:lstStyle/>
          <a:p>
            <a:r>
              <a:rPr lang="en-US" sz="3200" b="1" dirty="0" err="1"/>
              <a:t>SIndec</a:t>
            </a:r>
            <a:r>
              <a:rPr lang="en-US" sz="3200" b="1" dirty="0"/>
              <a:t> – </a:t>
            </a:r>
            <a:r>
              <a:rPr lang="pt-BR" sz="3200" dirty="0"/>
              <a:t>Sistema Nacional de Informações de Defesa do Consumidor</a:t>
            </a:r>
          </a:p>
          <a:p>
            <a:endParaRPr lang="en-US" sz="1000" b="1" dirty="0"/>
          </a:p>
          <a:p>
            <a:r>
              <a:rPr lang="en-US" sz="2800" b="1" dirty="0" err="1"/>
              <a:t>Reclamações</a:t>
            </a:r>
            <a:r>
              <a:rPr lang="en-US" sz="2800" b="1" dirty="0"/>
              <a:t> 2016 / 2017 - coleta de dados </a:t>
            </a:r>
            <a:r>
              <a:rPr lang="en-US" sz="2800" b="1" dirty="0" err="1"/>
              <a:t>pessoais</a:t>
            </a:r>
            <a:r>
              <a:rPr lang="en-US" sz="2800" b="1" dirty="0"/>
              <a:t> </a:t>
            </a:r>
            <a:r>
              <a:rPr lang="en-US" sz="2800" b="1" dirty="0" err="1"/>
              <a:t>sem</a:t>
            </a:r>
            <a:r>
              <a:rPr lang="en-US" sz="2800" b="1" dirty="0"/>
              <a:t> </a:t>
            </a:r>
            <a:r>
              <a:rPr lang="en-US" sz="2800" b="1" dirty="0" err="1"/>
              <a:t>autorização</a:t>
            </a:r>
            <a:endParaRPr lang="en-US" sz="2800" b="1" dirty="0"/>
          </a:p>
        </p:txBody>
      </p:sp>
    </p:spTree>
    <p:extLst>
      <p:ext uri="{BB962C8B-B14F-4D97-AF65-F5344CB8AC3E}">
        <p14:creationId xmlns:p14="http://schemas.microsoft.com/office/powerpoint/2010/main" val="243226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E57E4FF-ACA1-EE44-A4A5-50AF21DE9BC6}"/>
              </a:ext>
            </a:extLst>
          </p:cNvPr>
          <p:cNvSpPr/>
          <p:nvPr/>
        </p:nvSpPr>
        <p:spPr>
          <a:xfrm>
            <a:off x="180474" y="17968"/>
            <a:ext cx="8963525" cy="7545014"/>
          </a:xfrm>
          <a:prstGeom prst="rect">
            <a:avLst/>
          </a:prstGeom>
        </p:spPr>
        <p:txBody>
          <a:bodyPr wrap="square">
            <a:spAutoFit/>
          </a:bodyPr>
          <a:lstStyle/>
          <a:p>
            <a:r>
              <a:rPr lang="pt-BR" sz="2800" b="1" dirty="0">
                <a:solidFill>
                  <a:srgbClr val="0070C0"/>
                </a:solidFill>
                <a:latin typeface="Arial" panose="020B0604020202020204" pitchFamily="34" charset="0"/>
                <a:cs typeface="Arial" panose="020B0604020202020204" pitchFamily="34" charset="0"/>
              </a:rPr>
              <a:t>Os debates para aprovação da Lei de Proteção de Dados Pessoais </a:t>
            </a:r>
          </a:p>
          <a:p>
            <a:endParaRPr lang="pt-BR" sz="800" dirty="0">
              <a:latin typeface="Georgia" panose="02040502050405020303" pitchFamily="18" charset="0"/>
            </a:endParaRPr>
          </a:p>
          <a:p>
            <a:pPr algn="just">
              <a:lnSpc>
                <a:spcPct val="150000"/>
              </a:lnSpc>
            </a:pPr>
            <a:r>
              <a:rPr lang="pt-BR" sz="2000" dirty="0">
                <a:latin typeface="Arial" panose="020B0604020202020204" pitchFamily="34" charset="0"/>
                <a:cs typeface="Arial" panose="020B0604020202020204" pitchFamily="34" charset="0"/>
              </a:rPr>
              <a:t>Os debates e consultas públicas se iniciaram no Departamento de Proteção e Defesa do Consumidor no Ministério da Justiça desde 2010 e a aprovação na lei por consenso tanto na Câmara quanto no Senado se deu por unanimidade.</a:t>
            </a:r>
          </a:p>
          <a:p>
            <a:pPr algn="just">
              <a:lnSpc>
                <a:spcPct val="150000"/>
              </a:lnSpc>
            </a:pPr>
            <a:endParaRPr lang="pt-BR" sz="800" dirty="0">
              <a:latin typeface="Arial" panose="020B0604020202020204" pitchFamily="34" charset="0"/>
              <a:cs typeface="Arial" panose="020B0604020202020204" pitchFamily="34" charset="0"/>
            </a:endParaRPr>
          </a:p>
          <a:p>
            <a:pPr algn="just">
              <a:lnSpc>
                <a:spcPct val="150000"/>
              </a:lnSpc>
            </a:pPr>
            <a:r>
              <a:rPr lang="pt-BR" sz="2000" dirty="0">
                <a:latin typeface="Arial" panose="020B0604020202020204" pitchFamily="34" charset="0"/>
                <a:cs typeface="Arial" panose="020B0604020202020204" pitchFamily="34" charset="0"/>
              </a:rPr>
              <a:t>É o setor público que mais coleta dados pessoais e dados sensíveis a respeito dos cidadãos, o que motivou a sociedade civil a se mobilizar no sentido de que os poderes públicos também estivessem sujeitos às obrigações da lei.</a:t>
            </a:r>
          </a:p>
          <a:p>
            <a:pPr algn="just">
              <a:lnSpc>
                <a:spcPct val="150000"/>
              </a:lnSpc>
            </a:pPr>
            <a:endParaRPr lang="pt-BR" sz="800" dirty="0">
              <a:latin typeface="Arial" panose="020B0604020202020204" pitchFamily="34" charset="0"/>
              <a:cs typeface="Arial" panose="020B0604020202020204" pitchFamily="34" charset="0"/>
            </a:endParaRPr>
          </a:p>
          <a:p>
            <a:pPr algn="just">
              <a:lnSpc>
                <a:spcPct val="150000"/>
              </a:lnSpc>
            </a:pPr>
            <a:r>
              <a:rPr lang="pt-BR" sz="2000" dirty="0">
                <a:latin typeface="Arial" panose="020B0604020202020204" pitchFamily="34" charset="0"/>
                <a:cs typeface="Arial" panose="020B0604020202020204" pitchFamily="34" charset="0"/>
              </a:rPr>
              <a:t>As proteções da Lei também devem valer também para os dados tornados públicos. Ou seja, caso uma informação esteja em um banco de dados público (como o CPF no resultado de um concurso público) ou tenha se tornado disponível por outros meios, seu tratamento não poderia estar dispensado das regras previstas na legislação.</a:t>
            </a:r>
            <a:endParaRPr lang="pt-BR" sz="2000" b="0" i="0" u="none" strike="noStrik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72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11DDE6-ED0F-2C43-916A-2E1E78254B33}"/>
              </a:ext>
            </a:extLst>
          </p:cNvPr>
          <p:cNvSpPr>
            <a:spLocks noGrp="1"/>
          </p:cNvSpPr>
          <p:nvPr>
            <p:ph type="title"/>
          </p:nvPr>
        </p:nvSpPr>
        <p:spPr>
          <a:xfrm>
            <a:off x="457200" y="-242738"/>
            <a:ext cx="8229600" cy="1143000"/>
          </a:xfrm>
        </p:spPr>
        <p:txBody>
          <a:bodyPr/>
          <a:lstStyle/>
          <a:p>
            <a:r>
              <a:rPr lang="pt-BR" b="1" dirty="0">
                <a:solidFill>
                  <a:schemeClr val="tx2">
                    <a:lumMod val="75000"/>
                  </a:schemeClr>
                </a:solidFill>
              </a:rPr>
              <a:t>Lei 13.709/2018 - LGPD</a:t>
            </a:r>
          </a:p>
        </p:txBody>
      </p:sp>
      <p:sp>
        <p:nvSpPr>
          <p:cNvPr id="3" name="Espaço Reservado para Conteúdo 2">
            <a:extLst>
              <a:ext uri="{FF2B5EF4-FFF2-40B4-BE49-F238E27FC236}">
                <a16:creationId xmlns:a16="http://schemas.microsoft.com/office/drawing/2014/main" id="{B131EC5E-5CE0-2B47-95B6-537E7420A391}"/>
              </a:ext>
            </a:extLst>
          </p:cNvPr>
          <p:cNvSpPr>
            <a:spLocks noGrp="1"/>
          </p:cNvSpPr>
          <p:nvPr>
            <p:ph idx="1"/>
          </p:nvPr>
        </p:nvSpPr>
        <p:spPr>
          <a:xfrm>
            <a:off x="120315" y="613592"/>
            <a:ext cx="8927431" cy="4525963"/>
          </a:xfrm>
        </p:spPr>
        <p:txBody>
          <a:bodyPr>
            <a:noAutofit/>
          </a:bodyPr>
          <a:lstStyle/>
          <a:p>
            <a:pPr marL="0" indent="0" algn="just">
              <a:buNone/>
            </a:pPr>
            <a:r>
              <a:rPr lang="pt-BR" sz="2200" dirty="0">
                <a:latin typeface="Arial" panose="020B0604020202020204" pitchFamily="34" charset="0"/>
                <a:cs typeface="Arial" panose="020B0604020202020204" pitchFamily="34" charset="0"/>
              </a:rPr>
              <a:t>Art. 3º </a:t>
            </a:r>
            <a:r>
              <a:rPr lang="pt-BR" sz="2200" b="1" u="sng" dirty="0">
                <a:solidFill>
                  <a:srgbClr val="0070C0"/>
                </a:solidFill>
                <a:latin typeface="Arial" panose="020B0604020202020204" pitchFamily="34" charset="0"/>
                <a:cs typeface="Arial" panose="020B0604020202020204" pitchFamily="34" charset="0"/>
              </a:rPr>
              <a:t>Esta Lei aplica-se</a:t>
            </a:r>
            <a:r>
              <a:rPr lang="pt-BR" sz="2200" b="1" dirty="0">
                <a:solidFill>
                  <a:srgbClr val="0070C0"/>
                </a:solidFill>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a qualquer operação de tratamento realizada por pessoa natural ou </a:t>
            </a:r>
            <a:r>
              <a:rPr lang="pt-BR" sz="2200" b="1" u="sng" cap="all" dirty="0">
                <a:solidFill>
                  <a:srgbClr val="0070C0"/>
                </a:solidFill>
                <a:latin typeface="Arial" panose="020B0604020202020204" pitchFamily="34" charset="0"/>
                <a:cs typeface="Arial" panose="020B0604020202020204" pitchFamily="34" charset="0"/>
              </a:rPr>
              <a:t>por pessoa jurídica de direito público ou privado</a:t>
            </a:r>
            <a:r>
              <a:rPr lang="pt-BR" sz="2200" dirty="0">
                <a:latin typeface="Arial" panose="020B0604020202020204" pitchFamily="34" charset="0"/>
                <a:cs typeface="Arial" panose="020B0604020202020204" pitchFamily="34" charset="0"/>
              </a:rPr>
              <a:t>, independentemente do meio, do país de sua sede ou do país onde estejam localizados os dados, desde que:</a:t>
            </a:r>
          </a:p>
          <a:p>
            <a:pPr marL="0" indent="0" algn="just">
              <a:buNone/>
            </a:pPr>
            <a:endParaRPr lang="pt-BR" sz="900" dirty="0">
              <a:latin typeface="Arial" panose="020B0604020202020204" pitchFamily="34" charset="0"/>
              <a:cs typeface="Arial" panose="020B0604020202020204" pitchFamily="34" charset="0"/>
            </a:endParaRPr>
          </a:p>
          <a:p>
            <a:pPr marL="0" indent="0" algn="just">
              <a:buNone/>
            </a:pPr>
            <a:r>
              <a:rPr lang="pt-BR" sz="2200" dirty="0" err="1">
                <a:latin typeface="Arial" panose="020B0604020202020204" pitchFamily="34" charset="0"/>
                <a:cs typeface="Arial" panose="020B0604020202020204" pitchFamily="34" charset="0"/>
              </a:rPr>
              <a:t>I</a:t>
            </a:r>
            <a:r>
              <a:rPr lang="pt-BR" sz="2200" dirty="0">
                <a:latin typeface="Arial" panose="020B0604020202020204" pitchFamily="34" charset="0"/>
                <a:cs typeface="Arial" panose="020B0604020202020204" pitchFamily="34" charset="0"/>
              </a:rPr>
              <a:t> - a operação de tratamento seja realizada no território nacional;</a:t>
            </a:r>
          </a:p>
          <a:p>
            <a:pPr marL="0" indent="0" algn="just">
              <a:buNone/>
            </a:pPr>
            <a:endParaRPr lang="pt-BR" sz="900" dirty="0">
              <a:latin typeface="Arial" panose="020B0604020202020204" pitchFamily="34" charset="0"/>
              <a:cs typeface="Arial" panose="020B0604020202020204" pitchFamily="34" charset="0"/>
            </a:endParaRPr>
          </a:p>
          <a:p>
            <a:pPr marL="0" indent="0" algn="just">
              <a:buNone/>
            </a:pPr>
            <a:r>
              <a:rPr lang="pt-BR" sz="2200" dirty="0">
                <a:latin typeface="Arial" panose="020B0604020202020204" pitchFamily="34" charset="0"/>
                <a:cs typeface="Arial" panose="020B0604020202020204" pitchFamily="34" charset="0"/>
              </a:rPr>
              <a:t>II - a atividade de tratamento tenha por objetivo a oferta ou o fornecimento de bens ou serviços ou o tratamento de dados de indivíduos localizados no território nacional; ou</a:t>
            </a:r>
          </a:p>
          <a:p>
            <a:pPr marL="0" indent="0" algn="just">
              <a:buNone/>
            </a:pPr>
            <a:endParaRPr lang="pt-BR" sz="900" dirty="0">
              <a:latin typeface="Arial" panose="020B0604020202020204" pitchFamily="34" charset="0"/>
              <a:cs typeface="Arial" panose="020B0604020202020204" pitchFamily="34" charset="0"/>
            </a:endParaRPr>
          </a:p>
          <a:p>
            <a:pPr marL="0" indent="0">
              <a:buNone/>
            </a:pPr>
            <a:r>
              <a:rPr lang="pt-BR" sz="2200" dirty="0">
                <a:latin typeface="Arial" panose="020B0604020202020204" pitchFamily="34" charset="0"/>
                <a:cs typeface="Arial" panose="020B0604020202020204" pitchFamily="34" charset="0"/>
              </a:rPr>
              <a:t>III - os dados pessoais objeto do tratamento tenham sido coletados no território nacional.</a:t>
            </a:r>
          </a:p>
          <a:p>
            <a:pPr marL="0" indent="0">
              <a:buNone/>
            </a:pPr>
            <a:endParaRPr lang="pt-BR" sz="900" dirty="0">
              <a:latin typeface="Arial" panose="020B0604020202020204" pitchFamily="34" charset="0"/>
              <a:cs typeface="Arial" panose="020B0604020202020204" pitchFamily="34" charset="0"/>
            </a:endParaRPr>
          </a:p>
          <a:p>
            <a:pPr marL="0" indent="0">
              <a:buNone/>
            </a:pPr>
            <a:r>
              <a:rPr lang="pt-BR" sz="2200" dirty="0">
                <a:latin typeface="Arial" panose="020B0604020202020204" pitchFamily="34" charset="0"/>
                <a:cs typeface="Arial" panose="020B0604020202020204" pitchFamily="34" charset="0"/>
              </a:rPr>
              <a:t>§ 1º Consideram-se coletados no território nacional os dados pessoais cujo titular nele se encontre no momento da coleta.</a:t>
            </a:r>
          </a:p>
          <a:p>
            <a:pPr marL="0" indent="0">
              <a:buNone/>
            </a:pPr>
            <a:endParaRPr lang="pt-BR" sz="900" dirty="0">
              <a:latin typeface="Arial" panose="020B0604020202020204" pitchFamily="34" charset="0"/>
              <a:cs typeface="Arial" panose="020B0604020202020204" pitchFamily="34" charset="0"/>
            </a:endParaRPr>
          </a:p>
          <a:p>
            <a:pPr marL="0" indent="0">
              <a:buNone/>
            </a:pPr>
            <a:r>
              <a:rPr lang="pt-BR" sz="2200" dirty="0">
                <a:latin typeface="Arial" panose="020B0604020202020204" pitchFamily="34" charset="0"/>
                <a:cs typeface="Arial" panose="020B0604020202020204" pitchFamily="34" charset="0"/>
              </a:rPr>
              <a:t>§ 2º Excetua-se do disposto no inciso </a:t>
            </a:r>
            <a:r>
              <a:rPr lang="pt-BR" sz="2200" dirty="0" err="1">
                <a:latin typeface="Arial" panose="020B0604020202020204" pitchFamily="34" charset="0"/>
                <a:cs typeface="Arial" panose="020B0604020202020204" pitchFamily="34" charset="0"/>
              </a:rPr>
              <a:t>I</a:t>
            </a:r>
            <a:r>
              <a:rPr lang="pt-BR" sz="2200" dirty="0">
                <a:latin typeface="Arial" panose="020B0604020202020204" pitchFamily="34" charset="0"/>
                <a:cs typeface="Arial" panose="020B0604020202020204" pitchFamily="34" charset="0"/>
              </a:rPr>
              <a:t> deste artigo o tratamento de dados previsto no inciso IV do caput do art. 4º desta Lei.</a:t>
            </a:r>
          </a:p>
          <a:p>
            <a:pPr marL="0" indent="0">
              <a:buNone/>
            </a:pP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54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11DDE6-ED0F-2C43-916A-2E1E78254B33}"/>
              </a:ext>
            </a:extLst>
          </p:cNvPr>
          <p:cNvSpPr>
            <a:spLocks noGrp="1"/>
          </p:cNvSpPr>
          <p:nvPr>
            <p:ph type="title"/>
          </p:nvPr>
        </p:nvSpPr>
        <p:spPr>
          <a:xfrm>
            <a:off x="457200" y="-368095"/>
            <a:ext cx="8229600" cy="1143000"/>
          </a:xfrm>
        </p:spPr>
        <p:txBody>
          <a:bodyPr>
            <a:normAutofit/>
          </a:bodyPr>
          <a:lstStyle/>
          <a:p>
            <a:r>
              <a:rPr lang="pt-BR" sz="3600" b="1" dirty="0">
                <a:solidFill>
                  <a:schemeClr val="tx2">
                    <a:lumMod val="75000"/>
                  </a:schemeClr>
                </a:solidFill>
              </a:rPr>
              <a:t>Lei 13.709/2018 - LGPD</a:t>
            </a:r>
          </a:p>
        </p:txBody>
      </p:sp>
      <p:sp>
        <p:nvSpPr>
          <p:cNvPr id="3" name="Espaço Reservado para Conteúdo 2">
            <a:extLst>
              <a:ext uri="{FF2B5EF4-FFF2-40B4-BE49-F238E27FC236}">
                <a16:creationId xmlns:a16="http://schemas.microsoft.com/office/drawing/2014/main" id="{B131EC5E-5CE0-2B47-95B6-537E7420A391}"/>
              </a:ext>
            </a:extLst>
          </p:cNvPr>
          <p:cNvSpPr>
            <a:spLocks noGrp="1"/>
          </p:cNvSpPr>
          <p:nvPr>
            <p:ph idx="1"/>
          </p:nvPr>
        </p:nvSpPr>
        <p:spPr>
          <a:xfrm>
            <a:off x="1" y="417442"/>
            <a:ext cx="9144000" cy="4525963"/>
          </a:xfrm>
        </p:spPr>
        <p:txBody>
          <a:bodyPr>
            <a:noAutofit/>
          </a:bodyPr>
          <a:lstStyle/>
          <a:p>
            <a:pPr marL="0" indent="0">
              <a:buNone/>
            </a:pPr>
            <a:r>
              <a:rPr lang="pt-BR" sz="1800" dirty="0">
                <a:latin typeface="Arial" panose="020B0604020202020204" pitchFamily="34" charset="0"/>
                <a:cs typeface="Arial" panose="020B0604020202020204" pitchFamily="34" charset="0"/>
              </a:rPr>
              <a:t>Art. 4º </a:t>
            </a:r>
            <a:r>
              <a:rPr lang="pt-BR" sz="1800" b="1" u="sng" dirty="0">
                <a:solidFill>
                  <a:srgbClr val="0070C0"/>
                </a:solidFill>
                <a:latin typeface="Arial" panose="020B0604020202020204" pitchFamily="34" charset="0"/>
                <a:cs typeface="Arial" panose="020B0604020202020204" pitchFamily="34" charset="0"/>
              </a:rPr>
              <a:t>Esta Lei não se aplica </a:t>
            </a:r>
            <a:r>
              <a:rPr lang="pt-BR" sz="1800" dirty="0">
                <a:latin typeface="Arial" panose="020B0604020202020204" pitchFamily="34" charset="0"/>
                <a:cs typeface="Arial" panose="020B0604020202020204" pitchFamily="34" charset="0"/>
              </a:rPr>
              <a:t>ao tratamento de dados pessoais:</a:t>
            </a:r>
          </a:p>
          <a:p>
            <a:pPr marL="0" indent="0">
              <a:buNone/>
            </a:pPr>
            <a:r>
              <a:rPr lang="pt-BR" sz="1800" dirty="0" err="1">
                <a:latin typeface="Arial" panose="020B0604020202020204" pitchFamily="34" charset="0"/>
                <a:cs typeface="Arial" panose="020B0604020202020204" pitchFamily="34" charset="0"/>
              </a:rPr>
              <a:t>I</a:t>
            </a:r>
            <a:r>
              <a:rPr lang="pt-BR" sz="1800" dirty="0">
                <a:latin typeface="Arial" panose="020B0604020202020204" pitchFamily="34" charset="0"/>
                <a:cs typeface="Arial" panose="020B0604020202020204" pitchFamily="34" charset="0"/>
              </a:rPr>
              <a:t> - realizado por pessoa natural para fins exclusivamente particulares e não econômicos;</a:t>
            </a:r>
          </a:p>
          <a:p>
            <a:pPr marL="0" indent="0">
              <a:buNone/>
            </a:pPr>
            <a:r>
              <a:rPr lang="pt-BR" sz="1800" dirty="0">
                <a:latin typeface="Arial" panose="020B0604020202020204" pitchFamily="34" charset="0"/>
                <a:cs typeface="Arial" panose="020B0604020202020204" pitchFamily="34" charset="0"/>
              </a:rPr>
              <a:t>II - realizado para fins exclusivamente:</a:t>
            </a:r>
          </a:p>
          <a:p>
            <a:pPr marL="0" indent="0">
              <a:buNone/>
            </a:pPr>
            <a:r>
              <a:rPr lang="pt-BR" sz="1800" dirty="0">
                <a:latin typeface="Arial" panose="020B0604020202020204" pitchFamily="34" charset="0"/>
                <a:cs typeface="Arial" panose="020B0604020202020204" pitchFamily="34" charset="0"/>
              </a:rPr>
              <a:t>a) jornalístico e artísticos; ou           </a:t>
            </a:r>
          </a:p>
          <a:p>
            <a:pPr marL="0" indent="0">
              <a:buNone/>
            </a:pPr>
            <a:r>
              <a:rPr lang="pt-BR" sz="1800" dirty="0" err="1">
                <a:latin typeface="Arial" panose="020B0604020202020204" pitchFamily="34" charset="0"/>
                <a:cs typeface="Arial" panose="020B0604020202020204" pitchFamily="34" charset="0"/>
              </a:rPr>
              <a:t>b</a:t>
            </a:r>
            <a:r>
              <a:rPr lang="pt-BR" sz="1800" dirty="0">
                <a:latin typeface="Arial" panose="020B0604020202020204" pitchFamily="34" charset="0"/>
                <a:cs typeface="Arial" panose="020B0604020202020204" pitchFamily="34" charset="0"/>
              </a:rPr>
              <a:t>) acadêmicos, aplicando-se a esta hipótese os </a:t>
            </a:r>
            <a:r>
              <a:rPr lang="pt-BR" sz="1800" dirty="0" err="1">
                <a:latin typeface="Arial" panose="020B0604020202020204" pitchFamily="34" charset="0"/>
                <a:cs typeface="Arial" panose="020B0604020202020204" pitchFamily="34" charset="0"/>
              </a:rPr>
              <a:t>arts</a:t>
            </a:r>
            <a:r>
              <a:rPr lang="pt-BR" sz="1800" dirty="0">
                <a:latin typeface="Arial" panose="020B0604020202020204" pitchFamily="34" charset="0"/>
                <a:cs typeface="Arial" panose="020B0604020202020204" pitchFamily="34" charset="0"/>
              </a:rPr>
              <a:t>. 7º e 11 desta Lei;</a:t>
            </a:r>
          </a:p>
          <a:p>
            <a:pPr marL="0" indent="0">
              <a:buNone/>
            </a:pPr>
            <a:endParaRPr lang="pt-BR" sz="800" dirty="0">
              <a:latin typeface="Arial" panose="020B0604020202020204" pitchFamily="34" charset="0"/>
              <a:cs typeface="Arial" panose="020B0604020202020204" pitchFamily="34" charset="0"/>
            </a:endParaRPr>
          </a:p>
          <a:p>
            <a:pPr marL="0" indent="0">
              <a:buNone/>
            </a:pPr>
            <a:r>
              <a:rPr lang="pt-BR" sz="1800" b="1" u="sng" dirty="0">
                <a:solidFill>
                  <a:srgbClr val="0070C0"/>
                </a:solidFill>
                <a:latin typeface="Arial" panose="020B0604020202020204" pitchFamily="34" charset="0"/>
                <a:cs typeface="Arial" panose="020B0604020202020204" pitchFamily="34" charset="0"/>
              </a:rPr>
              <a:t>III - realizado para fins exclusivos de:</a:t>
            </a:r>
          </a:p>
          <a:p>
            <a:pPr marL="0" indent="0">
              <a:buNone/>
            </a:pPr>
            <a:r>
              <a:rPr lang="pt-BR" sz="1800" dirty="0">
                <a:solidFill>
                  <a:srgbClr val="0070C0"/>
                </a:solidFill>
                <a:latin typeface="Arial" panose="020B0604020202020204" pitchFamily="34" charset="0"/>
                <a:cs typeface="Arial" panose="020B0604020202020204" pitchFamily="34" charset="0"/>
              </a:rPr>
              <a:t>a) segurança pública;</a:t>
            </a:r>
          </a:p>
          <a:p>
            <a:pPr marL="0" indent="0">
              <a:buNone/>
            </a:pPr>
            <a:r>
              <a:rPr lang="pt-BR" sz="1800" dirty="0" err="1">
                <a:solidFill>
                  <a:srgbClr val="0070C0"/>
                </a:solidFill>
                <a:latin typeface="Arial" panose="020B0604020202020204" pitchFamily="34" charset="0"/>
                <a:cs typeface="Arial" panose="020B0604020202020204" pitchFamily="34" charset="0"/>
              </a:rPr>
              <a:t>b</a:t>
            </a:r>
            <a:r>
              <a:rPr lang="pt-BR" sz="1800" dirty="0">
                <a:solidFill>
                  <a:srgbClr val="0070C0"/>
                </a:solidFill>
                <a:latin typeface="Arial" panose="020B0604020202020204" pitchFamily="34" charset="0"/>
                <a:cs typeface="Arial" panose="020B0604020202020204" pitchFamily="34" charset="0"/>
              </a:rPr>
              <a:t>) defesa nacional;</a:t>
            </a:r>
          </a:p>
          <a:p>
            <a:pPr marL="0" indent="0">
              <a:buNone/>
            </a:pPr>
            <a:r>
              <a:rPr lang="pt-BR" sz="1800" dirty="0" err="1">
                <a:solidFill>
                  <a:srgbClr val="0070C0"/>
                </a:solidFill>
                <a:latin typeface="Arial" panose="020B0604020202020204" pitchFamily="34" charset="0"/>
                <a:cs typeface="Arial" panose="020B0604020202020204" pitchFamily="34" charset="0"/>
              </a:rPr>
              <a:t>c</a:t>
            </a:r>
            <a:r>
              <a:rPr lang="pt-BR" sz="1800" dirty="0">
                <a:solidFill>
                  <a:srgbClr val="0070C0"/>
                </a:solidFill>
                <a:latin typeface="Arial" panose="020B0604020202020204" pitchFamily="34" charset="0"/>
                <a:cs typeface="Arial" panose="020B0604020202020204" pitchFamily="34" charset="0"/>
              </a:rPr>
              <a:t>) segurança do Estado; ou</a:t>
            </a:r>
          </a:p>
          <a:p>
            <a:pPr marL="0" indent="0">
              <a:buNone/>
            </a:pPr>
            <a:r>
              <a:rPr lang="pt-BR" sz="1800" dirty="0" err="1">
                <a:solidFill>
                  <a:srgbClr val="0070C0"/>
                </a:solidFill>
                <a:latin typeface="Arial" panose="020B0604020202020204" pitchFamily="34" charset="0"/>
                <a:cs typeface="Arial" panose="020B0604020202020204" pitchFamily="34" charset="0"/>
              </a:rPr>
              <a:t>d</a:t>
            </a:r>
            <a:r>
              <a:rPr lang="pt-BR" sz="1800" dirty="0">
                <a:solidFill>
                  <a:srgbClr val="0070C0"/>
                </a:solidFill>
                <a:latin typeface="Arial" panose="020B0604020202020204" pitchFamily="34" charset="0"/>
                <a:cs typeface="Arial" panose="020B0604020202020204" pitchFamily="34" charset="0"/>
              </a:rPr>
              <a:t>) atividades de investigação e repressão de infrações penais; ou</a:t>
            </a:r>
          </a:p>
          <a:p>
            <a:pPr marL="0" indent="0">
              <a:buNone/>
            </a:pPr>
            <a:endParaRPr lang="pt-BR" sz="800" dirty="0">
              <a:solidFill>
                <a:srgbClr val="0070C0"/>
              </a:solidFill>
              <a:latin typeface="Arial" panose="020B0604020202020204" pitchFamily="34" charset="0"/>
              <a:cs typeface="Arial" panose="020B0604020202020204" pitchFamily="34" charset="0"/>
            </a:endParaRPr>
          </a:p>
          <a:p>
            <a:pPr marL="0" indent="0" algn="just">
              <a:buNone/>
            </a:pPr>
            <a:r>
              <a:rPr lang="pt-BR" sz="1800" dirty="0">
                <a:latin typeface="Arial" panose="020B0604020202020204" pitchFamily="34" charset="0"/>
                <a:cs typeface="Arial" panose="020B0604020202020204" pitchFamily="34" charset="0"/>
              </a:rPr>
              <a:t>IV - provenientes de fora do território nacional e que não sejam objeto de comunicação, uso compartilhado de dados com agentes de tratamento brasileiros ou objeto de transferência internacional de dados com outro país que não o de proveniência, desde que o país de proveniência proporcione grau de proteção de dados pessoais adequado ao previsto nesta Lei.</a:t>
            </a:r>
          </a:p>
          <a:p>
            <a:pPr marL="0" indent="0">
              <a:buNone/>
            </a:pPr>
            <a:endParaRPr lang="pt-BR" sz="800" dirty="0">
              <a:latin typeface="Arial" panose="020B0604020202020204" pitchFamily="34" charset="0"/>
              <a:cs typeface="Arial" panose="020B0604020202020204" pitchFamily="34" charset="0"/>
            </a:endParaRPr>
          </a:p>
          <a:p>
            <a:pPr marL="0" indent="0" algn="just">
              <a:buNone/>
            </a:pPr>
            <a:r>
              <a:rPr lang="pt-BR" sz="1800" dirty="0">
                <a:latin typeface="Arial" panose="020B0604020202020204" pitchFamily="34" charset="0"/>
                <a:cs typeface="Arial" panose="020B0604020202020204" pitchFamily="34" charset="0"/>
              </a:rPr>
              <a:t>§ 1º </a:t>
            </a:r>
            <a:r>
              <a:rPr lang="pt-BR" sz="1800" b="1" dirty="0">
                <a:solidFill>
                  <a:srgbClr val="0070C0"/>
                </a:solidFill>
                <a:latin typeface="Arial" panose="020B0604020202020204" pitchFamily="34" charset="0"/>
                <a:cs typeface="Arial" panose="020B0604020202020204" pitchFamily="34" charset="0"/>
              </a:rPr>
              <a:t>O tratamento de dados pessoais previsto no inciso III será regido por legislação específica, que deverá prever medidas proporcionais e estritamente necessárias ao atendimento do interesse público</a:t>
            </a:r>
            <a:r>
              <a:rPr lang="pt-BR" sz="1800" dirty="0">
                <a:latin typeface="Arial" panose="020B0604020202020204" pitchFamily="34" charset="0"/>
                <a:cs typeface="Arial" panose="020B0604020202020204" pitchFamily="34" charset="0"/>
              </a:rPr>
              <a:t>, observados o devido processo legal, os princípios gerais de proteção e os direitos do titular previstos nesta Lei.</a:t>
            </a:r>
            <a:br>
              <a:rPr lang="pt-BR" sz="1800" dirty="0">
                <a:latin typeface="Arial" panose="020B0604020202020204" pitchFamily="34" charset="0"/>
                <a:cs typeface="Arial" panose="020B0604020202020204" pitchFamily="34" charset="0"/>
              </a:rPr>
            </a:br>
            <a:br>
              <a:rPr lang="pt-BR" sz="1800" dirty="0">
                <a:latin typeface="Arial" panose="020B0604020202020204" pitchFamily="34" charset="0"/>
                <a:cs typeface="Arial" panose="020B0604020202020204" pitchFamily="34" charset="0"/>
              </a:rPr>
            </a:br>
            <a:endParaRPr lang="pt-B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20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2721</TotalTime>
  <Words>2608</Words>
  <Application>Microsoft Office PowerPoint</Application>
  <PresentationFormat>Apresentação na tela (4:3)</PresentationFormat>
  <Paragraphs>228</Paragraphs>
  <Slides>20</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20</vt:i4>
      </vt:variant>
    </vt:vector>
  </HeadingPairs>
  <TitlesOfParts>
    <vt:vector size="24" baseType="lpstr">
      <vt:lpstr>Arial</vt:lpstr>
      <vt:lpstr>Calibri</vt:lpstr>
      <vt:lpstr>Georgia</vt:lpstr>
      <vt:lpstr>Office Theme</vt:lpstr>
      <vt:lpstr>Apresentação do PowerPoint</vt:lpstr>
      <vt:lpstr>Privacidade, Liberdade e Justiça Social </vt:lpstr>
      <vt:lpstr>Apresentação do PowerPoint</vt:lpstr>
      <vt:lpstr>Stephen Hawking</vt:lpstr>
      <vt:lpstr>Apresentação do PowerPoint</vt:lpstr>
      <vt:lpstr>Apresentação do PowerPoint</vt:lpstr>
      <vt:lpstr>Apresentação do PowerPoint</vt:lpstr>
      <vt:lpstr>Lei 13.709/2018 - LGPD</vt:lpstr>
      <vt:lpstr>Lei 13.709/2018 - LGPD</vt:lpstr>
      <vt:lpstr>Lei 13.709/2018 - LGPD</vt:lpstr>
      <vt:lpstr>Lei 13.709/2018 - LGPD</vt:lpstr>
      <vt:lpstr>Lei 13.709/2018 - LGPD</vt:lpstr>
      <vt:lpstr>Lei 13.709/2018 - LGPD</vt:lpstr>
      <vt:lpstr>Lei 13.709/2018 - LGPD</vt:lpstr>
      <vt:lpstr>Lei 12.527/2011 - LAI</vt:lpstr>
      <vt:lpstr>Lei 12.527/2011 - LAI</vt:lpstr>
      <vt:lpstr>Lei 12.527/2011  - LAI</vt:lpstr>
      <vt:lpstr>Decreto 7.724/2012 – Regulamento LAI</vt:lpstr>
      <vt:lpstr>Vetos - Controvérsias</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Flavia Lefevre Guimaraes</dc:creator>
  <cp:lastModifiedBy>Barthira Torres Aranha</cp:lastModifiedBy>
  <cp:revision>107</cp:revision>
  <dcterms:created xsi:type="dcterms:W3CDTF">2019-03-19T14:49:06Z</dcterms:created>
  <dcterms:modified xsi:type="dcterms:W3CDTF">2019-09-05T18:43:21Z</dcterms:modified>
</cp:coreProperties>
</file>