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579" r:id="rId2"/>
    <p:sldId id="507" r:id="rId3"/>
    <p:sldId id="508" r:id="rId4"/>
    <p:sldId id="509" r:id="rId5"/>
    <p:sldId id="568" r:id="rId6"/>
    <p:sldId id="295" r:id="rId7"/>
    <p:sldId id="544" r:id="rId8"/>
    <p:sldId id="296" r:id="rId9"/>
    <p:sldId id="545" r:id="rId10"/>
    <p:sldId id="298" r:id="rId11"/>
    <p:sldId id="546" r:id="rId12"/>
    <p:sldId id="547" r:id="rId13"/>
    <p:sldId id="548" r:id="rId14"/>
    <p:sldId id="549" r:id="rId15"/>
    <p:sldId id="550" r:id="rId16"/>
    <p:sldId id="551" r:id="rId17"/>
    <p:sldId id="552" r:id="rId18"/>
    <p:sldId id="553" r:id="rId19"/>
    <p:sldId id="554" r:id="rId20"/>
    <p:sldId id="570" r:id="rId21"/>
    <p:sldId id="555" r:id="rId22"/>
    <p:sldId id="556" r:id="rId23"/>
    <p:sldId id="557" r:id="rId24"/>
    <p:sldId id="572" r:id="rId25"/>
    <p:sldId id="573" r:id="rId26"/>
    <p:sldId id="560" r:id="rId27"/>
    <p:sldId id="574" r:id="rId28"/>
    <p:sldId id="575" r:id="rId29"/>
    <p:sldId id="563" r:id="rId30"/>
    <p:sldId id="564" r:id="rId31"/>
    <p:sldId id="565" r:id="rId32"/>
    <p:sldId id="566" r:id="rId33"/>
    <p:sldId id="571" r:id="rId34"/>
    <p:sldId id="576" r:id="rId35"/>
    <p:sldId id="567" r:id="rId36"/>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Estilo Mé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ABFCF23-3B69-468F-B69F-88F6DE6A72F2}" styleName="Estilo Médio 1 - Ênfas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5" d="100"/>
          <a:sy n="95" d="100"/>
        </p:scale>
        <p:origin x="37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9362A0-F43A-41E7-8ACA-97EB3B44307C}" type="doc">
      <dgm:prSet loTypeId="urn:microsoft.com/office/officeart/2005/8/layout/orgChart1" loCatId="hierarchy" qsTypeId="urn:microsoft.com/office/officeart/2005/8/quickstyle/3d2" qsCatId="3D" csTypeId="urn:microsoft.com/office/officeart/2005/8/colors/accent1_2" csCatId="accent1" phldr="1"/>
      <dgm:spPr/>
      <dgm:t>
        <a:bodyPr/>
        <a:lstStyle/>
        <a:p>
          <a:endParaRPr lang="pt-BR"/>
        </a:p>
      </dgm:t>
    </dgm:pt>
    <dgm:pt modelId="{C34EA6E3-4B32-46C2-AE96-5094BAD2AE7D}">
      <dgm:prSet phldrT="[Texto]"/>
      <dgm:spPr/>
      <dgm:t>
        <a:bodyPr/>
        <a:lstStyle/>
        <a:p>
          <a:r>
            <a:rPr lang="pt-BR" dirty="0"/>
            <a:t>Ministro</a:t>
          </a:r>
        </a:p>
      </dgm:t>
    </dgm:pt>
    <dgm:pt modelId="{EB0BDD14-72D4-4B2F-B97F-98424DF3C17A}" type="parTrans" cxnId="{AFD3641C-ACFB-4235-BF40-B29705C8DF59}">
      <dgm:prSet/>
      <dgm:spPr/>
      <dgm:t>
        <a:bodyPr/>
        <a:lstStyle/>
        <a:p>
          <a:endParaRPr lang="pt-BR"/>
        </a:p>
      </dgm:t>
    </dgm:pt>
    <dgm:pt modelId="{4D52461D-A53D-4152-A90F-615ADDA10846}" type="sibTrans" cxnId="{AFD3641C-ACFB-4235-BF40-B29705C8DF59}">
      <dgm:prSet/>
      <dgm:spPr/>
      <dgm:t>
        <a:bodyPr/>
        <a:lstStyle/>
        <a:p>
          <a:endParaRPr lang="pt-BR"/>
        </a:p>
      </dgm:t>
    </dgm:pt>
    <dgm:pt modelId="{F6734824-B0D4-4FA9-838A-26843D58989E}" type="asst">
      <dgm:prSet phldrT="[Texto]"/>
      <dgm:spPr/>
      <dgm:t>
        <a:bodyPr/>
        <a:lstStyle/>
        <a:p>
          <a:r>
            <a:rPr lang="pt-BR" dirty="0"/>
            <a:t>Secretário Executivo</a:t>
          </a:r>
        </a:p>
      </dgm:t>
    </dgm:pt>
    <dgm:pt modelId="{328BBEAB-C930-446C-ADFF-DA89BC413168}" type="parTrans" cxnId="{738F89C4-702F-4113-A4B8-A18141F1AF0F}">
      <dgm:prSet/>
      <dgm:spPr/>
      <dgm:t>
        <a:bodyPr/>
        <a:lstStyle/>
        <a:p>
          <a:endParaRPr lang="pt-BR"/>
        </a:p>
      </dgm:t>
    </dgm:pt>
    <dgm:pt modelId="{D85929DD-0C1A-486E-96A9-546D6C89D3D1}" type="sibTrans" cxnId="{738F89C4-702F-4113-A4B8-A18141F1AF0F}">
      <dgm:prSet/>
      <dgm:spPr/>
      <dgm:t>
        <a:bodyPr/>
        <a:lstStyle/>
        <a:p>
          <a:endParaRPr lang="pt-BR"/>
        </a:p>
      </dgm:t>
    </dgm:pt>
    <dgm:pt modelId="{883CE5AC-7D02-4A34-B38A-6D9851A130DC}">
      <dgm:prSet phldrT="[Texto]"/>
      <dgm:spPr/>
      <dgm:t>
        <a:bodyPr/>
        <a:lstStyle/>
        <a:p>
          <a:r>
            <a:rPr lang="pt-BR" dirty="0"/>
            <a:t>Secretário</a:t>
          </a:r>
        </a:p>
      </dgm:t>
    </dgm:pt>
    <dgm:pt modelId="{73F8545C-68BA-4180-8942-163789658106}" type="parTrans" cxnId="{CFD27620-86EA-4467-A60A-37995CCF7389}">
      <dgm:prSet/>
      <dgm:spPr/>
      <dgm:t>
        <a:bodyPr/>
        <a:lstStyle/>
        <a:p>
          <a:endParaRPr lang="pt-BR"/>
        </a:p>
      </dgm:t>
    </dgm:pt>
    <dgm:pt modelId="{5FA92B03-9283-4E9A-B3C3-75D405DD243B}" type="sibTrans" cxnId="{CFD27620-86EA-4467-A60A-37995CCF7389}">
      <dgm:prSet/>
      <dgm:spPr/>
      <dgm:t>
        <a:bodyPr/>
        <a:lstStyle/>
        <a:p>
          <a:endParaRPr lang="pt-BR"/>
        </a:p>
      </dgm:t>
    </dgm:pt>
    <dgm:pt modelId="{E118994A-927E-4B4E-9071-CC208F4ABD31}">
      <dgm:prSet phldrT="[Texto]"/>
      <dgm:spPr/>
      <dgm:t>
        <a:bodyPr/>
        <a:lstStyle/>
        <a:p>
          <a:r>
            <a:rPr lang="pt-BR" dirty="0"/>
            <a:t>Secretário</a:t>
          </a:r>
        </a:p>
      </dgm:t>
    </dgm:pt>
    <dgm:pt modelId="{BA3D349A-48FE-436C-A2C9-E6DA9F92A3AE}" type="parTrans" cxnId="{665C0BF2-BE47-4575-80D0-A3921E86C14E}">
      <dgm:prSet/>
      <dgm:spPr/>
      <dgm:t>
        <a:bodyPr/>
        <a:lstStyle/>
        <a:p>
          <a:endParaRPr lang="pt-BR"/>
        </a:p>
      </dgm:t>
    </dgm:pt>
    <dgm:pt modelId="{6B004EBC-47FB-4436-8624-68D7FB92187F}" type="sibTrans" cxnId="{665C0BF2-BE47-4575-80D0-A3921E86C14E}">
      <dgm:prSet/>
      <dgm:spPr/>
      <dgm:t>
        <a:bodyPr/>
        <a:lstStyle/>
        <a:p>
          <a:endParaRPr lang="pt-BR"/>
        </a:p>
      </dgm:t>
    </dgm:pt>
    <dgm:pt modelId="{6DBF60CC-6152-428C-A03A-A5BF6F49933D}">
      <dgm:prSet phldrT="[Texto]"/>
      <dgm:spPr/>
      <dgm:t>
        <a:bodyPr/>
        <a:lstStyle/>
        <a:p>
          <a:r>
            <a:rPr lang="pt-BR" dirty="0"/>
            <a:t>Secretário</a:t>
          </a:r>
        </a:p>
      </dgm:t>
    </dgm:pt>
    <dgm:pt modelId="{228C5E79-D3B5-4D81-AE6D-682880C62719}" type="parTrans" cxnId="{EE41A3A6-0807-4E3C-A347-E5D17CAD0483}">
      <dgm:prSet/>
      <dgm:spPr/>
      <dgm:t>
        <a:bodyPr/>
        <a:lstStyle/>
        <a:p>
          <a:endParaRPr lang="pt-BR"/>
        </a:p>
      </dgm:t>
    </dgm:pt>
    <dgm:pt modelId="{66083D3B-2A6C-449A-83F3-B81D68649E4E}" type="sibTrans" cxnId="{EE41A3A6-0807-4E3C-A347-E5D17CAD0483}">
      <dgm:prSet/>
      <dgm:spPr/>
      <dgm:t>
        <a:bodyPr/>
        <a:lstStyle/>
        <a:p>
          <a:endParaRPr lang="pt-BR"/>
        </a:p>
      </dgm:t>
    </dgm:pt>
    <dgm:pt modelId="{25F97FA8-E034-4A31-A057-DC8BCDB4AA44}">
      <dgm:prSet/>
      <dgm:spPr/>
      <dgm:t>
        <a:bodyPr/>
        <a:lstStyle/>
        <a:p>
          <a:r>
            <a:rPr lang="pt-BR" dirty="0"/>
            <a:t>Diretor</a:t>
          </a:r>
        </a:p>
      </dgm:t>
    </dgm:pt>
    <dgm:pt modelId="{4025F614-D17B-4FCE-9716-4E33CCCF94B1}" type="parTrans" cxnId="{0A3688D2-C1B4-4B0C-A760-546D081A81B2}">
      <dgm:prSet/>
      <dgm:spPr/>
      <dgm:t>
        <a:bodyPr/>
        <a:lstStyle/>
        <a:p>
          <a:endParaRPr lang="pt-BR"/>
        </a:p>
      </dgm:t>
    </dgm:pt>
    <dgm:pt modelId="{22E4024C-478A-4C29-AB1A-B76A612EB3EA}" type="sibTrans" cxnId="{0A3688D2-C1B4-4B0C-A760-546D081A81B2}">
      <dgm:prSet/>
      <dgm:spPr/>
      <dgm:t>
        <a:bodyPr/>
        <a:lstStyle/>
        <a:p>
          <a:endParaRPr lang="pt-BR"/>
        </a:p>
      </dgm:t>
    </dgm:pt>
    <dgm:pt modelId="{88B46B72-ACAF-4E87-B08A-FAF2CCEE3DAD}">
      <dgm:prSet/>
      <dgm:spPr/>
      <dgm:t>
        <a:bodyPr/>
        <a:lstStyle/>
        <a:p>
          <a:r>
            <a:rPr lang="pt-BR" dirty="0"/>
            <a:t>Coordenador</a:t>
          </a:r>
        </a:p>
      </dgm:t>
    </dgm:pt>
    <dgm:pt modelId="{DB292865-A437-4437-8CDA-971651E9E32D}" type="parTrans" cxnId="{7675102D-4E9D-4D1B-ABD6-8084353E697F}">
      <dgm:prSet/>
      <dgm:spPr/>
      <dgm:t>
        <a:bodyPr/>
        <a:lstStyle/>
        <a:p>
          <a:endParaRPr lang="pt-BR"/>
        </a:p>
      </dgm:t>
    </dgm:pt>
    <dgm:pt modelId="{203AA053-0DA1-40EB-8693-46D00D1F54C8}" type="sibTrans" cxnId="{7675102D-4E9D-4D1B-ABD6-8084353E697F}">
      <dgm:prSet/>
      <dgm:spPr/>
      <dgm:t>
        <a:bodyPr/>
        <a:lstStyle/>
        <a:p>
          <a:endParaRPr lang="pt-BR"/>
        </a:p>
      </dgm:t>
    </dgm:pt>
    <dgm:pt modelId="{55775F43-51F6-4DB4-989E-4AABB25EC262}" type="pres">
      <dgm:prSet presAssocID="{0C9362A0-F43A-41E7-8ACA-97EB3B44307C}" presName="hierChild1" presStyleCnt="0">
        <dgm:presLayoutVars>
          <dgm:orgChart val="1"/>
          <dgm:chPref val="1"/>
          <dgm:dir/>
          <dgm:animOne val="branch"/>
          <dgm:animLvl val="lvl"/>
          <dgm:resizeHandles/>
        </dgm:presLayoutVars>
      </dgm:prSet>
      <dgm:spPr/>
    </dgm:pt>
    <dgm:pt modelId="{72C073EC-FF87-4C58-AFFA-05DE662E8137}" type="pres">
      <dgm:prSet presAssocID="{C34EA6E3-4B32-46C2-AE96-5094BAD2AE7D}" presName="hierRoot1" presStyleCnt="0">
        <dgm:presLayoutVars>
          <dgm:hierBranch val="init"/>
        </dgm:presLayoutVars>
      </dgm:prSet>
      <dgm:spPr/>
    </dgm:pt>
    <dgm:pt modelId="{DBACE494-2824-4A30-B517-F85418DC7C6A}" type="pres">
      <dgm:prSet presAssocID="{C34EA6E3-4B32-46C2-AE96-5094BAD2AE7D}" presName="rootComposite1" presStyleCnt="0"/>
      <dgm:spPr/>
    </dgm:pt>
    <dgm:pt modelId="{64CC9D42-F5F4-41FE-8B20-D444D7DAFCC2}" type="pres">
      <dgm:prSet presAssocID="{C34EA6E3-4B32-46C2-AE96-5094BAD2AE7D}" presName="rootText1" presStyleLbl="node0" presStyleIdx="0" presStyleCnt="1">
        <dgm:presLayoutVars>
          <dgm:chPref val="3"/>
        </dgm:presLayoutVars>
      </dgm:prSet>
      <dgm:spPr/>
    </dgm:pt>
    <dgm:pt modelId="{817FC97F-C7EE-4C60-A45B-DFD7EFCF783B}" type="pres">
      <dgm:prSet presAssocID="{C34EA6E3-4B32-46C2-AE96-5094BAD2AE7D}" presName="rootConnector1" presStyleLbl="node1" presStyleIdx="0" presStyleCnt="0"/>
      <dgm:spPr/>
    </dgm:pt>
    <dgm:pt modelId="{DB34C5EE-B299-44DC-B12B-EAFCDDAEFCDC}" type="pres">
      <dgm:prSet presAssocID="{C34EA6E3-4B32-46C2-AE96-5094BAD2AE7D}" presName="hierChild2" presStyleCnt="0"/>
      <dgm:spPr/>
    </dgm:pt>
    <dgm:pt modelId="{D44F7A4B-729B-4F1F-864C-710AE477A846}" type="pres">
      <dgm:prSet presAssocID="{73F8545C-68BA-4180-8942-163789658106}" presName="Name37" presStyleLbl="parChTrans1D2" presStyleIdx="0" presStyleCnt="4"/>
      <dgm:spPr/>
    </dgm:pt>
    <dgm:pt modelId="{003EE273-A1BA-4056-AEA7-552285AA604A}" type="pres">
      <dgm:prSet presAssocID="{883CE5AC-7D02-4A34-B38A-6D9851A130DC}" presName="hierRoot2" presStyleCnt="0">
        <dgm:presLayoutVars>
          <dgm:hierBranch val="init"/>
        </dgm:presLayoutVars>
      </dgm:prSet>
      <dgm:spPr/>
    </dgm:pt>
    <dgm:pt modelId="{25CA7F05-C05B-45F1-B56A-26948DF06D02}" type="pres">
      <dgm:prSet presAssocID="{883CE5AC-7D02-4A34-B38A-6D9851A130DC}" presName="rootComposite" presStyleCnt="0"/>
      <dgm:spPr/>
    </dgm:pt>
    <dgm:pt modelId="{06180A4D-D9CC-41C8-A15B-2C385A16CB83}" type="pres">
      <dgm:prSet presAssocID="{883CE5AC-7D02-4A34-B38A-6D9851A130DC}" presName="rootText" presStyleLbl="node2" presStyleIdx="0" presStyleCnt="3">
        <dgm:presLayoutVars>
          <dgm:chPref val="3"/>
        </dgm:presLayoutVars>
      </dgm:prSet>
      <dgm:spPr/>
    </dgm:pt>
    <dgm:pt modelId="{0FD8B566-8C7A-47FF-91E6-141F41FA4928}" type="pres">
      <dgm:prSet presAssocID="{883CE5AC-7D02-4A34-B38A-6D9851A130DC}" presName="rootConnector" presStyleLbl="node2" presStyleIdx="0" presStyleCnt="3"/>
      <dgm:spPr/>
    </dgm:pt>
    <dgm:pt modelId="{C74BAF1C-5758-4501-B1F1-CADD6EEE3EF8}" type="pres">
      <dgm:prSet presAssocID="{883CE5AC-7D02-4A34-B38A-6D9851A130DC}" presName="hierChild4" presStyleCnt="0"/>
      <dgm:spPr/>
    </dgm:pt>
    <dgm:pt modelId="{F03D3DC9-B57A-4A53-9600-A5FFFF19D3C3}" type="pres">
      <dgm:prSet presAssocID="{4025F614-D17B-4FCE-9716-4E33CCCF94B1}" presName="Name37" presStyleLbl="parChTrans1D3" presStyleIdx="0" presStyleCnt="1"/>
      <dgm:spPr/>
    </dgm:pt>
    <dgm:pt modelId="{30BA2F3E-C068-4E36-811D-86E908A43AF1}" type="pres">
      <dgm:prSet presAssocID="{25F97FA8-E034-4A31-A057-DC8BCDB4AA44}" presName="hierRoot2" presStyleCnt="0">
        <dgm:presLayoutVars>
          <dgm:hierBranch/>
        </dgm:presLayoutVars>
      </dgm:prSet>
      <dgm:spPr/>
    </dgm:pt>
    <dgm:pt modelId="{BD4225AC-7E39-4A97-93F9-4015FEB1000C}" type="pres">
      <dgm:prSet presAssocID="{25F97FA8-E034-4A31-A057-DC8BCDB4AA44}" presName="rootComposite" presStyleCnt="0"/>
      <dgm:spPr/>
    </dgm:pt>
    <dgm:pt modelId="{5AAA237B-8740-487B-9D18-ED2387EB7C4B}" type="pres">
      <dgm:prSet presAssocID="{25F97FA8-E034-4A31-A057-DC8BCDB4AA44}" presName="rootText" presStyleLbl="node3" presStyleIdx="0" presStyleCnt="1">
        <dgm:presLayoutVars>
          <dgm:chPref val="3"/>
        </dgm:presLayoutVars>
      </dgm:prSet>
      <dgm:spPr/>
    </dgm:pt>
    <dgm:pt modelId="{4F571C4B-4B35-4549-A33B-1DDDD088D4BF}" type="pres">
      <dgm:prSet presAssocID="{25F97FA8-E034-4A31-A057-DC8BCDB4AA44}" presName="rootConnector" presStyleLbl="node3" presStyleIdx="0" presStyleCnt="1"/>
      <dgm:spPr/>
    </dgm:pt>
    <dgm:pt modelId="{3DF7CF94-A813-42E7-8944-CEE730DC5BC0}" type="pres">
      <dgm:prSet presAssocID="{25F97FA8-E034-4A31-A057-DC8BCDB4AA44}" presName="hierChild4" presStyleCnt="0"/>
      <dgm:spPr/>
    </dgm:pt>
    <dgm:pt modelId="{61F29CC2-EF24-4416-BE7C-34ED57AC518C}" type="pres">
      <dgm:prSet presAssocID="{DB292865-A437-4437-8CDA-971651E9E32D}" presName="Name35" presStyleLbl="parChTrans1D4" presStyleIdx="0" presStyleCnt="1"/>
      <dgm:spPr/>
    </dgm:pt>
    <dgm:pt modelId="{43408F91-98E1-4DB2-8C26-E32FDF4C3695}" type="pres">
      <dgm:prSet presAssocID="{88B46B72-ACAF-4E87-B08A-FAF2CCEE3DAD}" presName="hierRoot2" presStyleCnt="0">
        <dgm:presLayoutVars>
          <dgm:hierBranch val="init"/>
        </dgm:presLayoutVars>
      </dgm:prSet>
      <dgm:spPr/>
    </dgm:pt>
    <dgm:pt modelId="{8493B2D5-418B-4591-9F4A-263ACC5EB657}" type="pres">
      <dgm:prSet presAssocID="{88B46B72-ACAF-4E87-B08A-FAF2CCEE3DAD}" presName="rootComposite" presStyleCnt="0"/>
      <dgm:spPr/>
    </dgm:pt>
    <dgm:pt modelId="{79A5E1F2-41BA-4E5D-AE64-CFB3FB6F591B}" type="pres">
      <dgm:prSet presAssocID="{88B46B72-ACAF-4E87-B08A-FAF2CCEE3DAD}" presName="rootText" presStyleLbl="node4" presStyleIdx="0" presStyleCnt="1">
        <dgm:presLayoutVars>
          <dgm:chPref val="3"/>
        </dgm:presLayoutVars>
      </dgm:prSet>
      <dgm:spPr/>
    </dgm:pt>
    <dgm:pt modelId="{95347B02-37FE-4ABE-AA3A-A8447A4BEB6D}" type="pres">
      <dgm:prSet presAssocID="{88B46B72-ACAF-4E87-B08A-FAF2CCEE3DAD}" presName="rootConnector" presStyleLbl="node4" presStyleIdx="0" presStyleCnt="1"/>
      <dgm:spPr/>
    </dgm:pt>
    <dgm:pt modelId="{21E08C62-DD67-4D09-BF31-379F2951AD08}" type="pres">
      <dgm:prSet presAssocID="{88B46B72-ACAF-4E87-B08A-FAF2CCEE3DAD}" presName="hierChild4" presStyleCnt="0"/>
      <dgm:spPr/>
    </dgm:pt>
    <dgm:pt modelId="{072306E2-FA08-439B-B41E-3232C999381C}" type="pres">
      <dgm:prSet presAssocID="{88B46B72-ACAF-4E87-B08A-FAF2CCEE3DAD}" presName="hierChild5" presStyleCnt="0"/>
      <dgm:spPr/>
    </dgm:pt>
    <dgm:pt modelId="{283C27CE-6459-447C-A87E-21A0184E518C}" type="pres">
      <dgm:prSet presAssocID="{25F97FA8-E034-4A31-A057-DC8BCDB4AA44}" presName="hierChild5" presStyleCnt="0"/>
      <dgm:spPr/>
    </dgm:pt>
    <dgm:pt modelId="{971D568B-248C-46E4-8386-26A6978618D3}" type="pres">
      <dgm:prSet presAssocID="{883CE5AC-7D02-4A34-B38A-6D9851A130DC}" presName="hierChild5" presStyleCnt="0"/>
      <dgm:spPr/>
    </dgm:pt>
    <dgm:pt modelId="{F6E8C600-7768-4EE1-B356-E04E01BC3862}" type="pres">
      <dgm:prSet presAssocID="{BA3D349A-48FE-436C-A2C9-E6DA9F92A3AE}" presName="Name37" presStyleLbl="parChTrans1D2" presStyleIdx="1" presStyleCnt="4"/>
      <dgm:spPr/>
    </dgm:pt>
    <dgm:pt modelId="{5BE1D03D-EF18-41E7-A1F0-4DF568D4CDE8}" type="pres">
      <dgm:prSet presAssocID="{E118994A-927E-4B4E-9071-CC208F4ABD31}" presName="hierRoot2" presStyleCnt="0">
        <dgm:presLayoutVars>
          <dgm:hierBranch val="init"/>
        </dgm:presLayoutVars>
      </dgm:prSet>
      <dgm:spPr/>
    </dgm:pt>
    <dgm:pt modelId="{56491BF2-BEA7-4C8F-ADB4-27D4365C6887}" type="pres">
      <dgm:prSet presAssocID="{E118994A-927E-4B4E-9071-CC208F4ABD31}" presName="rootComposite" presStyleCnt="0"/>
      <dgm:spPr/>
    </dgm:pt>
    <dgm:pt modelId="{4A1B75D7-2003-4726-B7EE-128A467B1C90}" type="pres">
      <dgm:prSet presAssocID="{E118994A-927E-4B4E-9071-CC208F4ABD31}" presName="rootText" presStyleLbl="node2" presStyleIdx="1" presStyleCnt="3">
        <dgm:presLayoutVars>
          <dgm:chPref val="3"/>
        </dgm:presLayoutVars>
      </dgm:prSet>
      <dgm:spPr/>
    </dgm:pt>
    <dgm:pt modelId="{2D936D3E-29D4-4DE4-BC7C-4643FE5D1E51}" type="pres">
      <dgm:prSet presAssocID="{E118994A-927E-4B4E-9071-CC208F4ABD31}" presName="rootConnector" presStyleLbl="node2" presStyleIdx="1" presStyleCnt="3"/>
      <dgm:spPr/>
    </dgm:pt>
    <dgm:pt modelId="{4808541F-7F02-4076-88DF-D80DF9C61342}" type="pres">
      <dgm:prSet presAssocID="{E118994A-927E-4B4E-9071-CC208F4ABD31}" presName="hierChild4" presStyleCnt="0"/>
      <dgm:spPr/>
    </dgm:pt>
    <dgm:pt modelId="{F1481C09-9D82-4D8F-88C4-11C4938146FB}" type="pres">
      <dgm:prSet presAssocID="{E118994A-927E-4B4E-9071-CC208F4ABD31}" presName="hierChild5" presStyleCnt="0"/>
      <dgm:spPr/>
    </dgm:pt>
    <dgm:pt modelId="{8EA3C469-8ADA-4DA9-B133-9687D9B71D92}" type="pres">
      <dgm:prSet presAssocID="{228C5E79-D3B5-4D81-AE6D-682880C62719}" presName="Name37" presStyleLbl="parChTrans1D2" presStyleIdx="2" presStyleCnt="4"/>
      <dgm:spPr/>
    </dgm:pt>
    <dgm:pt modelId="{4DB06818-54D4-4978-87AF-E929BB412676}" type="pres">
      <dgm:prSet presAssocID="{6DBF60CC-6152-428C-A03A-A5BF6F49933D}" presName="hierRoot2" presStyleCnt="0">
        <dgm:presLayoutVars>
          <dgm:hierBranch val="init"/>
        </dgm:presLayoutVars>
      </dgm:prSet>
      <dgm:spPr/>
    </dgm:pt>
    <dgm:pt modelId="{7BBB6DA6-8DC0-418C-9AAB-724BFEDE862F}" type="pres">
      <dgm:prSet presAssocID="{6DBF60CC-6152-428C-A03A-A5BF6F49933D}" presName="rootComposite" presStyleCnt="0"/>
      <dgm:spPr/>
    </dgm:pt>
    <dgm:pt modelId="{09E3AC2D-DF94-43C5-AB0B-24B16BC01A7A}" type="pres">
      <dgm:prSet presAssocID="{6DBF60CC-6152-428C-A03A-A5BF6F49933D}" presName="rootText" presStyleLbl="node2" presStyleIdx="2" presStyleCnt="3">
        <dgm:presLayoutVars>
          <dgm:chPref val="3"/>
        </dgm:presLayoutVars>
      </dgm:prSet>
      <dgm:spPr/>
    </dgm:pt>
    <dgm:pt modelId="{B6724795-97AF-459F-B203-002CBD64604F}" type="pres">
      <dgm:prSet presAssocID="{6DBF60CC-6152-428C-A03A-A5BF6F49933D}" presName="rootConnector" presStyleLbl="node2" presStyleIdx="2" presStyleCnt="3"/>
      <dgm:spPr/>
    </dgm:pt>
    <dgm:pt modelId="{6D3968C4-09FC-4AA5-B5B4-0D460DF55C9A}" type="pres">
      <dgm:prSet presAssocID="{6DBF60CC-6152-428C-A03A-A5BF6F49933D}" presName="hierChild4" presStyleCnt="0"/>
      <dgm:spPr/>
    </dgm:pt>
    <dgm:pt modelId="{F8C2ED16-B4C0-485B-B03B-FEBB06B46958}" type="pres">
      <dgm:prSet presAssocID="{6DBF60CC-6152-428C-A03A-A5BF6F49933D}" presName="hierChild5" presStyleCnt="0"/>
      <dgm:spPr/>
    </dgm:pt>
    <dgm:pt modelId="{41AAE94F-02F4-47BD-8AF9-8929D8489BC8}" type="pres">
      <dgm:prSet presAssocID="{C34EA6E3-4B32-46C2-AE96-5094BAD2AE7D}" presName="hierChild3" presStyleCnt="0"/>
      <dgm:spPr/>
    </dgm:pt>
    <dgm:pt modelId="{51EDF5D5-4FAB-4DC5-BD3D-C6E219620378}" type="pres">
      <dgm:prSet presAssocID="{328BBEAB-C930-446C-ADFF-DA89BC413168}" presName="Name111" presStyleLbl="parChTrans1D2" presStyleIdx="3" presStyleCnt="4"/>
      <dgm:spPr/>
    </dgm:pt>
    <dgm:pt modelId="{0DBEDAD8-269E-44E2-B993-ABFB4F0A4348}" type="pres">
      <dgm:prSet presAssocID="{F6734824-B0D4-4FA9-838A-26843D58989E}" presName="hierRoot3" presStyleCnt="0">
        <dgm:presLayoutVars>
          <dgm:hierBranch val="init"/>
        </dgm:presLayoutVars>
      </dgm:prSet>
      <dgm:spPr/>
    </dgm:pt>
    <dgm:pt modelId="{84FBB383-1244-4503-84E5-4AF9E2492091}" type="pres">
      <dgm:prSet presAssocID="{F6734824-B0D4-4FA9-838A-26843D58989E}" presName="rootComposite3" presStyleCnt="0"/>
      <dgm:spPr/>
    </dgm:pt>
    <dgm:pt modelId="{73DD7838-07EB-4034-B67B-154E69C8E7F6}" type="pres">
      <dgm:prSet presAssocID="{F6734824-B0D4-4FA9-838A-26843D58989E}" presName="rootText3" presStyleLbl="asst1" presStyleIdx="0" presStyleCnt="1" custLinFactNeighborX="-58428" custLinFactNeighborY="-21530">
        <dgm:presLayoutVars>
          <dgm:chPref val="3"/>
        </dgm:presLayoutVars>
      </dgm:prSet>
      <dgm:spPr/>
    </dgm:pt>
    <dgm:pt modelId="{1155B652-A882-4789-AC4B-4864F4D43CC2}" type="pres">
      <dgm:prSet presAssocID="{F6734824-B0D4-4FA9-838A-26843D58989E}" presName="rootConnector3" presStyleLbl="asst1" presStyleIdx="0" presStyleCnt="1"/>
      <dgm:spPr/>
    </dgm:pt>
    <dgm:pt modelId="{0628DA88-553C-4825-9D9E-946508131957}" type="pres">
      <dgm:prSet presAssocID="{F6734824-B0D4-4FA9-838A-26843D58989E}" presName="hierChild6" presStyleCnt="0"/>
      <dgm:spPr/>
    </dgm:pt>
    <dgm:pt modelId="{78DA03B9-6688-4A5C-804A-F5B55782F5BB}" type="pres">
      <dgm:prSet presAssocID="{F6734824-B0D4-4FA9-838A-26843D58989E}" presName="hierChild7" presStyleCnt="0"/>
      <dgm:spPr/>
    </dgm:pt>
  </dgm:ptLst>
  <dgm:cxnLst>
    <dgm:cxn modelId="{ED9A9507-BAFD-4FBB-A608-C6C157878EE4}" type="presOf" srcId="{25F97FA8-E034-4A31-A057-DC8BCDB4AA44}" destId="{4F571C4B-4B35-4549-A33B-1DDDD088D4BF}" srcOrd="1" destOrd="0" presId="urn:microsoft.com/office/officeart/2005/8/layout/orgChart1"/>
    <dgm:cxn modelId="{AFD3641C-ACFB-4235-BF40-B29705C8DF59}" srcId="{0C9362A0-F43A-41E7-8ACA-97EB3B44307C}" destId="{C34EA6E3-4B32-46C2-AE96-5094BAD2AE7D}" srcOrd="0" destOrd="0" parTransId="{EB0BDD14-72D4-4B2F-B97F-98424DF3C17A}" sibTransId="{4D52461D-A53D-4152-A90F-615ADDA10846}"/>
    <dgm:cxn modelId="{CFD27620-86EA-4467-A60A-37995CCF7389}" srcId="{C34EA6E3-4B32-46C2-AE96-5094BAD2AE7D}" destId="{883CE5AC-7D02-4A34-B38A-6D9851A130DC}" srcOrd="1" destOrd="0" parTransId="{73F8545C-68BA-4180-8942-163789658106}" sibTransId="{5FA92B03-9283-4E9A-B3C3-75D405DD243B}"/>
    <dgm:cxn modelId="{7675102D-4E9D-4D1B-ABD6-8084353E697F}" srcId="{25F97FA8-E034-4A31-A057-DC8BCDB4AA44}" destId="{88B46B72-ACAF-4E87-B08A-FAF2CCEE3DAD}" srcOrd="0" destOrd="0" parTransId="{DB292865-A437-4437-8CDA-971651E9E32D}" sibTransId="{203AA053-0DA1-40EB-8693-46D00D1F54C8}"/>
    <dgm:cxn modelId="{D91AAA64-F793-48EC-A237-A68D5CB7ABB9}" type="presOf" srcId="{BA3D349A-48FE-436C-A2C9-E6DA9F92A3AE}" destId="{F6E8C600-7768-4EE1-B356-E04E01BC3862}" srcOrd="0" destOrd="0" presId="urn:microsoft.com/office/officeart/2005/8/layout/orgChart1"/>
    <dgm:cxn modelId="{AE928F65-C6B6-45AE-B3A1-42CCE340963D}" type="presOf" srcId="{E118994A-927E-4B4E-9071-CC208F4ABD31}" destId="{2D936D3E-29D4-4DE4-BC7C-4643FE5D1E51}" srcOrd="1" destOrd="0" presId="urn:microsoft.com/office/officeart/2005/8/layout/orgChart1"/>
    <dgm:cxn modelId="{205BBC46-505D-40EA-BE74-96EBFB2B172B}" type="presOf" srcId="{88B46B72-ACAF-4E87-B08A-FAF2CCEE3DAD}" destId="{79A5E1F2-41BA-4E5D-AE64-CFB3FB6F591B}" srcOrd="0" destOrd="0" presId="urn:microsoft.com/office/officeart/2005/8/layout/orgChart1"/>
    <dgm:cxn modelId="{D0618F68-642A-4194-8386-91FE460F2A4E}" type="presOf" srcId="{C34EA6E3-4B32-46C2-AE96-5094BAD2AE7D}" destId="{64CC9D42-F5F4-41FE-8B20-D444D7DAFCC2}" srcOrd="0" destOrd="0" presId="urn:microsoft.com/office/officeart/2005/8/layout/orgChart1"/>
    <dgm:cxn modelId="{574BA76A-3512-4651-9C7C-FA464EEFA890}" type="presOf" srcId="{0C9362A0-F43A-41E7-8ACA-97EB3B44307C}" destId="{55775F43-51F6-4DB4-989E-4AABB25EC262}" srcOrd="0" destOrd="0" presId="urn:microsoft.com/office/officeart/2005/8/layout/orgChart1"/>
    <dgm:cxn modelId="{405D966B-F61B-47F2-930D-CBEAB04F2B39}" type="presOf" srcId="{F6734824-B0D4-4FA9-838A-26843D58989E}" destId="{1155B652-A882-4789-AC4B-4864F4D43CC2}" srcOrd="1" destOrd="0" presId="urn:microsoft.com/office/officeart/2005/8/layout/orgChart1"/>
    <dgm:cxn modelId="{005DD451-CBE1-4D72-A720-54E796FBBD6C}" type="presOf" srcId="{73F8545C-68BA-4180-8942-163789658106}" destId="{D44F7A4B-729B-4F1F-864C-710AE477A846}" srcOrd="0" destOrd="0" presId="urn:microsoft.com/office/officeart/2005/8/layout/orgChart1"/>
    <dgm:cxn modelId="{6899407B-B93B-4589-ADE5-64DF81AAF3E5}" type="presOf" srcId="{328BBEAB-C930-446C-ADFF-DA89BC413168}" destId="{51EDF5D5-4FAB-4DC5-BD3D-C6E219620378}" srcOrd="0" destOrd="0" presId="urn:microsoft.com/office/officeart/2005/8/layout/orgChart1"/>
    <dgm:cxn modelId="{5CFEF984-385E-4F39-B181-39CB31EBAE1F}" type="presOf" srcId="{228C5E79-D3B5-4D81-AE6D-682880C62719}" destId="{8EA3C469-8ADA-4DA9-B133-9687D9B71D92}" srcOrd="0" destOrd="0" presId="urn:microsoft.com/office/officeart/2005/8/layout/orgChart1"/>
    <dgm:cxn modelId="{39C09A99-090C-49A0-A159-C7F5A5E91029}" type="presOf" srcId="{883CE5AC-7D02-4A34-B38A-6D9851A130DC}" destId="{06180A4D-D9CC-41C8-A15B-2C385A16CB83}" srcOrd="0" destOrd="0" presId="urn:microsoft.com/office/officeart/2005/8/layout/orgChart1"/>
    <dgm:cxn modelId="{51A2CB9D-32F7-4111-A0F5-E7669A4BEF92}" type="presOf" srcId="{DB292865-A437-4437-8CDA-971651E9E32D}" destId="{61F29CC2-EF24-4416-BE7C-34ED57AC518C}" srcOrd="0" destOrd="0" presId="urn:microsoft.com/office/officeart/2005/8/layout/orgChart1"/>
    <dgm:cxn modelId="{EE41A3A6-0807-4E3C-A347-E5D17CAD0483}" srcId="{C34EA6E3-4B32-46C2-AE96-5094BAD2AE7D}" destId="{6DBF60CC-6152-428C-A03A-A5BF6F49933D}" srcOrd="3" destOrd="0" parTransId="{228C5E79-D3B5-4D81-AE6D-682880C62719}" sibTransId="{66083D3B-2A6C-449A-83F3-B81D68649E4E}"/>
    <dgm:cxn modelId="{5C0B27AF-6F27-4B0A-BF5F-F65CCAB38700}" type="presOf" srcId="{F6734824-B0D4-4FA9-838A-26843D58989E}" destId="{73DD7838-07EB-4034-B67B-154E69C8E7F6}" srcOrd="0" destOrd="0" presId="urn:microsoft.com/office/officeart/2005/8/layout/orgChart1"/>
    <dgm:cxn modelId="{A485E6B9-C1C7-48F1-ACBD-6664EF17F084}" type="presOf" srcId="{6DBF60CC-6152-428C-A03A-A5BF6F49933D}" destId="{09E3AC2D-DF94-43C5-AB0B-24B16BC01A7A}" srcOrd="0" destOrd="0" presId="urn:microsoft.com/office/officeart/2005/8/layout/orgChart1"/>
    <dgm:cxn modelId="{F7845FC2-8FFD-48E4-998F-1C565753BB07}" type="presOf" srcId="{E118994A-927E-4B4E-9071-CC208F4ABD31}" destId="{4A1B75D7-2003-4726-B7EE-128A467B1C90}" srcOrd="0" destOrd="0" presId="urn:microsoft.com/office/officeart/2005/8/layout/orgChart1"/>
    <dgm:cxn modelId="{738F89C4-702F-4113-A4B8-A18141F1AF0F}" srcId="{C34EA6E3-4B32-46C2-AE96-5094BAD2AE7D}" destId="{F6734824-B0D4-4FA9-838A-26843D58989E}" srcOrd="0" destOrd="0" parTransId="{328BBEAB-C930-446C-ADFF-DA89BC413168}" sibTransId="{D85929DD-0C1A-486E-96A9-546D6C89D3D1}"/>
    <dgm:cxn modelId="{477018CD-063C-48BD-BF09-9055696063D1}" type="presOf" srcId="{883CE5AC-7D02-4A34-B38A-6D9851A130DC}" destId="{0FD8B566-8C7A-47FF-91E6-141F41FA4928}" srcOrd="1" destOrd="0" presId="urn:microsoft.com/office/officeart/2005/8/layout/orgChart1"/>
    <dgm:cxn modelId="{0A3688D2-C1B4-4B0C-A760-546D081A81B2}" srcId="{883CE5AC-7D02-4A34-B38A-6D9851A130DC}" destId="{25F97FA8-E034-4A31-A057-DC8BCDB4AA44}" srcOrd="0" destOrd="0" parTransId="{4025F614-D17B-4FCE-9716-4E33CCCF94B1}" sibTransId="{22E4024C-478A-4C29-AB1A-B76A612EB3EA}"/>
    <dgm:cxn modelId="{F41ABADE-1C21-4619-9A81-5E67398D2BF9}" type="presOf" srcId="{6DBF60CC-6152-428C-A03A-A5BF6F49933D}" destId="{B6724795-97AF-459F-B203-002CBD64604F}" srcOrd="1" destOrd="0" presId="urn:microsoft.com/office/officeart/2005/8/layout/orgChart1"/>
    <dgm:cxn modelId="{9411DBE4-8A12-43B2-B75B-308BBA103754}" type="presOf" srcId="{C34EA6E3-4B32-46C2-AE96-5094BAD2AE7D}" destId="{817FC97F-C7EE-4C60-A45B-DFD7EFCF783B}" srcOrd="1" destOrd="0" presId="urn:microsoft.com/office/officeart/2005/8/layout/orgChart1"/>
    <dgm:cxn modelId="{7AA279E8-A9B3-4AAE-B913-36A1271CE921}" type="presOf" srcId="{25F97FA8-E034-4A31-A057-DC8BCDB4AA44}" destId="{5AAA237B-8740-487B-9D18-ED2387EB7C4B}" srcOrd="0" destOrd="0" presId="urn:microsoft.com/office/officeart/2005/8/layout/orgChart1"/>
    <dgm:cxn modelId="{2F7680E9-454B-4F98-A2F3-F6B5ADED40E8}" type="presOf" srcId="{4025F614-D17B-4FCE-9716-4E33CCCF94B1}" destId="{F03D3DC9-B57A-4A53-9600-A5FFFF19D3C3}" srcOrd="0" destOrd="0" presId="urn:microsoft.com/office/officeart/2005/8/layout/orgChart1"/>
    <dgm:cxn modelId="{B123C0EC-3226-45DA-8953-136970134310}" type="presOf" srcId="{88B46B72-ACAF-4E87-B08A-FAF2CCEE3DAD}" destId="{95347B02-37FE-4ABE-AA3A-A8447A4BEB6D}" srcOrd="1" destOrd="0" presId="urn:microsoft.com/office/officeart/2005/8/layout/orgChart1"/>
    <dgm:cxn modelId="{665C0BF2-BE47-4575-80D0-A3921E86C14E}" srcId="{C34EA6E3-4B32-46C2-AE96-5094BAD2AE7D}" destId="{E118994A-927E-4B4E-9071-CC208F4ABD31}" srcOrd="2" destOrd="0" parTransId="{BA3D349A-48FE-436C-A2C9-E6DA9F92A3AE}" sibTransId="{6B004EBC-47FB-4436-8624-68D7FB92187F}"/>
    <dgm:cxn modelId="{9347E682-5212-4DD0-BD0F-7A489A7B1CB4}" type="presParOf" srcId="{55775F43-51F6-4DB4-989E-4AABB25EC262}" destId="{72C073EC-FF87-4C58-AFFA-05DE662E8137}" srcOrd="0" destOrd="0" presId="urn:microsoft.com/office/officeart/2005/8/layout/orgChart1"/>
    <dgm:cxn modelId="{BD071D97-FA88-40FA-9C76-7FB527E458E0}" type="presParOf" srcId="{72C073EC-FF87-4C58-AFFA-05DE662E8137}" destId="{DBACE494-2824-4A30-B517-F85418DC7C6A}" srcOrd="0" destOrd="0" presId="urn:microsoft.com/office/officeart/2005/8/layout/orgChart1"/>
    <dgm:cxn modelId="{0438C0D6-09E0-470B-A8FE-72CB250127EB}" type="presParOf" srcId="{DBACE494-2824-4A30-B517-F85418DC7C6A}" destId="{64CC9D42-F5F4-41FE-8B20-D444D7DAFCC2}" srcOrd="0" destOrd="0" presId="urn:microsoft.com/office/officeart/2005/8/layout/orgChart1"/>
    <dgm:cxn modelId="{CE0F844D-1CE8-40F1-95AE-35DF5CCD31A1}" type="presParOf" srcId="{DBACE494-2824-4A30-B517-F85418DC7C6A}" destId="{817FC97F-C7EE-4C60-A45B-DFD7EFCF783B}" srcOrd="1" destOrd="0" presId="urn:microsoft.com/office/officeart/2005/8/layout/orgChart1"/>
    <dgm:cxn modelId="{0C178C4E-2D70-441A-9B62-957240CD9FA8}" type="presParOf" srcId="{72C073EC-FF87-4C58-AFFA-05DE662E8137}" destId="{DB34C5EE-B299-44DC-B12B-EAFCDDAEFCDC}" srcOrd="1" destOrd="0" presId="urn:microsoft.com/office/officeart/2005/8/layout/orgChart1"/>
    <dgm:cxn modelId="{713CED9E-BE83-4A47-ADC2-524C045BF7A9}" type="presParOf" srcId="{DB34C5EE-B299-44DC-B12B-EAFCDDAEFCDC}" destId="{D44F7A4B-729B-4F1F-864C-710AE477A846}" srcOrd="0" destOrd="0" presId="urn:microsoft.com/office/officeart/2005/8/layout/orgChart1"/>
    <dgm:cxn modelId="{17213996-63DC-4D47-86C1-199F97EBBF48}" type="presParOf" srcId="{DB34C5EE-B299-44DC-B12B-EAFCDDAEFCDC}" destId="{003EE273-A1BA-4056-AEA7-552285AA604A}" srcOrd="1" destOrd="0" presId="urn:microsoft.com/office/officeart/2005/8/layout/orgChart1"/>
    <dgm:cxn modelId="{4162D6EE-11A1-4131-9749-4CF7F6F307EB}" type="presParOf" srcId="{003EE273-A1BA-4056-AEA7-552285AA604A}" destId="{25CA7F05-C05B-45F1-B56A-26948DF06D02}" srcOrd="0" destOrd="0" presId="urn:microsoft.com/office/officeart/2005/8/layout/orgChart1"/>
    <dgm:cxn modelId="{B1361663-CD9E-46B3-AA55-A44721CA96FF}" type="presParOf" srcId="{25CA7F05-C05B-45F1-B56A-26948DF06D02}" destId="{06180A4D-D9CC-41C8-A15B-2C385A16CB83}" srcOrd="0" destOrd="0" presId="urn:microsoft.com/office/officeart/2005/8/layout/orgChart1"/>
    <dgm:cxn modelId="{7EB2EA26-3B1C-42C2-A1C5-0DD4C3CDA7F6}" type="presParOf" srcId="{25CA7F05-C05B-45F1-B56A-26948DF06D02}" destId="{0FD8B566-8C7A-47FF-91E6-141F41FA4928}" srcOrd="1" destOrd="0" presId="urn:microsoft.com/office/officeart/2005/8/layout/orgChart1"/>
    <dgm:cxn modelId="{B103CBAD-4FEA-4B6C-B7F4-0A6E03018689}" type="presParOf" srcId="{003EE273-A1BA-4056-AEA7-552285AA604A}" destId="{C74BAF1C-5758-4501-B1F1-CADD6EEE3EF8}" srcOrd="1" destOrd="0" presId="urn:microsoft.com/office/officeart/2005/8/layout/orgChart1"/>
    <dgm:cxn modelId="{4BCDEC3D-8FB7-457F-BF4C-79935205C5EA}" type="presParOf" srcId="{C74BAF1C-5758-4501-B1F1-CADD6EEE3EF8}" destId="{F03D3DC9-B57A-4A53-9600-A5FFFF19D3C3}" srcOrd="0" destOrd="0" presId="urn:microsoft.com/office/officeart/2005/8/layout/orgChart1"/>
    <dgm:cxn modelId="{EA581BFE-F368-4474-9B72-C7A8ABEE25D6}" type="presParOf" srcId="{C74BAF1C-5758-4501-B1F1-CADD6EEE3EF8}" destId="{30BA2F3E-C068-4E36-811D-86E908A43AF1}" srcOrd="1" destOrd="0" presId="urn:microsoft.com/office/officeart/2005/8/layout/orgChart1"/>
    <dgm:cxn modelId="{20CEC733-6143-4689-B019-57D0DEB2A4AA}" type="presParOf" srcId="{30BA2F3E-C068-4E36-811D-86E908A43AF1}" destId="{BD4225AC-7E39-4A97-93F9-4015FEB1000C}" srcOrd="0" destOrd="0" presId="urn:microsoft.com/office/officeart/2005/8/layout/orgChart1"/>
    <dgm:cxn modelId="{C0DDAC74-B964-4844-8556-BD3A95A82069}" type="presParOf" srcId="{BD4225AC-7E39-4A97-93F9-4015FEB1000C}" destId="{5AAA237B-8740-487B-9D18-ED2387EB7C4B}" srcOrd="0" destOrd="0" presId="urn:microsoft.com/office/officeart/2005/8/layout/orgChart1"/>
    <dgm:cxn modelId="{F777824D-0564-47F3-BACE-437689566CBC}" type="presParOf" srcId="{BD4225AC-7E39-4A97-93F9-4015FEB1000C}" destId="{4F571C4B-4B35-4549-A33B-1DDDD088D4BF}" srcOrd="1" destOrd="0" presId="urn:microsoft.com/office/officeart/2005/8/layout/orgChart1"/>
    <dgm:cxn modelId="{B9699D23-B5EA-4876-B5B3-514D3BCBED66}" type="presParOf" srcId="{30BA2F3E-C068-4E36-811D-86E908A43AF1}" destId="{3DF7CF94-A813-42E7-8944-CEE730DC5BC0}" srcOrd="1" destOrd="0" presId="urn:microsoft.com/office/officeart/2005/8/layout/orgChart1"/>
    <dgm:cxn modelId="{BE768DE7-B723-4E43-86C2-487EA1897808}" type="presParOf" srcId="{3DF7CF94-A813-42E7-8944-CEE730DC5BC0}" destId="{61F29CC2-EF24-4416-BE7C-34ED57AC518C}" srcOrd="0" destOrd="0" presId="urn:microsoft.com/office/officeart/2005/8/layout/orgChart1"/>
    <dgm:cxn modelId="{44658F31-7F1C-41F8-BAFA-C2B3ACA715FA}" type="presParOf" srcId="{3DF7CF94-A813-42E7-8944-CEE730DC5BC0}" destId="{43408F91-98E1-4DB2-8C26-E32FDF4C3695}" srcOrd="1" destOrd="0" presId="urn:microsoft.com/office/officeart/2005/8/layout/orgChart1"/>
    <dgm:cxn modelId="{E9A8E93B-EE12-46AB-A58D-1A5A3E9277F2}" type="presParOf" srcId="{43408F91-98E1-4DB2-8C26-E32FDF4C3695}" destId="{8493B2D5-418B-4591-9F4A-263ACC5EB657}" srcOrd="0" destOrd="0" presId="urn:microsoft.com/office/officeart/2005/8/layout/orgChart1"/>
    <dgm:cxn modelId="{92003DA9-DF92-441B-A614-E3C0BFC694E0}" type="presParOf" srcId="{8493B2D5-418B-4591-9F4A-263ACC5EB657}" destId="{79A5E1F2-41BA-4E5D-AE64-CFB3FB6F591B}" srcOrd="0" destOrd="0" presId="urn:microsoft.com/office/officeart/2005/8/layout/orgChart1"/>
    <dgm:cxn modelId="{757A5F24-6566-4AB0-9866-810CDC538456}" type="presParOf" srcId="{8493B2D5-418B-4591-9F4A-263ACC5EB657}" destId="{95347B02-37FE-4ABE-AA3A-A8447A4BEB6D}" srcOrd="1" destOrd="0" presId="urn:microsoft.com/office/officeart/2005/8/layout/orgChart1"/>
    <dgm:cxn modelId="{2527D27B-81C5-42D1-82C2-FD563981E918}" type="presParOf" srcId="{43408F91-98E1-4DB2-8C26-E32FDF4C3695}" destId="{21E08C62-DD67-4D09-BF31-379F2951AD08}" srcOrd="1" destOrd="0" presId="urn:microsoft.com/office/officeart/2005/8/layout/orgChart1"/>
    <dgm:cxn modelId="{3D6F2D3E-6B9E-4FD7-99DE-CF4DDE14AD83}" type="presParOf" srcId="{43408F91-98E1-4DB2-8C26-E32FDF4C3695}" destId="{072306E2-FA08-439B-B41E-3232C999381C}" srcOrd="2" destOrd="0" presId="urn:microsoft.com/office/officeart/2005/8/layout/orgChart1"/>
    <dgm:cxn modelId="{1353EAC0-3A7D-4596-B1F6-F0C92357649E}" type="presParOf" srcId="{30BA2F3E-C068-4E36-811D-86E908A43AF1}" destId="{283C27CE-6459-447C-A87E-21A0184E518C}" srcOrd="2" destOrd="0" presId="urn:microsoft.com/office/officeart/2005/8/layout/orgChart1"/>
    <dgm:cxn modelId="{83F191AF-C9B1-4E17-B0A6-54FAF4C6630D}" type="presParOf" srcId="{003EE273-A1BA-4056-AEA7-552285AA604A}" destId="{971D568B-248C-46E4-8386-26A6978618D3}" srcOrd="2" destOrd="0" presId="urn:microsoft.com/office/officeart/2005/8/layout/orgChart1"/>
    <dgm:cxn modelId="{B7E9A058-3D79-444A-80D4-134E82AD24EE}" type="presParOf" srcId="{DB34C5EE-B299-44DC-B12B-EAFCDDAEFCDC}" destId="{F6E8C600-7768-4EE1-B356-E04E01BC3862}" srcOrd="2" destOrd="0" presId="urn:microsoft.com/office/officeart/2005/8/layout/orgChart1"/>
    <dgm:cxn modelId="{5A5CBF29-0F3F-4BB9-B9B2-911B751FACAF}" type="presParOf" srcId="{DB34C5EE-B299-44DC-B12B-EAFCDDAEFCDC}" destId="{5BE1D03D-EF18-41E7-A1F0-4DF568D4CDE8}" srcOrd="3" destOrd="0" presId="urn:microsoft.com/office/officeart/2005/8/layout/orgChart1"/>
    <dgm:cxn modelId="{76FD708C-5AAD-4E43-902A-CE09BCD242B0}" type="presParOf" srcId="{5BE1D03D-EF18-41E7-A1F0-4DF568D4CDE8}" destId="{56491BF2-BEA7-4C8F-ADB4-27D4365C6887}" srcOrd="0" destOrd="0" presId="urn:microsoft.com/office/officeart/2005/8/layout/orgChart1"/>
    <dgm:cxn modelId="{927470CF-6000-409F-9830-3EF4B3D0D152}" type="presParOf" srcId="{56491BF2-BEA7-4C8F-ADB4-27D4365C6887}" destId="{4A1B75D7-2003-4726-B7EE-128A467B1C90}" srcOrd="0" destOrd="0" presId="urn:microsoft.com/office/officeart/2005/8/layout/orgChart1"/>
    <dgm:cxn modelId="{8501F1CF-C8E1-4BC5-B0B4-5F51E0EB23F1}" type="presParOf" srcId="{56491BF2-BEA7-4C8F-ADB4-27D4365C6887}" destId="{2D936D3E-29D4-4DE4-BC7C-4643FE5D1E51}" srcOrd="1" destOrd="0" presId="urn:microsoft.com/office/officeart/2005/8/layout/orgChart1"/>
    <dgm:cxn modelId="{D7130683-80CE-452B-84E2-83F6510075F3}" type="presParOf" srcId="{5BE1D03D-EF18-41E7-A1F0-4DF568D4CDE8}" destId="{4808541F-7F02-4076-88DF-D80DF9C61342}" srcOrd="1" destOrd="0" presId="urn:microsoft.com/office/officeart/2005/8/layout/orgChart1"/>
    <dgm:cxn modelId="{5B45FAE1-C075-49DB-A087-5DE1EB92F2DB}" type="presParOf" srcId="{5BE1D03D-EF18-41E7-A1F0-4DF568D4CDE8}" destId="{F1481C09-9D82-4D8F-88C4-11C4938146FB}" srcOrd="2" destOrd="0" presId="urn:microsoft.com/office/officeart/2005/8/layout/orgChart1"/>
    <dgm:cxn modelId="{CC2030DB-F3A5-47A3-90D2-F554EF07BFB9}" type="presParOf" srcId="{DB34C5EE-B299-44DC-B12B-EAFCDDAEFCDC}" destId="{8EA3C469-8ADA-4DA9-B133-9687D9B71D92}" srcOrd="4" destOrd="0" presId="urn:microsoft.com/office/officeart/2005/8/layout/orgChart1"/>
    <dgm:cxn modelId="{B57030CD-78EF-4725-88BD-7C97BDACE189}" type="presParOf" srcId="{DB34C5EE-B299-44DC-B12B-EAFCDDAEFCDC}" destId="{4DB06818-54D4-4978-87AF-E929BB412676}" srcOrd="5" destOrd="0" presId="urn:microsoft.com/office/officeart/2005/8/layout/orgChart1"/>
    <dgm:cxn modelId="{19E72C3E-CE97-43D7-B0C8-FE7D5DF8036A}" type="presParOf" srcId="{4DB06818-54D4-4978-87AF-E929BB412676}" destId="{7BBB6DA6-8DC0-418C-9AAB-724BFEDE862F}" srcOrd="0" destOrd="0" presId="urn:microsoft.com/office/officeart/2005/8/layout/orgChart1"/>
    <dgm:cxn modelId="{CA4EBC81-9658-4F47-8476-D7DB245601E5}" type="presParOf" srcId="{7BBB6DA6-8DC0-418C-9AAB-724BFEDE862F}" destId="{09E3AC2D-DF94-43C5-AB0B-24B16BC01A7A}" srcOrd="0" destOrd="0" presId="urn:microsoft.com/office/officeart/2005/8/layout/orgChart1"/>
    <dgm:cxn modelId="{88464733-D8FD-4B2E-9FFB-E2AF4FAF8BAB}" type="presParOf" srcId="{7BBB6DA6-8DC0-418C-9AAB-724BFEDE862F}" destId="{B6724795-97AF-459F-B203-002CBD64604F}" srcOrd="1" destOrd="0" presId="urn:microsoft.com/office/officeart/2005/8/layout/orgChart1"/>
    <dgm:cxn modelId="{43572EC7-CB5E-4898-A741-DE1F36871297}" type="presParOf" srcId="{4DB06818-54D4-4978-87AF-E929BB412676}" destId="{6D3968C4-09FC-4AA5-B5B4-0D460DF55C9A}" srcOrd="1" destOrd="0" presId="urn:microsoft.com/office/officeart/2005/8/layout/orgChart1"/>
    <dgm:cxn modelId="{0F1E2523-4A09-4CFF-A87F-EF97CCAE2EE9}" type="presParOf" srcId="{4DB06818-54D4-4978-87AF-E929BB412676}" destId="{F8C2ED16-B4C0-485B-B03B-FEBB06B46958}" srcOrd="2" destOrd="0" presId="urn:microsoft.com/office/officeart/2005/8/layout/orgChart1"/>
    <dgm:cxn modelId="{E8A40801-237C-4BF8-B797-32CE139F5B09}" type="presParOf" srcId="{72C073EC-FF87-4C58-AFFA-05DE662E8137}" destId="{41AAE94F-02F4-47BD-8AF9-8929D8489BC8}" srcOrd="2" destOrd="0" presId="urn:microsoft.com/office/officeart/2005/8/layout/orgChart1"/>
    <dgm:cxn modelId="{2072A448-8F56-4D9D-AA13-6E32BD30DC59}" type="presParOf" srcId="{41AAE94F-02F4-47BD-8AF9-8929D8489BC8}" destId="{51EDF5D5-4FAB-4DC5-BD3D-C6E219620378}" srcOrd="0" destOrd="0" presId="urn:microsoft.com/office/officeart/2005/8/layout/orgChart1"/>
    <dgm:cxn modelId="{5350591D-A28E-4047-847B-B9EA15BEDB18}" type="presParOf" srcId="{41AAE94F-02F4-47BD-8AF9-8929D8489BC8}" destId="{0DBEDAD8-269E-44E2-B993-ABFB4F0A4348}" srcOrd="1" destOrd="0" presId="urn:microsoft.com/office/officeart/2005/8/layout/orgChart1"/>
    <dgm:cxn modelId="{737F1F05-7176-4FD1-8DB9-AC7650805C02}" type="presParOf" srcId="{0DBEDAD8-269E-44E2-B993-ABFB4F0A4348}" destId="{84FBB383-1244-4503-84E5-4AF9E2492091}" srcOrd="0" destOrd="0" presId="urn:microsoft.com/office/officeart/2005/8/layout/orgChart1"/>
    <dgm:cxn modelId="{1824ED54-E106-441B-BFEB-9FD8DDE993C4}" type="presParOf" srcId="{84FBB383-1244-4503-84E5-4AF9E2492091}" destId="{73DD7838-07EB-4034-B67B-154E69C8E7F6}" srcOrd="0" destOrd="0" presId="urn:microsoft.com/office/officeart/2005/8/layout/orgChart1"/>
    <dgm:cxn modelId="{5367C45A-AAE0-4A09-A150-35A324200B29}" type="presParOf" srcId="{84FBB383-1244-4503-84E5-4AF9E2492091}" destId="{1155B652-A882-4789-AC4B-4864F4D43CC2}" srcOrd="1" destOrd="0" presId="urn:microsoft.com/office/officeart/2005/8/layout/orgChart1"/>
    <dgm:cxn modelId="{F72B8466-E0B4-4DBF-BCC9-F38DCBDA2898}" type="presParOf" srcId="{0DBEDAD8-269E-44E2-B993-ABFB4F0A4348}" destId="{0628DA88-553C-4825-9D9E-946508131957}" srcOrd="1" destOrd="0" presId="urn:microsoft.com/office/officeart/2005/8/layout/orgChart1"/>
    <dgm:cxn modelId="{79F53DC1-7BE5-43B5-8A7D-A94C0D04DCF7}" type="presParOf" srcId="{0DBEDAD8-269E-44E2-B993-ABFB4F0A4348}" destId="{78DA03B9-6688-4A5C-804A-F5B55782F5B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047831-844F-412A-BFC0-03A0125BBA16}"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pt-BR"/>
        </a:p>
      </dgm:t>
    </dgm:pt>
    <dgm:pt modelId="{DB29DC5A-4BCF-42B3-ADF7-C3A345486FCE}">
      <dgm:prSet phldrT="[Texto]"/>
      <dgm:spPr/>
      <dgm:t>
        <a:bodyPr/>
        <a:lstStyle/>
        <a:p>
          <a:r>
            <a:rPr lang="pt-BR" dirty="0">
              <a:solidFill>
                <a:schemeClr val="tx1"/>
              </a:solidFill>
            </a:rPr>
            <a:t>Ferramenta de coleta de dados dentro do e-SIC</a:t>
          </a:r>
        </a:p>
      </dgm:t>
    </dgm:pt>
    <dgm:pt modelId="{7ABF87B3-8D8E-4857-99E9-A22295DA58E0}" type="parTrans" cxnId="{9D466DC6-0AEE-468F-BD9A-D6D328418BA1}">
      <dgm:prSet/>
      <dgm:spPr/>
      <dgm:t>
        <a:bodyPr/>
        <a:lstStyle/>
        <a:p>
          <a:endParaRPr lang="pt-BR"/>
        </a:p>
      </dgm:t>
    </dgm:pt>
    <dgm:pt modelId="{3CDBB1DB-5620-41C7-8201-C70A89AF104B}" type="sibTrans" cxnId="{9D466DC6-0AEE-468F-BD9A-D6D328418BA1}">
      <dgm:prSet/>
      <dgm:spPr/>
      <dgm:t>
        <a:bodyPr/>
        <a:lstStyle/>
        <a:p>
          <a:endParaRPr lang="pt-BR"/>
        </a:p>
      </dgm:t>
    </dgm:pt>
    <dgm:pt modelId="{F0F8FB17-805E-4859-9776-77B29FC91F0A}">
      <dgm:prSet phldrT="[Texto]" custT="1"/>
      <dgm:spPr/>
      <dgm:t>
        <a:bodyPr/>
        <a:lstStyle/>
        <a:p>
          <a:r>
            <a:rPr lang="pt-BR" sz="4000" b="1" kern="1200" dirty="0">
              <a:ln/>
              <a:solidFill>
                <a:schemeClr val="accent4"/>
              </a:solidFill>
              <a:effectLst>
                <a:outerShdw blurRad="38100" dist="38100" dir="2700000" algn="tl">
                  <a:srgbClr val="000000">
                    <a:alpha val="43137"/>
                  </a:srgbClr>
                </a:outerShdw>
              </a:effectLst>
              <a:latin typeface="+mn-lt"/>
              <a:ea typeface="+mn-ea"/>
              <a:cs typeface="+mn-cs"/>
            </a:rPr>
            <a:t>STA</a:t>
          </a:r>
        </a:p>
      </dgm:t>
    </dgm:pt>
    <dgm:pt modelId="{D97A9D2E-8890-41E8-9DF8-A5F11B6EFB46}" type="parTrans" cxnId="{040C9981-4315-40FD-BCF2-DA89E670530E}">
      <dgm:prSet/>
      <dgm:spPr/>
      <dgm:t>
        <a:bodyPr/>
        <a:lstStyle/>
        <a:p>
          <a:endParaRPr lang="pt-BR"/>
        </a:p>
      </dgm:t>
    </dgm:pt>
    <dgm:pt modelId="{D80CF04F-4477-4C68-9C56-B000B66283A9}" type="sibTrans" cxnId="{040C9981-4315-40FD-BCF2-DA89E670530E}">
      <dgm:prSet/>
      <dgm:spPr/>
      <dgm:t>
        <a:bodyPr/>
        <a:lstStyle/>
        <a:p>
          <a:endParaRPr lang="pt-BR"/>
        </a:p>
      </dgm:t>
    </dgm:pt>
    <dgm:pt modelId="{4DDCE959-4FFE-4707-AFA8-FB2964AC77BD}">
      <dgm:prSet phldrT="[Texto]"/>
      <dgm:spPr/>
      <dgm:t>
        <a:bodyPr/>
        <a:lstStyle/>
        <a:p>
          <a:r>
            <a:rPr lang="pt-BR" dirty="0">
              <a:solidFill>
                <a:schemeClr val="tx1"/>
              </a:solidFill>
            </a:rPr>
            <a:t>* Responde o formulário informando link exato</a:t>
          </a:r>
        </a:p>
        <a:p>
          <a:r>
            <a:rPr lang="pt-BR" dirty="0">
              <a:solidFill>
                <a:schemeClr val="tx1"/>
              </a:solidFill>
            </a:rPr>
            <a:t>* Mantém STA atualizado</a:t>
          </a:r>
        </a:p>
      </dgm:t>
    </dgm:pt>
    <dgm:pt modelId="{E2582C96-18C8-4BA1-8E75-89D73B47050B}" type="parTrans" cxnId="{AE0B5874-881C-4CEF-A654-2B500668C29F}">
      <dgm:prSet/>
      <dgm:spPr/>
      <dgm:t>
        <a:bodyPr/>
        <a:lstStyle/>
        <a:p>
          <a:endParaRPr lang="pt-BR"/>
        </a:p>
      </dgm:t>
    </dgm:pt>
    <dgm:pt modelId="{B890979F-A824-43BC-9F18-E31BD4135AC7}" type="sibTrans" cxnId="{AE0B5874-881C-4CEF-A654-2B500668C29F}">
      <dgm:prSet/>
      <dgm:spPr/>
      <dgm:t>
        <a:bodyPr/>
        <a:lstStyle/>
        <a:p>
          <a:endParaRPr lang="pt-BR"/>
        </a:p>
      </dgm:t>
    </dgm:pt>
    <dgm:pt modelId="{8F6BB072-E7E0-4EFD-B796-8517F8DE8B0C}">
      <dgm:prSet phldrT="[Texto]" custT="1"/>
      <dgm:spPr/>
      <dgm:t>
        <a:bodyPr/>
        <a:lstStyle/>
        <a:p>
          <a:r>
            <a:rPr lang="pt-BR" sz="4000" b="1" kern="1200" dirty="0">
              <a:ln/>
              <a:solidFill>
                <a:srgbClr val="FFC000"/>
              </a:solidFill>
              <a:effectLst>
                <a:outerShdw blurRad="38100" dist="38100" dir="2700000" algn="tl">
                  <a:srgbClr val="000000">
                    <a:alpha val="43137"/>
                  </a:srgbClr>
                </a:outerShdw>
              </a:effectLst>
              <a:latin typeface="Calibri" panose="020F0502020204030204"/>
              <a:ea typeface="+mn-ea"/>
              <a:cs typeface="+mn-cs"/>
            </a:rPr>
            <a:t>Gestor</a:t>
          </a:r>
          <a:r>
            <a:rPr lang="pt-BR" sz="1500" kern="1200" dirty="0"/>
            <a:t> </a:t>
          </a:r>
          <a:r>
            <a:rPr lang="pt-BR" sz="4000" b="1" kern="1200" dirty="0">
              <a:ln/>
              <a:solidFill>
                <a:srgbClr val="FFC000"/>
              </a:solidFill>
              <a:effectLst>
                <a:outerShdw blurRad="38100" dist="38100" dir="2700000" algn="tl">
                  <a:srgbClr val="000000">
                    <a:alpha val="43137"/>
                  </a:srgbClr>
                </a:outerShdw>
              </a:effectLst>
              <a:latin typeface="Calibri" panose="020F0502020204030204"/>
              <a:ea typeface="+mn-ea"/>
              <a:cs typeface="+mn-cs"/>
            </a:rPr>
            <a:t>SIC</a:t>
          </a:r>
        </a:p>
      </dgm:t>
    </dgm:pt>
    <dgm:pt modelId="{A274C89E-8D89-4398-8F14-55420E694080}" type="parTrans" cxnId="{63351982-6C72-42D6-9A1F-479E6084E564}">
      <dgm:prSet/>
      <dgm:spPr/>
      <dgm:t>
        <a:bodyPr/>
        <a:lstStyle/>
        <a:p>
          <a:endParaRPr lang="pt-BR"/>
        </a:p>
      </dgm:t>
    </dgm:pt>
    <dgm:pt modelId="{5B3C4540-CD84-4BB0-979D-D36948E2CE5D}" type="sibTrans" cxnId="{63351982-6C72-42D6-9A1F-479E6084E564}">
      <dgm:prSet/>
      <dgm:spPr/>
      <dgm:t>
        <a:bodyPr/>
        <a:lstStyle/>
        <a:p>
          <a:endParaRPr lang="pt-BR"/>
        </a:p>
      </dgm:t>
    </dgm:pt>
    <dgm:pt modelId="{4AFF99BC-CA3C-4FE6-8197-80F10BD2B122}">
      <dgm:prSet phldrT="[Texto]"/>
      <dgm:spPr/>
      <dgm:t>
        <a:bodyPr/>
        <a:lstStyle/>
        <a:p>
          <a:r>
            <a:rPr lang="pt-BR" dirty="0">
              <a:solidFill>
                <a:schemeClr val="tx1"/>
              </a:solidFill>
            </a:rPr>
            <a:t>* Monitora o cumprimento da obrigação legal</a:t>
          </a:r>
        </a:p>
        <a:p>
          <a:r>
            <a:rPr lang="pt-BR" dirty="0">
              <a:solidFill>
                <a:schemeClr val="tx1"/>
              </a:solidFill>
            </a:rPr>
            <a:t>* Valida as informações</a:t>
          </a:r>
        </a:p>
      </dgm:t>
    </dgm:pt>
    <dgm:pt modelId="{23E4B987-A8A6-4B76-9834-D0C39FE67C53}" type="parTrans" cxnId="{29BBFFAF-5A0C-45F8-B4BA-4B330513AE2A}">
      <dgm:prSet/>
      <dgm:spPr/>
      <dgm:t>
        <a:bodyPr/>
        <a:lstStyle/>
        <a:p>
          <a:endParaRPr lang="pt-BR"/>
        </a:p>
      </dgm:t>
    </dgm:pt>
    <dgm:pt modelId="{B4B41B7D-23C0-46E8-88B1-F69C575D4905}" type="sibTrans" cxnId="{29BBFFAF-5A0C-45F8-B4BA-4B330513AE2A}">
      <dgm:prSet/>
      <dgm:spPr/>
      <dgm:t>
        <a:bodyPr/>
        <a:lstStyle/>
        <a:p>
          <a:endParaRPr lang="pt-BR"/>
        </a:p>
      </dgm:t>
    </dgm:pt>
    <dgm:pt modelId="{0AB83F6E-24BC-4656-9D97-63C7651E7CB9}">
      <dgm:prSet phldrT="[Texto]" custT="1"/>
      <dgm:spPr>
        <a:noFill/>
        <a:ln>
          <a:noFill/>
        </a:ln>
        <a:effectLst/>
      </dgm:spPr>
      <dgm:t>
        <a:bodyPr spcFirstLastPara="0" vert="horz" wrap="square" lIns="152400" tIns="152400" rIns="152400" bIns="152400" numCol="1" spcCol="1270" anchor="ctr" anchorCtr="0"/>
        <a:lstStyle/>
        <a:p>
          <a:r>
            <a:rPr lang="pt-BR" sz="4000" b="1" kern="1200" dirty="0">
              <a:ln/>
              <a:solidFill>
                <a:srgbClr val="FFC000"/>
              </a:solidFill>
              <a:effectLst>
                <a:outerShdw blurRad="38100" dist="38100" dir="2700000" algn="tl">
                  <a:srgbClr val="000000">
                    <a:alpha val="43137"/>
                  </a:srgbClr>
                </a:outerShdw>
              </a:effectLst>
              <a:latin typeface="Calibri" panose="020F0502020204030204"/>
              <a:ea typeface="+mn-ea"/>
              <a:cs typeface="+mn-cs"/>
            </a:rPr>
            <a:t>CGU</a:t>
          </a:r>
        </a:p>
      </dgm:t>
    </dgm:pt>
    <dgm:pt modelId="{58AE2BAC-F6F9-49A0-90E6-9834A02A7205}" type="parTrans" cxnId="{1E7AFF53-0615-4E36-9399-6BF4D6D82479}">
      <dgm:prSet/>
      <dgm:spPr/>
      <dgm:t>
        <a:bodyPr/>
        <a:lstStyle/>
        <a:p>
          <a:endParaRPr lang="pt-BR"/>
        </a:p>
      </dgm:t>
    </dgm:pt>
    <dgm:pt modelId="{DCD8C1B6-BA37-45CC-97C7-3924832F4EFA}" type="sibTrans" cxnId="{1E7AFF53-0615-4E36-9399-6BF4D6D82479}">
      <dgm:prSet/>
      <dgm:spPr/>
      <dgm:t>
        <a:bodyPr/>
        <a:lstStyle/>
        <a:p>
          <a:endParaRPr lang="pt-BR"/>
        </a:p>
      </dgm:t>
    </dgm:pt>
    <dgm:pt modelId="{2184A517-DC0C-4DAC-B945-F8E8C9AFDFE7}">
      <dgm:prSet custT="1"/>
      <dgm:spPr/>
      <dgm:t>
        <a:bodyPr/>
        <a:lstStyle/>
        <a:p>
          <a:r>
            <a:rPr lang="pt-BR" sz="1200" kern="1200" dirty="0">
              <a:solidFill>
                <a:prstClr val="black"/>
              </a:solidFill>
              <a:latin typeface="Calibri" panose="020F0502020204030204"/>
              <a:ea typeface="+mn-ea"/>
              <a:cs typeface="+mn-cs"/>
            </a:rPr>
            <a:t>* Orientações e boas práticas</a:t>
          </a:r>
        </a:p>
      </dgm:t>
    </dgm:pt>
    <dgm:pt modelId="{CD92F901-E4F9-428F-97BD-83ADEA68BD9C}" type="parTrans" cxnId="{7249A94D-245E-4CF5-A3EF-9A355ED07CD2}">
      <dgm:prSet/>
      <dgm:spPr/>
      <dgm:t>
        <a:bodyPr/>
        <a:lstStyle/>
        <a:p>
          <a:endParaRPr lang="pt-BR"/>
        </a:p>
      </dgm:t>
    </dgm:pt>
    <dgm:pt modelId="{9E667C68-F735-4738-981D-AA6C98D595B8}" type="sibTrans" cxnId="{7249A94D-245E-4CF5-A3EF-9A355ED07CD2}">
      <dgm:prSet/>
      <dgm:spPr/>
      <dgm:t>
        <a:bodyPr/>
        <a:lstStyle/>
        <a:p>
          <a:endParaRPr lang="pt-BR"/>
        </a:p>
      </dgm:t>
    </dgm:pt>
    <dgm:pt modelId="{9B2CDB0F-BD01-417C-BF20-DE278F35A55B}" type="pres">
      <dgm:prSet presAssocID="{C4047831-844F-412A-BFC0-03A0125BBA16}" presName="Name0" presStyleCnt="0">
        <dgm:presLayoutVars>
          <dgm:chMax/>
          <dgm:chPref/>
          <dgm:dir/>
          <dgm:animLvl val="lvl"/>
        </dgm:presLayoutVars>
      </dgm:prSet>
      <dgm:spPr/>
    </dgm:pt>
    <dgm:pt modelId="{D7751879-248A-49E5-8EAB-B9E04553134B}" type="pres">
      <dgm:prSet presAssocID="{DB29DC5A-4BCF-42B3-ADF7-C3A345486FCE}" presName="composite" presStyleCnt="0"/>
      <dgm:spPr/>
    </dgm:pt>
    <dgm:pt modelId="{9FF46668-3A56-4DE0-86B0-1E8222BD024C}" type="pres">
      <dgm:prSet presAssocID="{DB29DC5A-4BCF-42B3-ADF7-C3A345486FCE}" presName="Parent1" presStyleLbl="node1" presStyleIdx="0" presStyleCnt="8">
        <dgm:presLayoutVars>
          <dgm:chMax val="1"/>
          <dgm:chPref val="1"/>
          <dgm:bulletEnabled val="1"/>
        </dgm:presLayoutVars>
      </dgm:prSet>
      <dgm:spPr/>
    </dgm:pt>
    <dgm:pt modelId="{8E140432-48B6-4357-B5CE-5B3D0A2EE0C6}" type="pres">
      <dgm:prSet presAssocID="{DB29DC5A-4BCF-42B3-ADF7-C3A345486FCE}" presName="Childtext1" presStyleLbl="revTx" presStyleIdx="0" presStyleCnt="4">
        <dgm:presLayoutVars>
          <dgm:chMax val="0"/>
          <dgm:chPref val="0"/>
          <dgm:bulletEnabled val="1"/>
        </dgm:presLayoutVars>
      </dgm:prSet>
      <dgm:spPr/>
    </dgm:pt>
    <dgm:pt modelId="{F925E2C3-A9C6-49B0-B428-A70678E1183D}" type="pres">
      <dgm:prSet presAssocID="{DB29DC5A-4BCF-42B3-ADF7-C3A345486FCE}" presName="BalanceSpacing" presStyleCnt="0"/>
      <dgm:spPr/>
    </dgm:pt>
    <dgm:pt modelId="{52EA18CA-DE66-434F-8B6F-74615F7971BF}" type="pres">
      <dgm:prSet presAssocID="{DB29DC5A-4BCF-42B3-ADF7-C3A345486FCE}" presName="BalanceSpacing1" presStyleCnt="0"/>
      <dgm:spPr/>
    </dgm:pt>
    <dgm:pt modelId="{64083B3F-ED34-417C-8BDC-AF962C83396F}" type="pres">
      <dgm:prSet presAssocID="{3CDBB1DB-5620-41C7-8201-C70A89AF104B}" presName="Accent1Text" presStyleLbl="node1" presStyleIdx="1" presStyleCnt="8"/>
      <dgm:spPr/>
    </dgm:pt>
    <dgm:pt modelId="{7DA3E0ED-2DB6-4824-990D-375212708BE1}" type="pres">
      <dgm:prSet presAssocID="{3CDBB1DB-5620-41C7-8201-C70A89AF104B}" presName="spaceBetweenRectangles" presStyleCnt="0"/>
      <dgm:spPr/>
    </dgm:pt>
    <dgm:pt modelId="{7DBBF066-0409-49B4-BEE9-39399FF28416}" type="pres">
      <dgm:prSet presAssocID="{4DDCE959-4FFE-4707-AFA8-FB2964AC77BD}" presName="composite" presStyleCnt="0"/>
      <dgm:spPr/>
    </dgm:pt>
    <dgm:pt modelId="{7FBA3CCC-F070-4D66-8A73-A5C38094D5ED}" type="pres">
      <dgm:prSet presAssocID="{4DDCE959-4FFE-4707-AFA8-FB2964AC77BD}" presName="Parent1" presStyleLbl="node1" presStyleIdx="2" presStyleCnt="8">
        <dgm:presLayoutVars>
          <dgm:chMax val="1"/>
          <dgm:chPref val="1"/>
          <dgm:bulletEnabled val="1"/>
        </dgm:presLayoutVars>
      </dgm:prSet>
      <dgm:spPr/>
    </dgm:pt>
    <dgm:pt modelId="{E52CAECC-C056-48A6-94B0-E063588D5D40}" type="pres">
      <dgm:prSet presAssocID="{4DDCE959-4FFE-4707-AFA8-FB2964AC77BD}" presName="Childtext1" presStyleLbl="revTx" presStyleIdx="1" presStyleCnt="4">
        <dgm:presLayoutVars>
          <dgm:chMax val="0"/>
          <dgm:chPref val="0"/>
          <dgm:bulletEnabled val="1"/>
        </dgm:presLayoutVars>
      </dgm:prSet>
      <dgm:spPr/>
    </dgm:pt>
    <dgm:pt modelId="{9385EFAA-0539-42C6-849D-256E3ABF1BFC}" type="pres">
      <dgm:prSet presAssocID="{4DDCE959-4FFE-4707-AFA8-FB2964AC77BD}" presName="BalanceSpacing" presStyleCnt="0"/>
      <dgm:spPr/>
    </dgm:pt>
    <dgm:pt modelId="{50F51D1E-0D03-4768-A6B0-529DD73F217D}" type="pres">
      <dgm:prSet presAssocID="{4DDCE959-4FFE-4707-AFA8-FB2964AC77BD}" presName="BalanceSpacing1" presStyleCnt="0"/>
      <dgm:spPr/>
    </dgm:pt>
    <dgm:pt modelId="{ABC89826-FE17-45BE-ADDB-4C25320AED3A}" type="pres">
      <dgm:prSet presAssocID="{B890979F-A824-43BC-9F18-E31BD4135AC7}" presName="Accent1Text" presStyleLbl="node1" presStyleIdx="3" presStyleCnt="8"/>
      <dgm:spPr/>
    </dgm:pt>
    <dgm:pt modelId="{6BF4548A-7266-4F43-93D6-C0FD38DF5729}" type="pres">
      <dgm:prSet presAssocID="{B890979F-A824-43BC-9F18-E31BD4135AC7}" presName="spaceBetweenRectangles" presStyleCnt="0"/>
      <dgm:spPr/>
    </dgm:pt>
    <dgm:pt modelId="{4B19CBEB-02F6-4D7B-B93E-A96F17921DD2}" type="pres">
      <dgm:prSet presAssocID="{4AFF99BC-CA3C-4FE6-8197-80F10BD2B122}" presName="composite" presStyleCnt="0"/>
      <dgm:spPr/>
    </dgm:pt>
    <dgm:pt modelId="{C71AE5B3-98CD-4436-9822-C2CB9DEAE5F6}" type="pres">
      <dgm:prSet presAssocID="{4AFF99BC-CA3C-4FE6-8197-80F10BD2B122}" presName="Parent1" presStyleLbl="node1" presStyleIdx="4" presStyleCnt="8">
        <dgm:presLayoutVars>
          <dgm:chMax val="1"/>
          <dgm:chPref val="1"/>
          <dgm:bulletEnabled val="1"/>
        </dgm:presLayoutVars>
      </dgm:prSet>
      <dgm:spPr/>
    </dgm:pt>
    <dgm:pt modelId="{46E7A90A-138A-435C-9BAD-5F19FD95FD73}" type="pres">
      <dgm:prSet presAssocID="{4AFF99BC-CA3C-4FE6-8197-80F10BD2B122}" presName="Childtext1" presStyleLbl="revTx" presStyleIdx="2" presStyleCnt="4">
        <dgm:presLayoutVars>
          <dgm:chMax val="0"/>
          <dgm:chPref val="0"/>
          <dgm:bulletEnabled val="1"/>
        </dgm:presLayoutVars>
      </dgm:prSet>
      <dgm:spPr>
        <a:xfrm>
          <a:off x="6489117" y="4233234"/>
          <a:ext cx="2488535" cy="1337922"/>
        </a:xfrm>
        <a:prstGeom prst="rect">
          <a:avLst/>
        </a:prstGeom>
      </dgm:spPr>
    </dgm:pt>
    <dgm:pt modelId="{30C65913-4122-4228-BEBA-D4BFC08EBD09}" type="pres">
      <dgm:prSet presAssocID="{4AFF99BC-CA3C-4FE6-8197-80F10BD2B122}" presName="BalanceSpacing" presStyleCnt="0"/>
      <dgm:spPr/>
    </dgm:pt>
    <dgm:pt modelId="{8556625A-EBAA-4FF0-95FF-2AFBD7F21FA3}" type="pres">
      <dgm:prSet presAssocID="{4AFF99BC-CA3C-4FE6-8197-80F10BD2B122}" presName="BalanceSpacing1" presStyleCnt="0"/>
      <dgm:spPr/>
    </dgm:pt>
    <dgm:pt modelId="{8454CD3A-F407-4DBB-9662-6D3C92D2DC34}" type="pres">
      <dgm:prSet presAssocID="{B4B41B7D-23C0-46E8-88B1-F69C575D4905}" presName="Accent1Text" presStyleLbl="node1" presStyleIdx="5" presStyleCnt="8"/>
      <dgm:spPr/>
    </dgm:pt>
    <dgm:pt modelId="{0FDAF57B-EF71-4079-89C6-1D6576BBE5FF}" type="pres">
      <dgm:prSet presAssocID="{B4B41B7D-23C0-46E8-88B1-F69C575D4905}" presName="spaceBetweenRectangles" presStyleCnt="0"/>
      <dgm:spPr/>
    </dgm:pt>
    <dgm:pt modelId="{CA60A060-845F-49B5-A350-CE47D2A26D53}" type="pres">
      <dgm:prSet presAssocID="{2184A517-DC0C-4DAC-B945-F8E8C9AFDFE7}" presName="composite" presStyleCnt="0"/>
      <dgm:spPr/>
    </dgm:pt>
    <dgm:pt modelId="{4EBA88AB-650B-4ADF-A3F5-475AF32019C2}" type="pres">
      <dgm:prSet presAssocID="{2184A517-DC0C-4DAC-B945-F8E8C9AFDFE7}" presName="Parent1" presStyleLbl="node1" presStyleIdx="6" presStyleCnt="8">
        <dgm:presLayoutVars>
          <dgm:chMax val="1"/>
          <dgm:chPref val="1"/>
          <dgm:bulletEnabled val="1"/>
        </dgm:presLayoutVars>
      </dgm:prSet>
      <dgm:spPr/>
    </dgm:pt>
    <dgm:pt modelId="{B89E190D-9A16-497D-B348-88C6732C67C9}" type="pres">
      <dgm:prSet presAssocID="{2184A517-DC0C-4DAC-B945-F8E8C9AFDFE7}" presName="Childtext1" presStyleLbl="revTx" presStyleIdx="3" presStyleCnt="4">
        <dgm:presLayoutVars>
          <dgm:chMax val="0"/>
          <dgm:chPref val="0"/>
          <dgm:bulletEnabled val="1"/>
        </dgm:presLayoutVars>
      </dgm:prSet>
      <dgm:spPr/>
    </dgm:pt>
    <dgm:pt modelId="{331CD805-ABC3-4677-A26A-E3C3B49D8835}" type="pres">
      <dgm:prSet presAssocID="{2184A517-DC0C-4DAC-B945-F8E8C9AFDFE7}" presName="BalanceSpacing" presStyleCnt="0"/>
      <dgm:spPr/>
    </dgm:pt>
    <dgm:pt modelId="{F1C19F4D-2065-4448-9E66-653AEEE3A345}" type="pres">
      <dgm:prSet presAssocID="{2184A517-DC0C-4DAC-B945-F8E8C9AFDFE7}" presName="BalanceSpacing1" presStyleCnt="0"/>
      <dgm:spPr/>
    </dgm:pt>
    <dgm:pt modelId="{6E4D1B88-A431-4580-BF30-2E223873BACC}" type="pres">
      <dgm:prSet presAssocID="{9E667C68-F735-4738-981D-AA6C98D595B8}" presName="Accent1Text" presStyleLbl="node1" presStyleIdx="7" presStyleCnt="8"/>
      <dgm:spPr/>
    </dgm:pt>
  </dgm:ptLst>
  <dgm:cxnLst>
    <dgm:cxn modelId="{C6EE3501-24BF-43D2-BE57-5F36EC818EC3}" type="presOf" srcId="{F0F8FB17-805E-4859-9776-77B29FC91F0A}" destId="{8E140432-48B6-4357-B5CE-5B3D0A2EE0C6}" srcOrd="0" destOrd="0" presId="urn:microsoft.com/office/officeart/2008/layout/AlternatingHexagons"/>
    <dgm:cxn modelId="{2FF0D90A-83C4-4774-A003-648EE7E0CBC0}" type="presOf" srcId="{3CDBB1DB-5620-41C7-8201-C70A89AF104B}" destId="{64083B3F-ED34-417C-8BDC-AF962C83396F}" srcOrd="0" destOrd="0" presId="urn:microsoft.com/office/officeart/2008/layout/AlternatingHexagons"/>
    <dgm:cxn modelId="{EA34C10E-60F8-4468-BECC-8EC3B1A995D8}" type="presOf" srcId="{C4047831-844F-412A-BFC0-03A0125BBA16}" destId="{9B2CDB0F-BD01-417C-BF20-DE278F35A55B}" srcOrd="0" destOrd="0" presId="urn:microsoft.com/office/officeart/2008/layout/AlternatingHexagons"/>
    <dgm:cxn modelId="{DA05EB0F-FDD6-49D9-805C-4BA68DA12F4E}" type="presOf" srcId="{B4B41B7D-23C0-46E8-88B1-F69C575D4905}" destId="{8454CD3A-F407-4DBB-9662-6D3C92D2DC34}" srcOrd="0" destOrd="0" presId="urn:microsoft.com/office/officeart/2008/layout/AlternatingHexagons"/>
    <dgm:cxn modelId="{F9A48924-1182-4579-9995-9F9966DB54C6}" type="presOf" srcId="{8F6BB072-E7E0-4EFD-B796-8517F8DE8B0C}" destId="{E52CAECC-C056-48A6-94B0-E063588D5D40}" srcOrd="0" destOrd="0" presId="urn:microsoft.com/office/officeart/2008/layout/AlternatingHexagons"/>
    <dgm:cxn modelId="{82369C6D-BC0C-450F-B025-C401327B8492}" type="presOf" srcId="{4AFF99BC-CA3C-4FE6-8197-80F10BD2B122}" destId="{C71AE5B3-98CD-4436-9822-C2CB9DEAE5F6}" srcOrd="0" destOrd="0" presId="urn:microsoft.com/office/officeart/2008/layout/AlternatingHexagons"/>
    <dgm:cxn modelId="{7249A94D-245E-4CF5-A3EF-9A355ED07CD2}" srcId="{C4047831-844F-412A-BFC0-03A0125BBA16}" destId="{2184A517-DC0C-4DAC-B945-F8E8C9AFDFE7}" srcOrd="3" destOrd="0" parTransId="{CD92F901-E4F9-428F-97BD-83ADEA68BD9C}" sibTransId="{9E667C68-F735-4738-981D-AA6C98D595B8}"/>
    <dgm:cxn modelId="{4D003171-D4E1-4E9A-A6DD-C3844A97DD35}" type="presOf" srcId="{DB29DC5A-4BCF-42B3-ADF7-C3A345486FCE}" destId="{9FF46668-3A56-4DE0-86B0-1E8222BD024C}" srcOrd="0" destOrd="0" presId="urn:microsoft.com/office/officeart/2008/layout/AlternatingHexagons"/>
    <dgm:cxn modelId="{1E7AFF53-0615-4E36-9399-6BF4D6D82479}" srcId="{4AFF99BC-CA3C-4FE6-8197-80F10BD2B122}" destId="{0AB83F6E-24BC-4656-9D97-63C7651E7CB9}" srcOrd="0" destOrd="0" parTransId="{58AE2BAC-F6F9-49A0-90E6-9834A02A7205}" sibTransId="{DCD8C1B6-BA37-45CC-97C7-3924832F4EFA}"/>
    <dgm:cxn modelId="{AE0B5874-881C-4CEF-A654-2B500668C29F}" srcId="{C4047831-844F-412A-BFC0-03A0125BBA16}" destId="{4DDCE959-4FFE-4707-AFA8-FB2964AC77BD}" srcOrd="1" destOrd="0" parTransId="{E2582C96-18C8-4BA1-8E75-89D73B47050B}" sibTransId="{B890979F-A824-43BC-9F18-E31BD4135AC7}"/>
    <dgm:cxn modelId="{040C9981-4315-40FD-BCF2-DA89E670530E}" srcId="{DB29DC5A-4BCF-42B3-ADF7-C3A345486FCE}" destId="{F0F8FB17-805E-4859-9776-77B29FC91F0A}" srcOrd="0" destOrd="0" parTransId="{D97A9D2E-8890-41E8-9DF8-A5F11B6EFB46}" sibTransId="{D80CF04F-4477-4C68-9C56-B000B66283A9}"/>
    <dgm:cxn modelId="{63351982-6C72-42D6-9A1F-479E6084E564}" srcId="{4DDCE959-4FFE-4707-AFA8-FB2964AC77BD}" destId="{8F6BB072-E7E0-4EFD-B796-8517F8DE8B0C}" srcOrd="0" destOrd="0" parTransId="{A274C89E-8D89-4398-8F14-55420E694080}" sibTransId="{5B3C4540-CD84-4BB0-979D-D36948E2CE5D}"/>
    <dgm:cxn modelId="{E21D069B-D600-4854-B0CA-037A60A88395}" type="presOf" srcId="{4DDCE959-4FFE-4707-AFA8-FB2964AC77BD}" destId="{7FBA3CCC-F070-4D66-8A73-A5C38094D5ED}" srcOrd="0" destOrd="0" presId="urn:microsoft.com/office/officeart/2008/layout/AlternatingHexagons"/>
    <dgm:cxn modelId="{2158F6A2-D947-4D8A-97BB-CE6F0F1688D4}" type="presOf" srcId="{B890979F-A824-43BC-9F18-E31BD4135AC7}" destId="{ABC89826-FE17-45BE-ADDB-4C25320AED3A}" srcOrd="0" destOrd="0" presId="urn:microsoft.com/office/officeart/2008/layout/AlternatingHexagons"/>
    <dgm:cxn modelId="{29BBFFAF-5A0C-45F8-B4BA-4B330513AE2A}" srcId="{C4047831-844F-412A-BFC0-03A0125BBA16}" destId="{4AFF99BC-CA3C-4FE6-8197-80F10BD2B122}" srcOrd="2" destOrd="0" parTransId="{23E4B987-A8A6-4B76-9834-D0C39FE67C53}" sibTransId="{B4B41B7D-23C0-46E8-88B1-F69C575D4905}"/>
    <dgm:cxn modelId="{9D466DC6-0AEE-468F-BD9A-D6D328418BA1}" srcId="{C4047831-844F-412A-BFC0-03A0125BBA16}" destId="{DB29DC5A-4BCF-42B3-ADF7-C3A345486FCE}" srcOrd="0" destOrd="0" parTransId="{7ABF87B3-8D8E-4857-99E9-A22295DA58E0}" sibTransId="{3CDBB1DB-5620-41C7-8201-C70A89AF104B}"/>
    <dgm:cxn modelId="{EC598DE0-0169-478A-93E0-9BC0E7D65490}" type="presOf" srcId="{2184A517-DC0C-4DAC-B945-F8E8C9AFDFE7}" destId="{4EBA88AB-650B-4ADF-A3F5-475AF32019C2}" srcOrd="0" destOrd="0" presId="urn:microsoft.com/office/officeart/2008/layout/AlternatingHexagons"/>
    <dgm:cxn modelId="{D8DFDBE3-1197-46C5-BF4A-F04B8FFC42C2}" type="presOf" srcId="{0AB83F6E-24BC-4656-9D97-63C7651E7CB9}" destId="{46E7A90A-138A-435C-9BAD-5F19FD95FD73}" srcOrd="0" destOrd="0" presId="urn:microsoft.com/office/officeart/2008/layout/AlternatingHexagons"/>
    <dgm:cxn modelId="{2EB277EC-BDDD-451E-9BAB-AD67A2EC999B}" type="presOf" srcId="{9E667C68-F735-4738-981D-AA6C98D595B8}" destId="{6E4D1B88-A431-4580-BF30-2E223873BACC}" srcOrd="0" destOrd="0" presId="urn:microsoft.com/office/officeart/2008/layout/AlternatingHexagons"/>
    <dgm:cxn modelId="{7D6F05EF-30B5-434B-BB21-62C0DBC16D21}" type="presParOf" srcId="{9B2CDB0F-BD01-417C-BF20-DE278F35A55B}" destId="{D7751879-248A-49E5-8EAB-B9E04553134B}" srcOrd="0" destOrd="0" presId="urn:microsoft.com/office/officeart/2008/layout/AlternatingHexagons"/>
    <dgm:cxn modelId="{EA90466D-A99A-470F-89CC-7069B3C7838C}" type="presParOf" srcId="{D7751879-248A-49E5-8EAB-B9E04553134B}" destId="{9FF46668-3A56-4DE0-86B0-1E8222BD024C}" srcOrd="0" destOrd="0" presId="urn:microsoft.com/office/officeart/2008/layout/AlternatingHexagons"/>
    <dgm:cxn modelId="{55F09DE1-5F19-4A37-B3FD-BAD27C55BB42}" type="presParOf" srcId="{D7751879-248A-49E5-8EAB-B9E04553134B}" destId="{8E140432-48B6-4357-B5CE-5B3D0A2EE0C6}" srcOrd="1" destOrd="0" presId="urn:microsoft.com/office/officeart/2008/layout/AlternatingHexagons"/>
    <dgm:cxn modelId="{A3706AAD-F7C1-453F-B0C8-F20D0C57FE74}" type="presParOf" srcId="{D7751879-248A-49E5-8EAB-B9E04553134B}" destId="{F925E2C3-A9C6-49B0-B428-A70678E1183D}" srcOrd="2" destOrd="0" presId="urn:microsoft.com/office/officeart/2008/layout/AlternatingHexagons"/>
    <dgm:cxn modelId="{98B2F1A2-99B7-4F93-B74B-F56726E103D8}" type="presParOf" srcId="{D7751879-248A-49E5-8EAB-B9E04553134B}" destId="{52EA18CA-DE66-434F-8B6F-74615F7971BF}" srcOrd="3" destOrd="0" presId="urn:microsoft.com/office/officeart/2008/layout/AlternatingHexagons"/>
    <dgm:cxn modelId="{9BD26F95-47E1-40BA-8A8E-B3238F0F8D45}" type="presParOf" srcId="{D7751879-248A-49E5-8EAB-B9E04553134B}" destId="{64083B3F-ED34-417C-8BDC-AF962C83396F}" srcOrd="4" destOrd="0" presId="urn:microsoft.com/office/officeart/2008/layout/AlternatingHexagons"/>
    <dgm:cxn modelId="{4D8DA373-A656-424B-8D7C-912402A9244B}" type="presParOf" srcId="{9B2CDB0F-BD01-417C-BF20-DE278F35A55B}" destId="{7DA3E0ED-2DB6-4824-990D-375212708BE1}" srcOrd="1" destOrd="0" presId="urn:microsoft.com/office/officeart/2008/layout/AlternatingHexagons"/>
    <dgm:cxn modelId="{2EDC3743-F51A-499B-B3C3-225ED7508338}" type="presParOf" srcId="{9B2CDB0F-BD01-417C-BF20-DE278F35A55B}" destId="{7DBBF066-0409-49B4-BEE9-39399FF28416}" srcOrd="2" destOrd="0" presId="urn:microsoft.com/office/officeart/2008/layout/AlternatingHexagons"/>
    <dgm:cxn modelId="{36C1F4B1-FEC3-4D76-8DC4-1736E6614642}" type="presParOf" srcId="{7DBBF066-0409-49B4-BEE9-39399FF28416}" destId="{7FBA3CCC-F070-4D66-8A73-A5C38094D5ED}" srcOrd="0" destOrd="0" presId="urn:microsoft.com/office/officeart/2008/layout/AlternatingHexagons"/>
    <dgm:cxn modelId="{6AC791AA-B4A0-4151-8D5D-2A8AA33171A2}" type="presParOf" srcId="{7DBBF066-0409-49B4-BEE9-39399FF28416}" destId="{E52CAECC-C056-48A6-94B0-E063588D5D40}" srcOrd="1" destOrd="0" presId="urn:microsoft.com/office/officeart/2008/layout/AlternatingHexagons"/>
    <dgm:cxn modelId="{985680B7-C577-4A0C-874C-1B20175DFEFA}" type="presParOf" srcId="{7DBBF066-0409-49B4-BEE9-39399FF28416}" destId="{9385EFAA-0539-42C6-849D-256E3ABF1BFC}" srcOrd="2" destOrd="0" presId="urn:microsoft.com/office/officeart/2008/layout/AlternatingHexagons"/>
    <dgm:cxn modelId="{0766E1BB-3892-44C1-BD7D-1B8297B2F445}" type="presParOf" srcId="{7DBBF066-0409-49B4-BEE9-39399FF28416}" destId="{50F51D1E-0D03-4768-A6B0-529DD73F217D}" srcOrd="3" destOrd="0" presId="urn:microsoft.com/office/officeart/2008/layout/AlternatingHexagons"/>
    <dgm:cxn modelId="{6F9D974A-F402-416C-A213-4A1A24C69749}" type="presParOf" srcId="{7DBBF066-0409-49B4-BEE9-39399FF28416}" destId="{ABC89826-FE17-45BE-ADDB-4C25320AED3A}" srcOrd="4" destOrd="0" presId="urn:microsoft.com/office/officeart/2008/layout/AlternatingHexagons"/>
    <dgm:cxn modelId="{FB78E52E-1830-4D5B-A5B7-173F4F9914C6}" type="presParOf" srcId="{9B2CDB0F-BD01-417C-BF20-DE278F35A55B}" destId="{6BF4548A-7266-4F43-93D6-C0FD38DF5729}" srcOrd="3" destOrd="0" presId="urn:microsoft.com/office/officeart/2008/layout/AlternatingHexagons"/>
    <dgm:cxn modelId="{505AEA0F-01A4-4492-BD22-3453DE0DD220}" type="presParOf" srcId="{9B2CDB0F-BD01-417C-BF20-DE278F35A55B}" destId="{4B19CBEB-02F6-4D7B-B93E-A96F17921DD2}" srcOrd="4" destOrd="0" presId="urn:microsoft.com/office/officeart/2008/layout/AlternatingHexagons"/>
    <dgm:cxn modelId="{4CC5F59B-162D-4FC0-90D4-61013AB356BB}" type="presParOf" srcId="{4B19CBEB-02F6-4D7B-B93E-A96F17921DD2}" destId="{C71AE5B3-98CD-4436-9822-C2CB9DEAE5F6}" srcOrd="0" destOrd="0" presId="urn:microsoft.com/office/officeart/2008/layout/AlternatingHexagons"/>
    <dgm:cxn modelId="{1C417F34-8B12-4868-94F1-63A0E54CF876}" type="presParOf" srcId="{4B19CBEB-02F6-4D7B-B93E-A96F17921DD2}" destId="{46E7A90A-138A-435C-9BAD-5F19FD95FD73}" srcOrd="1" destOrd="0" presId="urn:microsoft.com/office/officeart/2008/layout/AlternatingHexagons"/>
    <dgm:cxn modelId="{28E04639-F4DA-40E4-884D-0B64A16A42CD}" type="presParOf" srcId="{4B19CBEB-02F6-4D7B-B93E-A96F17921DD2}" destId="{30C65913-4122-4228-BEBA-D4BFC08EBD09}" srcOrd="2" destOrd="0" presId="urn:microsoft.com/office/officeart/2008/layout/AlternatingHexagons"/>
    <dgm:cxn modelId="{FE9E6C2C-7F44-43ED-A53C-99B01D2DFEA7}" type="presParOf" srcId="{4B19CBEB-02F6-4D7B-B93E-A96F17921DD2}" destId="{8556625A-EBAA-4FF0-95FF-2AFBD7F21FA3}" srcOrd="3" destOrd="0" presId="urn:microsoft.com/office/officeart/2008/layout/AlternatingHexagons"/>
    <dgm:cxn modelId="{60A23FC9-A3B0-4AAB-88C5-C5A49A5D2E99}" type="presParOf" srcId="{4B19CBEB-02F6-4D7B-B93E-A96F17921DD2}" destId="{8454CD3A-F407-4DBB-9662-6D3C92D2DC34}" srcOrd="4" destOrd="0" presId="urn:microsoft.com/office/officeart/2008/layout/AlternatingHexagons"/>
    <dgm:cxn modelId="{6DFC3F31-E45C-4287-849B-0148607FF93C}" type="presParOf" srcId="{9B2CDB0F-BD01-417C-BF20-DE278F35A55B}" destId="{0FDAF57B-EF71-4079-89C6-1D6576BBE5FF}" srcOrd="5" destOrd="0" presId="urn:microsoft.com/office/officeart/2008/layout/AlternatingHexagons"/>
    <dgm:cxn modelId="{21F6CFD6-B52F-4C34-8DC6-718EC8939AF7}" type="presParOf" srcId="{9B2CDB0F-BD01-417C-BF20-DE278F35A55B}" destId="{CA60A060-845F-49B5-A350-CE47D2A26D53}" srcOrd="6" destOrd="0" presId="urn:microsoft.com/office/officeart/2008/layout/AlternatingHexagons"/>
    <dgm:cxn modelId="{4E9F701A-7C0A-4426-B0D5-987AE494F22F}" type="presParOf" srcId="{CA60A060-845F-49B5-A350-CE47D2A26D53}" destId="{4EBA88AB-650B-4ADF-A3F5-475AF32019C2}" srcOrd="0" destOrd="0" presId="urn:microsoft.com/office/officeart/2008/layout/AlternatingHexagons"/>
    <dgm:cxn modelId="{AF91F85A-C17B-4473-A44E-6BBA1CB55057}" type="presParOf" srcId="{CA60A060-845F-49B5-A350-CE47D2A26D53}" destId="{B89E190D-9A16-497D-B348-88C6732C67C9}" srcOrd="1" destOrd="0" presId="urn:microsoft.com/office/officeart/2008/layout/AlternatingHexagons"/>
    <dgm:cxn modelId="{0CC155BB-1C81-499E-A1F1-E429B56AC713}" type="presParOf" srcId="{CA60A060-845F-49B5-A350-CE47D2A26D53}" destId="{331CD805-ABC3-4677-A26A-E3C3B49D8835}" srcOrd="2" destOrd="0" presId="urn:microsoft.com/office/officeart/2008/layout/AlternatingHexagons"/>
    <dgm:cxn modelId="{343AAA1C-28BA-4168-96A4-8D1CC66D5F63}" type="presParOf" srcId="{CA60A060-845F-49B5-A350-CE47D2A26D53}" destId="{F1C19F4D-2065-4448-9E66-653AEEE3A345}" srcOrd="3" destOrd="0" presId="urn:microsoft.com/office/officeart/2008/layout/AlternatingHexagons"/>
    <dgm:cxn modelId="{C41A2DC2-66AA-4908-B238-AB23A72C0D9C}" type="presParOf" srcId="{CA60A060-845F-49B5-A350-CE47D2A26D53}" destId="{6E4D1B88-A431-4580-BF30-2E223873BACC}"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EDF5D5-4FAB-4DC5-BD3D-C6E219620378}">
      <dsp:nvSpPr>
        <dsp:cNvPr id="0" name=""/>
        <dsp:cNvSpPr/>
      </dsp:nvSpPr>
      <dsp:spPr>
        <a:xfrm>
          <a:off x="2945831" y="811328"/>
          <a:ext cx="1118168" cy="571591"/>
        </a:xfrm>
        <a:custGeom>
          <a:avLst/>
          <a:gdLst/>
          <a:ahLst/>
          <a:cxnLst/>
          <a:rect l="0" t="0" r="0" b="0"/>
          <a:pathLst>
            <a:path>
              <a:moveTo>
                <a:pt x="1118168" y="0"/>
              </a:moveTo>
              <a:lnTo>
                <a:pt x="1118168" y="571591"/>
              </a:lnTo>
              <a:lnTo>
                <a:pt x="0" y="571591"/>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EA3C469-8ADA-4DA9-B133-9687D9B71D92}">
      <dsp:nvSpPr>
        <dsp:cNvPr id="0" name=""/>
        <dsp:cNvSpPr/>
      </dsp:nvSpPr>
      <dsp:spPr>
        <a:xfrm>
          <a:off x="4064000" y="811328"/>
          <a:ext cx="1962894" cy="1492448"/>
        </a:xfrm>
        <a:custGeom>
          <a:avLst/>
          <a:gdLst/>
          <a:ahLst/>
          <a:cxnLst/>
          <a:rect l="0" t="0" r="0" b="0"/>
          <a:pathLst>
            <a:path>
              <a:moveTo>
                <a:pt x="0" y="0"/>
              </a:moveTo>
              <a:lnTo>
                <a:pt x="0" y="1322114"/>
              </a:lnTo>
              <a:lnTo>
                <a:pt x="1962894" y="1322114"/>
              </a:lnTo>
              <a:lnTo>
                <a:pt x="1962894" y="1492448"/>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6E8C600-7768-4EE1-B356-E04E01BC3862}">
      <dsp:nvSpPr>
        <dsp:cNvPr id="0" name=""/>
        <dsp:cNvSpPr/>
      </dsp:nvSpPr>
      <dsp:spPr>
        <a:xfrm>
          <a:off x="4018280" y="811328"/>
          <a:ext cx="91440" cy="1492448"/>
        </a:xfrm>
        <a:custGeom>
          <a:avLst/>
          <a:gdLst/>
          <a:ahLst/>
          <a:cxnLst/>
          <a:rect l="0" t="0" r="0" b="0"/>
          <a:pathLst>
            <a:path>
              <a:moveTo>
                <a:pt x="45720" y="0"/>
              </a:moveTo>
              <a:lnTo>
                <a:pt x="45720" y="1492448"/>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1F29CC2-EF24-4416-BE7C-34ED57AC518C}">
      <dsp:nvSpPr>
        <dsp:cNvPr id="0" name=""/>
        <dsp:cNvSpPr/>
      </dsp:nvSpPr>
      <dsp:spPr>
        <a:xfrm>
          <a:off x="2055385" y="4266671"/>
          <a:ext cx="91440" cy="340667"/>
        </a:xfrm>
        <a:custGeom>
          <a:avLst/>
          <a:gdLst/>
          <a:ahLst/>
          <a:cxnLst/>
          <a:rect l="0" t="0" r="0" b="0"/>
          <a:pathLst>
            <a:path>
              <a:moveTo>
                <a:pt x="45720" y="0"/>
              </a:moveTo>
              <a:lnTo>
                <a:pt x="45720" y="340667"/>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03D3DC9-B57A-4A53-9600-A5FFFF19D3C3}">
      <dsp:nvSpPr>
        <dsp:cNvPr id="0" name=""/>
        <dsp:cNvSpPr/>
      </dsp:nvSpPr>
      <dsp:spPr>
        <a:xfrm>
          <a:off x="2055385" y="3114890"/>
          <a:ext cx="91440" cy="340667"/>
        </a:xfrm>
        <a:custGeom>
          <a:avLst/>
          <a:gdLst/>
          <a:ahLst/>
          <a:cxnLst/>
          <a:rect l="0" t="0" r="0" b="0"/>
          <a:pathLst>
            <a:path>
              <a:moveTo>
                <a:pt x="45720" y="0"/>
              </a:moveTo>
              <a:lnTo>
                <a:pt x="45720" y="340667"/>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44F7A4B-729B-4F1F-864C-710AE477A846}">
      <dsp:nvSpPr>
        <dsp:cNvPr id="0" name=""/>
        <dsp:cNvSpPr/>
      </dsp:nvSpPr>
      <dsp:spPr>
        <a:xfrm>
          <a:off x="2101105" y="811328"/>
          <a:ext cx="1962894" cy="1492448"/>
        </a:xfrm>
        <a:custGeom>
          <a:avLst/>
          <a:gdLst/>
          <a:ahLst/>
          <a:cxnLst/>
          <a:rect l="0" t="0" r="0" b="0"/>
          <a:pathLst>
            <a:path>
              <a:moveTo>
                <a:pt x="1962894" y="0"/>
              </a:moveTo>
              <a:lnTo>
                <a:pt x="1962894" y="1322114"/>
              </a:lnTo>
              <a:lnTo>
                <a:pt x="0" y="1322114"/>
              </a:lnTo>
              <a:lnTo>
                <a:pt x="0" y="1492448"/>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4CC9D42-F5F4-41FE-8B20-D444D7DAFCC2}">
      <dsp:nvSpPr>
        <dsp:cNvPr id="0" name=""/>
        <dsp:cNvSpPr/>
      </dsp:nvSpPr>
      <dsp:spPr>
        <a:xfrm>
          <a:off x="3252886" y="215"/>
          <a:ext cx="1622226" cy="81111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pt-BR" sz="2300" kern="1200" dirty="0"/>
            <a:t>Ministro</a:t>
          </a:r>
        </a:p>
      </dsp:txBody>
      <dsp:txXfrm>
        <a:off x="3252886" y="215"/>
        <a:ext cx="1622226" cy="811113"/>
      </dsp:txXfrm>
    </dsp:sp>
    <dsp:sp modelId="{06180A4D-D9CC-41C8-A15B-2C385A16CB83}">
      <dsp:nvSpPr>
        <dsp:cNvPr id="0" name=""/>
        <dsp:cNvSpPr/>
      </dsp:nvSpPr>
      <dsp:spPr>
        <a:xfrm>
          <a:off x="1289992" y="2303776"/>
          <a:ext cx="1622226" cy="81111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pt-BR" sz="2300" kern="1200" dirty="0"/>
            <a:t>Secretário</a:t>
          </a:r>
        </a:p>
      </dsp:txBody>
      <dsp:txXfrm>
        <a:off x="1289992" y="2303776"/>
        <a:ext cx="1622226" cy="811113"/>
      </dsp:txXfrm>
    </dsp:sp>
    <dsp:sp modelId="{5AAA237B-8740-487B-9D18-ED2387EB7C4B}">
      <dsp:nvSpPr>
        <dsp:cNvPr id="0" name=""/>
        <dsp:cNvSpPr/>
      </dsp:nvSpPr>
      <dsp:spPr>
        <a:xfrm>
          <a:off x="1289992" y="3455557"/>
          <a:ext cx="1622226" cy="81111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pt-BR" sz="2300" kern="1200" dirty="0"/>
            <a:t>Diretor</a:t>
          </a:r>
        </a:p>
      </dsp:txBody>
      <dsp:txXfrm>
        <a:off x="1289992" y="3455557"/>
        <a:ext cx="1622226" cy="811113"/>
      </dsp:txXfrm>
    </dsp:sp>
    <dsp:sp modelId="{79A5E1F2-41BA-4E5D-AE64-CFB3FB6F591B}">
      <dsp:nvSpPr>
        <dsp:cNvPr id="0" name=""/>
        <dsp:cNvSpPr/>
      </dsp:nvSpPr>
      <dsp:spPr>
        <a:xfrm>
          <a:off x="1289992" y="4607338"/>
          <a:ext cx="1622226" cy="81111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pt-BR" sz="2300" kern="1200" dirty="0"/>
            <a:t>Coordenador</a:t>
          </a:r>
        </a:p>
      </dsp:txBody>
      <dsp:txXfrm>
        <a:off x="1289992" y="4607338"/>
        <a:ext cx="1622226" cy="811113"/>
      </dsp:txXfrm>
    </dsp:sp>
    <dsp:sp modelId="{4A1B75D7-2003-4726-B7EE-128A467B1C90}">
      <dsp:nvSpPr>
        <dsp:cNvPr id="0" name=""/>
        <dsp:cNvSpPr/>
      </dsp:nvSpPr>
      <dsp:spPr>
        <a:xfrm>
          <a:off x="3252886" y="2303776"/>
          <a:ext cx="1622226" cy="81111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pt-BR" sz="2300" kern="1200" dirty="0"/>
            <a:t>Secretário</a:t>
          </a:r>
        </a:p>
      </dsp:txBody>
      <dsp:txXfrm>
        <a:off x="3252886" y="2303776"/>
        <a:ext cx="1622226" cy="811113"/>
      </dsp:txXfrm>
    </dsp:sp>
    <dsp:sp modelId="{09E3AC2D-DF94-43C5-AB0B-24B16BC01A7A}">
      <dsp:nvSpPr>
        <dsp:cNvPr id="0" name=""/>
        <dsp:cNvSpPr/>
      </dsp:nvSpPr>
      <dsp:spPr>
        <a:xfrm>
          <a:off x="5215780" y="2303776"/>
          <a:ext cx="1622226" cy="81111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pt-BR" sz="2300" kern="1200" dirty="0"/>
            <a:t>Secretário</a:t>
          </a:r>
        </a:p>
      </dsp:txBody>
      <dsp:txXfrm>
        <a:off x="5215780" y="2303776"/>
        <a:ext cx="1622226" cy="811113"/>
      </dsp:txXfrm>
    </dsp:sp>
    <dsp:sp modelId="{73DD7838-07EB-4034-B67B-154E69C8E7F6}">
      <dsp:nvSpPr>
        <dsp:cNvPr id="0" name=""/>
        <dsp:cNvSpPr/>
      </dsp:nvSpPr>
      <dsp:spPr>
        <a:xfrm>
          <a:off x="1323605" y="977363"/>
          <a:ext cx="1622226" cy="81111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pt-BR" sz="2300" kern="1200" dirty="0"/>
            <a:t>Secretário Executivo</a:t>
          </a:r>
        </a:p>
      </dsp:txBody>
      <dsp:txXfrm>
        <a:off x="1323605" y="977363"/>
        <a:ext cx="1622226" cy="8111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F46668-3A56-4DE0-86B0-1E8222BD024C}">
      <dsp:nvSpPr>
        <dsp:cNvPr id="0" name=""/>
        <dsp:cNvSpPr/>
      </dsp:nvSpPr>
      <dsp:spPr>
        <a:xfrm rot="5400000">
          <a:off x="4493237" y="111279"/>
          <a:ext cx="1696640" cy="1476077"/>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BR" sz="1200" kern="1200" dirty="0">
              <a:solidFill>
                <a:schemeClr val="tx1"/>
              </a:solidFill>
            </a:rPr>
            <a:t>Ferramenta de coleta de dados dentro do e-SIC</a:t>
          </a:r>
        </a:p>
      </dsp:txBody>
      <dsp:txXfrm rot="-5400000">
        <a:off x="4833540" y="265391"/>
        <a:ext cx="1016033" cy="1167854"/>
      </dsp:txXfrm>
    </dsp:sp>
    <dsp:sp modelId="{8E140432-48B6-4357-B5CE-5B3D0A2EE0C6}">
      <dsp:nvSpPr>
        <dsp:cNvPr id="0" name=""/>
        <dsp:cNvSpPr/>
      </dsp:nvSpPr>
      <dsp:spPr>
        <a:xfrm>
          <a:off x="6124388" y="340325"/>
          <a:ext cx="1893451" cy="1017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pt-BR" sz="4000" b="1" kern="1200" dirty="0">
              <a:ln/>
              <a:solidFill>
                <a:schemeClr val="accent4"/>
              </a:solidFill>
              <a:effectLst>
                <a:outerShdw blurRad="38100" dist="38100" dir="2700000" algn="tl">
                  <a:srgbClr val="000000">
                    <a:alpha val="43137"/>
                  </a:srgbClr>
                </a:outerShdw>
              </a:effectLst>
              <a:latin typeface="+mn-lt"/>
              <a:ea typeface="+mn-ea"/>
              <a:cs typeface="+mn-cs"/>
            </a:rPr>
            <a:t>STA</a:t>
          </a:r>
        </a:p>
      </dsp:txBody>
      <dsp:txXfrm>
        <a:off x="6124388" y="340325"/>
        <a:ext cx="1893451" cy="1017984"/>
      </dsp:txXfrm>
    </dsp:sp>
    <dsp:sp modelId="{64083B3F-ED34-417C-8BDC-AF962C83396F}">
      <dsp:nvSpPr>
        <dsp:cNvPr id="0" name=""/>
        <dsp:cNvSpPr/>
      </dsp:nvSpPr>
      <dsp:spPr>
        <a:xfrm rot="5400000">
          <a:off x="2899074" y="111279"/>
          <a:ext cx="1696640" cy="1476077"/>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pt-BR" sz="3600" kern="1200"/>
        </a:p>
      </dsp:txBody>
      <dsp:txXfrm rot="-5400000">
        <a:off x="3239377" y="265391"/>
        <a:ext cx="1016033" cy="1167854"/>
      </dsp:txXfrm>
    </dsp:sp>
    <dsp:sp modelId="{7FBA3CCC-F070-4D66-8A73-A5C38094D5ED}">
      <dsp:nvSpPr>
        <dsp:cNvPr id="0" name=""/>
        <dsp:cNvSpPr/>
      </dsp:nvSpPr>
      <dsp:spPr>
        <a:xfrm rot="5400000">
          <a:off x="3693102" y="1551387"/>
          <a:ext cx="1696640" cy="1476077"/>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BR" sz="1200" kern="1200" dirty="0">
              <a:solidFill>
                <a:schemeClr val="tx1"/>
              </a:solidFill>
            </a:rPr>
            <a:t>* Responde o formulário informando link exato</a:t>
          </a:r>
        </a:p>
        <a:p>
          <a:pPr marL="0" lvl="0" indent="0" algn="ctr" defTabSz="533400">
            <a:lnSpc>
              <a:spcPct val="90000"/>
            </a:lnSpc>
            <a:spcBef>
              <a:spcPct val="0"/>
            </a:spcBef>
            <a:spcAft>
              <a:spcPct val="35000"/>
            </a:spcAft>
            <a:buNone/>
          </a:pPr>
          <a:r>
            <a:rPr lang="pt-BR" sz="1200" kern="1200" dirty="0">
              <a:solidFill>
                <a:schemeClr val="tx1"/>
              </a:solidFill>
            </a:rPr>
            <a:t>* Mantém STA atualizado</a:t>
          </a:r>
        </a:p>
      </dsp:txBody>
      <dsp:txXfrm rot="-5400000">
        <a:off x="4033405" y="1705499"/>
        <a:ext cx="1016033" cy="1167854"/>
      </dsp:txXfrm>
    </dsp:sp>
    <dsp:sp modelId="{E52CAECC-C056-48A6-94B0-E063588D5D40}">
      <dsp:nvSpPr>
        <dsp:cNvPr id="0" name=""/>
        <dsp:cNvSpPr/>
      </dsp:nvSpPr>
      <dsp:spPr>
        <a:xfrm>
          <a:off x="1909932" y="1780434"/>
          <a:ext cx="1832371" cy="1017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r" defTabSz="1778000">
            <a:lnSpc>
              <a:spcPct val="90000"/>
            </a:lnSpc>
            <a:spcBef>
              <a:spcPct val="0"/>
            </a:spcBef>
            <a:spcAft>
              <a:spcPct val="35000"/>
            </a:spcAft>
            <a:buNone/>
          </a:pPr>
          <a:r>
            <a:rPr lang="pt-BR" sz="4000" b="1" kern="1200" dirty="0">
              <a:ln/>
              <a:solidFill>
                <a:srgbClr val="FFC000"/>
              </a:solidFill>
              <a:effectLst>
                <a:outerShdw blurRad="38100" dist="38100" dir="2700000" algn="tl">
                  <a:srgbClr val="000000">
                    <a:alpha val="43137"/>
                  </a:srgbClr>
                </a:outerShdw>
              </a:effectLst>
              <a:latin typeface="Calibri" panose="020F0502020204030204"/>
              <a:ea typeface="+mn-ea"/>
              <a:cs typeface="+mn-cs"/>
            </a:rPr>
            <a:t>Gestor</a:t>
          </a:r>
          <a:r>
            <a:rPr lang="pt-BR" sz="1500" kern="1200" dirty="0"/>
            <a:t> </a:t>
          </a:r>
          <a:r>
            <a:rPr lang="pt-BR" sz="4000" b="1" kern="1200" dirty="0">
              <a:ln/>
              <a:solidFill>
                <a:srgbClr val="FFC000"/>
              </a:solidFill>
              <a:effectLst>
                <a:outerShdw blurRad="38100" dist="38100" dir="2700000" algn="tl">
                  <a:srgbClr val="000000">
                    <a:alpha val="43137"/>
                  </a:srgbClr>
                </a:outerShdw>
              </a:effectLst>
              <a:latin typeface="Calibri" panose="020F0502020204030204"/>
              <a:ea typeface="+mn-ea"/>
              <a:cs typeface="+mn-cs"/>
            </a:rPr>
            <a:t>SIC</a:t>
          </a:r>
        </a:p>
      </dsp:txBody>
      <dsp:txXfrm>
        <a:off x="1909932" y="1780434"/>
        <a:ext cx="1832371" cy="1017984"/>
      </dsp:txXfrm>
    </dsp:sp>
    <dsp:sp modelId="{ABC89826-FE17-45BE-ADDB-4C25320AED3A}">
      <dsp:nvSpPr>
        <dsp:cNvPr id="0" name=""/>
        <dsp:cNvSpPr/>
      </dsp:nvSpPr>
      <dsp:spPr>
        <a:xfrm rot="5400000">
          <a:off x="5287265" y="1551387"/>
          <a:ext cx="1696640" cy="1476077"/>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pt-BR" sz="3600" kern="1200"/>
        </a:p>
      </dsp:txBody>
      <dsp:txXfrm rot="-5400000">
        <a:off x="5627568" y="1705499"/>
        <a:ext cx="1016033" cy="1167854"/>
      </dsp:txXfrm>
    </dsp:sp>
    <dsp:sp modelId="{C71AE5B3-98CD-4436-9822-C2CB9DEAE5F6}">
      <dsp:nvSpPr>
        <dsp:cNvPr id="0" name=""/>
        <dsp:cNvSpPr/>
      </dsp:nvSpPr>
      <dsp:spPr>
        <a:xfrm rot="5400000">
          <a:off x="4493237" y="2991496"/>
          <a:ext cx="1696640" cy="1476077"/>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BR" sz="1200" kern="1200" dirty="0">
              <a:solidFill>
                <a:schemeClr val="tx1"/>
              </a:solidFill>
            </a:rPr>
            <a:t>* Monitora o cumprimento da obrigação legal</a:t>
          </a:r>
        </a:p>
        <a:p>
          <a:pPr marL="0" lvl="0" indent="0" algn="ctr" defTabSz="533400">
            <a:lnSpc>
              <a:spcPct val="90000"/>
            </a:lnSpc>
            <a:spcBef>
              <a:spcPct val="0"/>
            </a:spcBef>
            <a:spcAft>
              <a:spcPct val="35000"/>
            </a:spcAft>
            <a:buNone/>
          </a:pPr>
          <a:r>
            <a:rPr lang="pt-BR" sz="1200" kern="1200" dirty="0">
              <a:solidFill>
                <a:schemeClr val="tx1"/>
              </a:solidFill>
            </a:rPr>
            <a:t>* Valida as informações</a:t>
          </a:r>
        </a:p>
      </dsp:txBody>
      <dsp:txXfrm rot="-5400000">
        <a:off x="4833540" y="3145608"/>
        <a:ext cx="1016033" cy="1167854"/>
      </dsp:txXfrm>
    </dsp:sp>
    <dsp:sp modelId="{46E7A90A-138A-435C-9BAD-5F19FD95FD73}">
      <dsp:nvSpPr>
        <dsp:cNvPr id="0" name=""/>
        <dsp:cNvSpPr/>
      </dsp:nvSpPr>
      <dsp:spPr>
        <a:xfrm>
          <a:off x="6124388" y="3220543"/>
          <a:ext cx="1893451" cy="1017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pt-BR" sz="4000" b="1" kern="1200" dirty="0">
              <a:ln/>
              <a:solidFill>
                <a:srgbClr val="FFC000"/>
              </a:solidFill>
              <a:effectLst>
                <a:outerShdw blurRad="38100" dist="38100" dir="2700000" algn="tl">
                  <a:srgbClr val="000000">
                    <a:alpha val="43137"/>
                  </a:srgbClr>
                </a:outerShdw>
              </a:effectLst>
              <a:latin typeface="Calibri" panose="020F0502020204030204"/>
              <a:ea typeface="+mn-ea"/>
              <a:cs typeface="+mn-cs"/>
            </a:rPr>
            <a:t>CGU</a:t>
          </a:r>
        </a:p>
      </dsp:txBody>
      <dsp:txXfrm>
        <a:off x="6124388" y="3220543"/>
        <a:ext cx="1893451" cy="1017984"/>
      </dsp:txXfrm>
    </dsp:sp>
    <dsp:sp modelId="{8454CD3A-F407-4DBB-9662-6D3C92D2DC34}">
      <dsp:nvSpPr>
        <dsp:cNvPr id="0" name=""/>
        <dsp:cNvSpPr/>
      </dsp:nvSpPr>
      <dsp:spPr>
        <a:xfrm rot="5400000">
          <a:off x="2899074" y="2991496"/>
          <a:ext cx="1696640" cy="1476077"/>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pt-BR" sz="3600" kern="1200"/>
        </a:p>
      </dsp:txBody>
      <dsp:txXfrm rot="-5400000">
        <a:off x="3239377" y="3145608"/>
        <a:ext cx="1016033" cy="1167854"/>
      </dsp:txXfrm>
    </dsp:sp>
    <dsp:sp modelId="{4EBA88AB-650B-4ADF-A3F5-475AF32019C2}">
      <dsp:nvSpPr>
        <dsp:cNvPr id="0" name=""/>
        <dsp:cNvSpPr/>
      </dsp:nvSpPr>
      <dsp:spPr>
        <a:xfrm rot="5400000">
          <a:off x="3693102" y="4431605"/>
          <a:ext cx="1696640" cy="1476077"/>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t-BR" sz="1200" kern="1200" dirty="0">
              <a:solidFill>
                <a:prstClr val="black"/>
              </a:solidFill>
              <a:latin typeface="Calibri" panose="020F0502020204030204"/>
              <a:ea typeface="+mn-ea"/>
              <a:cs typeface="+mn-cs"/>
            </a:rPr>
            <a:t>* Orientações e boas práticas</a:t>
          </a:r>
        </a:p>
      </dsp:txBody>
      <dsp:txXfrm rot="-5400000">
        <a:off x="4033405" y="4585717"/>
        <a:ext cx="1016033" cy="1167854"/>
      </dsp:txXfrm>
    </dsp:sp>
    <dsp:sp modelId="{B89E190D-9A16-497D-B348-88C6732C67C9}">
      <dsp:nvSpPr>
        <dsp:cNvPr id="0" name=""/>
        <dsp:cNvSpPr/>
      </dsp:nvSpPr>
      <dsp:spPr>
        <a:xfrm>
          <a:off x="1909932" y="4660651"/>
          <a:ext cx="1832371" cy="1017984"/>
        </a:xfrm>
        <a:prstGeom prst="rect">
          <a:avLst/>
        </a:prstGeom>
        <a:noFill/>
        <a:ln>
          <a:noFill/>
        </a:ln>
        <a:effectLst/>
      </dsp:spPr>
      <dsp:style>
        <a:lnRef idx="0">
          <a:scrgbClr r="0" g="0" b="0"/>
        </a:lnRef>
        <a:fillRef idx="0">
          <a:scrgbClr r="0" g="0" b="0"/>
        </a:fillRef>
        <a:effectRef idx="0">
          <a:scrgbClr r="0" g="0" b="0"/>
        </a:effectRef>
        <a:fontRef idx="minor"/>
      </dsp:style>
    </dsp:sp>
    <dsp:sp modelId="{6E4D1B88-A431-4580-BF30-2E223873BACC}">
      <dsp:nvSpPr>
        <dsp:cNvPr id="0" name=""/>
        <dsp:cNvSpPr/>
      </dsp:nvSpPr>
      <dsp:spPr>
        <a:xfrm rot="5400000">
          <a:off x="5287265" y="4431605"/>
          <a:ext cx="1696640" cy="1476077"/>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pt-BR" sz="3600" kern="1200"/>
        </a:p>
      </dsp:txBody>
      <dsp:txXfrm rot="-5400000">
        <a:off x="5627568" y="4585717"/>
        <a:ext cx="1016033" cy="116785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C8B78B-6B12-4CAB-BFAD-78F87F014B5E}" type="datetimeFigureOut">
              <a:rPr lang="pt-BR" smtClean="0"/>
              <a:t>30/08/2019</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CB9A35-6715-4BEE-89C0-E5F32E73682D}" type="slidenum">
              <a:rPr lang="pt-BR" smtClean="0"/>
              <a:t>‹nº›</a:t>
            </a:fld>
            <a:endParaRPr lang="pt-BR"/>
          </a:p>
        </p:txBody>
      </p:sp>
    </p:spTree>
    <p:extLst>
      <p:ext uri="{BB962C8B-B14F-4D97-AF65-F5344CB8AC3E}">
        <p14:creationId xmlns:p14="http://schemas.microsoft.com/office/powerpoint/2010/main" val="1596731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lide de Título">
    <p:spTree>
      <p:nvGrpSpPr>
        <p:cNvPr id="1" name=""/>
        <p:cNvGrpSpPr/>
        <p:nvPr/>
      </p:nvGrpSpPr>
      <p:grpSpPr>
        <a:xfrm>
          <a:off x="0" y="0"/>
          <a:ext cx="0" cy="0"/>
          <a:chOff x="0" y="0"/>
          <a:chExt cx="0" cy="0"/>
        </a:xfrm>
      </p:grpSpPr>
      <p:sp>
        <p:nvSpPr>
          <p:cNvPr id="10" name="Retângulo 9"/>
          <p:cNvSpPr/>
          <p:nvPr userDrawn="1"/>
        </p:nvSpPr>
        <p:spPr>
          <a:xfrm>
            <a:off x="0" y="-696"/>
            <a:ext cx="12192000" cy="6858696"/>
          </a:xfrm>
          <a:prstGeom prst="rect">
            <a:avLst/>
          </a:prstGeom>
          <a:solidFill>
            <a:srgbClr val="0025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m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96"/>
            <a:ext cx="12197079" cy="6858696"/>
          </a:xfrm>
          <a:prstGeom prst="rect">
            <a:avLst/>
          </a:prstGeom>
        </p:spPr>
      </p:pic>
    </p:spTree>
    <p:extLst>
      <p:ext uri="{BB962C8B-B14F-4D97-AF65-F5344CB8AC3E}">
        <p14:creationId xmlns:p14="http://schemas.microsoft.com/office/powerpoint/2010/main" val="3135461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8F7C14E-9AA3-40E0-BA2F-8ABEB8D63F17}" type="datetimeFigureOut">
              <a:rPr lang="pt-BR" smtClean="0"/>
              <a:t>30/08/2019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A8D7870-3E1E-46D6-B2B9-1C7C4867D3DC}" type="slidenum">
              <a:rPr lang="pt-BR" smtClean="0"/>
              <a:t>‹nº›</a:t>
            </a:fld>
            <a:endParaRPr lang="pt-BR"/>
          </a:p>
        </p:txBody>
      </p:sp>
    </p:spTree>
    <p:extLst>
      <p:ext uri="{BB962C8B-B14F-4D97-AF65-F5344CB8AC3E}">
        <p14:creationId xmlns:p14="http://schemas.microsoft.com/office/powerpoint/2010/main" val="40686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8F7C14E-9AA3-40E0-BA2F-8ABEB8D63F17}" type="datetimeFigureOut">
              <a:rPr lang="pt-BR" smtClean="0"/>
              <a:t>30/08/2019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A8D7870-3E1E-46D6-B2B9-1C7C4867D3DC}" type="slidenum">
              <a:rPr lang="pt-BR" smtClean="0"/>
              <a:t>‹nº›</a:t>
            </a:fld>
            <a:endParaRPr lang="pt-BR"/>
          </a:p>
        </p:txBody>
      </p:sp>
    </p:spTree>
    <p:extLst>
      <p:ext uri="{BB962C8B-B14F-4D97-AF65-F5344CB8AC3E}">
        <p14:creationId xmlns:p14="http://schemas.microsoft.com/office/powerpoint/2010/main" val="1924503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8F7C14E-9AA3-40E0-BA2F-8ABEB8D63F17}" type="datetimeFigureOut">
              <a:rPr lang="pt-BR" smtClean="0"/>
              <a:t>30/08/2019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A8D7870-3E1E-46D6-B2B9-1C7C4867D3DC}" type="slidenum">
              <a:rPr lang="pt-BR" smtClean="0"/>
              <a:t>‹nº›</a:t>
            </a:fld>
            <a:endParaRPr lang="pt-BR"/>
          </a:p>
        </p:txBody>
      </p:sp>
    </p:spTree>
    <p:extLst>
      <p:ext uri="{BB962C8B-B14F-4D97-AF65-F5344CB8AC3E}">
        <p14:creationId xmlns:p14="http://schemas.microsoft.com/office/powerpoint/2010/main" val="3654087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p:cNvSpPr>
            <a:spLocks noGrp="1"/>
          </p:cNvSpPr>
          <p:nvPr>
            <p:ph type="dt" sz="half" idx="10"/>
          </p:nvPr>
        </p:nvSpPr>
        <p:spPr/>
        <p:txBody>
          <a:bodyPr/>
          <a:lstStyle/>
          <a:p>
            <a:fld id="{68F7C14E-9AA3-40E0-BA2F-8ABEB8D63F17}" type="datetimeFigureOut">
              <a:rPr lang="pt-BR" smtClean="0"/>
              <a:t>30/08/2019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A8D7870-3E1E-46D6-B2B9-1C7C4867D3DC}" type="slidenum">
              <a:rPr lang="pt-BR" smtClean="0"/>
              <a:t>‹nº›</a:t>
            </a:fld>
            <a:endParaRPr lang="pt-BR"/>
          </a:p>
        </p:txBody>
      </p:sp>
    </p:spTree>
    <p:extLst>
      <p:ext uri="{BB962C8B-B14F-4D97-AF65-F5344CB8AC3E}">
        <p14:creationId xmlns:p14="http://schemas.microsoft.com/office/powerpoint/2010/main" val="2077083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68F7C14E-9AA3-40E0-BA2F-8ABEB8D63F17}" type="datetimeFigureOut">
              <a:rPr lang="pt-BR" smtClean="0"/>
              <a:t>30/08/2019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A8D7870-3E1E-46D6-B2B9-1C7C4867D3DC}" type="slidenum">
              <a:rPr lang="pt-BR" smtClean="0"/>
              <a:t>‹nº›</a:t>
            </a:fld>
            <a:endParaRPr lang="pt-BR"/>
          </a:p>
        </p:txBody>
      </p:sp>
    </p:spTree>
    <p:extLst>
      <p:ext uri="{BB962C8B-B14F-4D97-AF65-F5344CB8AC3E}">
        <p14:creationId xmlns:p14="http://schemas.microsoft.com/office/powerpoint/2010/main" val="2307531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68F7C14E-9AA3-40E0-BA2F-8ABEB8D63F17}" type="datetimeFigureOut">
              <a:rPr lang="pt-BR" smtClean="0"/>
              <a:t>30/08/2019</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AA8D7870-3E1E-46D6-B2B9-1C7C4867D3DC}" type="slidenum">
              <a:rPr lang="pt-BR" smtClean="0"/>
              <a:t>‹nº›</a:t>
            </a:fld>
            <a:endParaRPr lang="pt-BR"/>
          </a:p>
        </p:txBody>
      </p:sp>
    </p:spTree>
    <p:extLst>
      <p:ext uri="{BB962C8B-B14F-4D97-AF65-F5344CB8AC3E}">
        <p14:creationId xmlns:p14="http://schemas.microsoft.com/office/powerpoint/2010/main" val="1049440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68F7C14E-9AA3-40E0-BA2F-8ABEB8D63F17}" type="datetimeFigureOut">
              <a:rPr lang="pt-BR" smtClean="0"/>
              <a:t>30/08/2019</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AA8D7870-3E1E-46D6-B2B9-1C7C4867D3DC}" type="slidenum">
              <a:rPr lang="pt-BR" smtClean="0"/>
              <a:t>‹nº›</a:t>
            </a:fld>
            <a:endParaRPr lang="pt-BR"/>
          </a:p>
        </p:txBody>
      </p:sp>
    </p:spTree>
    <p:extLst>
      <p:ext uri="{BB962C8B-B14F-4D97-AF65-F5344CB8AC3E}">
        <p14:creationId xmlns:p14="http://schemas.microsoft.com/office/powerpoint/2010/main" val="154751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8F7C14E-9AA3-40E0-BA2F-8ABEB8D63F17}" type="datetimeFigureOut">
              <a:rPr lang="pt-BR" smtClean="0"/>
              <a:t>30/08/2019</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AA8D7870-3E1E-46D6-B2B9-1C7C4867D3DC}" type="slidenum">
              <a:rPr lang="pt-BR" smtClean="0"/>
              <a:t>‹nº›</a:t>
            </a:fld>
            <a:endParaRPr lang="pt-BR"/>
          </a:p>
        </p:txBody>
      </p:sp>
    </p:spTree>
    <p:extLst>
      <p:ext uri="{BB962C8B-B14F-4D97-AF65-F5344CB8AC3E}">
        <p14:creationId xmlns:p14="http://schemas.microsoft.com/office/powerpoint/2010/main" val="2110481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68F7C14E-9AA3-40E0-BA2F-8ABEB8D63F17}" type="datetimeFigureOut">
              <a:rPr lang="pt-BR" smtClean="0"/>
              <a:t>30/08/2019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A8D7870-3E1E-46D6-B2B9-1C7C4867D3DC}" type="slidenum">
              <a:rPr lang="pt-BR" smtClean="0"/>
              <a:t>‹nº›</a:t>
            </a:fld>
            <a:endParaRPr lang="pt-BR"/>
          </a:p>
        </p:txBody>
      </p:sp>
    </p:spTree>
    <p:extLst>
      <p:ext uri="{BB962C8B-B14F-4D97-AF65-F5344CB8AC3E}">
        <p14:creationId xmlns:p14="http://schemas.microsoft.com/office/powerpoint/2010/main" val="2098181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68F7C14E-9AA3-40E0-BA2F-8ABEB8D63F17}" type="datetimeFigureOut">
              <a:rPr lang="pt-BR" smtClean="0"/>
              <a:t>30/08/2019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A8D7870-3E1E-46D6-B2B9-1C7C4867D3DC}" type="slidenum">
              <a:rPr lang="pt-BR" smtClean="0"/>
              <a:t>‹nº›</a:t>
            </a:fld>
            <a:endParaRPr lang="pt-BR"/>
          </a:p>
        </p:txBody>
      </p:sp>
    </p:spTree>
    <p:extLst>
      <p:ext uri="{BB962C8B-B14F-4D97-AF65-F5344CB8AC3E}">
        <p14:creationId xmlns:p14="http://schemas.microsoft.com/office/powerpoint/2010/main" val="2227440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F7C14E-9AA3-40E0-BA2F-8ABEB8D63F17}" type="datetimeFigureOut">
              <a:rPr lang="pt-BR" smtClean="0"/>
              <a:t>30/08/2019</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8D7870-3E1E-46D6-B2B9-1C7C4867D3DC}" type="slidenum">
              <a:rPr lang="pt-BR" smtClean="0"/>
              <a:t>‹nº›</a:t>
            </a:fld>
            <a:endParaRPr lang="pt-BR"/>
          </a:p>
        </p:txBody>
      </p:sp>
    </p:spTree>
    <p:extLst>
      <p:ext uri="{BB962C8B-B14F-4D97-AF65-F5344CB8AC3E}">
        <p14:creationId xmlns:p14="http://schemas.microsoft.com/office/powerpoint/2010/main" val="27157894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62E186C-15B7-4791-B225-B775BC50051F}"/>
              </a:ext>
            </a:extLst>
          </p:cNvPr>
          <p:cNvPicPr>
            <a:picLocks noChangeAspect="1"/>
          </p:cNvPicPr>
          <p:nvPr/>
        </p:nvPicPr>
        <p:blipFill>
          <a:blip r:embed="rId2"/>
          <a:stretch>
            <a:fillRect/>
          </a:stretch>
        </p:blipFill>
        <p:spPr>
          <a:xfrm>
            <a:off x="3238" y="0"/>
            <a:ext cx="12153172" cy="6858000"/>
          </a:xfrm>
          <a:prstGeom prst="rect">
            <a:avLst/>
          </a:prstGeom>
        </p:spPr>
      </p:pic>
      <p:sp>
        <p:nvSpPr>
          <p:cNvPr id="10" name="Rectangle 10">
            <a:extLst>
              <a:ext uri="{FF2B5EF4-FFF2-40B4-BE49-F238E27FC236}">
                <a16:creationId xmlns:a16="http://schemas.microsoft.com/office/drawing/2014/main" id="{52297003-D971-4B74-BA45-AAF9B492761E}"/>
              </a:ext>
            </a:extLst>
          </p:cNvPr>
          <p:cNvSpPr/>
          <p:nvPr/>
        </p:nvSpPr>
        <p:spPr>
          <a:xfrm>
            <a:off x="0" y="0"/>
            <a:ext cx="12192000" cy="6858000"/>
          </a:xfrm>
          <a:prstGeom prst="rect">
            <a:avLst/>
          </a:prstGeom>
          <a:solidFill>
            <a:schemeClr val="accent5">
              <a:lumMod val="50000"/>
              <a:alpha val="84000"/>
            </a:schemeClr>
          </a:solidFill>
          <a:ln>
            <a:solidFill>
              <a:srgbClr val="002060">
                <a:alpha val="8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4">
            <a:extLst>
              <a:ext uri="{FF2B5EF4-FFF2-40B4-BE49-F238E27FC236}">
                <a16:creationId xmlns:a16="http://schemas.microsoft.com/office/drawing/2014/main" id="{100AEDAB-5C91-4942-9089-D1795A6444A1}"/>
              </a:ext>
            </a:extLst>
          </p:cNvPr>
          <p:cNvSpPr txBox="1"/>
          <p:nvPr/>
        </p:nvSpPr>
        <p:spPr>
          <a:xfrm>
            <a:off x="250391" y="2333075"/>
            <a:ext cx="11536326" cy="1938992"/>
          </a:xfrm>
          <a:prstGeom prst="rect">
            <a:avLst/>
          </a:prstGeom>
          <a:noFill/>
        </p:spPr>
        <p:txBody>
          <a:bodyPr wrap="square" rtlCol="0">
            <a:spAutoFit/>
          </a:bodyPr>
          <a:lstStyle/>
          <a:p>
            <a:pPr algn="ctr"/>
            <a:r>
              <a:rPr lang="pt-BR" sz="6000" dirty="0">
                <a:solidFill>
                  <a:schemeClr val="bg1"/>
                </a:solidFill>
              </a:rPr>
              <a:t>Transparência Ativa : </a:t>
            </a:r>
          </a:p>
          <a:p>
            <a:pPr algn="ctr"/>
            <a:r>
              <a:rPr lang="pt-BR" sz="6000" dirty="0">
                <a:solidFill>
                  <a:schemeClr val="bg1"/>
                </a:solidFill>
              </a:rPr>
              <a:t>cumprimento das obrigações legais </a:t>
            </a:r>
          </a:p>
        </p:txBody>
      </p:sp>
      <p:cxnSp>
        <p:nvCxnSpPr>
          <p:cNvPr id="8" name="Straight Connector 12">
            <a:extLst>
              <a:ext uri="{FF2B5EF4-FFF2-40B4-BE49-F238E27FC236}">
                <a16:creationId xmlns:a16="http://schemas.microsoft.com/office/drawing/2014/main" id="{5C60215A-A535-40B5-BF46-6D7BAAF98354}"/>
              </a:ext>
            </a:extLst>
          </p:cNvPr>
          <p:cNvCxnSpPr>
            <a:cxnSpLocks/>
          </p:cNvCxnSpPr>
          <p:nvPr/>
        </p:nvCxnSpPr>
        <p:spPr>
          <a:xfrm>
            <a:off x="1131080" y="2073496"/>
            <a:ext cx="338296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13">
            <a:extLst>
              <a:ext uri="{FF2B5EF4-FFF2-40B4-BE49-F238E27FC236}">
                <a16:creationId xmlns:a16="http://schemas.microsoft.com/office/drawing/2014/main" id="{13236F56-698C-4337-B22E-7E3C655BCF23}"/>
              </a:ext>
            </a:extLst>
          </p:cNvPr>
          <p:cNvCxnSpPr>
            <a:cxnSpLocks/>
          </p:cNvCxnSpPr>
          <p:nvPr/>
        </p:nvCxnSpPr>
        <p:spPr>
          <a:xfrm>
            <a:off x="7021204" y="4774793"/>
            <a:ext cx="338328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201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 presetClass="entr" presetSubtype="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1+#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0-#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A2E3FF91-A2F6-4E7F-962B-4D1568F18589}"/>
              </a:ext>
            </a:extLst>
          </p:cNvPr>
          <p:cNvSpPr/>
          <p:nvPr/>
        </p:nvSpPr>
        <p:spPr>
          <a:xfrm>
            <a:off x="776177" y="1158939"/>
            <a:ext cx="10366743" cy="4647426"/>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pt-BR" altLang="pt-BR" sz="2600" b="0" i="0" u="none" strike="noStrike" kern="1200" cap="none" spc="0" normalizeH="0" baseline="0" noProof="0" dirty="0">
              <a:ln>
                <a:noFill/>
              </a:ln>
              <a:solidFill>
                <a:schemeClr val="bg1"/>
              </a:solidFill>
              <a:effectLst/>
              <a:uLnTx/>
              <a:uFillTx/>
              <a:latin typeface="Calibri" panose="020F0502020204030204"/>
              <a:ea typeface="+mn-ea"/>
              <a:cs typeface="+mn-cs"/>
            </a:endParaRPr>
          </a:p>
          <a:p>
            <a:pPr marL="457200" indent="-457200" algn="just">
              <a:buFont typeface="Wingdings" panose="05000000000000000000" pitchFamily="2" charset="2"/>
              <a:buChar char="§"/>
              <a:defRPr/>
            </a:pPr>
            <a:r>
              <a:rPr lang="pt-BR" sz="2800" dirty="0">
                <a:solidFill>
                  <a:schemeClr val="bg1"/>
                </a:solidFill>
              </a:rPr>
              <a:t>Criar seção específica denominada ‘Acesso à Informação’ e disponibilizar, </a:t>
            </a:r>
            <a:r>
              <a:rPr lang="pt-BR" sz="2600" b="1" dirty="0">
                <a:solidFill>
                  <a:srgbClr val="FFFF00"/>
                </a:solidFill>
              </a:rPr>
              <a:t>NECESSARIAMENTE</a:t>
            </a:r>
            <a:r>
              <a:rPr lang="pt-BR" sz="2800" dirty="0">
                <a:solidFill>
                  <a:schemeClr val="bg1"/>
                </a:solidFill>
              </a:rPr>
              <a:t>, no </a:t>
            </a:r>
            <a:r>
              <a:rPr lang="pt-BR" sz="2600" b="1" dirty="0">
                <a:solidFill>
                  <a:srgbClr val="FFFF00"/>
                </a:solidFill>
              </a:rPr>
              <a:t>MENU PRINCIPAL </a:t>
            </a:r>
            <a:r>
              <a:rPr lang="pt-BR" sz="2800" dirty="0">
                <a:solidFill>
                  <a:schemeClr val="bg1"/>
                </a:solidFill>
              </a:rPr>
              <a:t>das páginas</a:t>
            </a:r>
            <a:br>
              <a:rPr lang="pt-BR" sz="2800" dirty="0">
                <a:solidFill>
                  <a:schemeClr val="bg1"/>
                </a:solidFill>
              </a:rPr>
            </a:br>
            <a:endParaRPr lang="pt-BR" sz="2800" dirty="0">
              <a:solidFill>
                <a:schemeClr val="bg1"/>
              </a:solidFill>
            </a:endParaRPr>
          </a:p>
          <a:p>
            <a:pPr marL="457200" indent="-457200" algn="just">
              <a:buFont typeface="Wingdings" panose="05000000000000000000" pitchFamily="2" charset="2"/>
              <a:buChar char="§"/>
              <a:defRPr/>
            </a:pPr>
            <a:r>
              <a:rPr lang="pt-BR" sz="2800" dirty="0">
                <a:solidFill>
                  <a:schemeClr val="bg1"/>
                </a:solidFill>
              </a:rPr>
              <a:t>Observar rigorosamente a </a:t>
            </a:r>
            <a:r>
              <a:rPr lang="pt-BR" sz="2600" b="1" dirty="0">
                <a:solidFill>
                  <a:srgbClr val="FFFF00"/>
                </a:solidFill>
              </a:rPr>
              <a:t>NOMENCLATURA</a:t>
            </a:r>
            <a:r>
              <a:rPr lang="pt-BR" sz="2800" dirty="0">
                <a:solidFill>
                  <a:schemeClr val="bg1"/>
                </a:solidFill>
              </a:rPr>
              <a:t> e a </a:t>
            </a:r>
            <a:r>
              <a:rPr lang="pt-BR" sz="2600" b="1" dirty="0">
                <a:solidFill>
                  <a:srgbClr val="FFFF00"/>
                </a:solidFill>
              </a:rPr>
              <a:t>ESTRUTURA</a:t>
            </a:r>
            <a:r>
              <a:rPr lang="pt-BR" sz="2800" dirty="0">
                <a:solidFill>
                  <a:schemeClr val="bg1"/>
                </a:solidFill>
              </a:rPr>
              <a:t> de menu estabelecidas</a:t>
            </a:r>
          </a:p>
          <a:p>
            <a:pPr algn="just">
              <a:defRPr/>
            </a:pPr>
            <a:endParaRPr lang="pt-BR" sz="2800" dirty="0">
              <a:solidFill>
                <a:schemeClr val="bg1"/>
              </a:solidFill>
            </a:endParaRPr>
          </a:p>
          <a:p>
            <a:pPr marL="457200" indent="-457200" algn="just">
              <a:buFont typeface="Wingdings" panose="05000000000000000000" pitchFamily="2" charset="2"/>
              <a:buChar char="§"/>
              <a:defRPr/>
            </a:pPr>
            <a:r>
              <a:rPr lang="pt-BR" sz="2800" dirty="0">
                <a:solidFill>
                  <a:schemeClr val="bg1"/>
                </a:solidFill>
              </a:rPr>
              <a:t>Disponibilizar o menu “Acesso à Informação” e os seus itens em endereço eletrônico (URL) persistente e único. </a:t>
            </a:r>
          </a:p>
          <a:p>
            <a:pPr marL="1371600" lvl="2" indent="-457200" algn="just">
              <a:buFont typeface="Wingdings" panose="05000000000000000000" pitchFamily="2" charset="2"/>
              <a:buChar char="§"/>
              <a:defRPr/>
            </a:pPr>
            <a:r>
              <a:rPr lang="pt-BR" sz="2800" dirty="0">
                <a:solidFill>
                  <a:schemeClr val="bg1"/>
                </a:solidFill>
              </a:rPr>
              <a:t>* domínio ‘.gov.br’</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pt-BR" altLang="pt-BR" sz="18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159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17519142-8C0B-4D62-A612-800602B0BA45}"/>
              </a:ext>
            </a:extLst>
          </p:cNvPr>
          <p:cNvSpPr>
            <a:spLocks noGrp="1"/>
          </p:cNvSpPr>
          <p:nvPr>
            <p:ph idx="1"/>
          </p:nvPr>
        </p:nvSpPr>
        <p:spPr>
          <a:xfrm>
            <a:off x="690815" y="1480828"/>
            <a:ext cx="11105950" cy="4658715"/>
          </a:xfrm>
        </p:spPr>
        <p:txBody>
          <a:bodyPr>
            <a:normAutofit fontScale="77500" lnSpcReduction="20000"/>
          </a:bodyPr>
          <a:lstStyle/>
          <a:p>
            <a:pPr marL="628650" indent="-457200" algn="just">
              <a:buFont typeface="Wingdings" panose="05000000000000000000" pitchFamily="2" charset="2"/>
              <a:buChar char="§"/>
              <a:defRPr/>
            </a:pPr>
            <a:r>
              <a:rPr lang="pt-BR" sz="3600" dirty="0">
                <a:solidFill>
                  <a:schemeClr val="bg1"/>
                </a:solidFill>
              </a:rPr>
              <a:t>Criar todos os itens de navegação, ainda que não haja conteúdo a ser divulgado (informar de maneira explicita)</a:t>
            </a:r>
          </a:p>
          <a:p>
            <a:pPr marL="1314450" lvl="2" indent="-457200" algn="just">
              <a:buFont typeface="Wingdings" panose="05000000000000000000" pitchFamily="2" charset="2"/>
              <a:buChar char="§"/>
              <a:defRPr/>
            </a:pPr>
            <a:endParaRPr lang="pt-BR" sz="3600" dirty="0">
              <a:solidFill>
                <a:schemeClr val="bg1"/>
              </a:solidFill>
            </a:endParaRPr>
          </a:p>
          <a:p>
            <a:pPr marL="1314450" lvl="2" indent="-457200" algn="just">
              <a:buFont typeface="Wingdings" panose="05000000000000000000" pitchFamily="2" charset="2"/>
              <a:buChar char="§"/>
              <a:defRPr/>
            </a:pPr>
            <a:endParaRPr lang="pt-BR" sz="3600" dirty="0">
              <a:solidFill>
                <a:schemeClr val="bg1"/>
              </a:solidFill>
            </a:endParaRPr>
          </a:p>
          <a:p>
            <a:pPr marL="628650" indent="-457200" algn="just">
              <a:buFont typeface="Wingdings" panose="05000000000000000000" pitchFamily="2" charset="2"/>
              <a:buChar char="§"/>
              <a:defRPr/>
            </a:pPr>
            <a:r>
              <a:rPr lang="pt-BR" sz="3600" dirty="0">
                <a:solidFill>
                  <a:schemeClr val="bg1"/>
                </a:solidFill>
              </a:rPr>
              <a:t>Além dos itens obrigatórios, o órgão pode disponibilizar, no mesmo menu, outros assuntos que sejam muito demandados pela sociedade ou que sejam considerados de interesse público. Nesses casos, os itens adicionais devem ser inseridos após os obrigatórios.</a:t>
            </a:r>
          </a:p>
          <a:p>
            <a:pPr marL="1543050" lvl="2" indent="-457200" algn="just">
              <a:buFont typeface="Wingdings" panose="05000000000000000000" pitchFamily="2" charset="2"/>
              <a:buChar char="§"/>
              <a:defRPr/>
            </a:pPr>
            <a:endParaRPr lang="pt-BR" sz="3600" dirty="0">
              <a:solidFill>
                <a:schemeClr val="bg1"/>
              </a:solidFill>
            </a:endParaRPr>
          </a:p>
          <a:p>
            <a:pPr marL="1543050" lvl="2" indent="-457200" algn="just">
              <a:buFont typeface="Wingdings" panose="05000000000000000000" pitchFamily="2" charset="2"/>
              <a:buChar char="§"/>
              <a:defRPr/>
            </a:pPr>
            <a:endParaRPr lang="pt-BR" sz="3600" dirty="0">
              <a:solidFill>
                <a:schemeClr val="bg1"/>
              </a:solidFill>
            </a:endParaRPr>
          </a:p>
          <a:p>
            <a:pPr marL="628650" indent="-457200" algn="just">
              <a:buFont typeface="Wingdings" panose="05000000000000000000" pitchFamily="2" charset="2"/>
              <a:buChar char="§"/>
              <a:defRPr/>
            </a:pPr>
            <a:r>
              <a:rPr lang="pt-BR" sz="3600" dirty="0">
                <a:solidFill>
                  <a:schemeClr val="bg1"/>
                </a:solidFill>
              </a:rPr>
              <a:t>Incluir em cada página de submenu, texto explicativo relativo ao seu conteúdo</a:t>
            </a:r>
          </a:p>
          <a:p>
            <a:pPr lvl="2" algn="just">
              <a:defRPr/>
            </a:pPr>
            <a:endParaRPr lang="pt-BR" sz="2900" dirty="0">
              <a:solidFill>
                <a:schemeClr val="bg1"/>
              </a:solidFill>
            </a:endParaRPr>
          </a:p>
          <a:p>
            <a:pPr marL="228600" lvl="2" algn="just">
              <a:spcBef>
                <a:spcPts val="1000"/>
              </a:spcBef>
              <a:defRPr/>
            </a:pPr>
            <a:endParaRPr lang="pt-BR" sz="2900" dirty="0">
              <a:solidFill>
                <a:schemeClr val="bg1"/>
              </a:solidFill>
            </a:endParaRPr>
          </a:p>
          <a:p>
            <a:pPr marL="228600" lvl="2" algn="just">
              <a:spcBef>
                <a:spcPts val="1000"/>
              </a:spcBef>
              <a:defRPr/>
            </a:pPr>
            <a:endParaRPr lang="pt-BR" sz="2900" dirty="0">
              <a:solidFill>
                <a:schemeClr val="bg1"/>
              </a:solidFill>
            </a:endParaRPr>
          </a:p>
          <a:p>
            <a:pPr algn="just">
              <a:defRPr/>
            </a:pPr>
            <a:endParaRPr lang="pt-BR" sz="2900" dirty="0">
              <a:solidFill>
                <a:schemeClr val="bg1"/>
              </a:solidFill>
            </a:endParaRPr>
          </a:p>
          <a:p>
            <a:pPr marL="0" indent="0" algn="ctr">
              <a:buNone/>
              <a:defRPr/>
            </a:pPr>
            <a:endParaRPr lang="pt-BR" b="1" dirty="0">
              <a:solidFill>
                <a:schemeClr val="bg1"/>
              </a:solidFill>
            </a:endParaRPr>
          </a:p>
          <a:p>
            <a:pPr marL="0" indent="0" algn="ctr">
              <a:buNone/>
            </a:pPr>
            <a:endParaRPr lang="pt-BR" sz="2500" dirty="0">
              <a:solidFill>
                <a:schemeClr val="bg1"/>
              </a:solidFill>
            </a:endParaRPr>
          </a:p>
          <a:p>
            <a:pPr marL="0" indent="0" algn="ctr">
              <a:buNone/>
            </a:pPr>
            <a:endParaRPr lang="pt-BR" sz="2500" dirty="0">
              <a:solidFill>
                <a:schemeClr val="bg1"/>
              </a:solidFill>
            </a:endParaRPr>
          </a:p>
          <a:p>
            <a:pPr marL="0" indent="0" algn="ctr">
              <a:buNone/>
            </a:pPr>
            <a:endParaRPr lang="pt-BR" sz="2500" dirty="0">
              <a:solidFill>
                <a:schemeClr val="bg1"/>
              </a:solidFill>
            </a:endParaRPr>
          </a:p>
          <a:p>
            <a:endParaRPr lang="pt-BR" dirty="0"/>
          </a:p>
        </p:txBody>
      </p:sp>
    </p:spTree>
    <p:extLst>
      <p:ext uri="{BB962C8B-B14F-4D97-AF65-F5344CB8AC3E}">
        <p14:creationId xmlns:p14="http://schemas.microsoft.com/office/powerpoint/2010/main" val="3626634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2683A47F-C28A-4505-8C19-BF7491AAF228}"/>
              </a:ext>
            </a:extLst>
          </p:cNvPr>
          <p:cNvPicPr/>
          <p:nvPr/>
        </p:nvPicPr>
        <p:blipFill rotWithShape="1">
          <a:blip r:embed="rId2"/>
          <a:srcRect b="34347"/>
          <a:stretch/>
        </p:blipFill>
        <p:spPr>
          <a:xfrm>
            <a:off x="1662993" y="1215661"/>
            <a:ext cx="2281687" cy="5271949"/>
          </a:xfrm>
          <a:prstGeom prst="rect">
            <a:avLst/>
          </a:prstGeom>
        </p:spPr>
      </p:pic>
      <p:sp>
        <p:nvSpPr>
          <p:cNvPr id="6" name="Elipse 5">
            <a:extLst>
              <a:ext uri="{FF2B5EF4-FFF2-40B4-BE49-F238E27FC236}">
                <a16:creationId xmlns:a16="http://schemas.microsoft.com/office/drawing/2014/main" id="{F88EE9FF-FF33-4924-9ED1-74E75B30C54A}"/>
              </a:ext>
            </a:extLst>
          </p:cNvPr>
          <p:cNvSpPr/>
          <p:nvPr/>
        </p:nvSpPr>
        <p:spPr>
          <a:xfrm>
            <a:off x="1825639" y="1400327"/>
            <a:ext cx="1488558" cy="754912"/>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nvGrpSpPr>
          <p:cNvPr id="7" name="Agrupar 6">
            <a:extLst>
              <a:ext uri="{FF2B5EF4-FFF2-40B4-BE49-F238E27FC236}">
                <a16:creationId xmlns:a16="http://schemas.microsoft.com/office/drawing/2014/main" id="{D4CDA873-4F49-437C-9737-11F2C3487881}"/>
              </a:ext>
            </a:extLst>
          </p:cNvPr>
          <p:cNvGrpSpPr/>
          <p:nvPr/>
        </p:nvGrpSpPr>
        <p:grpSpPr>
          <a:xfrm>
            <a:off x="5770742" y="1215661"/>
            <a:ext cx="4957509" cy="5321141"/>
            <a:chOff x="592687" y="925032"/>
            <a:chExt cx="4468412" cy="4796169"/>
          </a:xfrm>
        </p:grpSpPr>
        <p:pic>
          <p:nvPicPr>
            <p:cNvPr id="8" name="Imagem 7">
              <a:extLst>
                <a:ext uri="{FF2B5EF4-FFF2-40B4-BE49-F238E27FC236}">
                  <a16:creationId xmlns:a16="http://schemas.microsoft.com/office/drawing/2014/main" id="{EFAD8C21-1268-45E4-A9A8-F9E4F077EB19}"/>
                </a:ext>
              </a:extLst>
            </p:cNvPr>
            <p:cNvPicPr/>
            <p:nvPr/>
          </p:nvPicPr>
          <p:blipFill rotWithShape="1">
            <a:blip r:embed="rId3"/>
            <a:srcRect r="43854"/>
            <a:stretch/>
          </p:blipFill>
          <p:spPr>
            <a:xfrm>
              <a:off x="592687" y="925032"/>
              <a:ext cx="4468412" cy="2929269"/>
            </a:xfrm>
            <a:prstGeom prst="rect">
              <a:avLst/>
            </a:prstGeom>
          </p:spPr>
        </p:pic>
        <p:pic>
          <p:nvPicPr>
            <p:cNvPr id="9" name="Imagem 8">
              <a:extLst>
                <a:ext uri="{FF2B5EF4-FFF2-40B4-BE49-F238E27FC236}">
                  <a16:creationId xmlns:a16="http://schemas.microsoft.com/office/drawing/2014/main" id="{DCD17E05-A6AC-44B0-9152-8789EB8EB82D}"/>
                </a:ext>
              </a:extLst>
            </p:cNvPr>
            <p:cNvPicPr/>
            <p:nvPr/>
          </p:nvPicPr>
          <p:blipFill rotWithShape="1">
            <a:blip r:embed="rId4"/>
            <a:srcRect t="9878" b="80379"/>
            <a:stretch/>
          </p:blipFill>
          <p:spPr bwMode="auto">
            <a:xfrm>
              <a:off x="2914649" y="3854301"/>
              <a:ext cx="1657350" cy="685800"/>
            </a:xfrm>
            <a:prstGeom prst="rect">
              <a:avLst/>
            </a:prstGeom>
            <a:ln>
              <a:noFill/>
            </a:ln>
            <a:extLst>
              <a:ext uri="{53640926-AAD7-44D8-BBD7-CCE9431645EC}">
                <a14:shadowObscured xmlns:a14="http://schemas.microsoft.com/office/drawing/2010/main"/>
              </a:ext>
            </a:extLst>
          </p:spPr>
        </p:pic>
        <p:pic>
          <p:nvPicPr>
            <p:cNvPr id="10" name="Imagem 9">
              <a:extLst>
                <a:ext uri="{FF2B5EF4-FFF2-40B4-BE49-F238E27FC236}">
                  <a16:creationId xmlns:a16="http://schemas.microsoft.com/office/drawing/2014/main" id="{AEE71626-73FB-41B8-A6D3-462B77D0986B}"/>
                </a:ext>
              </a:extLst>
            </p:cNvPr>
            <p:cNvPicPr/>
            <p:nvPr/>
          </p:nvPicPr>
          <p:blipFill rotWithShape="1">
            <a:blip r:embed="rId4"/>
            <a:srcRect t="24222" b="58999"/>
            <a:stretch/>
          </p:blipFill>
          <p:spPr bwMode="auto">
            <a:xfrm>
              <a:off x="2914649" y="4540101"/>
              <a:ext cx="1657350" cy="1181100"/>
            </a:xfrm>
            <a:prstGeom prst="rect">
              <a:avLst/>
            </a:prstGeom>
            <a:ln>
              <a:noFill/>
            </a:ln>
            <a:extLst>
              <a:ext uri="{53640926-AAD7-44D8-BBD7-CCE9431645EC}">
                <a14:shadowObscured xmlns:a14="http://schemas.microsoft.com/office/drawing/2010/main"/>
              </a:ext>
            </a:extLst>
          </p:spPr>
        </p:pic>
      </p:grpSp>
      <p:sp>
        <p:nvSpPr>
          <p:cNvPr id="11" name="Elipse 10">
            <a:extLst>
              <a:ext uri="{FF2B5EF4-FFF2-40B4-BE49-F238E27FC236}">
                <a16:creationId xmlns:a16="http://schemas.microsoft.com/office/drawing/2014/main" id="{7402BD8D-F428-4ADB-B41B-1351D963502B}"/>
              </a:ext>
            </a:extLst>
          </p:cNvPr>
          <p:cNvSpPr/>
          <p:nvPr/>
        </p:nvSpPr>
        <p:spPr>
          <a:xfrm>
            <a:off x="5770742" y="1215661"/>
            <a:ext cx="1967023" cy="369332"/>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Seta: Curva para a Direita 11">
            <a:extLst>
              <a:ext uri="{FF2B5EF4-FFF2-40B4-BE49-F238E27FC236}">
                <a16:creationId xmlns:a16="http://schemas.microsoft.com/office/drawing/2014/main" id="{9F5F4294-6708-42A5-95F2-6681CD5BAA26}"/>
              </a:ext>
            </a:extLst>
          </p:cNvPr>
          <p:cNvSpPr/>
          <p:nvPr/>
        </p:nvSpPr>
        <p:spPr>
          <a:xfrm>
            <a:off x="5353790" y="2301708"/>
            <a:ext cx="1115824" cy="1077801"/>
          </a:xfrm>
          <a:prstGeom prst="curvedRightArrow">
            <a:avLst>
              <a:gd name="adj1" fmla="val 25000"/>
              <a:gd name="adj2" fmla="val 46614"/>
              <a:gd name="adj3" fmla="val 25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t-BR" b="1">
              <a:ln w="22225">
                <a:solidFill>
                  <a:schemeClr val="accent2"/>
                </a:solidFill>
                <a:prstDash val="solid"/>
              </a:ln>
              <a:solidFill>
                <a:schemeClr val="accent2">
                  <a:lumMod val="40000"/>
                  <a:lumOff val="60000"/>
                </a:schemeClr>
              </a:solidFill>
            </a:endParaRPr>
          </a:p>
        </p:txBody>
      </p:sp>
      <p:sp>
        <p:nvSpPr>
          <p:cNvPr id="13" name="Elipse 12">
            <a:extLst>
              <a:ext uri="{FF2B5EF4-FFF2-40B4-BE49-F238E27FC236}">
                <a16:creationId xmlns:a16="http://schemas.microsoft.com/office/drawing/2014/main" id="{D3267D6C-129B-46A7-A8F0-FCA32AD583FC}"/>
              </a:ext>
            </a:extLst>
          </p:cNvPr>
          <p:cNvSpPr/>
          <p:nvPr/>
        </p:nvSpPr>
        <p:spPr>
          <a:xfrm>
            <a:off x="8283064" y="3953030"/>
            <a:ext cx="1658379" cy="595307"/>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280273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
            <a:extLst>
              <a:ext uri="{FF2B5EF4-FFF2-40B4-BE49-F238E27FC236}">
                <a16:creationId xmlns:a16="http://schemas.microsoft.com/office/drawing/2014/main" id="{27C31293-1EFD-4C5C-B82D-8ED302205A27}"/>
              </a:ext>
            </a:extLst>
          </p:cNvPr>
          <p:cNvSpPr txBox="1"/>
          <p:nvPr/>
        </p:nvSpPr>
        <p:spPr>
          <a:xfrm>
            <a:off x="393405" y="2432631"/>
            <a:ext cx="11015331" cy="1200329"/>
          </a:xfrm>
          <a:prstGeom prst="rect">
            <a:avLst/>
          </a:prstGeom>
          <a:noFill/>
        </p:spPr>
        <p:txBody>
          <a:bodyPr wrap="square" rtlCol="0">
            <a:spAutoFit/>
          </a:bodyPr>
          <a:lstStyle/>
          <a:p>
            <a:pPr algn="ctr"/>
            <a:r>
              <a:rPr lang="pt-BR" sz="3600" b="1" dirty="0">
                <a:solidFill>
                  <a:schemeClr val="bg1"/>
                </a:solidFill>
              </a:rPr>
              <a:t>Diretrizes para a disponibilização do conteúdo do menu ‘Acesso à Informação’</a:t>
            </a:r>
          </a:p>
        </p:txBody>
      </p:sp>
      <p:cxnSp>
        <p:nvCxnSpPr>
          <p:cNvPr id="8" name="Straight Connector 12">
            <a:extLst>
              <a:ext uri="{FF2B5EF4-FFF2-40B4-BE49-F238E27FC236}">
                <a16:creationId xmlns:a16="http://schemas.microsoft.com/office/drawing/2014/main" id="{F5D8A689-4759-4F7C-9A30-1D9EA312A087}"/>
              </a:ext>
            </a:extLst>
          </p:cNvPr>
          <p:cNvCxnSpPr>
            <a:cxnSpLocks/>
          </p:cNvCxnSpPr>
          <p:nvPr/>
        </p:nvCxnSpPr>
        <p:spPr>
          <a:xfrm>
            <a:off x="648586" y="2096281"/>
            <a:ext cx="3498112"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13">
            <a:extLst>
              <a:ext uri="{FF2B5EF4-FFF2-40B4-BE49-F238E27FC236}">
                <a16:creationId xmlns:a16="http://schemas.microsoft.com/office/drawing/2014/main" id="{7D0A2D51-2A3E-420E-A443-5890098C89AA}"/>
              </a:ext>
            </a:extLst>
          </p:cNvPr>
          <p:cNvCxnSpPr>
            <a:cxnSpLocks/>
          </p:cNvCxnSpPr>
          <p:nvPr/>
        </p:nvCxnSpPr>
        <p:spPr>
          <a:xfrm>
            <a:off x="7547956" y="4096441"/>
            <a:ext cx="3624869"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275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 presetClass="entr" presetSubtype="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1+#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0-#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51868A9-A598-4123-98EE-987D61145A67}"/>
              </a:ext>
            </a:extLst>
          </p:cNvPr>
          <p:cNvSpPr/>
          <p:nvPr/>
        </p:nvSpPr>
        <p:spPr>
          <a:xfrm>
            <a:off x="701749" y="1188936"/>
            <a:ext cx="10483702" cy="4770537"/>
          </a:xfrm>
          <a:prstGeom prst="rect">
            <a:avLst/>
          </a:prstGeom>
        </p:spPr>
        <p:txBody>
          <a:bodyPr wrap="square">
            <a:spAutoFit/>
          </a:bodyPr>
          <a:lstStyle/>
          <a:p>
            <a:pPr algn="just"/>
            <a:r>
              <a:rPr lang="pt-BR" sz="2600" dirty="0">
                <a:solidFill>
                  <a:schemeClr val="bg1"/>
                </a:solidFill>
              </a:rPr>
              <a:t>I. Site deve conter ferramenta de pesquisa</a:t>
            </a:r>
          </a:p>
          <a:p>
            <a:pPr algn="just"/>
            <a:endParaRPr lang="pt-BR" sz="2600" dirty="0">
              <a:solidFill>
                <a:schemeClr val="bg1"/>
              </a:solidFill>
            </a:endParaRPr>
          </a:p>
          <a:p>
            <a:pPr algn="just"/>
            <a:endParaRPr lang="pt-BR" sz="2600" dirty="0">
              <a:solidFill>
                <a:schemeClr val="bg1"/>
              </a:solidFill>
            </a:endParaRPr>
          </a:p>
          <a:p>
            <a:pPr algn="just"/>
            <a:endParaRPr lang="pt-BR" sz="2600" dirty="0">
              <a:solidFill>
                <a:schemeClr val="bg1"/>
              </a:solidFill>
            </a:endParaRPr>
          </a:p>
          <a:p>
            <a:pPr algn="just"/>
            <a:endParaRPr lang="pt-BR" sz="2600" dirty="0">
              <a:solidFill>
                <a:schemeClr val="bg1"/>
              </a:solidFill>
            </a:endParaRPr>
          </a:p>
          <a:p>
            <a:pPr algn="just"/>
            <a:endParaRPr lang="pt-BR" sz="2600" dirty="0">
              <a:solidFill>
                <a:schemeClr val="bg1"/>
              </a:solidFill>
            </a:endParaRPr>
          </a:p>
          <a:p>
            <a:pPr algn="just"/>
            <a:r>
              <a:rPr lang="pt-BR" sz="2600" dirty="0">
                <a:solidFill>
                  <a:schemeClr val="bg1"/>
                </a:solidFill>
              </a:rPr>
              <a:t>II. Autenticidade e integridade das informações </a:t>
            </a:r>
          </a:p>
          <a:p>
            <a:pPr algn="just"/>
            <a:endParaRPr lang="pt-BR" sz="2600" dirty="0">
              <a:solidFill>
                <a:schemeClr val="bg1"/>
              </a:solidFill>
            </a:endParaRPr>
          </a:p>
          <a:p>
            <a:pPr algn="just"/>
            <a:r>
              <a:rPr lang="pt-BR" sz="2600" dirty="0">
                <a:solidFill>
                  <a:schemeClr val="bg1"/>
                </a:solidFill>
              </a:rPr>
              <a:t>III. Informações primárias</a:t>
            </a:r>
          </a:p>
          <a:p>
            <a:pPr algn="just"/>
            <a:endParaRPr lang="pt-BR" sz="2600" dirty="0">
              <a:solidFill>
                <a:schemeClr val="bg1"/>
              </a:solidFill>
            </a:endParaRPr>
          </a:p>
          <a:p>
            <a:pPr algn="just"/>
            <a:r>
              <a:rPr lang="pt-BR" sz="2600" dirty="0">
                <a:solidFill>
                  <a:schemeClr val="bg1"/>
                </a:solidFill>
              </a:rPr>
              <a:t>IV. Dados, informações e relatórios atualizados</a:t>
            </a:r>
          </a:p>
          <a:p>
            <a:pPr algn="just"/>
            <a:endParaRPr lang="pt-BR" dirty="0">
              <a:solidFill>
                <a:schemeClr val="bg1"/>
              </a:solidFill>
            </a:endParaRPr>
          </a:p>
        </p:txBody>
      </p:sp>
      <p:pic>
        <p:nvPicPr>
          <p:cNvPr id="3" name="Imagem 2">
            <a:extLst>
              <a:ext uri="{FF2B5EF4-FFF2-40B4-BE49-F238E27FC236}">
                <a16:creationId xmlns:a16="http://schemas.microsoft.com/office/drawing/2014/main" id="{6835F03E-05FD-4910-A086-EB0C9C77291F}"/>
              </a:ext>
            </a:extLst>
          </p:cNvPr>
          <p:cNvPicPr>
            <a:picLocks noChangeAspect="1"/>
          </p:cNvPicPr>
          <p:nvPr/>
        </p:nvPicPr>
        <p:blipFill>
          <a:blip r:embed="rId2"/>
          <a:stretch>
            <a:fillRect/>
          </a:stretch>
        </p:blipFill>
        <p:spPr>
          <a:xfrm>
            <a:off x="1438754" y="2013266"/>
            <a:ext cx="8418898" cy="985116"/>
          </a:xfrm>
          <a:prstGeom prst="rect">
            <a:avLst/>
          </a:prstGeom>
        </p:spPr>
      </p:pic>
      <p:sp>
        <p:nvSpPr>
          <p:cNvPr id="4" name="Elipse 3">
            <a:extLst>
              <a:ext uri="{FF2B5EF4-FFF2-40B4-BE49-F238E27FC236}">
                <a16:creationId xmlns:a16="http://schemas.microsoft.com/office/drawing/2014/main" id="{16381FC5-DE1E-45BD-AA06-C57952EDAC0D}"/>
              </a:ext>
            </a:extLst>
          </p:cNvPr>
          <p:cNvSpPr/>
          <p:nvPr/>
        </p:nvSpPr>
        <p:spPr>
          <a:xfrm>
            <a:off x="6613451" y="2377276"/>
            <a:ext cx="2896070" cy="754912"/>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902826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1CAA2079-242A-463C-85D8-654BC925DE0B}"/>
              </a:ext>
            </a:extLst>
          </p:cNvPr>
          <p:cNvSpPr/>
          <p:nvPr/>
        </p:nvSpPr>
        <p:spPr>
          <a:xfrm>
            <a:off x="656182" y="1331559"/>
            <a:ext cx="11040100" cy="3970318"/>
          </a:xfrm>
          <a:prstGeom prst="rect">
            <a:avLst/>
          </a:prstGeom>
        </p:spPr>
        <p:txBody>
          <a:bodyPr wrap="square">
            <a:spAutoFit/>
          </a:bodyPr>
          <a:lstStyle/>
          <a:p>
            <a:pPr algn="just"/>
            <a:r>
              <a:rPr lang="pt-BR" sz="2800" dirty="0">
                <a:solidFill>
                  <a:schemeClr val="bg1"/>
                </a:solidFill>
              </a:rPr>
              <a:t>V. Informações que necessitam de atualização devem conter a data da última modificação</a:t>
            </a:r>
          </a:p>
          <a:p>
            <a:pPr algn="just"/>
            <a:r>
              <a:rPr lang="pt-BR" sz="2800" dirty="0">
                <a:solidFill>
                  <a:schemeClr val="bg1"/>
                </a:solidFill>
              </a:rPr>
              <a:t> </a:t>
            </a:r>
          </a:p>
          <a:p>
            <a:pPr algn="just"/>
            <a:r>
              <a:rPr lang="pt-BR" sz="2800" dirty="0">
                <a:solidFill>
                  <a:schemeClr val="bg1"/>
                </a:solidFill>
              </a:rPr>
              <a:t>VI. Utilizar linguagem cidadã</a:t>
            </a:r>
          </a:p>
          <a:p>
            <a:pPr algn="just"/>
            <a:endParaRPr lang="pt-BR" sz="2800" dirty="0">
              <a:solidFill>
                <a:schemeClr val="bg1"/>
              </a:solidFill>
            </a:endParaRPr>
          </a:p>
          <a:p>
            <a:pPr algn="just"/>
            <a:r>
              <a:rPr lang="pt-BR" sz="2800" dirty="0">
                <a:solidFill>
                  <a:schemeClr val="bg1"/>
                </a:solidFill>
              </a:rPr>
              <a:t>VII. Possibilitar a gravação de relatórios em formatos eletrônicos abertos e não proprietários</a:t>
            </a:r>
          </a:p>
          <a:p>
            <a:pPr algn="just"/>
            <a:endParaRPr lang="pt-BR" sz="2800" dirty="0">
              <a:solidFill>
                <a:schemeClr val="bg1"/>
              </a:solidFill>
            </a:endParaRPr>
          </a:p>
          <a:p>
            <a:pPr algn="just"/>
            <a:r>
              <a:rPr lang="pt-BR" sz="2800" dirty="0">
                <a:solidFill>
                  <a:schemeClr val="bg1"/>
                </a:solidFill>
              </a:rPr>
              <a:t>VIII. Observar o Modelo de Acessibilidade em Governo Eletrônico (</a:t>
            </a:r>
            <a:r>
              <a:rPr lang="pt-BR" sz="2800" dirty="0" err="1">
                <a:solidFill>
                  <a:schemeClr val="bg1"/>
                </a:solidFill>
              </a:rPr>
              <a:t>e-MAG</a:t>
            </a:r>
            <a:r>
              <a:rPr lang="pt-BR" sz="2800" dirty="0">
                <a:solidFill>
                  <a:schemeClr val="bg1"/>
                </a:solidFill>
              </a:rPr>
              <a:t>)</a:t>
            </a:r>
          </a:p>
        </p:txBody>
      </p:sp>
    </p:spTree>
    <p:extLst>
      <p:ext uri="{BB962C8B-B14F-4D97-AF65-F5344CB8AC3E}">
        <p14:creationId xmlns:p14="http://schemas.microsoft.com/office/powerpoint/2010/main" val="1035766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39D01F25-9FE1-4DCB-8A5F-5A37A979D4CD}"/>
              </a:ext>
            </a:extLst>
          </p:cNvPr>
          <p:cNvSpPr/>
          <p:nvPr/>
        </p:nvSpPr>
        <p:spPr>
          <a:xfrm>
            <a:off x="669853" y="923219"/>
            <a:ext cx="10313580" cy="735586"/>
          </a:xfrm>
          <a:prstGeom prst="rect">
            <a:avLst/>
          </a:prstGeom>
        </p:spPr>
        <p:txBody>
          <a:bodyPr wrap="square">
            <a:spAutoFit/>
          </a:bodyPr>
          <a:lstStyle/>
          <a:p>
            <a:pPr algn="ctr">
              <a:lnSpc>
                <a:spcPct val="110000"/>
              </a:lnSpc>
              <a:defRPr/>
            </a:pPr>
            <a:r>
              <a:rPr lang="pt-BR" sz="4000" b="1" dirty="0">
                <a:ln/>
                <a:solidFill>
                  <a:schemeClr val="accent4"/>
                </a:solidFill>
                <a:effectLst>
                  <a:outerShdw blurRad="38100" dist="38100" dir="2700000" algn="tl">
                    <a:srgbClr val="000000">
                      <a:alpha val="43137"/>
                    </a:srgbClr>
                  </a:outerShdw>
                </a:effectLst>
              </a:rPr>
              <a:t>NOMENCLATURA E DISPOSIÇÃO DOS ITENS</a:t>
            </a:r>
            <a:endParaRPr lang="pt-BR" sz="2400" b="1" dirty="0"/>
          </a:p>
        </p:txBody>
      </p:sp>
      <p:graphicFrame>
        <p:nvGraphicFramePr>
          <p:cNvPr id="3" name="Tabela 2">
            <a:extLst>
              <a:ext uri="{FF2B5EF4-FFF2-40B4-BE49-F238E27FC236}">
                <a16:creationId xmlns:a16="http://schemas.microsoft.com/office/drawing/2014/main" id="{28AE29F9-9BF7-4F9B-89B9-01643EAF0108}"/>
              </a:ext>
            </a:extLst>
          </p:cNvPr>
          <p:cNvGraphicFramePr>
            <a:graphicFrameLocks noGrp="1"/>
          </p:cNvGraphicFramePr>
          <p:nvPr>
            <p:extLst>
              <p:ext uri="{D42A27DB-BD31-4B8C-83A1-F6EECF244321}">
                <p14:modId xmlns:p14="http://schemas.microsoft.com/office/powerpoint/2010/main" val="2658920404"/>
              </p:ext>
            </p:extLst>
          </p:nvPr>
        </p:nvGraphicFramePr>
        <p:xfrm>
          <a:off x="3358383" y="1744597"/>
          <a:ext cx="4298460" cy="4820920"/>
        </p:xfrm>
        <a:graphic>
          <a:graphicData uri="http://schemas.openxmlformats.org/drawingml/2006/table">
            <a:tbl>
              <a:tblPr firstRow="1" bandRow="1">
                <a:tableStyleId>{5C22544A-7EE6-4342-B048-85BDC9FD1C3A}</a:tableStyleId>
              </a:tblPr>
              <a:tblGrid>
                <a:gridCol w="4298460">
                  <a:extLst>
                    <a:ext uri="{9D8B030D-6E8A-4147-A177-3AD203B41FA5}">
                      <a16:colId xmlns:a16="http://schemas.microsoft.com/office/drawing/2014/main" val="3972025288"/>
                    </a:ext>
                  </a:extLst>
                </a:gridCol>
              </a:tblGrid>
              <a:tr h="370840">
                <a:tc>
                  <a:txBody>
                    <a:bodyPr/>
                    <a:lstStyle/>
                    <a:p>
                      <a:r>
                        <a:rPr lang="pt-BR" dirty="0"/>
                        <a:t>Acesso à Informação</a:t>
                      </a:r>
                    </a:p>
                  </a:txBody>
                  <a:tcPr/>
                </a:tc>
                <a:extLst>
                  <a:ext uri="{0D108BD9-81ED-4DB2-BD59-A6C34878D82A}">
                    <a16:rowId xmlns:a16="http://schemas.microsoft.com/office/drawing/2014/main" val="4254592705"/>
                  </a:ext>
                </a:extLst>
              </a:tr>
              <a:tr h="370840">
                <a:tc>
                  <a:txBody>
                    <a:bodyPr/>
                    <a:lstStyle/>
                    <a:p>
                      <a:r>
                        <a:rPr lang="pt-BR" dirty="0"/>
                        <a:t>1.   Institucional</a:t>
                      </a:r>
                    </a:p>
                  </a:txBody>
                  <a:tcPr/>
                </a:tc>
                <a:extLst>
                  <a:ext uri="{0D108BD9-81ED-4DB2-BD59-A6C34878D82A}">
                    <a16:rowId xmlns:a16="http://schemas.microsoft.com/office/drawing/2014/main" val="446923663"/>
                  </a:ext>
                </a:extLst>
              </a:tr>
              <a:tr h="370840">
                <a:tc>
                  <a:txBody>
                    <a:bodyPr/>
                    <a:lstStyle/>
                    <a:p>
                      <a:r>
                        <a:rPr lang="pt-BR" dirty="0"/>
                        <a:t>2.   Ações e Programas</a:t>
                      </a:r>
                    </a:p>
                  </a:txBody>
                  <a:tcPr/>
                </a:tc>
                <a:extLst>
                  <a:ext uri="{0D108BD9-81ED-4DB2-BD59-A6C34878D82A}">
                    <a16:rowId xmlns:a16="http://schemas.microsoft.com/office/drawing/2014/main" val="4005228563"/>
                  </a:ext>
                </a:extLst>
              </a:tr>
              <a:tr h="370840">
                <a:tc>
                  <a:txBody>
                    <a:bodyPr/>
                    <a:lstStyle/>
                    <a:p>
                      <a:r>
                        <a:rPr lang="pt-BR" dirty="0"/>
                        <a:t>3.   Participação Social</a:t>
                      </a:r>
                    </a:p>
                  </a:txBody>
                  <a:tcPr/>
                </a:tc>
                <a:extLst>
                  <a:ext uri="{0D108BD9-81ED-4DB2-BD59-A6C34878D82A}">
                    <a16:rowId xmlns:a16="http://schemas.microsoft.com/office/drawing/2014/main" val="1404093468"/>
                  </a:ext>
                </a:extLst>
              </a:tr>
              <a:tr h="370840">
                <a:tc>
                  <a:txBody>
                    <a:bodyPr/>
                    <a:lstStyle/>
                    <a:p>
                      <a:r>
                        <a:rPr lang="pt-BR" dirty="0"/>
                        <a:t>4.   Auditorias</a:t>
                      </a:r>
                    </a:p>
                  </a:txBody>
                  <a:tcPr/>
                </a:tc>
                <a:extLst>
                  <a:ext uri="{0D108BD9-81ED-4DB2-BD59-A6C34878D82A}">
                    <a16:rowId xmlns:a16="http://schemas.microsoft.com/office/drawing/2014/main" val="2136520909"/>
                  </a:ext>
                </a:extLst>
              </a:tr>
              <a:tr h="370840">
                <a:tc>
                  <a:txBody>
                    <a:bodyPr/>
                    <a:lstStyle/>
                    <a:p>
                      <a:r>
                        <a:rPr lang="pt-BR" dirty="0"/>
                        <a:t>5.   Convênios e Transferências</a:t>
                      </a:r>
                    </a:p>
                  </a:txBody>
                  <a:tcPr/>
                </a:tc>
                <a:extLst>
                  <a:ext uri="{0D108BD9-81ED-4DB2-BD59-A6C34878D82A}">
                    <a16:rowId xmlns:a16="http://schemas.microsoft.com/office/drawing/2014/main" val="2073922745"/>
                  </a:ext>
                </a:extLst>
              </a:tr>
              <a:tr h="370840">
                <a:tc>
                  <a:txBody>
                    <a:bodyPr/>
                    <a:lstStyle/>
                    <a:p>
                      <a:r>
                        <a:rPr lang="pt-BR" dirty="0"/>
                        <a:t>6.   Receitas e Despesas</a:t>
                      </a:r>
                    </a:p>
                  </a:txBody>
                  <a:tcPr/>
                </a:tc>
                <a:extLst>
                  <a:ext uri="{0D108BD9-81ED-4DB2-BD59-A6C34878D82A}">
                    <a16:rowId xmlns:a16="http://schemas.microsoft.com/office/drawing/2014/main" val="1161742253"/>
                  </a:ext>
                </a:extLst>
              </a:tr>
              <a:tr h="370840">
                <a:tc>
                  <a:txBody>
                    <a:bodyPr/>
                    <a:lstStyle/>
                    <a:p>
                      <a:r>
                        <a:rPr lang="pt-BR" dirty="0"/>
                        <a:t>7.   Licitações e Contratos</a:t>
                      </a:r>
                    </a:p>
                  </a:txBody>
                  <a:tcPr/>
                </a:tc>
                <a:extLst>
                  <a:ext uri="{0D108BD9-81ED-4DB2-BD59-A6C34878D82A}">
                    <a16:rowId xmlns:a16="http://schemas.microsoft.com/office/drawing/2014/main" val="194171583"/>
                  </a:ext>
                </a:extLst>
              </a:tr>
              <a:tr h="370840">
                <a:tc>
                  <a:txBody>
                    <a:bodyPr/>
                    <a:lstStyle/>
                    <a:p>
                      <a:r>
                        <a:rPr lang="pt-BR" dirty="0"/>
                        <a:t>8.   Servidores</a:t>
                      </a:r>
                    </a:p>
                  </a:txBody>
                  <a:tcPr/>
                </a:tc>
                <a:extLst>
                  <a:ext uri="{0D108BD9-81ED-4DB2-BD59-A6C34878D82A}">
                    <a16:rowId xmlns:a16="http://schemas.microsoft.com/office/drawing/2014/main" val="185102727"/>
                  </a:ext>
                </a:extLst>
              </a:tr>
              <a:tr h="370840">
                <a:tc>
                  <a:txBody>
                    <a:bodyPr/>
                    <a:lstStyle/>
                    <a:p>
                      <a:r>
                        <a:rPr lang="pt-BR" dirty="0"/>
                        <a:t>9.   Informações Classificadas</a:t>
                      </a:r>
                    </a:p>
                  </a:txBody>
                  <a:tcPr/>
                </a:tc>
                <a:extLst>
                  <a:ext uri="{0D108BD9-81ED-4DB2-BD59-A6C34878D82A}">
                    <a16:rowId xmlns:a16="http://schemas.microsoft.com/office/drawing/2014/main" val="537076477"/>
                  </a:ext>
                </a:extLst>
              </a:tr>
              <a:tr h="370840">
                <a:tc>
                  <a:txBody>
                    <a:bodyPr/>
                    <a:lstStyle/>
                    <a:p>
                      <a:r>
                        <a:rPr lang="pt-BR" dirty="0"/>
                        <a:t>10. Serviço de Informação ao Cidadão (SIC)</a:t>
                      </a:r>
                    </a:p>
                  </a:txBody>
                  <a:tcPr/>
                </a:tc>
                <a:extLst>
                  <a:ext uri="{0D108BD9-81ED-4DB2-BD59-A6C34878D82A}">
                    <a16:rowId xmlns:a16="http://schemas.microsoft.com/office/drawing/2014/main" val="4000926148"/>
                  </a:ext>
                </a:extLst>
              </a:tr>
              <a:tr h="370840">
                <a:tc>
                  <a:txBody>
                    <a:bodyPr/>
                    <a:lstStyle/>
                    <a:p>
                      <a:r>
                        <a:rPr lang="pt-BR" dirty="0"/>
                        <a:t>11. Perguntas Frequentes</a:t>
                      </a:r>
                    </a:p>
                  </a:txBody>
                  <a:tcPr/>
                </a:tc>
                <a:extLst>
                  <a:ext uri="{0D108BD9-81ED-4DB2-BD59-A6C34878D82A}">
                    <a16:rowId xmlns:a16="http://schemas.microsoft.com/office/drawing/2014/main" val="2828992398"/>
                  </a:ext>
                </a:extLst>
              </a:tr>
              <a:tr h="370840">
                <a:tc>
                  <a:txBody>
                    <a:bodyPr/>
                    <a:lstStyle/>
                    <a:p>
                      <a:r>
                        <a:rPr lang="pt-BR" dirty="0"/>
                        <a:t>12. Dados Abertos</a:t>
                      </a:r>
                    </a:p>
                  </a:txBody>
                  <a:tcPr/>
                </a:tc>
                <a:extLst>
                  <a:ext uri="{0D108BD9-81ED-4DB2-BD59-A6C34878D82A}">
                    <a16:rowId xmlns:a16="http://schemas.microsoft.com/office/drawing/2014/main" val="1814355321"/>
                  </a:ext>
                </a:extLst>
              </a:tr>
            </a:tbl>
          </a:graphicData>
        </a:graphic>
      </p:graphicFrame>
    </p:spTree>
    <p:extLst>
      <p:ext uri="{BB962C8B-B14F-4D97-AF65-F5344CB8AC3E}">
        <p14:creationId xmlns:p14="http://schemas.microsoft.com/office/powerpoint/2010/main" val="2965701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10004F64-5C89-4D27-AA45-0CB66A6D3E14}"/>
              </a:ext>
            </a:extLst>
          </p:cNvPr>
          <p:cNvSpPr/>
          <p:nvPr/>
        </p:nvSpPr>
        <p:spPr>
          <a:xfrm>
            <a:off x="753159" y="2093027"/>
            <a:ext cx="5828511" cy="2911053"/>
          </a:xfrm>
          <a:prstGeom prst="rect">
            <a:avLst/>
          </a:prstGeom>
        </p:spPr>
        <p:txBody>
          <a:bodyPr wrap="square">
            <a:spAutoFit/>
          </a:bodyPr>
          <a:lstStyle/>
          <a:p>
            <a:pPr marL="457200" indent="-457200" algn="just">
              <a:lnSpc>
                <a:spcPct val="70000"/>
              </a:lnSpc>
              <a:buFont typeface="Wingdings" panose="05000000000000000000" pitchFamily="2" charset="2"/>
              <a:buChar char="§"/>
            </a:pPr>
            <a:r>
              <a:rPr lang="pt-BR" sz="2600" dirty="0">
                <a:solidFill>
                  <a:schemeClr val="bg1"/>
                </a:solidFill>
              </a:rPr>
              <a:t>Caso o órgão divulgue as informações relativas a qualquer dos itens em outro local de seu site pode, alternativamente, disponibilizar link remetendo para a referida área.</a:t>
            </a:r>
          </a:p>
          <a:p>
            <a:pPr marL="457200" indent="-457200" algn="just">
              <a:lnSpc>
                <a:spcPct val="70000"/>
              </a:lnSpc>
              <a:buFont typeface="Wingdings" panose="05000000000000000000" pitchFamily="2" charset="2"/>
              <a:buChar char="§"/>
            </a:pPr>
            <a:endParaRPr lang="pt-BR" sz="2600" dirty="0">
              <a:solidFill>
                <a:schemeClr val="bg1"/>
              </a:solidFill>
            </a:endParaRPr>
          </a:p>
          <a:p>
            <a:pPr marL="457200" indent="-457200" algn="just">
              <a:lnSpc>
                <a:spcPct val="70000"/>
              </a:lnSpc>
              <a:buFont typeface="Wingdings" panose="05000000000000000000" pitchFamily="2" charset="2"/>
              <a:buChar char="§"/>
            </a:pPr>
            <a:r>
              <a:rPr lang="pt-BR" sz="2600" dirty="0">
                <a:solidFill>
                  <a:schemeClr val="bg1"/>
                </a:solidFill>
              </a:rPr>
              <a:t>Ainda que não produza ou custodie a informação, deve obrigatoriamente informar que não há conteúdo a ser publicado.</a:t>
            </a:r>
          </a:p>
        </p:txBody>
      </p:sp>
      <p:pic>
        <p:nvPicPr>
          <p:cNvPr id="7172" name="Picture 4" descr="Resultado de imagem para atenÃ§Ã£o">
            <a:extLst>
              <a:ext uri="{FF2B5EF4-FFF2-40B4-BE49-F238E27FC236}">
                <a16:creationId xmlns:a16="http://schemas.microsoft.com/office/drawing/2014/main" id="{DB8235F5-78A3-489B-8383-AF6041FC1B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1582" y="1618288"/>
            <a:ext cx="3761991" cy="3385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977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
            <a:extLst>
              <a:ext uri="{FF2B5EF4-FFF2-40B4-BE49-F238E27FC236}">
                <a16:creationId xmlns:a16="http://schemas.microsoft.com/office/drawing/2014/main" id="{27C31293-1EFD-4C5C-B82D-8ED302205A27}"/>
              </a:ext>
            </a:extLst>
          </p:cNvPr>
          <p:cNvSpPr txBox="1"/>
          <p:nvPr/>
        </p:nvSpPr>
        <p:spPr>
          <a:xfrm>
            <a:off x="780304" y="2645399"/>
            <a:ext cx="11015331" cy="707886"/>
          </a:xfrm>
          <a:prstGeom prst="rect">
            <a:avLst/>
          </a:prstGeom>
          <a:noFill/>
        </p:spPr>
        <p:txBody>
          <a:bodyPr wrap="square" rtlCol="0">
            <a:spAutoFit/>
          </a:bodyPr>
          <a:lstStyle/>
          <a:p>
            <a:pPr algn="ctr"/>
            <a:r>
              <a:rPr lang="pt-BR" sz="4000" dirty="0">
                <a:solidFill>
                  <a:schemeClr val="bg1"/>
                </a:solidFill>
              </a:rPr>
              <a:t>Orientações sobre os conteúdos a serem divulgados </a:t>
            </a:r>
          </a:p>
        </p:txBody>
      </p:sp>
      <p:cxnSp>
        <p:nvCxnSpPr>
          <p:cNvPr id="8" name="Straight Connector 12">
            <a:extLst>
              <a:ext uri="{FF2B5EF4-FFF2-40B4-BE49-F238E27FC236}">
                <a16:creationId xmlns:a16="http://schemas.microsoft.com/office/drawing/2014/main" id="{F5D8A689-4759-4F7C-9A30-1D9EA312A087}"/>
              </a:ext>
            </a:extLst>
          </p:cNvPr>
          <p:cNvCxnSpPr>
            <a:cxnSpLocks/>
          </p:cNvCxnSpPr>
          <p:nvPr/>
        </p:nvCxnSpPr>
        <p:spPr>
          <a:xfrm>
            <a:off x="648586" y="2096281"/>
            <a:ext cx="3498112"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13">
            <a:extLst>
              <a:ext uri="{FF2B5EF4-FFF2-40B4-BE49-F238E27FC236}">
                <a16:creationId xmlns:a16="http://schemas.microsoft.com/office/drawing/2014/main" id="{7D0A2D51-2A3E-420E-A443-5890098C89AA}"/>
              </a:ext>
            </a:extLst>
          </p:cNvPr>
          <p:cNvCxnSpPr>
            <a:cxnSpLocks/>
          </p:cNvCxnSpPr>
          <p:nvPr/>
        </p:nvCxnSpPr>
        <p:spPr>
          <a:xfrm>
            <a:off x="7547956" y="4096441"/>
            <a:ext cx="3624869"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014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 presetClass="entr" presetSubtype="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1+#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0-#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FCB282CB-9D23-4C58-8E5B-1475A235EACC}"/>
              </a:ext>
            </a:extLst>
          </p:cNvPr>
          <p:cNvSpPr/>
          <p:nvPr/>
        </p:nvSpPr>
        <p:spPr>
          <a:xfrm>
            <a:off x="410966" y="868346"/>
            <a:ext cx="11455685" cy="707886"/>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r>
              <a:rPr lang="pt-BR" sz="4000" b="1" dirty="0">
                <a:ln/>
                <a:solidFill>
                  <a:schemeClr val="accent4"/>
                </a:solidFill>
                <a:effectLst>
                  <a:outerShdw blurRad="38100" dist="38100" dir="2700000" algn="tl">
                    <a:srgbClr val="000000">
                      <a:alpha val="43137"/>
                    </a:srgbClr>
                  </a:outerShdw>
                </a:effectLst>
              </a:rPr>
              <a:t>1. INSTITUCIONAL</a:t>
            </a:r>
            <a:endParaRPr lang="pt-BR" sz="2200" b="1" dirty="0">
              <a:ln/>
              <a:solidFill>
                <a:schemeClr val="accent4"/>
              </a:solidFill>
            </a:endParaRPr>
          </a:p>
        </p:txBody>
      </p:sp>
      <p:sp>
        <p:nvSpPr>
          <p:cNvPr id="4" name="CaixaDeTexto 3">
            <a:extLst>
              <a:ext uri="{FF2B5EF4-FFF2-40B4-BE49-F238E27FC236}">
                <a16:creationId xmlns:a16="http://schemas.microsoft.com/office/drawing/2014/main" id="{A9504948-8EF6-4A69-813C-E5486D62E369}"/>
              </a:ext>
            </a:extLst>
          </p:cNvPr>
          <p:cNvSpPr txBox="1"/>
          <p:nvPr/>
        </p:nvSpPr>
        <p:spPr>
          <a:xfrm>
            <a:off x="456692" y="1806785"/>
            <a:ext cx="11278616" cy="1446550"/>
          </a:xfrm>
          <a:prstGeom prst="rect">
            <a:avLst/>
          </a:prstGeom>
          <a:solidFill>
            <a:schemeClr val="bg2">
              <a:lumMod val="10000"/>
            </a:schemeClr>
          </a:solidFill>
          <a:scene3d>
            <a:camera prst="orthographicFront"/>
            <a:lightRig rig="threePt" dir="t"/>
          </a:scene3d>
          <a:sp3d>
            <a:bevelT w="165100" prst="coolSlant"/>
          </a:sp3d>
        </p:spPr>
        <p:style>
          <a:lnRef idx="0">
            <a:schemeClr val="dk1"/>
          </a:lnRef>
          <a:fillRef idx="3">
            <a:schemeClr val="dk1"/>
          </a:fillRef>
          <a:effectRef idx="3">
            <a:schemeClr val="dk1"/>
          </a:effectRef>
          <a:fontRef idx="minor">
            <a:schemeClr val="lt1"/>
          </a:fontRef>
        </p:style>
        <p:txBody>
          <a:bodyPr wrap="square" rtlCol="0">
            <a:spAutoFit/>
          </a:bodyPr>
          <a:lstStyle/>
          <a:p>
            <a:pPr algn="just"/>
            <a:r>
              <a:rPr lang="pt-BR" sz="2200" i="1" dirty="0">
                <a:solidFill>
                  <a:schemeClr val="accent4">
                    <a:lumMod val="60000"/>
                    <a:lumOff val="40000"/>
                  </a:schemeClr>
                </a:solidFill>
              </a:rPr>
              <a:t>“Nesta seção, são divulgadas informações institucionais e organizacionais do (a) [nome do órgão ou entidade], compreendendo suas funções, competências, estrutura organizacional, relação de autoridades (quem é quem), agenda de autoridades, horários de atendimento e legislação do órgão/entidade”.</a:t>
            </a:r>
          </a:p>
        </p:txBody>
      </p:sp>
      <p:graphicFrame>
        <p:nvGraphicFramePr>
          <p:cNvPr id="7" name="Tabela 6">
            <a:extLst>
              <a:ext uri="{FF2B5EF4-FFF2-40B4-BE49-F238E27FC236}">
                <a16:creationId xmlns:a16="http://schemas.microsoft.com/office/drawing/2014/main" id="{1D1A348C-CDD5-424B-BE38-6749DFF29D93}"/>
              </a:ext>
            </a:extLst>
          </p:cNvPr>
          <p:cNvGraphicFramePr>
            <a:graphicFrameLocks noGrp="1"/>
          </p:cNvGraphicFramePr>
          <p:nvPr>
            <p:extLst>
              <p:ext uri="{D42A27DB-BD31-4B8C-83A1-F6EECF244321}">
                <p14:modId xmlns:p14="http://schemas.microsoft.com/office/powerpoint/2010/main" val="3280544951"/>
              </p:ext>
            </p:extLst>
          </p:nvPr>
        </p:nvGraphicFramePr>
        <p:xfrm>
          <a:off x="456692" y="3698500"/>
          <a:ext cx="11278616" cy="2204720"/>
        </p:xfrm>
        <a:graphic>
          <a:graphicData uri="http://schemas.openxmlformats.org/drawingml/2006/table">
            <a:tbl>
              <a:tblPr firstRow="1" bandRow="1">
                <a:tableStyleId>{FABFCF23-3B69-468F-B69F-88F6DE6A72F2}</a:tableStyleId>
              </a:tblPr>
              <a:tblGrid>
                <a:gridCol w="5639308">
                  <a:extLst>
                    <a:ext uri="{9D8B030D-6E8A-4147-A177-3AD203B41FA5}">
                      <a16:colId xmlns:a16="http://schemas.microsoft.com/office/drawing/2014/main" val="2232188737"/>
                    </a:ext>
                  </a:extLst>
                </a:gridCol>
                <a:gridCol w="5639308">
                  <a:extLst>
                    <a:ext uri="{9D8B030D-6E8A-4147-A177-3AD203B41FA5}">
                      <a16:colId xmlns:a16="http://schemas.microsoft.com/office/drawing/2014/main" val="2077731087"/>
                    </a:ext>
                  </a:extLst>
                </a:gridCol>
              </a:tblGrid>
              <a:tr h="370840">
                <a:tc>
                  <a:txBody>
                    <a:bodyPr/>
                    <a:lstStyle/>
                    <a:p>
                      <a:pPr algn="ctr"/>
                      <a:r>
                        <a:rPr lang="pt-BR" dirty="0"/>
                        <a:t>4º NÍVEL HIERÁRQUICO</a:t>
                      </a:r>
                      <a:endParaRPr lang="pt-BR" dirty="0">
                        <a:solidFill>
                          <a:schemeClr val="accent4">
                            <a:lumMod val="60000"/>
                            <a:lumOff val="40000"/>
                          </a:schemeClr>
                        </a:solidFill>
                      </a:endParaRPr>
                    </a:p>
                  </a:txBody>
                  <a:tcPr/>
                </a:tc>
                <a:tc>
                  <a:txBody>
                    <a:bodyPr/>
                    <a:lstStyle/>
                    <a:p>
                      <a:pPr algn="ctr"/>
                      <a:r>
                        <a:rPr lang="pt-BR" dirty="0"/>
                        <a:t>5º NÍVEL HIERÁRQUICO</a:t>
                      </a:r>
                      <a:endParaRPr lang="pt-BR" dirty="0">
                        <a:solidFill>
                          <a:schemeClr val="accent4">
                            <a:lumMod val="60000"/>
                            <a:lumOff val="40000"/>
                          </a:schemeClr>
                        </a:solidFill>
                      </a:endParaRPr>
                    </a:p>
                  </a:txBody>
                  <a:tcPr/>
                </a:tc>
                <a:extLst>
                  <a:ext uri="{0D108BD9-81ED-4DB2-BD59-A6C34878D82A}">
                    <a16:rowId xmlns:a16="http://schemas.microsoft.com/office/drawing/2014/main" val="2771079019"/>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sz="1800" dirty="0"/>
                        <a:t>ESTRUTURA ORGANIZACIONAL (organograma) </a:t>
                      </a:r>
                      <a:endParaRPr lang="pt-BR" sz="800" dirty="0"/>
                    </a:p>
                    <a:p>
                      <a:pPr marL="285750" indent="-285750">
                        <a:buFont typeface="Arial" panose="020B0604020202020204" pitchFamily="34" charset="0"/>
                        <a:buChar char="•"/>
                      </a:pPr>
                      <a:r>
                        <a:rPr lang="pt-BR" sz="1800" dirty="0"/>
                        <a:t>COMPETÊNCIAS</a:t>
                      </a:r>
                    </a:p>
                    <a:p>
                      <a:pPr marL="285750" indent="-285750">
                        <a:buFont typeface="Arial" panose="020B0604020202020204" pitchFamily="34" charset="0"/>
                        <a:buChar char="•"/>
                      </a:pPr>
                      <a:r>
                        <a:rPr lang="pt-BR" sz="1800" dirty="0"/>
                        <a:t>BASE JURÍDICA DA ESTRUTURA ORGANIZACIONAL E DAS COMPETÊNCIAS</a:t>
                      </a:r>
                    </a:p>
                    <a:p>
                      <a:pPr marL="285750" indent="-285750">
                        <a:buFont typeface="Arial" panose="020B0604020202020204" pitchFamily="34" charset="0"/>
                        <a:buChar char="•"/>
                      </a:pPr>
                      <a:r>
                        <a:rPr lang="pt-BR" sz="1800" dirty="0"/>
                        <a:t>AGENDA DE AUTORIDADES</a:t>
                      </a:r>
                      <a:endParaRPr lang="pt-BR" dirty="0"/>
                    </a:p>
                  </a:txBody>
                  <a:tcPr/>
                </a:tc>
                <a:tc>
                  <a:txBody>
                    <a:bodyPr/>
                    <a:lstStyle/>
                    <a:p>
                      <a:pPr marL="285750" indent="-285750">
                        <a:buFont typeface="Arial" panose="020B0604020202020204" pitchFamily="34" charset="0"/>
                        <a:buChar char="•"/>
                      </a:pPr>
                      <a:r>
                        <a:rPr lang="pt-BR" sz="1800" dirty="0"/>
                        <a:t>PRINCIPAIS CARGOS E RESPECTIVOS OCUPANTES (Quem é quem)</a:t>
                      </a:r>
                    </a:p>
                    <a:p>
                      <a:pPr marL="285750" indent="-285750">
                        <a:buFont typeface="Arial" panose="020B0604020202020204" pitchFamily="34" charset="0"/>
                        <a:buChar char="•"/>
                      </a:pPr>
                      <a:r>
                        <a:rPr lang="pt-BR" sz="1800" dirty="0"/>
                        <a:t>TELEFONES, ENDEREÇOS E E-MAILS DOS OCUPANTES DOS PRINCIPAIS CARGOS</a:t>
                      </a:r>
                    </a:p>
                    <a:p>
                      <a:pPr marL="285750" indent="-285750">
                        <a:buFont typeface="Arial" panose="020B0604020202020204" pitchFamily="34" charset="0"/>
                        <a:buChar char="•"/>
                      </a:pPr>
                      <a:r>
                        <a:rPr lang="pt-BR" sz="1800" dirty="0"/>
                        <a:t>CURRÍCULOS</a:t>
                      </a:r>
                      <a:endParaRPr lang="pt-BR" dirty="0"/>
                    </a:p>
                  </a:txBody>
                  <a:tcPr/>
                </a:tc>
                <a:extLst>
                  <a:ext uri="{0D108BD9-81ED-4DB2-BD59-A6C34878D82A}">
                    <a16:rowId xmlns:a16="http://schemas.microsoft.com/office/drawing/2014/main" val="1591119785"/>
                  </a:ext>
                </a:extLst>
              </a:tr>
              <a:tr h="370840">
                <a:tc gridSpan="2">
                  <a:txBody>
                    <a:bodyPr/>
                    <a:lstStyle/>
                    <a:p>
                      <a:pPr marL="285750" indent="-285750" algn="ctr">
                        <a:buFont typeface="Arial" panose="020B0604020202020204" pitchFamily="34" charset="0"/>
                        <a:buChar char="•"/>
                      </a:pPr>
                      <a:r>
                        <a:rPr lang="pt-BR" dirty="0"/>
                        <a:t>HORÁRIO DE ATENDIMENTO</a:t>
                      </a:r>
                    </a:p>
                  </a:txBody>
                  <a:tcPr/>
                </a:tc>
                <a:tc hMerge="1">
                  <a:txBody>
                    <a:bodyPr/>
                    <a:lstStyle/>
                    <a:p>
                      <a:pPr marL="285750" indent="-285750">
                        <a:buFont typeface="Arial" panose="020B0604020202020204" pitchFamily="34" charset="0"/>
                        <a:buChar char="•"/>
                      </a:pPr>
                      <a:endParaRPr lang="pt-BR" dirty="0"/>
                    </a:p>
                  </a:txBody>
                  <a:tcPr/>
                </a:tc>
                <a:extLst>
                  <a:ext uri="{0D108BD9-81ED-4DB2-BD59-A6C34878D82A}">
                    <a16:rowId xmlns:a16="http://schemas.microsoft.com/office/drawing/2014/main" val="2119946317"/>
                  </a:ext>
                </a:extLst>
              </a:tr>
            </a:tbl>
          </a:graphicData>
        </a:graphic>
      </p:graphicFrame>
    </p:spTree>
    <p:extLst>
      <p:ext uri="{BB962C8B-B14F-4D97-AF65-F5344CB8AC3E}">
        <p14:creationId xmlns:p14="http://schemas.microsoft.com/office/powerpoint/2010/main" val="1450185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D0354E4E-6ECA-4AAC-A84E-3022BC941F1B}"/>
              </a:ext>
            </a:extLst>
          </p:cNvPr>
          <p:cNvSpPr/>
          <p:nvPr/>
        </p:nvSpPr>
        <p:spPr>
          <a:xfrm>
            <a:off x="3411389" y="832849"/>
            <a:ext cx="8484242" cy="24622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pt-BR"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pt-B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tângulo 1">
            <a:extLst>
              <a:ext uri="{FF2B5EF4-FFF2-40B4-BE49-F238E27FC236}">
                <a16:creationId xmlns:a16="http://schemas.microsoft.com/office/drawing/2014/main" id="{2A3D9E76-A4EC-4C13-B90A-DC48803D16D1}"/>
              </a:ext>
            </a:extLst>
          </p:cNvPr>
          <p:cNvSpPr/>
          <p:nvPr/>
        </p:nvSpPr>
        <p:spPr>
          <a:xfrm>
            <a:off x="708177" y="4992867"/>
            <a:ext cx="10281683" cy="892552"/>
          </a:xfrm>
          <a:prstGeom prst="rect">
            <a:avLst/>
          </a:prstGeom>
        </p:spPr>
        <p:txBody>
          <a:bodyPr wrap="square">
            <a:spAutoFit/>
          </a:bodyPr>
          <a:lstStyle/>
          <a:p>
            <a:pPr algn="ctr"/>
            <a:r>
              <a:rPr lang="pt-BR" sz="2600" dirty="0">
                <a:solidFill>
                  <a:schemeClr val="bg1"/>
                </a:solidFill>
              </a:rPr>
              <a:t>Conhecer o rol mínimo de informações que os órgãos e entidades devem, </a:t>
            </a:r>
            <a:r>
              <a:rPr lang="pt-BR" sz="2600" b="1" dirty="0">
                <a:solidFill>
                  <a:srgbClr val="FFFF00"/>
                </a:solidFill>
              </a:rPr>
              <a:t>OBRIGATORIAMENTE</a:t>
            </a:r>
            <a:r>
              <a:rPr lang="pt-BR" sz="2600" dirty="0">
                <a:solidFill>
                  <a:schemeClr val="bg1"/>
                </a:solidFill>
              </a:rPr>
              <a:t>, divulgar nas suas páginas oficiais na internet.</a:t>
            </a:r>
          </a:p>
        </p:txBody>
      </p:sp>
      <p:pic>
        <p:nvPicPr>
          <p:cNvPr id="1030" name="Picture 6" descr="Resultado de imagem para alvo com seta vetorial">
            <a:extLst>
              <a:ext uri="{FF2B5EF4-FFF2-40B4-BE49-F238E27FC236}">
                <a16:creationId xmlns:a16="http://schemas.microsoft.com/office/drawing/2014/main" id="{4A3B79C1-A817-4BD8-8E0B-B54BA5D6CE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7755" y="1126979"/>
            <a:ext cx="5131410" cy="3414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527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FCB282CB-9D23-4C58-8E5B-1475A235EACC}"/>
              </a:ext>
            </a:extLst>
          </p:cNvPr>
          <p:cNvSpPr/>
          <p:nvPr/>
        </p:nvSpPr>
        <p:spPr>
          <a:xfrm>
            <a:off x="410966" y="868346"/>
            <a:ext cx="11455685" cy="2215991"/>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algn="ctr"/>
            <a:endParaRPr lang="pt-BR" sz="2600" b="1" dirty="0">
              <a:ln/>
              <a:solidFill>
                <a:schemeClr val="accent4"/>
              </a:solidFill>
            </a:endParaRPr>
          </a:p>
          <a:p>
            <a:pPr algn="just"/>
            <a:endParaRPr lang="pt-BR" sz="2400" b="1" dirty="0">
              <a:ln/>
              <a:solidFill>
                <a:schemeClr val="accent4"/>
              </a:solidFill>
            </a:endParaRPr>
          </a:p>
          <a:p>
            <a:pPr algn="just"/>
            <a:endParaRPr lang="pt-BR" sz="2200" b="1" dirty="0">
              <a:ln/>
              <a:solidFill>
                <a:schemeClr val="accent4"/>
              </a:solidFill>
            </a:endParaRPr>
          </a:p>
          <a:p>
            <a:pPr algn="just"/>
            <a:endParaRPr lang="pt-BR" sz="2200" b="1" dirty="0">
              <a:ln/>
              <a:solidFill>
                <a:schemeClr val="accent4"/>
              </a:solidFill>
            </a:endParaRPr>
          </a:p>
          <a:p>
            <a:pPr algn="just"/>
            <a:endParaRPr lang="pt-BR" sz="2200" b="1" dirty="0">
              <a:ln/>
              <a:solidFill>
                <a:schemeClr val="accent4"/>
              </a:solidFill>
            </a:endParaRPr>
          </a:p>
          <a:p>
            <a:pPr algn="just"/>
            <a:endParaRPr lang="pt-BR" sz="2200" b="1" dirty="0">
              <a:ln/>
              <a:solidFill>
                <a:schemeClr val="accent4"/>
              </a:solidFill>
            </a:endParaRPr>
          </a:p>
        </p:txBody>
      </p:sp>
      <p:grpSp>
        <p:nvGrpSpPr>
          <p:cNvPr id="19" name="Agrupar 18">
            <a:extLst>
              <a:ext uri="{FF2B5EF4-FFF2-40B4-BE49-F238E27FC236}">
                <a16:creationId xmlns:a16="http://schemas.microsoft.com/office/drawing/2014/main" id="{4EE71F34-BF16-45E3-9D30-101DA4DB016B}"/>
              </a:ext>
            </a:extLst>
          </p:cNvPr>
          <p:cNvGrpSpPr/>
          <p:nvPr/>
        </p:nvGrpSpPr>
        <p:grpSpPr>
          <a:xfrm>
            <a:off x="1167842" y="570796"/>
            <a:ext cx="10821516" cy="5957568"/>
            <a:chOff x="1931517" y="450216"/>
            <a:chExt cx="10821516" cy="5957568"/>
          </a:xfrm>
        </p:grpSpPr>
        <p:sp>
          <p:nvSpPr>
            <p:cNvPr id="14" name="CaixaDeTexto 13">
              <a:extLst>
                <a:ext uri="{FF2B5EF4-FFF2-40B4-BE49-F238E27FC236}">
                  <a16:creationId xmlns:a16="http://schemas.microsoft.com/office/drawing/2014/main" id="{5A54DFC4-4824-4B23-870E-DD328D78F670}"/>
                </a:ext>
              </a:extLst>
            </p:cNvPr>
            <p:cNvSpPr txBox="1"/>
            <p:nvPr/>
          </p:nvSpPr>
          <p:spPr>
            <a:xfrm>
              <a:off x="9969640" y="3020646"/>
              <a:ext cx="2783393" cy="830997"/>
            </a:xfrm>
            <a:prstGeom prst="rect">
              <a:avLst/>
            </a:prstGeom>
            <a:noFill/>
          </p:spPr>
          <p:txBody>
            <a:bodyPr wrap="square" rtlCol="0">
              <a:spAutoFit/>
            </a:bodyPr>
            <a:lstStyle/>
            <a:p>
              <a:r>
                <a:rPr lang="pt-BR" sz="2400" dirty="0">
                  <a:solidFill>
                    <a:schemeClr val="bg1"/>
                  </a:solidFill>
                </a:rPr>
                <a:t>3º Nível </a:t>
              </a:r>
            </a:p>
            <a:p>
              <a:r>
                <a:rPr lang="pt-BR" sz="2400" dirty="0">
                  <a:solidFill>
                    <a:schemeClr val="bg1"/>
                  </a:solidFill>
                </a:rPr>
                <a:t>Hierárquico</a:t>
              </a:r>
            </a:p>
          </p:txBody>
        </p:sp>
        <p:grpSp>
          <p:nvGrpSpPr>
            <p:cNvPr id="18" name="Agrupar 17">
              <a:extLst>
                <a:ext uri="{FF2B5EF4-FFF2-40B4-BE49-F238E27FC236}">
                  <a16:creationId xmlns:a16="http://schemas.microsoft.com/office/drawing/2014/main" id="{DA3D6F0F-577A-4D97-9540-F9F6272AC093}"/>
                </a:ext>
              </a:extLst>
            </p:cNvPr>
            <p:cNvGrpSpPr/>
            <p:nvPr/>
          </p:nvGrpSpPr>
          <p:grpSpPr>
            <a:xfrm>
              <a:off x="1931517" y="450216"/>
              <a:ext cx="8830268" cy="5957568"/>
              <a:chOff x="2032000" y="329445"/>
              <a:chExt cx="8830268" cy="5957568"/>
            </a:xfrm>
          </p:grpSpPr>
          <p:graphicFrame>
            <p:nvGraphicFramePr>
              <p:cNvPr id="5" name="Diagrama 4">
                <a:extLst>
                  <a:ext uri="{FF2B5EF4-FFF2-40B4-BE49-F238E27FC236}">
                    <a16:creationId xmlns:a16="http://schemas.microsoft.com/office/drawing/2014/main" id="{03EEF963-2936-4412-8C3C-BC9EC8184AEF}"/>
                  </a:ext>
                </a:extLst>
              </p:cNvPr>
              <p:cNvGraphicFramePr/>
              <p:nvPr>
                <p:extLst>
                  <p:ext uri="{D42A27DB-BD31-4B8C-83A1-F6EECF244321}">
                    <p14:modId xmlns:p14="http://schemas.microsoft.com/office/powerpoint/2010/main" val="1542205555"/>
                  </p:ext>
                </p:extLst>
              </p:nvPr>
            </p:nvGraphicFramePr>
            <p:xfrm>
              <a:off x="2032000" y="86834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eta: Curva para a Direita 7">
                <a:extLst>
                  <a:ext uri="{FF2B5EF4-FFF2-40B4-BE49-F238E27FC236}">
                    <a16:creationId xmlns:a16="http://schemas.microsoft.com/office/drawing/2014/main" id="{284710C3-CC8B-4AFA-ACB5-0F60D01B7A66}"/>
                  </a:ext>
                </a:extLst>
              </p:cNvPr>
              <p:cNvSpPr/>
              <p:nvPr/>
            </p:nvSpPr>
            <p:spPr>
              <a:xfrm flipH="1">
                <a:off x="7172999" y="329445"/>
                <a:ext cx="905876" cy="1077801"/>
              </a:xfrm>
              <a:prstGeom prst="curvedRightArrow">
                <a:avLst>
                  <a:gd name="adj1" fmla="val 25000"/>
                  <a:gd name="adj2" fmla="val 46614"/>
                  <a:gd name="adj3" fmla="val 25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t-BR" b="1">
                  <a:ln w="22225">
                    <a:solidFill>
                      <a:schemeClr val="accent2"/>
                    </a:solidFill>
                    <a:prstDash val="solid"/>
                  </a:ln>
                  <a:solidFill>
                    <a:schemeClr val="accent2">
                      <a:lumMod val="40000"/>
                      <a:lumOff val="60000"/>
                    </a:schemeClr>
                  </a:solidFill>
                </a:endParaRPr>
              </a:p>
            </p:txBody>
          </p:sp>
          <p:sp>
            <p:nvSpPr>
              <p:cNvPr id="9" name="Seta: Curva para a Direita 8">
                <a:extLst>
                  <a:ext uri="{FF2B5EF4-FFF2-40B4-BE49-F238E27FC236}">
                    <a16:creationId xmlns:a16="http://schemas.microsoft.com/office/drawing/2014/main" id="{0F07AA48-4C61-471C-84B7-B3BEFC38798A}"/>
                  </a:ext>
                </a:extLst>
              </p:cNvPr>
              <p:cNvSpPr/>
              <p:nvPr/>
            </p:nvSpPr>
            <p:spPr>
              <a:xfrm flipH="1">
                <a:off x="5064520" y="1437440"/>
                <a:ext cx="905876" cy="1077801"/>
              </a:xfrm>
              <a:prstGeom prst="curvedRightArrow">
                <a:avLst>
                  <a:gd name="adj1" fmla="val 25000"/>
                  <a:gd name="adj2" fmla="val 46614"/>
                  <a:gd name="adj3" fmla="val 25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t-BR" b="1">
                  <a:ln w="22225">
                    <a:solidFill>
                      <a:schemeClr val="accent2"/>
                    </a:solidFill>
                    <a:prstDash val="solid"/>
                  </a:ln>
                  <a:solidFill>
                    <a:schemeClr val="accent2">
                      <a:lumMod val="40000"/>
                      <a:lumOff val="60000"/>
                    </a:schemeClr>
                  </a:solidFill>
                </a:endParaRPr>
              </a:p>
            </p:txBody>
          </p:sp>
          <p:sp>
            <p:nvSpPr>
              <p:cNvPr id="10" name="Seta: Curva para a Direita 9">
                <a:extLst>
                  <a:ext uri="{FF2B5EF4-FFF2-40B4-BE49-F238E27FC236}">
                    <a16:creationId xmlns:a16="http://schemas.microsoft.com/office/drawing/2014/main" id="{43C68E26-B6B7-4EA0-80C0-94271AEF4598}"/>
                  </a:ext>
                </a:extLst>
              </p:cNvPr>
              <p:cNvSpPr/>
              <p:nvPr/>
            </p:nvSpPr>
            <p:spPr>
              <a:xfrm flipH="1">
                <a:off x="9063764" y="2712579"/>
                <a:ext cx="905876" cy="1077801"/>
              </a:xfrm>
              <a:prstGeom prst="curvedRightArrow">
                <a:avLst>
                  <a:gd name="adj1" fmla="val 25000"/>
                  <a:gd name="adj2" fmla="val 46614"/>
                  <a:gd name="adj3" fmla="val 25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t-BR" b="1">
                  <a:ln w="22225">
                    <a:solidFill>
                      <a:schemeClr val="accent2"/>
                    </a:solidFill>
                    <a:prstDash val="solid"/>
                  </a:ln>
                  <a:solidFill>
                    <a:schemeClr val="accent2">
                      <a:lumMod val="40000"/>
                      <a:lumOff val="60000"/>
                    </a:schemeClr>
                  </a:solidFill>
                </a:endParaRPr>
              </a:p>
            </p:txBody>
          </p:sp>
          <p:sp>
            <p:nvSpPr>
              <p:cNvPr id="11" name="Seta: Curva para a Direita 10">
                <a:extLst>
                  <a:ext uri="{FF2B5EF4-FFF2-40B4-BE49-F238E27FC236}">
                    <a16:creationId xmlns:a16="http://schemas.microsoft.com/office/drawing/2014/main" id="{346DBEEE-E6C5-48AC-990D-C5EBE2C0246A}"/>
                  </a:ext>
                </a:extLst>
              </p:cNvPr>
              <p:cNvSpPr/>
              <p:nvPr/>
            </p:nvSpPr>
            <p:spPr>
              <a:xfrm flipH="1">
                <a:off x="5186775" y="4008816"/>
                <a:ext cx="905876" cy="1077801"/>
              </a:xfrm>
              <a:prstGeom prst="curvedRightArrow">
                <a:avLst>
                  <a:gd name="adj1" fmla="val 25000"/>
                  <a:gd name="adj2" fmla="val 46614"/>
                  <a:gd name="adj3" fmla="val 25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t-BR" b="1">
                  <a:ln w="22225">
                    <a:solidFill>
                      <a:schemeClr val="accent2"/>
                    </a:solidFill>
                    <a:prstDash val="solid"/>
                  </a:ln>
                  <a:solidFill>
                    <a:schemeClr val="accent2">
                      <a:lumMod val="40000"/>
                      <a:lumOff val="60000"/>
                    </a:schemeClr>
                  </a:solidFill>
                </a:endParaRPr>
              </a:p>
            </p:txBody>
          </p:sp>
          <p:sp>
            <p:nvSpPr>
              <p:cNvPr id="12" name="Seta: Curva para a Direita 11">
                <a:extLst>
                  <a:ext uri="{FF2B5EF4-FFF2-40B4-BE49-F238E27FC236}">
                    <a16:creationId xmlns:a16="http://schemas.microsoft.com/office/drawing/2014/main" id="{06A960B4-EA69-43F4-B9D7-A6A310C93F8B}"/>
                  </a:ext>
                </a:extLst>
              </p:cNvPr>
              <p:cNvSpPr/>
              <p:nvPr/>
            </p:nvSpPr>
            <p:spPr>
              <a:xfrm flipH="1">
                <a:off x="5232932" y="5147914"/>
                <a:ext cx="905876" cy="1077801"/>
              </a:xfrm>
              <a:prstGeom prst="curvedRightArrow">
                <a:avLst>
                  <a:gd name="adj1" fmla="val 25000"/>
                  <a:gd name="adj2" fmla="val 46614"/>
                  <a:gd name="adj3" fmla="val 25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t-BR" b="1">
                  <a:ln w="22225">
                    <a:solidFill>
                      <a:schemeClr val="accent2"/>
                    </a:solidFill>
                    <a:prstDash val="solid"/>
                  </a:ln>
                  <a:solidFill>
                    <a:schemeClr val="accent2">
                      <a:lumMod val="40000"/>
                      <a:lumOff val="60000"/>
                    </a:schemeClr>
                  </a:solidFill>
                </a:endParaRPr>
              </a:p>
            </p:txBody>
          </p:sp>
          <p:sp>
            <p:nvSpPr>
              <p:cNvPr id="6" name="CaixaDeTexto 5">
                <a:extLst>
                  <a:ext uri="{FF2B5EF4-FFF2-40B4-BE49-F238E27FC236}">
                    <a16:creationId xmlns:a16="http://schemas.microsoft.com/office/drawing/2014/main" id="{510A2177-B18D-4EC5-9D0F-142270C918AB}"/>
                  </a:ext>
                </a:extLst>
              </p:cNvPr>
              <p:cNvSpPr txBox="1"/>
              <p:nvPr/>
            </p:nvSpPr>
            <p:spPr>
              <a:xfrm>
                <a:off x="8078875" y="637512"/>
                <a:ext cx="2783393" cy="461665"/>
              </a:xfrm>
              <a:prstGeom prst="rect">
                <a:avLst/>
              </a:prstGeom>
              <a:noFill/>
            </p:spPr>
            <p:txBody>
              <a:bodyPr wrap="square" rtlCol="0">
                <a:spAutoFit/>
              </a:bodyPr>
              <a:lstStyle/>
              <a:p>
                <a:r>
                  <a:rPr lang="pt-BR" sz="2400" dirty="0">
                    <a:solidFill>
                      <a:schemeClr val="bg1"/>
                    </a:solidFill>
                  </a:rPr>
                  <a:t>1º Nível Hierárquico</a:t>
                </a:r>
              </a:p>
            </p:txBody>
          </p:sp>
          <p:sp>
            <p:nvSpPr>
              <p:cNvPr id="13" name="CaixaDeTexto 12">
                <a:extLst>
                  <a:ext uri="{FF2B5EF4-FFF2-40B4-BE49-F238E27FC236}">
                    <a16:creationId xmlns:a16="http://schemas.microsoft.com/office/drawing/2014/main" id="{B408737D-56D5-4392-86FF-568D5A005247}"/>
                  </a:ext>
                </a:extLst>
              </p:cNvPr>
              <p:cNvSpPr txBox="1"/>
              <p:nvPr/>
            </p:nvSpPr>
            <p:spPr>
              <a:xfrm>
                <a:off x="6092651" y="1707328"/>
                <a:ext cx="2783393" cy="461665"/>
              </a:xfrm>
              <a:prstGeom prst="rect">
                <a:avLst/>
              </a:prstGeom>
              <a:noFill/>
            </p:spPr>
            <p:txBody>
              <a:bodyPr wrap="square" rtlCol="0">
                <a:spAutoFit/>
              </a:bodyPr>
              <a:lstStyle/>
              <a:p>
                <a:r>
                  <a:rPr lang="pt-BR" sz="2400" dirty="0">
                    <a:solidFill>
                      <a:schemeClr val="bg1"/>
                    </a:solidFill>
                  </a:rPr>
                  <a:t>2º Nível Hierárquico</a:t>
                </a:r>
              </a:p>
            </p:txBody>
          </p:sp>
          <p:sp>
            <p:nvSpPr>
              <p:cNvPr id="15" name="CaixaDeTexto 14">
                <a:extLst>
                  <a:ext uri="{FF2B5EF4-FFF2-40B4-BE49-F238E27FC236}">
                    <a16:creationId xmlns:a16="http://schemas.microsoft.com/office/drawing/2014/main" id="{E01BA8BB-5477-4345-9646-4BEB7E873100}"/>
                  </a:ext>
                </a:extLst>
              </p:cNvPr>
              <p:cNvSpPr txBox="1"/>
              <p:nvPr/>
            </p:nvSpPr>
            <p:spPr>
              <a:xfrm>
                <a:off x="6138808" y="4315332"/>
                <a:ext cx="2783393" cy="461665"/>
              </a:xfrm>
              <a:prstGeom prst="rect">
                <a:avLst/>
              </a:prstGeom>
              <a:noFill/>
            </p:spPr>
            <p:txBody>
              <a:bodyPr wrap="square" rtlCol="0">
                <a:spAutoFit/>
              </a:bodyPr>
              <a:lstStyle/>
              <a:p>
                <a:r>
                  <a:rPr lang="pt-BR" sz="2400" dirty="0">
                    <a:solidFill>
                      <a:schemeClr val="bg1"/>
                    </a:solidFill>
                  </a:rPr>
                  <a:t>4º Nível Hierárquico</a:t>
                </a:r>
              </a:p>
            </p:txBody>
          </p:sp>
          <p:sp>
            <p:nvSpPr>
              <p:cNvPr id="16" name="CaixaDeTexto 15">
                <a:extLst>
                  <a:ext uri="{FF2B5EF4-FFF2-40B4-BE49-F238E27FC236}">
                    <a16:creationId xmlns:a16="http://schemas.microsoft.com/office/drawing/2014/main" id="{3706A0DF-D090-4A65-9300-B7E72ACF3313}"/>
                  </a:ext>
                </a:extLst>
              </p:cNvPr>
              <p:cNvSpPr txBox="1"/>
              <p:nvPr/>
            </p:nvSpPr>
            <p:spPr>
              <a:xfrm>
                <a:off x="6138808" y="5455981"/>
                <a:ext cx="2783393" cy="461665"/>
              </a:xfrm>
              <a:prstGeom prst="rect">
                <a:avLst/>
              </a:prstGeom>
              <a:noFill/>
            </p:spPr>
            <p:txBody>
              <a:bodyPr wrap="square" rtlCol="0">
                <a:spAutoFit/>
              </a:bodyPr>
              <a:lstStyle/>
              <a:p>
                <a:r>
                  <a:rPr lang="pt-BR" sz="2400" dirty="0">
                    <a:solidFill>
                      <a:schemeClr val="bg1"/>
                    </a:solidFill>
                  </a:rPr>
                  <a:t>5º Nível Hierárquico</a:t>
                </a:r>
              </a:p>
            </p:txBody>
          </p:sp>
        </p:grpSp>
      </p:grpSp>
    </p:spTree>
    <p:extLst>
      <p:ext uri="{BB962C8B-B14F-4D97-AF65-F5344CB8AC3E}">
        <p14:creationId xmlns:p14="http://schemas.microsoft.com/office/powerpoint/2010/main" val="729442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FCB282CB-9D23-4C58-8E5B-1475A235EACC}"/>
              </a:ext>
            </a:extLst>
          </p:cNvPr>
          <p:cNvSpPr/>
          <p:nvPr/>
        </p:nvSpPr>
        <p:spPr>
          <a:xfrm>
            <a:off x="691115" y="868346"/>
            <a:ext cx="10419907" cy="2185214"/>
          </a:xfrm>
          <a:prstGeom prst="rect">
            <a:avLst/>
          </a:prstGeom>
        </p:spPr>
        <p:txBody>
          <a:bodyPr wrap="square">
            <a:spAutoFit/>
          </a:bodyPr>
          <a:lstStyle/>
          <a:p>
            <a:r>
              <a:rPr lang="pt-BR" sz="4000" b="1" dirty="0">
                <a:ln/>
                <a:solidFill>
                  <a:schemeClr val="accent4"/>
                </a:solidFill>
                <a:effectLst>
                  <a:outerShdw blurRad="38100" dist="38100" dir="2700000" algn="tl">
                    <a:srgbClr val="000000">
                      <a:alpha val="43137"/>
                    </a:srgbClr>
                  </a:outerShdw>
                </a:effectLst>
              </a:rPr>
              <a:t>2. AÇÕES E PROGRAMAS</a:t>
            </a:r>
          </a:p>
          <a:p>
            <a:pPr algn="just"/>
            <a:endParaRPr lang="pt-BR" sz="2400" b="1" dirty="0">
              <a:solidFill>
                <a:schemeClr val="bg1"/>
              </a:solidFill>
            </a:endParaRPr>
          </a:p>
          <a:p>
            <a:pPr algn="just"/>
            <a:endParaRPr lang="pt-BR" sz="2400" b="1" dirty="0">
              <a:solidFill>
                <a:schemeClr val="bg1"/>
              </a:solidFill>
            </a:endParaRPr>
          </a:p>
          <a:p>
            <a:pPr algn="just"/>
            <a:endParaRPr lang="pt-BR" sz="2400" b="1" dirty="0">
              <a:solidFill>
                <a:schemeClr val="bg1"/>
              </a:solidFill>
            </a:endParaRPr>
          </a:p>
          <a:p>
            <a:pPr algn="just"/>
            <a:endParaRPr lang="pt-BR" sz="2400" b="1" dirty="0">
              <a:solidFill>
                <a:schemeClr val="bg1"/>
              </a:solidFill>
            </a:endParaRPr>
          </a:p>
        </p:txBody>
      </p:sp>
      <p:sp>
        <p:nvSpPr>
          <p:cNvPr id="3" name="CaixaDeTexto 2">
            <a:extLst>
              <a:ext uri="{FF2B5EF4-FFF2-40B4-BE49-F238E27FC236}">
                <a16:creationId xmlns:a16="http://schemas.microsoft.com/office/drawing/2014/main" id="{41B2BD95-FEDF-419D-A8FC-61A39698ACA7}"/>
              </a:ext>
            </a:extLst>
          </p:cNvPr>
          <p:cNvSpPr txBox="1"/>
          <p:nvPr/>
        </p:nvSpPr>
        <p:spPr>
          <a:xfrm>
            <a:off x="691115" y="1953332"/>
            <a:ext cx="11107324" cy="769441"/>
          </a:xfrm>
          <a:prstGeom prst="rect">
            <a:avLst/>
          </a:prstGeom>
          <a:solidFill>
            <a:schemeClr val="bg2">
              <a:lumMod val="10000"/>
            </a:schemeClr>
          </a:solidFill>
          <a:scene3d>
            <a:camera prst="orthographicFront"/>
            <a:lightRig rig="threePt" dir="t"/>
          </a:scene3d>
          <a:sp3d>
            <a:bevelT w="165100" prst="coolSlant"/>
          </a:sp3d>
        </p:spPr>
        <p:style>
          <a:lnRef idx="0">
            <a:schemeClr val="dk1"/>
          </a:lnRef>
          <a:fillRef idx="3">
            <a:schemeClr val="dk1"/>
          </a:fillRef>
          <a:effectRef idx="3">
            <a:schemeClr val="dk1"/>
          </a:effectRef>
          <a:fontRef idx="minor">
            <a:schemeClr val="lt1"/>
          </a:fontRef>
        </p:style>
        <p:txBody>
          <a:bodyPr wrap="square" rtlCol="0">
            <a:spAutoFit/>
          </a:bodyPr>
          <a:lstStyle>
            <a:defPPr>
              <a:defRPr lang="pt-BR"/>
            </a:defPPr>
            <a:lvl1pPr algn="just">
              <a:defRPr sz="2200">
                <a:solidFill>
                  <a:schemeClr val="accent4">
                    <a:lumMod val="60000"/>
                    <a:lumOff val="40000"/>
                  </a:schemeClr>
                </a:solidFill>
              </a:defRPr>
            </a:lvl1pPr>
          </a:lstStyle>
          <a:p>
            <a:r>
              <a:rPr lang="pt-BR" i="1" dirty="0"/>
              <a:t>“Nesta seção, são divulgadas as informações pertinentes aos programas, ações, projetos e atividades implementadas pelo (a) [nome do órgão ou entidade]”</a:t>
            </a:r>
          </a:p>
        </p:txBody>
      </p:sp>
      <p:graphicFrame>
        <p:nvGraphicFramePr>
          <p:cNvPr id="4" name="Tabela 3">
            <a:extLst>
              <a:ext uri="{FF2B5EF4-FFF2-40B4-BE49-F238E27FC236}">
                <a16:creationId xmlns:a16="http://schemas.microsoft.com/office/drawing/2014/main" id="{CAA9A2DF-CA5C-4BA1-9C61-79FCEA8D2A76}"/>
              </a:ext>
            </a:extLst>
          </p:cNvPr>
          <p:cNvGraphicFramePr>
            <a:graphicFrameLocks noGrp="1"/>
          </p:cNvGraphicFramePr>
          <p:nvPr>
            <p:extLst>
              <p:ext uri="{D42A27DB-BD31-4B8C-83A1-F6EECF244321}">
                <p14:modId xmlns:p14="http://schemas.microsoft.com/office/powerpoint/2010/main" val="1908652001"/>
              </p:ext>
            </p:extLst>
          </p:nvPr>
        </p:nvGraphicFramePr>
        <p:xfrm>
          <a:off x="1664577" y="3053560"/>
          <a:ext cx="8472982" cy="3337560"/>
        </p:xfrm>
        <a:graphic>
          <a:graphicData uri="http://schemas.openxmlformats.org/drawingml/2006/table">
            <a:tbl>
              <a:tblPr firstRow="1" bandRow="1">
                <a:tableStyleId>{5C22544A-7EE6-4342-B048-85BDC9FD1C3A}</a:tableStyleId>
              </a:tblPr>
              <a:tblGrid>
                <a:gridCol w="8472982">
                  <a:extLst>
                    <a:ext uri="{9D8B030D-6E8A-4147-A177-3AD203B41FA5}">
                      <a16:colId xmlns:a16="http://schemas.microsoft.com/office/drawing/2014/main" val="2490298347"/>
                    </a:ext>
                  </a:extLst>
                </a:gridCol>
              </a:tblGrid>
              <a:tr h="370840">
                <a:tc>
                  <a:txBody>
                    <a:bodyPr/>
                    <a:lstStyle/>
                    <a:p>
                      <a:pPr marL="0" algn="ctr" defTabSz="914400" rtl="0" eaLnBrk="1" latinLnBrk="0" hangingPunct="1"/>
                      <a:r>
                        <a:rPr lang="pt-BR" sz="1800" b="1" kern="1200" dirty="0">
                          <a:solidFill>
                            <a:schemeClr val="bg1"/>
                          </a:solidFill>
                          <a:latin typeface="+mn-lt"/>
                          <a:ea typeface="+mn-ea"/>
                          <a:cs typeface="+mn-cs"/>
                        </a:rPr>
                        <a:t>ITEM</a:t>
                      </a:r>
                    </a:p>
                  </a:txBody>
                  <a:tcPr/>
                </a:tc>
                <a:extLst>
                  <a:ext uri="{0D108BD9-81ED-4DB2-BD59-A6C34878D82A}">
                    <a16:rowId xmlns:a16="http://schemas.microsoft.com/office/drawing/2014/main" val="669329993"/>
                  </a:ext>
                </a:extLst>
              </a:tr>
              <a:tr h="370840">
                <a:tc>
                  <a:txBody>
                    <a:bodyPr/>
                    <a:lstStyle/>
                    <a:p>
                      <a:pPr marL="914400" marR="0" lvl="2" indent="-400050" algn="l" defTabSz="914400" rtl="0" eaLnBrk="1" fontAlgn="auto" latinLnBrk="0" hangingPunct="1">
                        <a:lnSpc>
                          <a:spcPct val="100000"/>
                        </a:lnSpc>
                        <a:spcBef>
                          <a:spcPts val="0"/>
                        </a:spcBef>
                        <a:spcAft>
                          <a:spcPts val="0"/>
                        </a:spcAft>
                        <a:buClrTx/>
                        <a:buSzTx/>
                        <a:buFont typeface="+mj-lt"/>
                        <a:buAutoNum type="romanUcPeriod"/>
                        <a:tabLst/>
                        <a:defRPr/>
                      </a:pPr>
                      <a:r>
                        <a:rPr lang="pt-BR" sz="1800" b="0" kern="1200" dirty="0">
                          <a:solidFill>
                            <a:schemeClr val="tx1"/>
                          </a:solidFill>
                          <a:latin typeface="+mn-lt"/>
                          <a:ea typeface="+mn-ea"/>
                          <a:cs typeface="+mn-cs"/>
                        </a:rPr>
                        <a:t>PROGRAMAS E AÇÕES </a:t>
                      </a:r>
                    </a:p>
                  </a:txBody>
                  <a:tcPr/>
                </a:tc>
                <a:extLst>
                  <a:ext uri="{0D108BD9-81ED-4DB2-BD59-A6C34878D82A}">
                    <a16:rowId xmlns:a16="http://schemas.microsoft.com/office/drawing/2014/main" val="2536220845"/>
                  </a:ext>
                </a:extLst>
              </a:tr>
              <a:tr h="370840">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pt-BR" sz="1800" b="0" kern="1200" dirty="0">
                          <a:solidFill>
                            <a:schemeClr val="tx1"/>
                          </a:solidFill>
                          <a:latin typeface="+mn-lt"/>
                          <a:ea typeface="+mn-ea"/>
                          <a:cs typeface="+mn-cs"/>
                        </a:rPr>
                        <a:t>II.     UNIDADE RESPONSÁVEL </a:t>
                      </a:r>
                    </a:p>
                  </a:txBody>
                  <a:tcPr/>
                </a:tc>
                <a:extLst>
                  <a:ext uri="{0D108BD9-81ED-4DB2-BD59-A6C34878D82A}">
                    <a16:rowId xmlns:a16="http://schemas.microsoft.com/office/drawing/2014/main" val="1853518065"/>
                  </a:ext>
                </a:extLst>
              </a:tr>
              <a:tr h="370840">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pt-BR" sz="1800" b="0" kern="1200" dirty="0">
                          <a:solidFill>
                            <a:schemeClr val="tx1"/>
                          </a:solidFill>
                          <a:latin typeface="+mn-lt"/>
                          <a:ea typeface="+mn-ea"/>
                          <a:cs typeface="+mn-cs"/>
                        </a:rPr>
                        <a:t>III.    PRINCIPAIS METAS </a:t>
                      </a:r>
                    </a:p>
                  </a:txBody>
                  <a:tcPr/>
                </a:tc>
                <a:extLst>
                  <a:ext uri="{0D108BD9-81ED-4DB2-BD59-A6C34878D82A}">
                    <a16:rowId xmlns:a16="http://schemas.microsoft.com/office/drawing/2014/main" val="623771509"/>
                  </a:ext>
                </a:extLst>
              </a:tr>
              <a:tr h="370840">
                <a:tc>
                  <a:txBody>
                    <a:bodyPr/>
                    <a:lstStyle/>
                    <a:p>
                      <a:pPr marL="457200" lvl="1" indent="0" algn="l" defTabSz="914400" rtl="0" eaLnBrk="1" latinLnBrk="0" hangingPunct="1">
                        <a:buFont typeface="+mj-lt"/>
                        <a:buNone/>
                      </a:pPr>
                      <a:r>
                        <a:rPr lang="pt-BR" sz="1800" b="0" kern="1200" dirty="0">
                          <a:solidFill>
                            <a:schemeClr val="tx1"/>
                          </a:solidFill>
                          <a:latin typeface="+mn-lt"/>
                          <a:ea typeface="+mn-ea"/>
                          <a:cs typeface="+mn-cs"/>
                        </a:rPr>
                        <a:t>IV.    INDICADORES DE RESULTADO E IMPACTO</a:t>
                      </a:r>
                    </a:p>
                  </a:txBody>
                  <a:tcPr/>
                </a:tc>
                <a:extLst>
                  <a:ext uri="{0D108BD9-81ED-4DB2-BD59-A6C34878D82A}">
                    <a16:rowId xmlns:a16="http://schemas.microsoft.com/office/drawing/2014/main" val="2017011546"/>
                  </a:ext>
                </a:extLst>
              </a:tr>
              <a:tr h="370840">
                <a:tc>
                  <a:txBody>
                    <a:bodyPr/>
                    <a:lstStyle/>
                    <a:p>
                      <a:pPr marL="457200" lvl="1" indent="0" algn="l" defTabSz="914400" rtl="0" eaLnBrk="1" latinLnBrk="0" hangingPunct="1">
                        <a:buFont typeface="+mj-lt"/>
                        <a:buNone/>
                      </a:pPr>
                      <a:r>
                        <a:rPr lang="pt-BR" sz="1800" b="0" kern="1200" dirty="0">
                          <a:solidFill>
                            <a:schemeClr val="tx1"/>
                          </a:solidFill>
                          <a:latin typeface="+mn-lt"/>
                          <a:ea typeface="+mn-ea"/>
                          <a:cs typeface="+mn-cs"/>
                        </a:rPr>
                        <a:t>V.     PRINCIPAIS RESULTADOS</a:t>
                      </a:r>
                    </a:p>
                  </a:txBody>
                  <a:tcPr/>
                </a:tc>
                <a:extLst>
                  <a:ext uri="{0D108BD9-81ED-4DB2-BD59-A6C34878D82A}">
                    <a16:rowId xmlns:a16="http://schemas.microsoft.com/office/drawing/2014/main" val="1775375153"/>
                  </a:ext>
                </a:extLst>
              </a:tr>
              <a:tr h="370840">
                <a:tc>
                  <a:txBody>
                    <a:bodyPr/>
                    <a:lstStyle/>
                    <a:p>
                      <a:pPr marL="457200" lvl="1" indent="0" algn="l" defTabSz="914400" rtl="0" eaLnBrk="1" latinLnBrk="0" hangingPunct="1">
                        <a:buFont typeface="+mj-lt"/>
                        <a:buNone/>
                      </a:pPr>
                      <a:r>
                        <a:rPr lang="pt-BR" sz="1800" b="0" kern="1200" dirty="0">
                          <a:solidFill>
                            <a:schemeClr val="tx1"/>
                          </a:solidFill>
                          <a:latin typeface="+mn-lt"/>
                          <a:ea typeface="+mn-ea"/>
                          <a:cs typeface="+mn-cs"/>
                        </a:rPr>
                        <a:t>VI.   CARTA DE SERVIÇOS</a:t>
                      </a:r>
                    </a:p>
                  </a:txBody>
                  <a:tcPr/>
                </a:tc>
                <a:extLst>
                  <a:ext uri="{0D108BD9-81ED-4DB2-BD59-A6C34878D82A}">
                    <a16:rowId xmlns:a16="http://schemas.microsoft.com/office/drawing/2014/main" val="3768785275"/>
                  </a:ext>
                </a:extLst>
              </a:tr>
              <a:tr h="370840">
                <a:tc>
                  <a:txBody>
                    <a:bodyPr/>
                    <a:lstStyle/>
                    <a:p>
                      <a:pPr marL="457200" lvl="1" indent="0" algn="l" defTabSz="914400" rtl="0" eaLnBrk="1" latinLnBrk="0" hangingPunct="1">
                        <a:buFont typeface="+mj-lt"/>
                        <a:buNone/>
                      </a:pPr>
                      <a:r>
                        <a:rPr lang="pt-BR" sz="1800" b="0" kern="1200" dirty="0">
                          <a:solidFill>
                            <a:schemeClr val="tx1"/>
                          </a:solidFill>
                          <a:latin typeface="+mn-lt"/>
                          <a:ea typeface="+mn-ea"/>
                          <a:cs typeface="+mn-cs"/>
                        </a:rPr>
                        <a:t>VII.  RENÚNCIA DE RECEITAS</a:t>
                      </a:r>
                    </a:p>
                  </a:txBody>
                  <a:tcPr/>
                </a:tc>
                <a:extLst>
                  <a:ext uri="{0D108BD9-81ED-4DB2-BD59-A6C34878D82A}">
                    <a16:rowId xmlns:a16="http://schemas.microsoft.com/office/drawing/2014/main" val="1276238056"/>
                  </a:ext>
                </a:extLst>
              </a:tr>
              <a:tr h="370840">
                <a:tc>
                  <a:txBody>
                    <a:bodyPr/>
                    <a:lstStyle/>
                    <a:p>
                      <a:pPr marL="457200" lvl="1" indent="0" algn="l" defTabSz="914400" rtl="0" eaLnBrk="1" latinLnBrk="0" hangingPunct="1">
                        <a:buFont typeface="+mj-lt"/>
                        <a:buNone/>
                      </a:pPr>
                      <a:r>
                        <a:rPr lang="pt-BR" sz="1800" b="0" kern="1200" dirty="0">
                          <a:solidFill>
                            <a:schemeClr val="tx1"/>
                          </a:solidFill>
                          <a:latin typeface="+mn-lt"/>
                          <a:ea typeface="+mn-ea"/>
                          <a:cs typeface="+mn-cs"/>
                        </a:rPr>
                        <a:t>VIII. PROGRAMAS FINANCIADOS PELO FUNDO DE AMPARO AO TRABALHADOR (FAT) </a:t>
                      </a:r>
                    </a:p>
                  </a:txBody>
                  <a:tcPr/>
                </a:tc>
                <a:extLst>
                  <a:ext uri="{0D108BD9-81ED-4DB2-BD59-A6C34878D82A}">
                    <a16:rowId xmlns:a16="http://schemas.microsoft.com/office/drawing/2014/main" val="3361465857"/>
                  </a:ext>
                </a:extLst>
              </a:tr>
            </a:tbl>
          </a:graphicData>
        </a:graphic>
      </p:graphicFrame>
      <p:sp>
        <p:nvSpPr>
          <p:cNvPr id="7" name="Chave Esquerda 6">
            <a:extLst>
              <a:ext uri="{FF2B5EF4-FFF2-40B4-BE49-F238E27FC236}">
                <a16:creationId xmlns:a16="http://schemas.microsoft.com/office/drawing/2014/main" id="{4FADCA4A-7C75-445F-A7AD-414687BCF397}"/>
              </a:ext>
            </a:extLst>
          </p:cNvPr>
          <p:cNvSpPr/>
          <p:nvPr/>
        </p:nvSpPr>
        <p:spPr>
          <a:xfrm>
            <a:off x="2008722" y="5647174"/>
            <a:ext cx="45719" cy="743946"/>
          </a:xfrm>
          <a:prstGeom prst="leftBrace">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pt-BR"/>
          </a:p>
        </p:txBody>
      </p:sp>
    </p:spTree>
    <p:extLst>
      <p:ext uri="{BB962C8B-B14F-4D97-AF65-F5344CB8AC3E}">
        <p14:creationId xmlns:p14="http://schemas.microsoft.com/office/powerpoint/2010/main" val="1068906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FCB282CB-9D23-4C58-8E5B-1475A235EACC}"/>
              </a:ext>
            </a:extLst>
          </p:cNvPr>
          <p:cNvSpPr/>
          <p:nvPr/>
        </p:nvSpPr>
        <p:spPr>
          <a:xfrm>
            <a:off x="344993" y="997565"/>
            <a:ext cx="11505363" cy="3385542"/>
          </a:xfrm>
          <a:prstGeom prst="rect">
            <a:avLst/>
          </a:prstGeom>
        </p:spPr>
        <p:txBody>
          <a:bodyPr wrap="square">
            <a:spAutoFit/>
          </a:bodyPr>
          <a:lstStyle/>
          <a:p>
            <a:r>
              <a:rPr lang="pt-BR" sz="4000" b="1" dirty="0">
                <a:ln/>
                <a:solidFill>
                  <a:schemeClr val="accent4"/>
                </a:solidFill>
                <a:effectLst>
                  <a:outerShdw blurRad="38100" dist="38100" dir="2700000" algn="tl">
                    <a:srgbClr val="000000">
                      <a:alpha val="43137"/>
                    </a:srgbClr>
                  </a:outerShdw>
                </a:effectLst>
              </a:rPr>
              <a:t>3. PARTICIPAÇÃO SOCIAL</a:t>
            </a:r>
          </a:p>
          <a:p>
            <a:pPr algn="just"/>
            <a:endParaRPr lang="pt-BR" sz="2400" b="1" dirty="0">
              <a:solidFill>
                <a:schemeClr val="bg1"/>
              </a:solidFill>
            </a:endParaRPr>
          </a:p>
          <a:p>
            <a:pPr algn="just"/>
            <a:endParaRPr lang="pt-BR" sz="2200" dirty="0">
              <a:solidFill>
                <a:schemeClr val="bg1"/>
              </a:solidFill>
            </a:endParaRPr>
          </a:p>
          <a:p>
            <a:pPr algn="just"/>
            <a:endParaRPr lang="pt-BR" sz="2200" dirty="0">
              <a:solidFill>
                <a:schemeClr val="bg1"/>
              </a:solidFill>
            </a:endParaRPr>
          </a:p>
          <a:p>
            <a:pPr algn="just"/>
            <a:endParaRPr lang="pt-BR" sz="2200" dirty="0">
              <a:solidFill>
                <a:schemeClr val="bg1"/>
              </a:solidFill>
            </a:endParaRPr>
          </a:p>
          <a:p>
            <a:pPr algn="just"/>
            <a:endParaRPr lang="pt-BR" sz="2200" dirty="0">
              <a:solidFill>
                <a:schemeClr val="bg1"/>
              </a:solidFill>
            </a:endParaRPr>
          </a:p>
          <a:p>
            <a:pPr algn="just"/>
            <a:endParaRPr lang="pt-BR" sz="2200" dirty="0">
              <a:solidFill>
                <a:schemeClr val="bg1"/>
              </a:solidFill>
            </a:endParaRPr>
          </a:p>
          <a:p>
            <a:pPr algn="just"/>
            <a:endParaRPr lang="pt-BR" sz="1000" dirty="0">
              <a:solidFill>
                <a:schemeClr val="bg1"/>
              </a:solidFill>
            </a:endParaRPr>
          </a:p>
          <a:p>
            <a:pPr algn="just"/>
            <a:endParaRPr lang="pt-BR" sz="1000" dirty="0">
              <a:solidFill>
                <a:schemeClr val="bg1"/>
              </a:solidFill>
            </a:endParaRPr>
          </a:p>
          <a:p>
            <a:pPr algn="just"/>
            <a:r>
              <a:rPr lang="pt-BR" sz="1000" dirty="0">
                <a:solidFill>
                  <a:schemeClr val="bg1"/>
                </a:solidFill>
              </a:rPr>
              <a:t> </a:t>
            </a:r>
          </a:p>
          <a:p>
            <a:pPr algn="just"/>
            <a:endParaRPr lang="pt-BR" sz="1000" dirty="0">
              <a:solidFill>
                <a:schemeClr val="bg1"/>
              </a:solidFill>
            </a:endParaRPr>
          </a:p>
        </p:txBody>
      </p:sp>
      <p:sp>
        <p:nvSpPr>
          <p:cNvPr id="3" name="CaixaDeTexto 2">
            <a:extLst>
              <a:ext uri="{FF2B5EF4-FFF2-40B4-BE49-F238E27FC236}">
                <a16:creationId xmlns:a16="http://schemas.microsoft.com/office/drawing/2014/main" id="{DC0792E6-4CCC-4B07-9BCC-54DCF376EE2E}"/>
              </a:ext>
            </a:extLst>
          </p:cNvPr>
          <p:cNvSpPr txBox="1"/>
          <p:nvPr/>
        </p:nvSpPr>
        <p:spPr>
          <a:xfrm>
            <a:off x="341644" y="2083960"/>
            <a:ext cx="11404879" cy="1107996"/>
          </a:xfrm>
          <a:prstGeom prst="rect">
            <a:avLst/>
          </a:prstGeom>
          <a:solidFill>
            <a:schemeClr val="bg2">
              <a:lumMod val="10000"/>
            </a:schemeClr>
          </a:solidFill>
          <a:scene3d>
            <a:camera prst="orthographicFront"/>
            <a:lightRig rig="threePt" dir="t"/>
          </a:scene3d>
          <a:sp3d>
            <a:bevelT w="165100" prst="coolSlant"/>
          </a:sp3d>
        </p:spPr>
        <p:style>
          <a:lnRef idx="0">
            <a:schemeClr val="dk1"/>
          </a:lnRef>
          <a:fillRef idx="3">
            <a:schemeClr val="dk1"/>
          </a:fillRef>
          <a:effectRef idx="3">
            <a:schemeClr val="dk1"/>
          </a:effectRef>
          <a:fontRef idx="minor">
            <a:schemeClr val="lt1"/>
          </a:fontRef>
        </p:style>
        <p:txBody>
          <a:bodyPr wrap="square" rtlCol="0">
            <a:spAutoFit/>
          </a:bodyPr>
          <a:lstStyle>
            <a:defPPr>
              <a:defRPr lang="pt-BR"/>
            </a:defPPr>
            <a:lvl1pPr algn="just">
              <a:defRPr sz="2200">
                <a:solidFill>
                  <a:schemeClr val="accent4">
                    <a:lumMod val="60000"/>
                    <a:lumOff val="40000"/>
                  </a:schemeClr>
                </a:solidFill>
              </a:defRPr>
            </a:lvl1pPr>
          </a:lstStyle>
          <a:p>
            <a:r>
              <a:rPr lang="pt-BR" i="1" dirty="0"/>
              <a:t>“Nesta seção, são divulgadas informações referentes à realização de audiências públicas, consultas públicas ou outras formas de incentivo à participação popular, realizadas pelo (a) [nome do órgão ou entidade]”</a:t>
            </a:r>
          </a:p>
        </p:txBody>
      </p:sp>
      <p:graphicFrame>
        <p:nvGraphicFramePr>
          <p:cNvPr id="4" name="Tabela 3">
            <a:extLst>
              <a:ext uri="{FF2B5EF4-FFF2-40B4-BE49-F238E27FC236}">
                <a16:creationId xmlns:a16="http://schemas.microsoft.com/office/drawing/2014/main" id="{2162947E-F0CA-4955-AECD-F75D38468370}"/>
              </a:ext>
            </a:extLst>
          </p:cNvPr>
          <p:cNvGraphicFramePr>
            <a:graphicFrameLocks noGrp="1"/>
          </p:cNvGraphicFramePr>
          <p:nvPr>
            <p:extLst>
              <p:ext uri="{D42A27DB-BD31-4B8C-83A1-F6EECF244321}">
                <p14:modId xmlns:p14="http://schemas.microsoft.com/office/powerpoint/2010/main" val="2746890292"/>
              </p:ext>
            </p:extLst>
          </p:nvPr>
        </p:nvGraphicFramePr>
        <p:xfrm>
          <a:off x="1841150" y="3666045"/>
          <a:ext cx="7704784" cy="2225040"/>
        </p:xfrm>
        <a:graphic>
          <a:graphicData uri="http://schemas.openxmlformats.org/drawingml/2006/table">
            <a:tbl>
              <a:tblPr firstRow="1" bandRow="1">
                <a:tableStyleId>{5C22544A-7EE6-4342-B048-85BDC9FD1C3A}</a:tableStyleId>
              </a:tblPr>
              <a:tblGrid>
                <a:gridCol w="7704784">
                  <a:extLst>
                    <a:ext uri="{9D8B030D-6E8A-4147-A177-3AD203B41FA5}">
                      <a16:colId xmlns:a16="http://schemas.microsoft.com/office/drawing/2014/main" val="716166341"/>
                    </a:ext>
                  </a:extLst>
                </a:gridCol>
              </a:tblGrid>
              <a:tr h="370840">
                <a:tc>
                  <a:txBody>
                    <a:bodyPr/>
                    <a:lstStyle/>
                    <a:p>
                      <a:pPr algn="ctr"/>
                      <a:r>
                        <a:rPr lang="pt-BR" dirty="0"/>
                        <a:t>ITEM</a:t>
                      </a:r>
                    </a:p>
                  </a:txBody>
                  <a:tcPr/>
                </a:tc>
                <a:extLst>
                  <a:ext uri="{0D108BD9-81ED-4DB2-BD59-A6C34878D82A}">
                    <a16:rowId xmlns:a16="http://schemas.microsoft.com/office/drawing/2014/main" val="777124144"/>
                  </a:ext>
                </a:extLst>
              </a:tr>
              <a:tr h="37084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pt-BR" sz="1800" dirty="0">
                          <a:solidFill>
                            <a:schemeClr val="tx1"/>
                          </a:solidFill>
                        </a:rPr>
                        <a:t>I.     OUVIDORIA</a:t>
                      </a:r>
                    </a:p>
                  </a:txBody>
                  <a:tcPr/>
                </a:tc>
                <a:extLst>
                  <a:ext uri="{0D108BD9-81ED-4DB2-BD59-A6C34878D82A}">
                    <a16:rowId xmlns:a16="http://schemas.microsoft.com/office/drawing/2014/main" val="3377553412"/>
                  </a:ext>
                </a:extLst>
              </a:tr>
              <a:tr h="37084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pt-BR" sz="1800" dirty="0">
                          <a:solidFill>
                            <a:schemeClr val="tx1"/>
                          </a:solidFill>
                        </a:rPr>
                        <a:t>II.    AUDIÊNCIAS E CONSULTAS PÚBLICAS</a:t>
                      </a:r>
                      <a:endParaRPr lang="pt-BR" sz="800" dirty="0">
                        <a:solidFill>
                          <a:schemeClr val="tx1"/>
                        </a:solidFill>
                      </a:endParaRPr>
                    </a:p>
                  </a:txBody>
                  <a:tcPr/>
                </a:tc>
                <a:extLst>
                  <a:ext uri="{0D108BD9-81ED-4DB2-BD59-A6C34878D82A}">
                    <a16:rowId xmlns:a16="http://schemas.microsoft.com/office/drawing/2014/main" val="1958566245"/>
                  </a:ext>
                </a:extLst>
              </a:tr>
              <a:tr h="37084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pt-BR" sz="1800" dirty="0">
                          <a:solidFill>
                            <a:schemeClr val="tx1"/>
                          </a:solidFill>
                        </a:rPr>
                        <a:t>III.   CONSELHOS E ÓRGÃOS COLEGIADOS</a:t>
                      </a:r>
                    </a:p>
                  </a:txBody>
                  <a:tcPr/>
                </a:tc>
                <a:extLst>
                  <a:ext uri="{0D108BD9-81ED-4DB2-BD59-A6C34878D82A}">
                    <a16:rowId xmlns:a16="http://schemas.microsoft.com/office/drawing/2014/main" val="2325472707"/>
                  </a:ext>
                </a:extLst>
              </a:tr>
              <a:tr h="37084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pt-BR" sz="1800" dirty="0">
                          <a:solidFill>
                            <a:schemeClr val="tx1"/>
                          </a:solidFill>
                        </a:rPr>
                        <a:t>IV.   CONFERÊNCIAS</a:t>
                      </a:r>
                    </a:p>
                  </a:txBody>
                  <a:tcPr/>
                </a:tc>
                <a:extLst>
                  <a:ext uri="{0D108BD9-81ED-4DB2-BD59-A6C34878D82A}">
                    <a16:rowId xmlns:a16="http://schemas.microsoft.com/office/drawing/2014/main" val="3309945345"/>
                  </a:ext>
                </a:extLst>
              </a:tr>
              <a:tr h="37084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pt-BR" sz="1800" dirty="0">
                          <a:solidFill>
                            <a:schemeClr val="tx1"/>
                          </a:solidFill>
                        </a:rPr>
                        <a:t>V.    OUTRAS AÇÕES</a:t>
                      </a:r>
                    </a:p>
                  </a:txBody>
                  <a:tcPr/>
                </a:tc>
                <a:extLst>
                  <a:ext uri="{0D108BD9-81ED-4DB2-BD59-A6C34878D82A}">
                    <a16:rowId xmlns:a16="http://schemas.microsoft.com/office/drawing/2014/main" val="3306761675"/>
                  </a:ext>
                </a:extLst>
              </a:tr>
            </a:tbl>
          </a:graphicData>
        </a:graphic>
      </p:graphicFrame>
    </p:spTree>
    <p:extLst>
      <p:ext uri="{BB962C8B-B14F-4D97-AF65-F5344CB8AC3E}">
        <p14:creationId xmlns:p14="http://schemas.microsoft.com/office/powerpoint/2010/main" val="1276691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1CD4C296-FFF8-452F-8735-0C85AC78F95E}"/>
              </a:ext>
            </a:extLst>
          </p:cNvPr>
          <p:cNvSpPr/>
          <p:nvPr/>
        </p:nvSpPr>
        <p:spPr>
          <a:xfrm>
            <a:off x="765543" y="1083581"/>
            <a:ext cx="10324214" cy="707886"/>
          </a:xfrm>
          <a:prstGeom prst="rect">
            <a:avLst/>
          </a:prstGeom>
        </p:spPr>
        <p:txBody>
          <a:bodyPr wrap="square">
            <a:spAutoFit/>
          </a:bodyPr>
          <a:lstStyle/>
          <a:p>
            <a:r>
              <a:rPr lang="pt-BR" sz="4000" b="1" dirty="0">
                <a:ln/>
                <a:solidFill>
                  <a:schemeClr val="accent4"/>
                </a:solidFill>
                <a:effectLst>
                  <a:outerShdw blurRad="38100" dist="38100" dir="2700000" algn="tl">
                    <a:srgbClr val="000000">
                      <a:alpha val="43137"/>
                    </a:srgbClr>
                  </a:outerShdw>
                </a:effectLst>
              </a:rPr>
              <a:t>4. AUDITORIAS</a:t>
            </a:r>
            <a:endParaRPr lang="pt-BR" sz="2200" dirty="0">
              <a:solidFill>
                <a:schemeClr val="bg1"/>
              </a:solidFill>
            </a:endParaRPr>
          </a:p>
        </p:txBody>
      </p:sp>
      <p:sp>
        <p:nvSpPr>
          <p:cNvPr id="3" name="CaixaDeTexto 2">
            <a:extLst>
              <a:ext uri="{FF2B5EF4-FFF2-40B4-BE49-F238E27FC236}">
                <a16:creationId xmlns:a16="http://schemas.microsoft.com/office/drawing/2014/main" id="{E310FA83-8AB6-4491-BA10-9D039E842D32}"/>
              </a:ext>
            </a:extLst>
          </p:cNvPr>
          <p:cNvSpPr txBox="1"/>
          <p:nvPr/>
        </p:nvSpPr>
        <p:spPr>
          <a:xfrm>
            <a:off x="731856" y="2060491"/>
            <a:ext cx="10954377" cy="769441"/>
          </a:xfrm>
          <a:prstGeom prst="rect">
            <a:avLst/>
          </a:prstGeom>
          <a:solidFill>
            <a:schemeClr val="bg2">
              <a:lumMod val="10000"/>
            </a:schemeClr>
          </a:solidFill>
          <a:scene3d>
            <a:camera prst="orthographicFront"/>
            <a:lightRig rig="threePt" dir="t"/>
          </a:scene3d>
          <a:sp3d>
            <a:bevelT w="165100" prst="coolSlant"/>
          </a:sp3d>
        </p:spPr>
        <p:style>
          <a:lnRef idx="0">
            <a:schemeClr val="dk1"/>
          </a:lnRef>
          <a:fillRef idx="3">
            <a:schemeClr val="dk1"/>
          </a:fillRef>
          <a:effectRef idx="3">
            <a:schemeClr val="dk1"/>
          </a:effectRef>
          <a:fontRef idx="minor">
            <a:schemeClr val="lt1"/>
          </a:fontRef>
        </p:style>
        <p:txBody>
          <a:bodyPr wrap="square" rtlCol="0">
            <a:spAutoFit/>
          </a:bodyPr>
          <a:lstStyle>
            <a:defPPr>
              <a:defRPr lang="pt-BR"/>
            </a:defPPr>
            <a:lvl1pPr algn="just">
              <a:defRPr sz="2200">
                <a:solidFill>
                  <a:schemeClr val="accent4">
                    <a:lumMod val="60000"/>
                    <a:lumOff val="40000"/>
                  </a:schemeClr>
                </a:solidFill>
              </a:defRPr>
            </a:lvl1pPr>
          </a:lstStyle>
          <a:p>
            <a:r>
              <a:rPr lang="pt-BR" i="1" dirty="0"/>
              <a:t>“Nesta seção, são divulgadas informações referentes ao resultado de inspeções, auditorias, prestações e tomada de contas realizadas no (a) [nome do órgão ou entidade]”</a:t>
            </a:r>
          </a:p>
        </p:txBody>
      </p:sp>
      <p:graphicFrame>
        <p:nvGraphicFramePr>
          <p:cNvPr id="5" name="Tabela 4">
            <a:extLst>
              <a:ext uri="{FF2B5EF4-FFF2-40B4-BE49-F238E27FC236}">
                <a16:creationId xmlns:a16="http://schemas.microsoft.com/office/drawing/2014/main" id="{DFDEB6EE-34D5-4FA7-AE1B-BF2FE5363C1B}"/>
              </a:ext>
            </a:extLst>
          </p:cNvPr>
          <p:cNvGraphicFramePr>
            <a:graphicFrameLocks noGrp="1"/>
          </p:cNvGraphicFramePr>
          <p:nvPr>
            <p:extLst>
              <p:ext uri="{D42A27DB-BD31-4B8C-83A1-F6EECF244321}">
                <p14:modId xmlns:p14="http://schemas.microsoft.com/office/powerpoint/2010/main" val="1786229665"/>
              </p:ext>
            </p:extLst>
          </p:nvPr>
        </p:nvGraphicFramePr>
        <p:xfrm>
          <a:off x="765543" y="3098956"/>
          <a:ext cx="10954376" cy="2123440"/>
        </p:xfrm>
        <a:graphic>
          <a:graphicData uri="http://schemas.openxmlformats.org/drawingml/2006/table">
            <a:tbl>
              <a:tblPr firstRow="1" bandRow="1">
                <a:tableStyleId>{5C22544A-7EE6-4342-B048-85BDC9FD1C3A}</a:tableStyleId>
              </a:tblPr>
              <a:tblGrid>
                <a:gridCol w="5477188">
                  <a:extLst>
                    <a:ext uri="{9D8B030D-6E8A-4147-A177-3AD203B41FA5}">
                      <a16:colId xmlns:a16="http://schemas.microsoft.com/office/drawing/2014/main" val="692081903"/>
                    </a:ext>
                  </a:extLst>
                </a:gridCol>
                <a:gridCol w="5477188">
                  <a:extLst>
                    <a:ext uri="{9D8B030D-6E8A-4147-A177-3AD203B41FA5}">
                      <a16:colId xmlns:a16="http://schemas.microsoft.com/office/drawing/2014/main" val="487495377"/>
                    </a:ext>
                  </a:extLst>
                </a:gridCol>
              </a:tblGrid>
              <a:tr h="370840">
                <a:tc>
                  <a:txBody>
                    <a:bodyPr/>
                    <a:lstStyle/>
                    <a:p>
                      <a:pPr algn="ctr"/>
                      <a:r>
                        <a:rPr lang="pt-BR" dirty="0">
                          <a:solidFill>
                            <a:schemeClr val="bg1"/>
                          </a:solidFill>
                        </a:rPr>
                        <a:t>ITEM</a:t>
                      </a:r>
                    </a:p>
                  </a:txBody>
                  <a:tcPr/>
                </a:tc>
                <a:tc>
                  <a:txBody>
                    <a:bodyPr/>
                    <a:lstStyle/>
                    <a:p>
                      <a:pPr algn="ctr"/>
                      <a:r>
                        <a:rPr lang="pt-BR" dirty="0">
                          <a:solidFill>
                            <a:schemeClr val="bg1"/>
                          </a:solidFill>
                        </a:rPr>
                        <a:t>OBSERVAÇÃO</a:t>
                      </a:r>
                    </a:p>
                  </a:txBody>
                  <a:tcPr/>
                </a:tc>
                <a:extLst>
                  <a:ext uri="{0D108BD9-81ED-4DB2-BD59-A6C34878D82A}">
                    <a16:rowId xmlns:a16="http://schemas.microsoft.com/office/drawing/2014/main" val="25173151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dirty="0">
                          <a:solidFill>
                            <a:schemeClr val="tx1"/>
                          </a:solidFill>
                        </a:rPr>
                        <a:t>I.     RELATÓRIOS DE GESTÃO</a:t>
                      </a:r>
                    </a:p>
                  </a:txBody>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BR" dirty="0">
                        <a:solidFill>
                          <a:schemeClr val="bg1"/>
                        </a:solidFill>
                        <a:effectLst>
                          <a:outerShdw blurRad="38100" dist="38100" dir="2700000" algn="tl">
                            <a:srgbClr val="000000">
                              <a:alpha val="43137"/>
                            </a:srgbClr>
                          </a:outerShdw>
                        </a:effectLs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pt-BR" sz="1800" kern="1200" dirty="0">
                          <a:solidFill>
                            <a:schemeClr val="tx1"/>
                          </a:solidFill>
                          <a:latin typeface="+mn-lt"/>
                          <a:ea typeface="+mn-ea"/>
                          <a:cs typeface="+mn-cs"/>
                        </a:rPr>
                        <a:t>É importante informar quais unidades jurisdicionadas terão processos de contas ordinárias julgados, conforme a Decisão Normativa do TCU.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800" dirty="0">
                        <a:solidFill>
                          <a:schemeClr val="tx1"/>
                        </a:solidFill>
                      </a:endParaRPr>
                    </a:p>
                  </a:txBody>
                  <a:tcPr/>
                </a:tc>
                <a:extLst>
                  <a:ext uri="{0D108BD9-81ED-4DB2-BD59-A6C34878D82A}">
                    <a16:rowId xmlns:a16="http://schemas.microsoft.com/office/drawing/2014/main" val="14360731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dirty="0">
                          <a:solidFill>
                            <a:schemeClr val="tx1"/>
                          </a:solidFill>
                        </a:rPr>
                        <a:t>II.    RELATÓRIOS E CERTIFICADOS DE AUDITORIA   </a:t>
                      </a: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BR" sz="1800" dirty="0">
                        <a:solidFill>
                          <a:schemeClr val="tx1"/>
                        </a:solidFill>
                      </a:endParaRPr>
                    </a:p>
                  </a:txBody>
                  <a:tcPr/>
                </a:tc>
                <a:extLst>
                  <a:ext uri="{0D108BD9-81ED-4DB2-BD59-A6C34878D82A}">
                    <a16:rowId xmlns:a16="http://schemas.microsoft.com/office/drawing/2014/main" val="37754094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dirty="0">
                          <a:solidFill>
                            <a:schemeClr val="tx1"/>
                          </a:solidFill>
                        </a:rPr>
                        <a:t>III.   PROCESSOS DE AUDITORIAS ANUAIS DE CONTAS </a:t>
                      </a: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BR" sz="1800" dirty="0">
                        <a:solidFill>
                          <a:schemeClr val="tx1"/>
                        </a:solidFill>
                      </a:endParaRPr>
                    </a:p>
                  </a:txBody>
                  <a:tcPr/>
                </a:tc>
                <a:extLst>
                  <a:ext uri="{0D108BD9-81ED-4DB2-BD59-A6C34878D82A}">
                    <a16:rowId xmlns:a16="http://schemas.microsoft.com/office/drawing/2014/main" val="194135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dirty="0">
                          <a:solidFill>
                            <a:schemeClr val="tx1"/>
                          </a:solidFill>
                        </a:rPr>
                        <a:t>IV.   RELATÓRIO ANUAL DE ATIVIDADES DE AUDITORIA INTERNA (RAINT)</a:t>
                      </a: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BR" sz="1800" dirty="0">
                        <a:solidFill>
                          <a:schemeClr val="tx1"/>
                        </a:solidFill>
                      </a:endParaRPr>
                    </a:p>
                  </a:txBody>
                  <a:tcPr/>
                </a:tc>
                <a:extLst>
                  <a:ext uri="{0D108BD9-81ED-4DB2-BD59-A6C34878D82A}">
                    <a16:rowId xmlns:a16="http://schemas.microsoft.com/office/drawing/2014/main" val="1076459740"/>
                  </a:ext>
                </a:extLst>
              </a:tr>
            </a:tbl>
          </a:graphicData>
        </a:graphic>
      </p:graphicFrame>
    </p:spTree>
    <p:extLst>
      <p:ext uri="{BB962C8B-B14F-4D97-AF65-F5344CB8AC3E}">
        <p14:creationId xmlns:p14="http://schemas.microsoft.com/office/powerpoint/2010/main" val="980266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FE8F1A4C-9E75-4995-AE32-515032C9AA0F}"/>
              </a:ext>
            </a:extLst>
          </p:cNvPr>
          <p:cNvSpPr/>
          <p:nvPr/>
        </p:nvSpPr>
        <p:spPr>
          <a:xfrm>
            <a:off x="616687" y="853888"/>
            <a:ext cx="11300658" cy="707886"/>
          </a:xfrm>
          <a:prstGeom prst="rect">
            <a:avLst/>
          </a:prstGeom>
        </p:spPr>
        <p:txBody>
          <a:bodyPr wrap="square">
            <a:spAutoFit/>
          </a:bodyPr>
          <a:lstStyle/>
          <a:p>
            <a:r>
              <a:rPr lang="pt-BR" sz="4000" b="1" dirty="0">
                <a:ln/>
                <a:solidFill>
                  <a:schemeClr val="accent4"/>
                </a:solidFill>
                <a:effectLst>
                  <a:outerShdw blurRad="38100" dist="38100" dir="2700000" algn="tl">
                    <a:srgbClr val="000000">
                      <a:alpha val="43137"/>
                    </a:srgbClr>
                  </a:outerShdw>
                </a:effectLst>
              </a:rPr>
              <a:t>5. CONVÊNIOS E TRANSFERÊNCIAS </a:t>
            </a:r>
            <a:endParaRPr lang="pt-BR" sz="1600" dirty="0"/>
          </a:p>
        </p:txBody>
      </p:sp>
      <p:sp>
        <p:nvSpPr>
          <p:cNvPr id="3" name="CaixaDeTexto 2">
            <a:extLst>
              <a:ext uri="{FF2B5EF4-FFF2-40B4-BE49-F238E27FC236}">
                <a16:creationId xmlns:a16="http://schemas.microsoft.com/office/drawing/2014/main" id="{388B1AA2-4DD6-4E29-BDEF-E0A4A6E6195A}"/>
              </a:ext>
            </a:extLst>
          </p:cNvPr>
          <p:cNvSpPr txBox="1"/>
          <p:nvPr/>
        </p:nvSpPr>
        <p:spPr>
          <a:xfrm>
            <a:off x="685156" y="1858945"/>
            <a:ext cx="10821687" cy="769441"/>
          </a:xfrm>
          <a:prstGeom prst="rect">
            <a:avLst/>
          </a:prstGeom>
          <a:solidFill>
            <a:schemeClr val="bg2">
              <a:lumMod val="10000"/>
            </a:schemeClr>
          </a:solidFill>
          <a:scene3d>
            <a:camera prst="orthographicFront"/>
            <a:lightRig rig="threePt" dir="t"/>
          </a:scene3d>
          <a:sp3d>
            <a:bevelT w="165100" prst="coolSlant"/>
          </a:sp3d>
        </p:spPr>
        <p:style>
          <a:lnRef idx="0">
            <a:schemeClr val="dk1"/>
          </a:lnRef>
          <a:fillRef idx="3">
            <a:schemeClr val="dk1"/>
          </a:fillRef>
          <a:effectRef idx="3">
            <a:schemeClr val="dk1"/>
          </a:effectRef>
          <a:fontRef idx="minor">
            <a:schemeClr val="lt1"/>
          </a:fontRef>
        </p:style>
        <p:txBody>
          <a:bodyPr wrap="square" rtlCol="0">
            <a:spAutoFit/>
          </a:bodyPr>
          <a:lstStyle>
            <a:defPPr>
              <a:defRPr lang="pt-BR"/>
            </a:defPPr>
            <a:lvl1pPr algn="just">
              <a:defRPr sz="2200">
                <a:solidFill>
                  <a:schemeClr val="accent4">
                    <a:lumMod val="60000"/>
                    <a:lumOff val="40000"/>
                  </a:schemeClr>
                </a:solidFill>
              </a:defRPr>
            </a:lvl1pPr>
          </a:lstStyle>
          <a:p>
            <a:r>
              <a:rPr lang="pt-BR" i="1" dirty="0"/>
              <a:t>“Nesta seção, são divulgadas informações sobre os repasses e transferências de recursos financeiros efetuados pelo (a) [nome do órgão ou entidade]”</a:t>
            </a:r>
          </a:p>
        </p:txBody>
      </p:sp>
      <p:graphicFrame>
        <p:nvGraphicFramePr>
          <p:cNvPr id="4" name="Tabela 3">
            <a:extLst>
              <a:ext uri="{FF2B5EF4-FFF2-40B4-BE49-F238E27FC236}">
                <a16:creationId xmlns:a16="http://schemas.microsoft.com/office/drawing/2014/main" id="{9984519F-2E4C-4494-A616-C7442B4125A3}"/>
              </a:ext>
            </a:extLst>
          </p:cNvPr>
          <p:cNvGraphicFramePr>
            <a:graphicFrameLocks noGrp="1"/>
          </p:cNvGraphicFramePr>
          <p:nvPr>
            <p:extLst>
              <p:ext uri="{D42A27DB-BD31-4B8C-83A1-F6EECF244321}">
                <p14:modId xmlns:p14="http://schemas.microsoft.com/office/powerpoint/2010/main" val="1112331977"/>
              </p:ext>
            </p:extLst>
          </p:nvPr>
        </p:nvGraphicFramePr>
        <p:xfrm>
          <a:off x="685156" y="3429000"/>
          <a:ext cx="10821686" cy="1752600"/>
        </p:xfrm>
        <a:graphic>
          <a:graphicData uri="http://schemas.openxmlformats.org/drawingml/2006/table">
            <a:tbl>
              <a:tblPr firstRow="1" bandRow="1">
                <a:tableStyleId>{5C22544A-7EE6-4342-B048-85BDC9FD1C3A}</a:tableStyleId>
              </a:tblPr>
              <a:tblGrid>
                <a:gridCol w="5410843">
                  <a:extLst>
                    <a:ext uri="{9D8B030D-6E8A-4147-A177-3AD203B41FA5}">
                      <a16:colId xmlns:a16="http://schemas.microsoft.com/office/drawing/2014/main" val="2315227615"/>
                    </a:ext>
                  </a:extLst>
                </a:gridCol>
                <a:gridCol w="5410843">
                  <a:extLst>
                    <a:ext uri="{9D8B030D-6E8A-4147-A177-3AD203B41FA5}">
                      <a16:colId xmlns:a16="http://schemas.microsoft.com/office/drawing/2014/main" val="1532209569"/>
                    </a:ext>
                  </a:extLst>
                </a:gridCol>
              </a:tblGrid>
              <a:tr h="370840">
                <a:tc>
                  <a:txBody>
                    <a:bodyPr/>
                    <a:lstStyle/>
                    <a:p>
                      <a:pPr algn="ctr"/>
                      <a:r>
                        <a:rPr lang="pt-BR" dirty="0">
                          <a:solidFill>
                            <a:schemeClr val="bg1"/>
                          </a:solidFill>
                        </a:rPr>
                        <a:t>ITEM</a:t>
                      </a:r>
                    </a:p>
                  </a:txBody>
                  <a:tcPr/>
                </a:tc>
                <a:tc>
                  <a:txBody>
                    <a:bodyPr/>
                    <a:lstStyle/>
                    <a:p>
                      <a:pPr algn="ctr"/>
                      <a:r>
                        <a:rPr lang="pt-BR" dirty="0">
                          <a:solidFill>
                            <a:schemeClr val="bg1"/>
                          </a:solidFill>
                        </a:rPr>
                        <a:t>LINK + PASSO-A-PASSO</a:t>
                      </a:r>
                    </a:p>
                  </a:txBody>
                  <a:tcPr/>
                </a:tc>
                <a:extLst>
                  <a:ext uri="{0D108BD9-81ED-4DB2-BD59-A6C34878D82A}">
                    <a16:rowId xmlns:a16="http://schemas.microsoft.com/office/drawing/2014/main" val="3629310658"/>
                  </a:ext>
                </a:extLst>
              </a:tr>
              <a:tr h="37084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pt-BR" sz="1800" dirty="0">
                          <a:solidFill>
                            <a:schemeClr val="tx1"/>
                          </a:solidFill>
                        </a:rPr>
                        <a:t>I.     CONVÊNIOS </a:t>
                      </a:r>
                    </a:p>
                  </a:txBody>
                  <a:tcPr/>
                </a:tc>
                <a:tc rowSpan="3">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pt-BR" dirty="0">
                          <a:solidFill>
                            <a:schemeClr val="tx1"/>
                          </a:solidFill>
                        </a:rPr>
                        <a:t>Portal da Transparência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pt-BR" dirty="0">
                        <a:solidFill>
                          <a:schemeClr val="tx1"/>
                        </a:solidFill>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pt-BR" dirty="0">
                          <a:solidFill>
                            <a:schemeClr val="tx1"/>
                          </a:solidFill>
                        </a:rPr>
                        <a:t>Sistema de Gestão de Convênios e Contratos de Repasse do Governo Federal (SICONV)</a:t>
                      </a:r>
                      <a:endParaRPr lang="pt-BR" sz="1800" dirty="0">
                        <a:solidFill>
                          <a:schemeClr val="tx1"/>
                        </a:solidFill>
                      </a:endParaRPr>
                    </a:p>
                  </a:txBody>
                  <a:tcPr/>
                </a:tc>
                <a:extLst>
                  <a:ext uri="{0D108BD9-81ED-4DB2-BD59-A6C34878D82A}">
                    <a16:rowId xmlns:a16="http://schemas.microsoft.com/office/drawing/2014/main" val="2144769898"/>
                  </a:ext>
                </a:extLst>
              </a:tr>
              <a:tr h="37084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pt-BR" sz="1800" dirty="0">
                          <a:solidFill>
                            <a:schemeClr val="tx1"/>
                          </a:solidFill>
                        </a:rPr>
                        <a:t>II.    CONTRATOS DE REPASSE </a:t>
                      </a:r>
                    </a:p>
                  </a:txBody>
                  <a:tcPr/>
                </a:tc>
                <a:tc vMerge="1">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lang="pt-BR" sz="1800" dirty="0">
                        <a:solidFill>
                          <a:schemeClr val="tx1"/>
                        </a:solidFill>
                      </a:endParaRPr>
                    </a:p>
                  </a:txBody>
                  <a:tcPr/>
                </a:tc>
                <a:extLst>
                  <a:ext uri="{0D108BD9-81ED-4DB2-BD59-A6C34878D82A}">
                    <a16:rowId xmlns:a16="http://schemas.microsoft.com/office/drawing/2014/main" val="4261766837"/>
                  </a:ext>
                </a:extLst>
              </a:tr>
              <a:tr h="37084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pt-BR" sz="1800" dirty="0">
                          <a:solidFill>
                            <a:schemeClr val="tx1"/>
                          </a:solidFill>
                        </a:rPr>
                        <a:t>III.   TERMOS DE COOPERAÇÃO OU INSTRUMENTOS CONGÊNERES</a:t>
                      </a:r>
                    </a:p>
                  </a:txBody>
                  <a:tcPr/>
                </a:tc>
                <a:tc vMerge="1">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lang="pt-BR" sz="1800" dirty="0">
                        <a:solidFill>
                          <a:schemeClr val="tx1"/>
                        </a:solidFill>
                      </a:endParaRPr>
                    </a:p>
                  </a:txBody>
                  <a:tcPr/>
                </a:tc>
                <a:extLst>
                  <a:ext uri="{0D108BD9-81ED-4DB2-BD59-A6C34878D82A}">
                    <a16:rowId xmlns:a16="http://schemas.microsoft.com/office/drawing/2014/main" val="1009171057"/>
                  </a:ext>
                </a:extLst>
              </a:tr>
            </a:tbl>
          </a:graphicData>
        </a:graphic>
      </p:graphicFrame>
    </p:spTree>
    <p:extLst>
      <p:ext uri="{BB962C8B-B14F-4D97-AF65-F5344CB8AC3E}">
        <p14:creationId xmlns:p14="http://schemas.microsoft.com/office/powerpoint/2010/main" val="86286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C2113B92-545A-4EE2-8EBD-FFF20B232A5E}"/>
              </a:ext>
            </a:extLst>
          </p:cNvPr>
          <p:cNvSpPr/>
          <p:nvPr/>
        </p:nvSpPr>
        <p:spPr>
          <a:xfrm>
            <a:off x="641497" y="1032065"/>
            <a:ext cx="10909004" cy="707886"/>
          </a:xfrm>
          <a:prstGeom prst="rect">
            <a:avLst/>
          </a:prstGeom>
        </p:spPr>
        <p:txBody>
          <a:bodyPr wrap="square">
            <a:spAutoFit/>
          </a:bodyPr>
          <a:lstStyle/>
          <a:p>
            <a:r>
              <a:rPr lang="pt-BR" sz="4000" b="1" dirty="0">
                <a:ln/>
                <a:solidFill>
                  <a:schemeClr val="accent4"/>
                </a:solidFill>
                <a:effectLst>
                  <a:outerShdw blurRad="38100" dist="38100" dir="2700000" algn="tl">
                    <a:srgbClr val="000000">
                      <a:alpha val="43137"/>
                    </a:srgbClr>
                  </a:outerShdw>
                </a:effectLst>
              </a:rPr>
              <a:t>6. RECEITAS E DESPESAS</a:t>
            </a:r>
            <a:endParaRPr lang="pt-BR" sz="2200" dirty="0">
              <a:solidFill>
                <a:schemeClr val="bg1"/>
              </a:solidFill>
            </a:endParaRPr>
          </a:p>
        </p:txBody>
      </p:sp>
      <p:sp>
        <p:nvSpPr>
          <p:cNvPr id="3" name="CaixaDeTexto 2">
            <a:extLst>
              <a:ext uri="{FF2B5EF4-FFF2-40B4-BE49-F238E27FC236}">
                <a16:creationId xmlns:a16="http://schemas.microsoft.com/office/drawing/2014/main" id="{41B1A0FC-EFCE-42F5-95C1-94708E057B38}"/>
              </a:ext>
            </a:extLst>
          </p:cNvPr>
          <p:cNvSpPr txBox="1"/>
          <p:nvPr/>
        </p:nvSpPr>
        <p:spPr>
          <a:xfrm>
            <a:off x="685156" y="2199755"/>
            <a:ext cx="10821687" cy="769441"/>
          </a:xfrm>
          <a:prstGeom prst="rect">
            <a:avLst/>
          </a:prstGeom>
          <a:solidFill>
            <a:schemeClr val="bg2">
              <a:lumMod val="10000"/>
            </a:schemeClr>
          </a:solidFill>
          <a:scene3d>
            <a:camera prst="orthographicFront"/>
            <a:lightRig rig="threePt" dir="t"/>
          </a:scene3d>
          <a:sp3d>
            <a:bevelT w="165100" prst="coolSlant"/>
          </a:sp3d>
        </p:spPr>
        <p:style>
          <a:lnRef idx="0">
            <a:schemeClr val="dk1"/>
          </a:lnRef>
          <a:fillRef idx="3">
            <a:schemeClr val="dk1"/>
          </a:fillRef>
          <a:effectRef idx="3">
            <a:schemeClr val="dk1"/>
          </a:effectRef>
          <a:fontRef idx="minor">
            <a:schemeClr val="lt1"/>
          </a:fontRef>
        </p:style>
        <p:txBody>
          <a:bodyPr wrap="square" rtlCol="0">
            <a:spAutoFit/>
          </a:bodyPr>
          <a:lstStyle>
            <a:defPPr>
              <a:defRPr lang="pt-BR"/>
            </a:defPPr>
            <a:lvl1pPr algn="just">
              <a:defRPr sz="2200">
                <a:solidFill>
                  <a:schemeClr val="accent4">
                    <a:lumMod val="60000"/>
                    <a:lumOff val="40000"/>
                  </a:schemeClr>
                </a:solidFill>
              </a:defRPr>
            </a:lvl1pPr>
          </a:lstStyle>
          <a:p>
            <a:r>
              <a:rPr lang="pt-BR" i="1" dirty="0"/>
              <a:t>“Nesta seção, são divulgadas informações sobre a previsão e arrecadação de receita pública e execução orçamentária e financeira detalhada do (a) [nome do Órgão ou entidade]”</a:t>
            </a:r>
          </a:p>
        </p:txBody>
      </p:sp>
      <p:graphicFrame>
        <p:nvGraphicFramePr>
          <p:cNvPr id="4" name="Tabela 3">
            <a:extLst>
              <a:ext uri="{FF2B5EF4-FFF2-40B4-BE49-F238E27FC236}">
                <a16:creationId xmlns:a16="http://schemas.microsoft.com/office/drawing/2014/main" id="{6600A9F6-045D-43D0-8D3B-F052BBBBD16F}"/>
              </a:ext>
            </a:extLst>
          </p:cNvPr>
          <p:cNvGraphicFramePr>
            <a:graphicFrameLocks noGrp="1"/>
          </p:cNvGraphicFramePr>
          <p:nvPr>
            <p:extLst>
              <p:ext uri="{D42A27DB-BD31-4B8C-83A1-F6EECF244321}">
                <p14:modId xmlns:p14="http://schemas.microsoft.com/office/powerpoint/2010/main" val="2113986377"/>
              </p:ext>
            </p:extLst>
          </p:nvPr>
        </p:nvGraphicFramePr>
        <p:xfrm>
          <a:off x="641497" y="3529483"/>
          <a:ext cx="10865346" cy="2123440"/>
        </p:xfrm>
        <a:graphic>
          <a:graphicData uri="http://schemas.openxmlformats.org/drawingml/2006/table">
            <a:tbl>
              <a:tblPr firstRow="1" bandRow="1">
                <a:tableStyleId>{5C22544A-7EE6-4342-B048-85BDC9FD1C3A}</a:tableStyleId>
              </a:tblPr>
              <a:tblGrid>
                <a:gridCol w="4905193">
                  <a:extLst>
                    <a:ext uri="{9D8B030D-6E8A-4147-A177-3AD203B41FA5}">
                      <a16:colId xmlns:a16="http://schemas.microsoft.com/office/drawing/2014/main" val="525143033"/>
                    </a:ext>
                  </a:extLst>
                </a:gridCol>
                <a:gridCol w="5960153">
                  <a:extLst>
                    <a:ext uri="{9D8B030D-6E8A-4147-A177-3AD203B41FA5}">
                      <a16:colId xmlns:a16="http://schemas.microsoft.com/office/drawing/2014/main" val="2896027333"/>
                    </a:ext>
                  </a:extLst>
                </a:gridCol>
              </a:tblGrid>
              <a:tr h="370840">
                <a:tc>
                  <a:txBody>
                    <a:bodyPr/>
                    <a:lstStyle/>
                    <a:p>
                      <a:pPr algn="ctr"/>
                      <a:r>
                        <a:rPr lang="pt-BR" dirty="0"/>
                        <a:t>ITEM</a:t>
                      </a:r>
                    </a:p>
                  </a:txBody>
                  <a:tcPr/>
                </a:tc>
                <a:tc>
                  <a:txBody>
                    <a:bodyPr/>
                    <a:lstStyle/>
                    <a:p>
                      <a:pPr algn="ctr"/>
                      <a:r>
                        <a:rPr lang="pt-BR" dirty="0"/>
                        <a:t>LINK + PASSO-A-PASSO</a:t>
                      </a:r>
                    </a:p>
                  </a:txBody>
                  <a:tcPr/>
                </a:tc>
                <a:extLst>
                  <a:ext uri="{0D108BD9-81ED-4DB2-BD59-A6C34878D82A}">
                    <a16:rowId xmlns:a16="http://schemas.microsoft.com/office/drawing/2014/main" val="35344207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dirty="0">
                          <a:solidFill>
                            <a:schemeClr val="tx1"/>
                          </a:solidFill>
                        </a:rPr>
                        <a:t>I.     RECEITA PÚBLICA</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dirty="0">
                          <a:solidFill>
                            <a:schemeClr val="tx1"/>
                          </a:solidFill>
                        </a:rPr>
                        <a:t>Portal da Transparência &gt; Detalhamento da Receita Pública</a:t>
                      </a:r>
                    </a:p>
                  </a:txBody>
                  <a:tcPr/>
                </a:tc>
                <a:extLst>
                  <a:ext uri="{0D108BD9-81ED-4DB2-BD59-A6C34878D82A}">
                    <a16:rowId xmlns:a16="http://schemas.microsoft.com/office/drawing/2014/main" val="29216623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dirty="0">
                          <a:solidFill>
                            <a:schemeClr val="tx1"/>
                          </a:solidFill>
                        </a:rPr>
                        <a:t>II.    EXECUÇÃO ORÇAMENTÁRIA (POR UNIDADE ORÇAMENTÁRIA)</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dirty="0">
                          <a:solidFill>
                            <a:schemeClr val="tx1"/>
                          </a:solidFill>
                        </a:rPr>
                        <a:t>Portal da Transparência &gt; Orçamento da Despesa Pública</a:t>
                      </a:r>
                    </a:p>
                  </a:txBody>
                  <a:tcPr anchor="ctr"/>
                </a:tc>
                <a:extLst>
                  <a:ext uri="{0D108BD9-81ED-4DB2-BD59-A6C34878D82A}">
                    <a16:rowId xmlns:a16="http://schemas.microsoft.com/office/drawing/2014/main" val="18903649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dirty="0">
                          <a:solidFill>
                            <a:schemeClr val="tx1"/>
                          </a:solidFill>
                        </a:rPr>
                        <a:t>III.   EXECUÇÃO FINANCEIRA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dirty="0">
                          <a:solidFill>
                            <a:schemeClr val="tx1"/>
                          </a:solidFill>
                        </a:rPr>
                        <a:t>Portal da Transparência &gt; Detalhamento da Despesa Pública</a:t>
                      </a:r>
                    </a:p>
                  </a:txBody>
                  <a:tcPr/>
                </a:tc>
                <a:extLst>
                  <a:ext uri="{0D108BD9-81ED-4DB2-BD59-A6C34878D82A}">
                    <a16:rowId xmlns:a16="http://schemas.microsoft.com/office/drawing/2014/main" val="312976841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dirty="0">
                          <a:solidFill>
                            <a:schemeClr val="tx1"/>
                          </a:solidFill>
                        </a:rPr>
                        <a:t>IV.   DIÁRIAS E PASSAGENS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dirty="0">
                          <a:solidFill>
                            <a:schemeClr val="tx1"/>
                          </a:solidFill>
                        </a:rPr>
                        <a:t>Portal da Transparência &gt; Detalhamento de Viagens a Serviço</a:t>
                      </a:r>
                    </a:p>
                  </a:txBody>
                  <a:tcPr/>
                </a:tc>
                <a:extLst>
                  <a:ext uri="{0D108BD9-81ED-4DB2-BD59-A6C34878D82A}">
                    <a16:rowId xmlns:a16="http://schemas.microsoft.com/office/drawing/2014/main" val="1043767499"/>
                  </a:ext>
                </a:extLst>
              </a:tr>
            </a:tbl>
          </a:graphicData>
        </a:graphic>
      </p:graphicFrame>
    </p:spTree>
    <p:extLst>
      <p:ext uri="{BB962C8B-B14F-4D97-AF65-F5344CB8AC3E}">
        <p14:creationId xmlns:p14="http://schemas.microsoft.com/office/powerpoint/2010/main" val="172264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EF093FDF-D394-4C32-B007-1C7ACC89E336}"/>
              </a:ext>
            </a:extLst>
          </p:cNvPr>
          <p:cNvSpPr/>
          <p:nvPr/>
        </p:nvSpPr>
        <p:spPr>
          <a:xfrm>
            <a:off x="691115" y="862135"/>
            <a:ext cx="10462437" cy="707886"/>
          </a:xfrm>
          <a:prstGeom prst="rect">
            <a:avLst/>
          </a:prstGeom>
        </p:spPr>
        <p:txBody>
          <a:bodyPr wrap="square">
            <a:spAutoFit/>
          </a:bodyPr>
          <a:lstStyle/>
          <a:p>
            <a:r>
              <a:rPr lang="pt-BR" sz="4000" b="1" dirty="0">
                <a:ln/>
                <a:solidFill>
                  <a:schemeClr val="accent4"/>
                </a:solidFill>
                <a:effectLst>
                  <a:outerShdw blurRad="38100" dist="38100" dir="2700000" algn="tl">
                    <a:srgbClr val="000000">
                      <a:alpha val="43137"/>
                    </a:srgbClr>
                  </a:outerShdw>
                </a:effectLst>
              </a:rPr>
              <a:t>7. LICITAÇÕES E CONTRATOS</a:t>
            </a:r>
            <a:endParaRPr lang="pt-BR" sz="2200" dirty="0">
              <a:solidFill>
                <a:schemeClr val="bg1"/>
              </a:solidFill>
            </a:endParaRPr>
          </a:p>
        </p:txBody>
      </p:sp>
      <p:sp>
        <p:nvSpPr>
          <p:cNvPr id="3" name="CaixaDeTexto 2">
            <a:extLst>
              <a:ext uri="{FF2B5EF4-FFF2-40B4-BE49-F238E27FC236}">
                <a16:creationId xmlns:a16="http://schemas.microsoft.com/office/drawing/2014/main" id="{5921C2A6-B78A-4FEB-8D6A-AA7E63ACA7F0}"/>
              </a:ext>
            </a:extLst>
          </p:cNvPr>
          <p:cNvSpPr txBox="1"/>
          <p:nvPr/>
        </p:nvSpPr>
        <p:spPr>
          <a:xfrm>
            <a:off x="473946" y="1963380"/>
            <a:ext cx="11192191" cy="769441"/>
          </a:xfrm>
          <a:prstGeom prst="rect">
            <a:avLst/>
          </a:prstGeom>
          <a:solidFill>
            <a:schemeClr val="bg2">
              <a:lumMod val="10000"/>
            </a:schemeClr>
          </a:solidFill>
          <a:scene3d>
            <a:camera prst="orthographicFront"/>
            <a:lightRig rig="threePt" dir="t"/>
          </a:scene3d>
          <a:sp3d>
            <a:bevelT w="165100" prst="coolSlant"/>
          </a:sp3d>
        </p:spPr>
        <p:style>
          <a:lnRef idx="0">
            <a:schemeClr val="dk1"/>
          </a:lnRef>
          <a:fillRef idx="3">
            <a:schemeClr val="dk1"/>
          </a:fillRef>
          <a:effectRef idx="3">
            <a:schemeClr val="dk1"/>
          </a:effectRef>
          <a:fontRef idx="minor">
            <a:schemeClr val="lt1"/>
          </a:fontRef>
        </p:style>
        <p:txBody>
          <a:bodyPr wrap="square" rtlCol="0">
            <a:spAutoFit/>
          </a:bodyPr>
          <a:lstStyle>
            <a:defPPr>
              <a:defRPr lang="pt-BR"/>
            </a:defPPr>
            <a:lvl1pPr algn="just">
              <a:defRPr sz="2200">
                <a:solidFill>
                  <a:schemeClr val="accent4">
                    <a:lumMod val="60000"/>
                    <a:lumOff val="40000"/>
                  </a:schemeClr>
                </a:solidFill>
              </a:defRPr>
            </a:lvl1pPr>
          </a:lstStyle>
          <a:p>
            <a:r>
              <a:rPr lang="pt-BR" i="1" dirty="0"/>
              <a:t>“Nesta seção, são divulgadas as licitações e contratos realizados pelo (a) [nome do órgão ou entidade]”</a:t>
            </a:r>
          </a:p>
        </p:txBody>
      </p:sp>
      <p:graphicFrame>
        <p:nvGraphicFramePr>
          <p:cNvPr id="4" name="Tabela 3">
            <a:extLst>
              <a:ext uri="{FF2B5EF4-FFF2-40B4-BE49-F238E27FC236}">
                <a16:creationId xmlns:a16="http://schemas.microsoft.com/office/drawing/2014/main" id="{0D33A5FC-D13D-4113-9432-B1F13EF3E42F}"/>
              </a:ext>
            </a:extLst>
          </p:cNvPr>
          <p:cNvGraphicFramePr>
            <a:graphicFrameLocks noGrp="1"/>
          </p:cNvGraphicFramePr>
          <p:nvPr>
            <p:extLst>
              <p:ext uri="{D42A27DB-BD31-4B8C-83A1-F6EECF244321}">
                <p14:modId xmlns:p14="http://schemas.microsoft.com/office/powerpoint/2010/main" val="572036425"/>
              </p:ext>
            </p:extLst>
          </p:nvPr>
        </p:nvGraphicFramePr>
        <p:xfrm>
          <a:off x="473945" y="3201609"/>
          <a:ext cx="11192192" cy="1112520"/>
        </p:xfrm>
        <a:graphic>
          <a:graphicData uri="http://schemas.openxmlformats.org/drawingml/2006/table">
            <a:tbl>
              <a:tblPr firstRow="1" bandRow="1">
                <a:tableStyleId>{5C22544A-7EE6-4342-B048-85BDC9FD1C3A}</a:tableStyleId>
              </a:tblPr>
              <a:tblGrid>
                <a:gridCol w="5596096">
                  <a:extLst>
                    <a:ext uri="{9D8B030D-6E8A-4147-A177-3AD203B41FA5}">
                      <a16:colId xmlns:a16="http://schemas.microsoft.com/office/drawing/2014/main" val="1293403957"/>
                    </a:ext>
                  </a:extLst>
                </a:gridCol>
                <a:gridCol w="5596096">
                  <a:extLst>
                    <a:ext uri="{9D8B030D-6E8A-4147-A177-3AD203B41FA5}">
                      <a16:colId xmlns:a16="http://schemas.microsoft.com/office/drawing/2014/main" val="209133297"/>
                    </a:ext>
                  </a:extLst>
                </a:gridCol>
              </a:tblGrid>
              <a:tr h="370840">
                <a:tc>
                  <a:txBody>
                    <a:bodyPr/>
                    <a:lstStyle/>
                    <a:p>
                      <a:pPr algn="ctr"/>
                      <a:r>
                        <a:rPr lang="pt-BR" dirty="0"/>
                        <a:t>ITEM</a:t>
                      </a:r>
                    </a:p>
                  </a:txBody>
                  <a:tcPr/>
                </a:tc>
                <a:tc>
                  <a:txBody>
                    <a:bodyPr/>
                    <a:lstStyle/>
                    <a:p>
                      <a:pPr algn="ctr"/>
                      <a:r>
                        <a:rPr lang="pt-BR" dirty="0"/>
                        <a:t>LINK + PASSO-A-PASSO</a:t>
                      </a:r>
                    </a:p>
                  </a:txBody>
                  <a:tcPr/>
                </a:tc>
                <a:extLst>
                  <a:ext uri="{0D108BD9-81ED-4DB2-BD59-A6C34878D82A}">
                    <a16:rowId xmlns:a16="http://schemas.microsoft.com/office/drawing/2014/main" val="405302452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dirty="0">
                          <a:solidFill>
                            <a:schemeClr val="tx1"/>
                          </a:solidFill>
                        </a:rPr>
                        <a:t>I.   LICITAÇÕES</a:t>
                      </a:r>
                    </a:p>
                  </a:txBody>
                  <a:tcPr/>
                </a:tc>
                <a:tc>
                  <a:txBody>
                    <a:bodyPr/>
                    <a:lstStyle/>
                    <a:p>
                      <a:r>
                        <a:rPr lang="pt-BR" sz="1800" dirty="0">
                          <a:solidFill>
                            <a:schemeClr val="tx1"/>
                          </a:solidFill>
                        </a:rPr>
                        <a:t>Portal da Transparência &gt; Detalhamento das Licitações</a:t>
                      </a:r>
                      <a:endParaRPr lang="pt-BR" dirty="0">
                        <a:solidFill>
                          <a:schemeClr val="tx1"/>
                        </a:solidFill>
                      </a:endParaRPr>
                    </a:p>
                  </a:txBody>
                  <a:tcPr/>
                </a:tc>
                <a:extLst>
                  <a:ext uri="{0D108BD9-81ED-4DB2-BD59-A6C34878D82A}">
                    <a16:rowId xmlns:a16="http://schemas.microsoft.com/office/drawing/2014/main" val="2121687314"/>
                  </a:ext>
                </a:extLst>
              </a:tr>
              <a:tr h="370840">
                <a:tc>
                  <a:txBody>
                    <a:bodyPr/>
                    <a:lstStyle/>
                    <a:p>
                      <a:r>
                        <a:rPr lang="pt-BR" sz="1800" dirty="0">
                          <a:solidFill>
                            <a:schemeClr val="tx1"/>
                          </a:solidFill>
                        </a:rPr>
                        <a:t>II.  CONTRATOS*</a:t>
                      </a:r>
                      <a:endParaRPr lang="pt-BR" dirty="0">
                        <a:solidFill>
                          <a:schemeClr val="tx1"/>
                        </a:solidFill>
                      </a:endParaRPr>
                    </a:p>
                  </a:txBody>
                  <a:tcPr/>
                </a:tc>
                <a:tc>
                  <a:txBody>
                    <a:bodyPr/>
                    <a:lstStyle/>
                    <a:p>
                      <a:r>
                        <a:rPr lang="pt-BR" sz="1800" dirty="0">
                          <a:solidFill>
                            <a:schemeClr val="tx1"/>
                          </a:solidFill>
                        </a:rPr>
                        <a:t>Portal da Transparência &gt; </a:t>
                      </a:r>
                      <a:r>
                        <a:rPr lang="pt-BR" dirty="0">
                          <a:solidFill>
                            <a:schemeClr val="tx1"/>
                          </a:solidFill>
                        </a:rPr>
                        <a:t>Detalhamento do Contrato</a:t>
                      </a:r>
                    </a:p>
                  </a:txBody>
                  <a:tcPr/>
                </a:tc>
                <a:extLst>
                  <a:ext uri="{0D108BD9-81ED-4DB2-BD59-A6C34878D82A}">
                    <a16:rowId xmlns:a16="http://schemas.microsoft.com/office/drawing/2014/main" val="2139222160"/>
                  </a:ext>
                </a:extLst>
              </a:tr>
            </a:tbl>
          </a:graphicData>
        </a:graphic>
      </p:graphicFrame>
      <p:sp>
        <p:nvSpPr>
          <p:cNvPr id="5" name="Retângulo 4">
            <a:extLst>
              <a:ext uri="{FF2B5EF4-FFF2-40B4-BE49-F238E27FC236}">
                <a16:creationId xmlns:a16="http://schemas.microsoft.com/office/drawing/2014/main" id="{D4DD743C-0273-4D7A-8642-7AC72A91068E}"/>
              </a:ext>
            </a:extLst>
          </p:cNvPr>
          <p:cNvSpPr/>
          <p:nvPr/>
        </p:nvSpPr>
        <p:spPr>
          <a:xfrm>
            <a:off x="473946" y="4926164"/>
            <a:ext cx="11192192" cy="646331"/>
          </a:xfrm>
          <a:prstGeom prst="rect">
            <a:avLst/>
          </a:prstGeom>
          <a:ln w="38100">
            <a:solidFill>
              <a:srgbClr val="FFFF00"/>
            </a:solidFill>
          </a:ln>
        </p:spPr>
        <p:txBody>
          <a:bodyPr wrap="square">
            <a:spAutoFit/>
          </a:bodyPr>
          <a:lstStyle/>
          <a:p>
            <a:pPr algn="just"/>
            <a:r>
              <a:rPr lang="pt-BR" dirty="0">
                <a:solidFill>
                  <a:schemeClr val="bg1"/>
                </a:solidFill>
              </a:rPr>
              <a:t>*A partir da publicação do Acórdão nº 1.855/2018-Plenário, o Tribunal de Contas da União (TCU) passou também a exigir a publicação do </a:t>
            </a:r>
            <a:r>
              <a:rPr lang="pt-BR" b="1" dirty="0">
                <a:solidFill>
                  <a:schemeClr val="bg1"/>
                </a:solidFill>
              </a:rPr>
              <a:t>inteiro teor dos contratos </a:t>
            </a:r>
            <a:r>
              <a:rPr lang="pt-BR" dirty="0">
                <a:solidFill>
                  <a:schemeClr val="bg1"/>
                </a:solidFill>
              </a:rPr>
              <a:t>celebrados por órgãos e entidades nessa subseção. </a:t>
            </a:r>
          </a:p>
        </p:txBody>
      </p:sp>
    </p:spTree>
    <p:extLst>
      <p:ext uri="{BB962C8B-B14F-4D97-AF65-F5344CB8AC3E}">
        <p14:creationId xmlns:p14="http://schemas.microsoft.com/office/powerpoint/2010/main" val="40206542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13E4361B-5C13-4BA7-931C-26985DD3A4AD}"/>
              </a:ext>
            </a:extLst>
          </p:cNvPr>
          <p:cNvSpPr/>
          <p:nvPr/>
        </p:nvSpPr>
        <p:spPr>
          <a:xfrm>
            <a:off x="616689" y="795270"/>
            <a:ext cx="10611292" cy="707886"/>
          </a:xfrm>
          <a:prstGeom prst="rect">
            <a:avLst/>
          </a:prstGeom>
        </p:spPr>
        <p:txBody>
          <a:bodyPr wrap="square">
            <a:spAutoFit/>
          </a:bodyPr>
          <a:lstStyle/>
          <a:p>
            <a:r>
              <a:rPr lang="pt-BR" sz="4000" b="1" dirty="0">
                <a:ln/>
                <a:solidFill>
                  <a:schemeClr val="accent4"/>
                </a:solidFill>
                <a:effectLst>
                  <a:outerShdw blurRad="38100" dist="38100" dir="2700000" algn="tl">
                    <a:srgbClr val="000000">
                      <a:alpha val="43137"/>
                    </a:srgbClr>
                  </a:outerShdw>
                </a:effectLst>
              </a:rPr>
              <a:t>8. SERVIDORES</a:t>
            </a:r>
            <a:endParaRPr lang="pt-BR" sz="2200" dirty="0">
              <a:solidFill>
                <a:schemeClr val="bg1"/>
              </a:solidFill>
            </a:endParaRPr>
          </a:p>
        </p:txBody>
      </p:sp>
      <p:sp>
        <p:nvSpPr>
          <p:cNvPr id="3" name="CaixaDeTexto 2">
            <a:extLst>
              <a:ext uri="{FF2B5EF4-FFF2-40B4-BE49-F238E27FC236}">
                <a16:creationId xmlns:a16="http://schemas.microsoft.com/office/drawing/2014/main" id="{F222E523-59D8-457F-8946-E2EB0AE88A17}"/>
              </a:ext>
            </a:extLst>
          </p:cNvPr>
          <p:cNvSpPr txBox="1"/>
          <p:nvPr/>
        </p:nvSpPr>
        <p:spPr>
          <a:xfrm>
            <a:off x="616689" y="1933234"/>
            <a:ext cx="11129834" cy="769441"/>
          </a:xfrm>
          <a:prstGeom prst="rect">
            <a:avLst/>
          </a:prstGeom>
          <a:solidFill>
            <a:schemeClr val="bg2">
              <a:lumMod val="10000"/>
            </a:schemeClr>
          </a:solidFill>
          <a:scene3d>
            <a:camera prst="orthographicFront"/>
            <a:lightRig rig="threePt" dir="t"/>
          </a:scene3d>
          <a:sp3d>
            <a:bevelT w="165100" prst="coolSlant"/>
          </a:sp3d>
        </p:spPr>
        <p:style>
          <a:lnRef idx="0">
            <a:schemeClr val="dk1"/>
          </a:lnRef>
          <a:fillRef idx="3">
            <a:schemeClr val="dk1"/>
          </a:fillRef>
          <a:effectRef idx="3">
            <a:schemeClr val="dk1"/>
          </a:effectRef>
          <a:fontRef idx="minor">
            <a:schemeClr val="lt1"/>
          </a:fontRef>
        </p:style>
        <p:txBody>
          <a:bodyPr wrap="square" rtlCol="0">
            <a:spAutoFit/>
          </a:bodyPr>
          <a:lstStyle>
            <a:defPPr>
              <a:defRPr lang="pt-BR"/>
            </a:defPPr>
            <a:lvl1pPr algn="just">
              <a:defRPr sz="2200">
                <a:solidFill>
                  <a:schemeClr val="accent4">
                    <a:lumMod val="60000"/>
                    <a:lumOff val="40000"/>
                  </a:schemeClr>
                </a:solidFill>
              </a:defRPr>
            </a:lvl1pPr>
          </a:lstStyle>
          <a:p>
            <a:r>
              <a:rPr lang="pt-BR" i="1" dirty="0"/>
              <a:t>“Nesta seção, são divulgadas informações sobre concursos públicos de provimento de cargos e relação dos servidores públicos lotados ou em exercício no (a) [nome do órgão ou entidade]”</a:t>
            </a:r>
          </a:p>
        </p:txBody>
      </p:sp>
      <p:graphicFrame>
        <p:nvGraphicFramePr>
          <p:cNvPr id="4" name="Tabela 3">
            <a:extLst>
              <a:ext uri="{FF2B5EF4-FFF2-40B4-BE49-F238E27FC236}">
                <a16:creationId xmlns:a16="http://schemas.microsoft.com/office/drawing/2014/main" id="{8F076EDC-CBF0-4C13-84AC-FF2FD6119586}"/>
              </a:ext>
            </a:extLst>
          </p:cNvPr>
          <p:cNvGraphicFramePr>
            <a:graphicFrameLocks noGrp="1"/>
          </p:cNvGraphicFramePr>
          <p:nvPr>
            <p:extLst>
              <p:ext uri="{D42A27DB-BD31-4B8C-83A1-F6EECF244321}">
                <p14:modId xmlns:p14="http://schemas.microsoft.com/office/powerpoint/2010/main" val="84993729"/>
              </p:ext>
            </p:extLst>
          </p:nvPr>
        </p:nvGraphicFramePr>
        <p:xfrm>
          <a:off x="531083" y="3132754"/>
          <a:ext cx="11129834" cy="1752600"/>
        </p:xfrm>
        <a:graphic>
          <a:graphicData uri="http://schemas.openxmlformats.org/drawingml/2006/table">
            <a:tbl>
              <a:tblPr firstRow="1" bandRow="1">
                <a:tableStyleId>{5C22544A-7EE6-4342-B048-85BDC9FD1C3A}</a:tableStyleId>
              </a:tblPr>
              <a:tblGrid>
                <a:gridCol w="5564917">
                  <a:extLst>
                    <a:ext uri="{9D8B030D-6E8A-4147-A177-3AD203B41FA5}">
                      <a16:colId xmlns:a16="http://schemas.microsoft.com/office/drawing/2014/main" val="262541359"/>
                    </a:ext>
                  </a:extLst>
                </a:gridCol>
                <a:gridCol w="5564917">
                  <a:extLst>
                    <a:ext uri="{9D8B030D-6E8A-4147-A177-3AD203B41FA5}">
                      <a16:colId xmlns:a16="http://schemas.microsoft.com/office/drawing/2014/main" val="2568541772"/>
                    </a:ext>
                  </a:extLst>
                </a:gridCol>
              </a:tblGrid>
              <a:tr h="370840">
                <a:tc>
                  <a:txBody>
                    <a:bodyPr/>
                    <a:lstStyle/>
                    <a:p>
                      <a:pPr algn="ctr"/>
                      <a:r>
                        <a:rPr lang="pt-BR" dirty="0"/>
                        <a:t>ITEM</a:t>
                      </a:r>
                    </a:p>
                  </a:txBody>
                  <a:tcPr/>
                </a:tc>
                <a:tc>
                  <a:txBody>
                    <a:bodyPr/>
                    <a:lstStyle/>
                    <a:p>
                      <a:pPr algn="ctr"/>
                      <a:r>
                        <a:rPr lang="pt-BR" dirty="0"/>
                        <a:t>LINK + PASSO-A-PASSO</a:t>
                      </a:r>
                    </a:p>
                  </a:txBody>
                  <a:tcPr/>
                </a:tc>
                <a:extLst>
                  <a:ext uri="{0D108BD9-81ED-4DB2-BD59-A6C34878D82A}">
                    <a16:rowId xmlns:a16="http://schemas.microsoft.com/office/drawing/2014/main" val="2678705495"/>
                  </a:ext>
                </a:extLst>
              </a:tr>
              <a:tr h="1454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dirty="0">
                          <a:solidFill>
                            <a:schemeClr val="tx1"/>
                          </a:solidFill>
                        </a:rPr>
                        <a:t>I. SERVIDORES*</a:t>
                      </a:r>
                      <a:endParaRPr lang="pt-BR" dirty="0">
                        <a:solidFill>
                          <a:schemeClr val="tx1"/>
                        </a:solidFill>
                      </a:endParaRPr>
                    </a:p>
                  </a:txBody>
                  <a:tcPr anchor="ctr"/>
                </a:tc>
                <a:tc>
                  <a:txBody>
                    <a:bodyPr/>
                    <a:lstStyle/>
                    <a:p>
                      <a:pPr marL="0" algn="l" defTabSz="914400" rtl="0" eaLnBrk="1" latinLnBrk="0" hangingPunct="1">
                        <a:lnSpc>
                          <a:spcPct val="100000"/>
                        </a:lnSpc>
                        <a:buFont typeface="Wingdings" panose="05000000000000000000" pitchFamily="2" charset="2"/>
                        <a:buNone/>
                      </a:pPr>
                      <a:r>
                        <a:rPr lang="pt-BR" sz="1800" kern="1200" dirty="0">
                          <a:solidFill>
                            <a:schemeClr val="dk1"/>
                          </a:solidFill>
                          <a:latin typeface="+mn-lt"/>
                          <a:ea typeface="+mn-ea"/>
                          <a:cs typeface="+mn-cs"/>
                        </a:rPr>
                        <a:t>Portal da Transparência &gt; “Detalhamento dos Servidores Públicos por Órgão”</a:t>
                      </a:r>
                    </a:p>
                  </a:txBody>
                  <a:tcPr/>
                </a:tc>
                <a:extLst>
                  <a:ext uri="{0D108BD9-81ED-4DB2-BD59-A6C34878D82A}">
                    <a16:rowId xmlns:a16="http://schemas.microsoft.com/office/drawing/2014/main" val="53830954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dirty="0">
                          <a:solidFill>
                            <a:schemeClr val="tx1"/>
                          </a:solidFill>
                        </a:rPr>
                        <a:t>II. EDITAIS DE CONCURSOS PÚBLICOS</a:t>
                      </a:r>
                      <a:endParaRPr lang="pt-BR" dirty="0">
                        <a:solidFill>
                          <a:schemeClr val="tx1"/>
                        </a:solidFill>
                      </a:endParaRPr>
                    </a:p>
                  </a:txBody>
                  <a:tcPr/>
                </a:tc>
                <a:tc>
                  <a:txBody>
                    <a:bodyPr/>
                    <a:lstStyle/>
                    <a:p>
                      <a:r>
                        <a:rPr lang="pt-BR" dirty="0"/>
                        <a:t>Publicar documentos na íntegra</a:t>
                      </a:r>
                    </a:p>
                  </a:txBody>
                  <a:tcPr/>
                </a:tc>
                <a:extLst>
                  <a:ext uri="{0D108BD9-81ED-4DB2-BD59-A6C34878D82A}">
                    <a16:rowId xmlns:a16="http://schemas.microsoft.com/office/drawing/2014/main" val="155311036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dirty="0">
                          <a:solidFill>
                            <a:schemeClr val="tx1"/>
                          </a:solidFill>
                        </a:rPr>
                        <a:t>III. RELAÇÃO COMPLETA DE TERCEIRIZADOS</a:t>
                      </a:r>
                      <a:endParaRPr lang="pt-BR" dirty="0">
                        <a:solidFill>
                          <a:schemeClr val="tx1"/>
                        </a:solidFill>
                      </a:endParaRPr>
                    </a:p>
                  </a:txBody>
                  <a:tcPr/>
                </a:tc>
                <a:tc>
                  <a:txBody>
                    <a:bodyPr/>
                    <a:lstStyle/>
                    <a:p>
                      <a:r>
                        <a:rPr lang="pt-BR" dirty="0"/>
                        <a:t>Lista completa atualizada quadrimestralmente</a:t>
                      </a:r>
                    </a:p>
                  </a:txBody>
                  <a:tcPr/>
                </a:tc>
                <a:extLst>
                  <a:ext uri="{0D108BD9-81ED-4DB2-BD59-A6C34878D82A}">
                    <a16:rowId xmlns:a16="http://schemas.microsoft.com/office/drawing/2014/main" val="17109092"/>
                  </a:ext>
                </a:extLst>
              </a:tr>
            </a:tbl>
          </a:graphicData>
        </a:graphic>
      </p:graphicFrame>
      <p:sp>
        <p:nvSpPr>
          <p:cNvPr id="5" name="Retângulo 4">
            <a:extLst>
              <a:ext uri="{FF2B5EF4-FFF2-40B4-BE49-F238E27FC236}">
                <a16:creationId xmlns:a16="http://schemas.microsoft.com/office/drawing/2014/main" id="{71712725-DB1F-4692-A990-66464EEBC083}"/>
              </a:ext>
            </a:extLst>
          </p:cNvPr>
          <p:cNvSpPr/>
          <p:nvPr/>
        </p:nvSpPr>
        <p:spPr>
          <a:xfrm>
            <a:off x="531083" y="5315433"/>
            <a:ext cx="11129834" cy="646331"/>
          </a:xfrm>
          <a:prstGeom prst="rect">
            <a:avLst/>
          </a:prstGeom>
        </p:spPr>
        <p:txBody>
          <a:bodyPr wrap="square">
            <a:spAutoFit/>
          </a:bodyPr>
          <a:lstStyle/>
          <a:p>
            <a:r>
              <a:rPr lang="pt-BR" dirty="0">
                <a:solidFill>
                  <a:schemeClr val="bg1"/>
                </a:solidFill>
              </a:rPr>
              <a:t>*Empresas públicas e sociedades de economia mista, que não atuam sob regime de concorrência, devem publicar a remuneração recebida por ocupante de emprego público.</a:t>
            </a:r>
          </a:p>
        </p:txBody>
      </p:sp>
    </p:spTree>
    <p:extLst>
      <p:ext uri="{BB962C8B-B14F-4D97-AF65-F5344CB8AC3E}">
        <p14:creationId xmlns:p14="http://schemas.microsoft.com/office/powerpoint/2010/main" val="2125201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574C2850-AD3A-4080-B4AB-FE854016FB6A}"/>
              </a:ext>
            </a:extLst>
          </p:cNvPr>
          <p:cNvSpPr/>
          <p:nvPr/>
        </p:nvSpPr>
        <p:spPr>
          <a:xfrm>
            <a:off x="701748" y="726443"/>
            <a:ext cx="10643192" cy="707886"/>
          </a:xfrm>
          <a:prstGeom prst="rect">
            <a:avLst/>
          </a:prstGeom>
        </p:spPr>
        <p:txBody>
          <a:bodyPr wrap="square">
            <a:spAutoFit/>
          </a:bodyPr>
          <a:lstStyle/>
          <a:p>
            <a:r>
              <a:rPr lang="pt-BR" sz="4000" b="1" dirty="0">
                <a:ln/>
                <a:solidFill>
                  <a:schemeClr val="accent4"/>
                </a:solidFill>
                <a:effectLst>
                  <a:outerShdw blurRad="38100" dist="38100" dir="2700000" algn="tl">
                    <a:srgbClr val="000000">
                      <a:alpha val="43137"/>
                    </a:srgbClr>
                  </a:outerShdw>
                </a:effectLst>
              </a:rPr>
              <a:t>9. INFORMAÇÕES CLASSIFICADAS</a:t>
            </a:r>
            <a:endParaRPr lang="pt-BR" sz="2200" dirty="0">
              <a:solidFill>
                <a:schemeClr val="bg1"/>
              </a:solidFill>
            </a:endParaRPr>
          </a:p>
        </p:txBody>
      </p:sp>
      <p:sp>
        <p:nvSpPr>
          <p:cNvPr id="3" name="CaixaDeTexto 2">
            <a:extLst>
              <a:ext uri="{FF2B5EF4-FFF2-40B4-BE49-F238E27FC236}">
                <a16:creationId xmlns:a16="http://schemas.microsoft.com/office/drawing/2014/main" id="{1FADA4EE-B6A7-47FB-A52D-533B7FB33841}"/>
              </a:ext>
            </a:extLst>
          </p:cNvPr>
          <p:cNvSpPr txBox="1"/>
          <p:nvPr/>
        </p:nvSpPr>
        <p:spPr>
          <a:xfrm>
            <a:off x="531083" y="1698249"/>
            <a:ext cx="11129834" cy="1446550"/>
          </a:xfrm>
          <a:prstGeom prst="rect">
            <a:avLst/>
          </a:prstGeom>
          <a:solidFill>
            <a:schemeClr val="bg2">
              <a:lumMod val="10000"/>
            </a:schemeClr>
          </a:solidFill>
          <a:scene3d>
            <a:camera prst="orthographicFront"/>
            <a:lightRig rig="threePt" dir="t"/>
          </a:scene3d>
          <a:sp3d>
            <a:bevelT w="165100" prst="coolSlant"/>
          </a:sp3d>
        </p:spPr>
        <p:style>
          <a:lnRef idx="0">
            <a:schemeClr val="dk1"/>
          </a:lnRef>
          <a:fillRef idx="3">
            <a:schemeClr val="dk1"/>
          </a:fillRef>
          <a:effectRef idx="3">
            <a:schemeClr val="dk1"/>
          </a:effectRef>
          <a:fontRef idx="minor">
            <a:schemeClr val="lt1"/>
          </a:fontRef>
        </p:style>
        <p:txBody>
          <a:bodyPr wrap="square" rtlCol="0">
            <a:spAutoFit/>
          </a:bodyPr>
          <a:lstStyle>
            <a:defPPr>
              <a:defRPr lang="pt-BR"/>
            </a:defPPr>
            <a:lvl1pPr algn="just">
              <a:defRPr sz="2200">
                <a:solidFill>
                  <a:schemeClr val="accent4">
                    <a:lumMod val="60000"/>
                    <a:lumOff val="40000"/>
                  </a:schemeClr>
                </a:solidFill>
              </a:defRPr>
            </a:lvl1pPr>
          </a:lstStyle>
          <a:p>
            <a:r>
              <a:rPr lang="pt-BR" i="1" dirty="0"/>
              <a:t>“Nesta seção, são divulgados rol das informações classificadas em cada grau de sigilo e o rol das informações desclassificadas nos últimos doze meses no âmbito do [nome do órgão ou entidade]. Além disso, são disponibilizados formulários de pedido de desclassificação e de recurso referente a pedido de desclassificação”</a:t>
            </a:r>
          </a:p>
        </p:txBody>
      </p:sp>
      <p:graphicFrame>
        <p:nvGraphicFramePr>
          <p:cNvPr id="4" name="Tabela 3">
            <a:extLst>
              <a:ext uri="{FF2B5EF4-FFF2-40B4-BE49-F238E27FC236}">
                <a16:creationId xmlns:a16="http://schemas.microsoft.com/office/drawing/2014/main" id="{C46C07F8-5EF8-4876-A24A-61164F87B4DC}"/>
              </a:ext>
            </a:extLst>
          </p:cNvPr>
          <p:cNvGraphicFramePr>
            <a:graphicFrameLocks noGrp="1"/>
          </p:cNvGraphicFramePr>
          <p:nvPr>
            <p:extLst>
              <p:ext uri="{D42A27DB-BD31-4B8C-83A1-F6EECF244321}">
                <p14:modId xmlns:p14="http://schemas.microsoft.com/office/powerpoint/2010/main" val="1270749127"/>
              </p:ext>
            </p:extLst>
          </p:nvPr>
        </p:nvGraphicFramePr>
        <p:xfrm>
          <a:off x="531083" y="3408719"/>
          <a:ext cx="11129834" cy="1483360"/>
        </p:xfrm>
        <a:graphic>
          <a:graphicData uri="http://schemas.openxmlformats.org/drawingml/2006/table">
            <a:tbl>
              <a:tblPr firstRow="1" bandRow="1">
                <a:tableStyleId>{5C22544A-7EE6-4342-B048-85BDC9FD1C3A}</a:tableStyleId>
              </a:tblPr>
              <a:tblGrid>
                <a:gridCol w="11129834">
                  <a:extLst>
                    <a:ext uri="{9D8B030D-6E8A-4147-A177-3AD203B41FA5}">
                      <a16:colId xmlns:a16="http://schemas.microsoft.com/office/drawing/2014/main" val="125493737"/>
                    </a:ext>
                  </a:extLst>
                </a:gridCol>
              </a:tblGrid>
              <a:tr h="370840">
                <a:tc>
                  <a:txBody>
                    <a:bodyPr/>
                    <a:lstStyle/>
                    <a:p>
                      <a:pPr algn="ctr"/>
                      <a:r>
                        <a:rPr lang="pt-BR" dirty="0"/>
                        <a:t>ITEM</a:t>
                      </a:r>
                    </a:p>
                  </a:txBody>
                  <a:tcPr/>
                </a:tc>
                <a:extLst>
                  <a:ext uri="{0D108BD9-81ED-4DB2-BD59-A6C34878D82A}">
                    <a16:rowId xmlns:a16="http://schemas.microsoft.com/office/drawing/2014/main" val="121692173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kern="1200" dirty="0">
                          <a:solidFill>
                            <a:schemeClr val="dk1"/>
                          </a:solidFill>
                          <a:latin typeface="+mn-lt"/>
                          <a:ea typeface="+mn-ea"/>
                          <a:cs typeface="+mn-cs"/>
                        </a:rPr>
                        <a:t>I.     ROL DAS INFORMAÇÕES CLASSIFICADAS EM CADA GRAU DE SIGILO</a:t>
                      </a:r>
                    </a:p>
                  </a:txBody>
                  <a:tcPr/>
                </a:tc>
                <a:extLst>
                  <a:ext uri="{0D108BD9-81ED-4DB2-BD59-A6C34878D82A}">
                    <a16:rowId xmlns:a16="http://schemas.microsoft.com/office/drawing/2014/main" val="2207253490"/>
                  </a:ext>
                </a:extLst>
              </a:tr>
              <a:tr h="370840">
                <a:tc>
                  <a:txBody>
                    <a:bodyPr/>
                    <a:lstStyle/>
                    <a:p>
                      <a:r>
                        <a:rPr lang="pt-BR" sz="1800" kern="1200" dirty="0">
                          <a:solidFill>
                            <a:schemeClr val="dk1"/>
                          </a:solidFill>
                          <a:latin typeface="+mn-lt"/>
                          <a:ea typeface="+mn-ea"/>
                          <a:cs typeface="+mn-cs"/>
                        </a:rPr>
                        <a:t>II.    ROL DAS INFORMAÇÕES DESCLASSIFICADAS NOS ÚLTIMOS DOZE MESES</a:t>
                      </a:r>
                    </a:p>
                  </a:txBody>
                  <a:tcPr/>
                </a:tc>
                <a:extLst>
                  <a:ext uri="{0D108BD9-81ED-4DB2-BD59-A6C34878D82A}">
                    <a16:rowId xmlns:a16="http://schemas.microsoft.com/office/drawing/2014/main" val="582115160"/>
                  </a:ext>
                </a:extLst>
              </a:tr>
              <a:tr h="370840">
                <a:tc>
                  <a:txBody>
                    <a:bodyPr/>
                    <a:lstStyle/>
                    <a:p>
                      <a:r>
                        <a:rPr lang="pt-BR" dirty="0"/>
                        <a:t>III.   FORMULÁRIOS DE PEDIDO DE DESCLASSIFICAÇÃO E DE RECURSO (PEDIDO DE DESCLASSIFICAÇÃO)</a:t>
                      </a:r>
                    </a:p>
                  </a:txBody>
                  <a:tcPr/>
                </a:tc>
                <a:extLst>
                  <a:ext uri="{0D108BD9-81ED-4DB2-BD59-A6C34878D82A}">
                    <a16:rowId xmlns:a16="http://schemas.microsoft.com/office/drawing/2014/main" val="1423089114"/>
                  </a:ext>
                </a:extLst>
              </a:tr>
            </a:tbl>
          </a:graphicData>
        </a:graphic>
      </p:graphicFrame>
      <p:sp>
        <p:nvSpPr>
          <p:cNvPr id="5" name="Retângulo 4">
            <a:extLst>
              <a:ext uri="{FF2B5EF4-FFF2-40B4-BE49-F238E27FC236}">
                <a16:creationId xmlns:a16="http://schemas.microsoft.com/office/drawing/2014/main" id="{D70DAFF3-FC7E-4EF9-9C7F-9BC1F5DE0E0D}"/>
              </a:ext>
            </a:extLst>
          </p:cNvPr>
          <p:cNvSpPr/>
          <p:nvPr/>
        </p:nvSpPr>
        <p:spPr>
          <a:xfrm>
            <a:off x="531083" y="5295727"/>
            <a:ext cx="11129834" cy="646331"/>
          </a:xfrm>
          <a:prstGeom prst="rect">
            <a:avLst/>
          </a:prstGeom>
          <a:ln w="38100">
            <a:solidFill>
              <a:srgbClr val="FFFF00"/>
            </a:solidFill>
          </a:ln>
        </p:spPr>
        <p:txBody>
          <a:bodyPr wrap="square">
            <a:spAutoFit/>
          </a:bodyPr>
          <a:lstStyle/>
          <a:p>
            <a:pPr algn="just"/>
            <a:r>
              <a:rPr lang="pt-BR" dirty="0">
                <a:solidFill>
                  <a:schemeClr val="bg1"/>
                </a:solidFill>
              </a:rPr>
              <a:t>Na ausência de informações classificadas ou desclassificadas, os órgãos e entidades devem criar, ainda assim, o item de navegação, informando que, no momento, não existe conteúdo a ser publicado.</a:t>
            </a:r>
          </a:p>
        </p:txBody>
      </p:sp>
    </p:spTree>
    <p:extLst>
      <p:ext uri="{BB962C8B-B14F-4D97-AF65-F5344CB8AC3E}">
        <p14:creationId xmlns:p14="http://schemas.microsoft.com/office/powerpoint/2010/main" val="842242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350AA3B-349B-456D-BBFC-9EE2EB743E48}"/>
              </a:ext>
            </a:extLst>
          </p:cNvPr>
          <p:cNvSpPr/>
          <p:nvPr/>
        </p:nvSpPr>
        <p:spPr>
          <a:xfrm>
            <a:off x="659218" y="808972"/>
            <a:ext cx="10568763" cy="707886"/>
          </a:xfrm>
          <a:prstGeom prst="rect">
            <a:avLst/>
          </a:prstGeom>
        </p:spPr>
        <p:txBody>
          <a:bodyPr wrap="square">
            <a:spAutoFit/>
          </a:bodyPr>
          <a:lstStyle/>
          <a:p>
            <a:r>
              <a:rPr lang="pt-BR" sz="4000" b="1" dirty="0">
                <a:ln/>
                <a:solidFill>
                  <a:schemeClr val="accent4"/>
                </a:solidFill>
                <a:effectLst>
                  <a:outerShdw blurRad="38100" dist="38100" dir="2700000" algn="tl">
                    <a:srgbClr val="000000">
                      <a:alpha val="43137"/>
                    </a:srgbClr>
                  </a:outerShdw>
                </a:effectLst>
              </a:rPr>
              <a:t>10. SERVIÇO DE INFORMAÇÃO AO CIDADÃO (SIC)</a:t>
            </a:r>
            <a:endParaRPr lang="pt-BR" sz="2200" dirty="0">
              <a:solidFill>
                <a:schemeClr val="bg1"/>
              </a:solidFill>
            </a:endParaRPr>
          </a:p>
        </p:txBody>
      </p:sp>
      <p:sp>
        <p:nvSpPr>
          <p:cNvPr id="3" name="CaixaDeTexto 2">
            <a:extLst>
              <a:ext uri="{FF2B5EF4-FFF2-40B4-BE49-F238E27FC236}">
                <a16:creationId xmlns:a16="http://schemas.microsoft.com/office/drawing/2014/main" id="{99717223-D706-42C8-BAFB-14013FDDC58C}"/>
              </a:ext>
            </a:extLst>
          </p:cNvPr>
          <p:cNvSpPr txBox="1"/>
          <p:nvPr/>
        </p:nvSpPr>
        <p:spPr>
          <a:xfrm>
            <a:off x="531083" y="1516858"/>
            <a:ext cx="11129834" cy="1446550"/>
          </a:xfrm>
          <a:prstGeom prst="rect">
            <a:avLst/>
          </a:prstGeom>
          <a:solidFill>
            <a:schemeClr val="bg2">
              <a:lumMod val="10000"/>
            </a:schemeClr>
          </a:solidFill>
          <a:scene3d>
            <a:camera prst="orthographicFront"/>
            <a:lightRig rig="threePt" dir="t"/>
          </a:scene3d>
          <a:sp3d>
            <a:bevelT w="165100" prst="coolSlant"/>
          </a:sp3d>
        </p:spPr>
        <p:style>
          <a:lnRef idx="0">
            <a:schemeClr val="dk1"/>
          </a:lnRef>
          <a:fillRef idx="3">
            <a:schemeClr val="dk1"/>
          </a:fillRef>
          <a:effectRef idx="3">
            <a:schemeClr val="dk1"/>
          </a:effectRef>
          <a:fontRef idx="minor">
            <a:schemeClr val="lt1"/>
          </a:fontRef>
        </p:style>
        <p:txBody>
          <a:bodyPr wrap="square" rtlCol="0">
            <a:spAutoFit/>
          </a:bodyPr>
          <a:lstStyle>
            <a:defPPr>
              <a:defRPr lang="pt-BR"/>
            </a:defPPr>
            <a:lvl1pPr algn="just">
              <a:defRPr sz="2200">
                <a:solidFill>
                  <a:schemeClr val="accent4">
                    <a:lumMod val="60000"/>
                    <a:lumOff val="40000"/>
                  </a:schemeClr>
                </a:solidFill>
              </a:defRPr>
            </a:lvl1pPr>
          </a:lstStyle>
          <a:p>
            <a:r>
              <a:rPr lang="pt-BR" i="1" dirty="0"/>
              <a:t>“Nesta seção, são divulgadas informações sobre o Serviço de Informação ao Cidadão (SIC), pertinentes ao seu funcionamento, localização e dados de contato no âmbito do (a) [nome do órgão ou entidade]. Também podem ser divulgados, nesta área, os relatórios estatísticos de atendimento à Lei de Acesso à Informação”</a:t>
            </a:r>
          </a:p>
        </p:txBody>
      </p:sp>
      <p:graphicFrame>
        <p:nvGraphicFramePr>
          <p:cNvPr id="4" name="Tabela 3">
            <a:extLst>
              <a:ext uri="{FF2B5EF4-FFF2-40B4-BE49-F238E27FC236}">
                <a16:creationId xmlns:a16="http://schemas.microsoft.com/office/drawing/2014/main" id="{B2D80232-CA58-484F-9809-928615DEF9C3}"/>
              </a:ext>
            </a:extLst>
          </p:cNvPr>
          <p:cNvGraphicFramePr>
            <a:graphicFrameLocks noGrp="1"/>
          </p:cNvGraphicFramePr>
          <p:nvPr>
            <p:extLst>
              <p:ext uri="{D42A27DB-BD31-4B8C-83A1-F6EECF244321}">
                <p14:modId xmlns:p14="http://schemas.microsoft.com/office/powerpoint/2010/main" val="3706047632"/>
              </p:ext>
            </p:extLst>
          </p:nvPr>
        </p:nvGraphicFramePr>
        <p:xfrm>
          <a:off x="531083" y="3102766"/>
          <a:ext cx="11129835" cy="3337560"/>
        </p:xfrm>
        <a:graphic>
          <a:graphicData uri="http://schemas.openxmlformats.org/drawingml/2006/table">
            <a:tbl>
              <a:tblPr firstRow="1" bandRow="1">
                <a:tableStyleId>{5C22544A-7EE6-4342-B048-85BDC9FD1C3A}</a:tableStyleId>
              </a:tblPr>
              <a:tblGrid>
                <a:gridCol w="5564918">
                  <a:extLst>
                    <a:ext uri="{9D8B030D-6E8A-4147-A177-3AD203B41FA5}">
                      <a16:colId xmlns:a16="http://schemas.microsoft.com/office/drawing/2014/main" val="2754950269"/>
                    </a:ext>
                  </a:extLst>
                </a:gridCol>
                <a:gridCol w="5564917">
                  <a:extLst>
                    <a:ext uri="{9D8B030D-6E8A-4147-A177-3AD203B41FA5}">
                      <a16:colId xmlns:a16="http://schemas.microsoft.com/office/drawing/2014/main" val="1275901221"/>
                    </a:ext>
                  </a:extLst>
                </a:gridCol>
              </a:tblGrid>
              <a:tr h="370840">
                <a:tc>
                  <a:txBody>
                    <a:bodyPr/>
                    <a:lstStyle/>
                    <a:p>
                      <a:pPr algn="ctr"/>
                      <a:r>
                        <a:rPr lang="pt-BR" dirty="0"/>
                        <a:t>ITEM</a:t>
                      </a:r>
                    </a:p>
                  </a:txBody>
                  <a:tcPr/>
                </a:tc>
                <a:tc>
                  <a:txBody>
                    <a:bodyPr/>
                    <a:lstStyle/>
                    <a:p>
                      <a:pPr algn="ctr"/>
                      <a:r>
                        <a:rPr lang="pt-BR" dirty="0"/>
                        <a:t>OBSERVAÇÃO</a:t>
                      </a:r>
                    </a:p>
                  </a:txBody>
                  <a:tcPr/>
                </a:tc>
                <a:extLst>
                  <a:ext uri="{0D108BD9-81ED-4DB2-BD59-A6C34878D82A}">
                    <a16:rowId xmlns:a16="http://schemas.microsoft.com/office/drawing/2014/main" val="858680615"/>
                  </a:ext>
                </a:extLst>
              </a:tr>
              <a:tr h="370840">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kern="1200" dirty="0">
                          <a:solidFill>
                            <a:schemeClr val="dk1"/>
                          </a:solidFill>
                          <a:latin typeface="+mn-lt"/>
                          <a:ea typeface="+mn-ea"/>
                          <a:cs typeface="+mn-cs"/>
                        </a:rPr>
                        <a:t>SERVIÇO DE INFORMAÇÃO AO CIDADÃO (SIC)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kern="1200" dirty="0">
                          <a:solidFill>
                            <a:schemeClr val="dk1"/>
                          </a:solidFill>
                          <a:latin typeface="+mn-lt"/>
                          <a:ea typeface="+mn-ea"/>
                          <a:cs typeface="+mn-cs"/>
                        </a:rPr>
                        <a:t>I. Localização </a:t>
                      </a:r>
                    </a:p>
                  </a:txBody>
                  <a:tcPr/>
                </a:tc>
                <a:extLst>
                  <a:ext uri="{0D108BD9-81ED-4DB2-BD59-A6C34878D82A}">
                    <a16:rowId xmlns:a16="http://schemas.microsoft.com/office/drawing/2014/main" val="205470496"/>
                  </a:ext>
                </a:extLst>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BR" sz="800"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kern="1200" dirty="0">
                          <a:solidFill>
                            <a:schemeClr val="dk1"/>
                          </a:solidFill>
                          <a:latin typeface="+mn-lt"/>
                          <a:ea typeface="+mn-ea"/>
                          <a:cs typeface="+mn-cs"/>
                        </a:rPr>
                        <a:t>II. Horário de Funcionamento</a:t>
                      </a:r>
                    </a:p>
                  </a:txBody>
                  <a:tcPr/>
                </a:tc>
                <a:extLst>
                  <a:ext uri="{0D108BD9-81ED-4DB2-BD59-A6C34878D82A}">
                    <a16:rowId xmlns:a16="http://schemas.microsoft.com/office/drawing/2014/main" val="2792951583"/>
                  </a:ext>
                </a:extLst>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BR" sz="1800"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kern="1200" dirty="0">
                          <a:solidFill>
                            <a:schemeClr val="dk1"/>
                          </a:solidFill>
                          <a:latin typeface="+mn-lt"/>
                          <a:ea typeface="+mn-ea"/>
                          <a:cs typeface="+mn-cs"/>
                        </a:rPr>
                        <a:t>III. Servidores Responsáveis</a:t>
                      </a:r>
                    </a:p>
                  </a:txBody>
                  <a:tcPr/>
                </a:tc>
                <a:extLst>
                  <a:ext uri="{0D108BD9-81ED-4DB2-BD59-A6C34878D82A}">
                    <a16:rowId xmlns:a16="http://schemas.microsoft.com/office/drawing/2014/main" val="4110247478"/>
                  </a:ext>
                </a:extLst>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BR" sz="1800"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kern="1200" dirty="0">
                          <a:solidFill>
                            <a:schemeClr val="dk1"/>
                          </a:solidFill>
                          <a:latin typeface="+mn-lt"/>
                          <a:ea typeface="+mn-ea"/>
                          <a:cs typeface="+mn-cs"/>
                        </a:rPr>
                        <a:t>IV. Telefone e e-mail</a:t>
                      </a:r>
                    </a:p>
                  </a:txBody>
                  <a:tcPr/>
                </a:tc>
                <a:extLst>
                  <a:ext uri="{0D108BD9-81ED-4DB2-BD59-A6C34878D82A}">
                    <a16:rowId xmlns:a16="http://schemas.microsoft.com/office/drawing/2014/main" val="888736795"/>
                  </a:ext>
                </a:extLst>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pt-BR" sz="1800" dirty="0">
                        <a:solidFill>
                          <a:schemeClr val="bg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kern="1200" dirty="0">
                          <a:solidFill>
                            <a:schemeClr val="dk1"/>
                          </a:solidFill>
                          <a:latin typeface="+mn-lt"/>
                          <a:ea typeface="+mn-ea"/>
                          <a:cs typeface="+mn-cs"/>
                        </a:rPr>
                        <a:t>V. Autoridade de Monitoramento (nome e cargo)</a:t>
                      </a:r>
                    </a:p>
                  </a:txBody>
                  <a:tcPr/>
                </a:tc>
                <a:extLst>
                  <a:ext uri="{0D108BD9-81ED-4DB2-BD59-A6C34878D82A}">
                    <a16:rowId xmlns:a16="http://schemas.microsoft.com/office/drawing/2014/main" val="3309543438"/>
                  </a:ext>
                </a:extLst>
              </a:tr>
              <a:tr h="370840">
                <a:tc gridSpan="2">
                  <a:txBody>
                    <a:bodyPr/>
                    <a:lstStyle/>
                    <a:p>
                      <a:r>
                        <a:rPr lang="pt-BR" dirty="0"/>
                        <a:t>FORMULÁRIOS de solicitação de informação para apresentar pedido em meio físico (papel) </a:t>
                      </a:r>
                    </a:p>
                  </a:txBody>
                  <a:tcPr/>
                </a:tc>
                <a:tc hMerge="1">
                  <a:txBody>
                    <a:bodyPr/>
                    <a:lstStyle/>
                    <a:p>
                      <a:endParaRPr lang="pt-BR" dirty="0"/>
                    </a:p>
                  </a:txBody>
                  <a:tcPr/>
                </a:tc>
                <a:extLst>
                  <a:ext uri="{0D108BD9-81ED-4DB2-BD59-A6C34878D82A}">
                    <a16:rowId xmlns:a16="http://schemas.microsoft.com/office/drawing/2014/main" val="3277734071"/>
                  </a:ext>
                </a:extLst>
              </a:tr>
              <a:tr h="370840">
                <a:tc gridSpan="2">
                  <a:txBody>
                    <a:bodyPr/>
                    <a:lstStyle/>
                    <a:p>
                      <a:r>
                        <a:rPr lang="pt-BR" dirty="0"/>
                        <a:t>BANNER e/ou LINK para o Sistema Eletrônico do Serviço de Informações ao Cidadão (e-SIC)</a:t>
                      </a:r>
                    </a:p>
                  </a:txBody>
                  <a:tcPr/>
                </a:tc>
                <a:tc hMerge="1">
                  <a:txBody>
                    <a:bodyPr/>
                    <a:lstStyle/>
                    <a:p>
                      <a:endParaRPr lang="pt-BR" dirty="0"/>
                    </a:p>
                  </a:txBody>
                  <a:tcPr/>
                </a:tc>
                <a:extLst>
                  <a:ext uri="{0D108BD9-81ED-4DB2-BD59-A6C34878D82A}">
                    <a16:rowId xmlns:a16="http://schemas.microsoft.com/office/drawing/2014/main" val="3775392027"/>
                  </a:ext>
                </a:extLst>
              </a:tr>
              <a:tr h="370840">
                <a:tc>
                  <a:txBody>
                    <a:bodyPr/>
                    <a:lstStyle/>
                    <a:p>
                      <a:r>
                        <a:rPr lang="pt-BR" dirty="0"/>
                        <a:t>RELATÓRIOS ESTATÍSTICOS</a:t>
                      </a:r>
                    </a:p>
                  </a:txBody>
                  <a:tcPr/>
                </a:tc>
                <a:tc>
                  <a:txBody>
                    <a:bodyPr/>
                    <a:lstStyle/>
                    <a:p>
                      <a:r>
                        <a:rPr lang="pt-BR" dirty="0"/>
                        <a:t>Link para os relatórios estatísticos do e-SIC</a:t>
                      </a:r>
                    </a:p>
                  </a:txBody>
                  <a:tcPr/>
                </a:tc>
                <a:extLst>
                  <a:ext uri="{0D108BD9-81ED-4DB2-BD59-A6C34878D82A}">
                    <a16:rowId xmlns:a16="http://schemas.microsoft.com/office/drawing/2014/main" val="349405233"/>
                  </a:ext>
                </a:extLst>
              </a:tr>
            </a:tbl>
          </a:graphicData>
        </a:graphic>
      </p:graphicFrame>
    </p:spTree>
    <p:extLst>
      <p:ext uri="{BB962C8B-B14F-4D97-AF65-F5344CB8AC3E}">
        <p14:creationId xmlns:p14="http://schemas.microsoft.com/office/powerpoint/2010/main" val="2868772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6266371B-2C16-45EC-92EF-C0E1945777A2}"/>
              </a:ext>
            </a:extLst>
          </p:cNvPr>
          <p:cNvSpPr/>
          <p:nvPr/>
        </p:nvSpPr>
        <p:spPr>
          <a:xfrm>
            <a:off x="803498" y="1228397"/>
            <a:ext cx="11047228" cy="4401205"/>
          </a:xfrm>
          <a:prstGeom prst="rect">
            <a:avLst/>
          </a:prstGeom>
        </p:spPr>
        <p:txBody>
          <a:bodyPr wrap="square">
            <a:spAutoFit/>
          </a:bodyPr>
          <a:lstStyle/>
          <a:p>
            <a:endParaRPr lang="pt-BR" sz="4000" dirty="0">
              <a:solidFill>
                <a:schemeClr val="bg1"/>
              </a:solidFill>
            </a:endParaRPr>
          </a:p>
          <a:p>
            <a:endParaRPr lang="pt-BR" sz="4000" dirty="0">
              <a:solidFill>
                <a:schemeClr val="bg1"/>
              </a:solidFill>
            </a:endParaRPr>
          </a:p>
          <a:p>
            <a:r>
              <a:rPr lang="pt-BR" sz="4000" dirty="0">
                <a:solidFill>
                  <a:schemeClr val="bg1"/>
                </a:solidFill>
              </a:rPr>
              <a:t>Quem é você?</a:t>
            </a:r>
          </a:p>
          <a:p>
            <a:endParaRPr lang="pt-BR" sz="4000" dirty="0">
              <a:solidFill>
                <a:schemeClr val="bg1"/>
              </a:solidFill>
            </a:endParaRPr>
          </a:p>
          <a:p>
            <a:pPr marL="1028700" lvl="1" indent="-571500">
              <a:buFont typeface="Wingdings" panose="05000000000000000000" pitchFamily="2" charset="2"/>
              <a:buChar char="§"/>
            </a:pPr>
            <a:r>
              <a:rPr lang="pt-BR" sz="4000" dirty="0">
                <a:solidFill>
                  <a:schemeClr val="bg1"/>
                </a:solidFill>
              </a:rPr>
              <a:t>Nome</a:t>
            </a:r>
          </a:p>
          <a:p>
            <a:pPr marL="1028700" lvl="1" indent="-571500">
              <a:buFont typeface="Wingdings" panose="05000000000000000000" pitchFamily="2" charset="2"/>
              <a:buChar char="§"/>
            </a:pPr>
            <a:r>
              <a:rPr lang="pt-BR" sz="4000" dirty="0">
                <a:solidFill>
                  <a:schemeClr val="bg1"/>
                </a:solidFill>
              </a:rPr>
              <a:t>Onde trabalha </a:t>
            </a:r>
          </a:p>
          <a:p>
            <a:pPr marL="1028700" lvl="1" indent="-571500">
              <a:buFont typeface="Wingdings" panose="05000000000000000000" pitchFamily="2" charset="2"/>
              <a:buChar char="§"/>
            </a:pPr>
            <a:r>
              <a:rPr lang="pt-BR" sz="4000" dirty="0">
                <a:solidFill>
                  <a:schemeClr val="bg1"/>
                </a:solidFill>
              </a:rPr>
              <a:t>Há quanto tempo trabalha com a LAI?</a:t>
            </a:r>
            <a:endParaRPr kumimoji="0" lang="pt-B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50" name="Picture 2" descr="Resultado de imagem para cabeÃ§a com interrogaÃ§Ã£o">
            <a:extLst>
              <a:ext uri="{FF2B5EF4-FFF2-40B4-BE49-F238E27FC236}">
                <a16:creationId xmlns:a16="http://schemas.microsoft.com/office/drawing/2014/main" id="{C7B4D398-37FB-49D1-98D2-D255B2D7DD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1463" y="624339"/>
            <a:ext cx="3489866" cy="3489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287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7A410E8A-8225-48EC-882B-8DC46734D5F9}"/>
              </a:ext>
            </a:extLst>
          </p:cNvPr>
          <p:cNvSpPr/>
          <p:nvPr/>
        </p:nvSpPr>
        <p:spPr>
          <a:xfrm>
            <a:off x="611470" y="1000066"/>
            <a:ext cx="9612667" cy="707886"/>
          </a:xfrm>
          <a:prstGeom prst="rect">
            <a:avLst/>
          </a:prstGeom>
        </p:spPr>
        <p:txBody>
          <a:bodyPr wrap="square">
            <a:spAutoFit/>
          </a:bodyPr>
          <a:lstStyle/>
          <a:p>
            <a:r>
              <a:rPr lang="pt-BR" sz="4000" b="1" dirty="0">
                <a:ln/>
                <a:solidFill>
                  <a:schemeClr val="accent4"/>
                </a:solidFill>
                <a:effectLst>
                  <a:outerShdw blurRad="38100" dist="38100" dir="2700000" algn="tl">
                    <a:srgbClr val="000000">
                      <a:alpha val="43137"/>
                    </a:srgbClr>
                  </a:outerShdw>
                </a:effectLst>
              </a:rPr>
              <a:t>11. PERGUNTAS FREQUENTES</a:t>
            </a:r>
            <a:endParaRPr lang="pt-BR" sz="2200" dirty="0">
              <a:solidFill>
                <a:srgbClr val="FF0000"/>
              </a:solidFill>
            </a:endParaRPr>
          </a:p>
        </p:txBody>
      </p:sp>
      <p:sp>
        <p:nvSpPr>
          <p:cNvPr id="5" name="CaixaDeTexto 4">
            <a:extLst>
              <a:ext uri="{FF2B5EF4-FFF2-40B4-BE49-F238E27FC236}">
                <a16:creationId xmlns:a16="http://schemas.microsoft.com/office/drawing/2014/main" id="{529E4460-C24A-435D-9564-0CFDA11136E6}"/>
              </a:ext>
            </a:extLst>
          </p:cNvPr>
          <p:cNvSpPr txBox="1"/>
          <p:nvPr/>
        </p:nvSpPr>
        <p:spPr>
          <a:xfrm>
            <a:off x="611470" y="2091240"/>
            <a:ext cx="11129834" cy="769441"/>
          </a:xfrm>
          <a:prstGeom prst="rect">
            <a:avLst/>
          </a:prstGeom>
          <a:solidFill>
            <a:schemeClr val="bg2">
              <a:lumMod val="10000"/>
            </a:schemeClr>
          </a:solidFill>
          <a:scene3d>
            <a:camera prst="orthographicFront"/>
            <a:lightRig rig="threePt" dir="t"/>
          </a:scene3d>
          <a:sp3d>
            <a:bevelT w="165100" prst="coolSlant"/>
          </a:sp3d>
        </p:spPr>
        <p:style>
          <a:lnRef idx="0">
            <a:schemeClr val="dk1"/>
          </a:lnRef>
          <a:fillRef idx="3">
            <a:schemeClr val="dk1"/>
          </a:fillRef>
          <a:effectRef idx="3">
            <a:schemeClr val="dk1"/>
          </a:effectRef>
          <a:fontRef idx="minor">
            <a:schemeClr val="lt1"/>
          </a:fontRef>
        </p:style>
        <p:txBody>
          <a:bodyPr wrap="square" rtlCol="0">
            <a:spAutoFit/>
          </a:bodyPr>
          <a:lstStyle>
            <a:defPPr>
              <a:defRPr lang="pt-BR"/>
            </a:defPPr>
            <a:lvl1pPr algn="just">
              <a:defRPr sz="2200">
                <a:solidFill>
                  <a:schemeClr val="accent4">
                    <a:lumMod val="60000"/>
                    <a:lumOff val="40000"/>
                  </a:schemeClr>
                </a:solidFill>
              </a:defRPr>
            </a:lvl1pPr>
          </a:lstStyle>
          <a:p>
            <a:r>
              <a:rPr lang="pt-BR" i="1" dirty="0"/>
              <a:t>“Nesta seção, são divulgadas as perguntas frequentes sobre as atividades desempenhadas pelo(a) [nome do órgão] ou sobre as ações no âmbito de sua competência”</a:t>
            </a:r>
          </a:p>
        </p:txBody>
      </p:sp>
      <p:graphicFrame>
        <p:nvGraphicFramePr>
          <p:cNvPr id="3" name="Tabela 2">
            <a:extLst>
              <a:ext uri="{FF2B5EF4-FFF2-40B4-BE49-F238E27FC236}">
                <a16:creationId xmlns:a16="http://schemas.microsoft.com/office/drawing/2014/main" id="{28C6E9D9-AE1C-4BEE-A51D-F5F43E6D69DA}"/>
              </a:ext>
            </a:extLst>
          </p:cNvPr>
          <p:cNvGraphicFramePr>
            <a:graphicFrameLocks noGrp="1"/>
          </p:cNvGraphicFramePr>
          <p:nvPr>
            <p:extLst>
              <p:ext uri="{D42A27DB-BD31-4B8C-83A1-F6EECF244321}">
                <p14:modId xmlns:p14="http://schemas.microsoft.com/office/powerpoint/2010/main" val="4015450452"/>
              </p:ext>
            </p:extLst>
          </p:nvPr>
        </p:nvGraphicFramePr>
        <p:xfrm>
          <a:off x="1573657" y="3298441"/>
          <a:ext cx="8650480" cy="1040853"/>
        </p:xfrm>
        <a:graphic>
          <a:graphicData uri="http://schemas.openxmlformats.org/drawingml/2006/table">
            <a:tbl>
              <a:tblPr firstRow="1" bandRow="1">
                <a:tableStyleId>{5C22544A-7EE6-4342-B048-85BDC9FD1C3A}</a:tableStyleId>
              </a:tblPr>
              <a:tblGrid>
                <a:gridCol w="8650480">
                  <a:extLst>
                    <a:ext uri="{9D8B030D-6E8A-4147-A177-3AD203B41FA5}">
                      <a16:colId xmlns:a16="http://schemas.microsoft.com/office/drawing/2014/main" val="78148048"/>
                    </a:ext>
                  </a:extLst>
                </a:gridCol>
              </a:tblGrid>
              <a:tr h="1040853">
                <a:tc>
                  <a:txBody>
                    <a:bodyPr/>
                    <a:lstStyle/>
                    <a:p>
                      <a:pPr algn="just">
                        <a:lnSpc>
                          <a:spcPct val="110000"/>
                        </a:lnSpc>
                      </a:pPr>
                      <a:r>
                        <a:rPr lang="pt-BR" sz="1800" b="0" dirty="0">
                          <a:solidFill>
                            <a:schemeClr val="bg1"/>
                          </a:solidFill>
                        </a:rPr>
                        <a:t>APRESENTAR, DE FORMA ESTRUTURADA E ATUALIZADA, AS DÚVIDAS MAIS FREQUENTES DOS CIDADÃOS.</a:t>
                      </a:r>
                      <a:endParaRPr lang="pt-BR" dirty="0"/>
                    </a:p>
                  </a:txBody>
                  <a:tcPr/>
                </a:tc>
                <a:extLst>
                  <a:ext uri="{0D108BD9-81ED-4DB2-BD59-A6C34878D82A}">
                    <a16:rowId xmlns:a16="http://schemas.microsoft.com/office/drawing/2014/main" val="336778736"/>
                  </a:ext>
                </a:extLst>
              </a:tr>
            </a:tbl>
          </a:graphicData>
        </a:graphic>
      </p:graphicFrame>
      <p:pic>
        <p:nvPicPr>
          <p:cNvPr id="4" name="Imagem 3">
            <a:extLst>
              <a:ext uri="{FF2B5EF4-FFF2-40B4-BE49-F238E27FC236}">
                <a16:creationId xmlns:a16="http://schemas.microsoft.com/office/drawing/2014/main" id="{C263FA5D-3D4C-46AA-BA36-2A124CFF20D9}"/>
              </a:ext>
            </a:extLst>
          </p:cNvPr>
          <p:cNvPicPr>
            <a:picLocks noChangeAspect="1"/>
          </p:cNvPicPr>
          <p:nvPr/>
        </p:nvPicPr>
        <p:blipFill>
          <a:blip r:embed="rId2"/>
          <a:stretch>
            <a:fillRect/>
          </a:stretch>
        </p:blipFill>
        <p:spPr>
          <a:xfrm>
            <a:off x="1573657" y="4037542"/>
            <a:ext cx="3959417" cy="2743503"/>
          </a:xfrm>
          <a:prstGeom prst="rect">
            <a:avLst/>
          </a:prstGeom>
        </p:spPr>
      </p:pic>
      <p:pic>
        <p:nvPicPr>
          <p:cNvPr id="6" name="Imagem 5">
            <a:extLst>
              <a:ext uri="{FF2B5EF4-FFF2-40B4-BE49-F238E27FC236}">
                <a16:creationId xmlns:a16="http://schemas.microsoft.com/office/drawing/2014/main" id="{2931C3D6-34B1-47A1-83B7-CA58B06AF938}"/>
              </a:ext>
            </a:extLst>
          </p:cNvPr>
          <p:cNvPicPr>
            <a:picLocks noChangeAspect="1"/>
          </p:cNvPicPr>
          <p:nvPr/>
        </p:nvPicPr>
        <p:blipFill>
          <a:blip r:embed="rId3"/>
          <a:stretch>
            <a:fillRect/>
          </a:stretch>
        </p:blipFill>
        <p:spPr>
          <a:xfrm>
            <a:off x="5533074" y="4037541"/>
            <a:ext cx="4691063" cy="2743503"/>
          </a:xfrm>
          <a:prstGeom prst="rect">
            <a:avLst/>
          </a:prstGeom>
        </p:spPr>
      </p:pic>
    </p:spTree>
    <p:extLst>
      <p:ext uri="{BB962C8B-B14F-4D97-AF65-F5344CB8AC3E}">
        <p14:creationId xmlns:p14="http://schemas.microsoft.com/office/powerpoint/2010/main" val="3925813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70EA65B4-EB53-4845-83B5-53A10B25DE2F}"/>
              </a:ext>
            </a:extLst>
          </p:cNvPr>
          <p:cNvSpPr/>
          <p:nvPr/>
        </p:nvSpPr>
        <p:spPr>
          <a:xfrm>
            <a:off x="740735" y="965642"/>
            <a:ext cx="10519144" cy="707886"/>
          </a:xfrm>
          <a:prstGeom prst="rect">
            <a:avLst/>
          </a:prstGeom>
        </p:spPr>
        <p:txBody>
          <a:bodyPr wrap="square">
            <a:spAutoFit/>
          </a:bodyPr>
          <a:lstStyle/>
          <a:p>
            <a:r>
              <a:rPr lang="pt-BR" sz="4000" b="1" dirty="0">
                <a:ln/>
                <a:solidFill>
                  <a:schemeClr val="accent4"/>
                </a:solidFill>
                <a:effectLst>
                  <a:outerShdw blurRad="38100" dist="38100" dir="2700000" algn="tl">
                    <a:srgbClr val="000000">
                      <a:alpha val="43137"/>
                    </a:srgbClr>
                  </a:outerShdw>
                </a:effectLst>
              </a:rPr>
              <a:t>12. DADOS ABERTOS</a:t>
            </a:r>
            <a:endParaRPr lang="pt-BR" sz="2200" dirty="0">
              <a:solidFill>
                <a:schemeClr val="bg1"/>
              </a:solidFill>
            </a:endParaRPr>
          </a:p>
        </p:txBody>
      </p:sp>
      <p:sp>
        <p:nvSpPr>
          <p:cNvPr id="5" name="CaixaDeTexto 4">
            <a:extLst>
              <a:ext uri="{FF2B5EF4-FFF2-40B4-BE49-F238E27FC236}">
                <a16:creationId xmlns:a16="http://schemas.microsoft.com/office/drawing/2014/main" id="{85EF68E3-4879-4277-9127-6E3F682E50C6}"/>
              </a:ext>
            </a:extLst>
          </p:cNvPr>
          <p:cNvSpPr txBox="1"/>
          <p:nvPr/>
        </p:nvSpPr>
        <p:spPr>
          <a:xfrm>
            <a:off x="740735" y="2142329"/>
            <a:ext cx="11129834" cy="769441"/>
          </a:xfrm>
          <a:prstGeom prst="rect">
            <a:avLst/>
          </a:prstGeom>
          <a:solidFill>
            <a:schemeClr val="bg2">
              <a:lumMod val="10000"/>
            </a:schemeClr>
          </a:solidFill>
          <a:scene3d>
            <a:camera prst="orthographicFront"/>
            <a:lightRig rig="threePt" dir="t"/>
          </a:scene3d>
          <a:sp3d>
            <a:bevelT w="165100" prst="coolSlant"/>
          </a:sp3d>
        </p:spPr>
        <p:style>
          <a:lnRef idx="0">
            <a:schemeClr val="dk1"/>
          </a:lnRef>
          <a:fillRef idx="3">
            <a:schemeClr val="dk1"/>
          </a:fillRef>
          <a:effectRef idx="3">
            <a:schemeClr val="dk1"/>
          </a:effectRef>
          <a:fontRef idx="minor">
            <a:schemeClr val="lt1"/>
          </a:fontRef>
        </p:style>
        <p:txBody>
          <a:bodyPr wrap="square" rtlCol="0">
            <a:spAutoFit/>
          </a:bodyPr>
          <a:lstStyle>
            <a:defPPr>
              <a:defRPr lang="pt-BR"/>
            </a:defPPr>
            <a:lvl1pPr algn="just">
              <a:defRPr sz="2200">
                <a:solidFill>
                  <a:schemeClr val="accent4">
                    <a:lumMod val="60000"/>
                    <a:lumOff val="40000"/>
                  </a:schemeClr>
                </a:solidFill>
              </a:defRPr>
            </a:lvl1pPr>
          </a:lstStyle>
          <a:p>
            <a:r>
              <a:rPr lang="pt-BR" i="1" dirty="0"/>
              <a:t>“Nesta seção, são divulgadas as perguntas frequentes sobre as atividades desempenhadas pelo(a) [nome do órgão] ou sobre as ações no âmbito de sua competência”.</a:t>
            </a:r>
          </a:p>
        </p:txBody>
      </p:sp>
      <p:graphicFrame>
        <p:nvGraphicFramePr>
          <p:cNvPr id="3" name="Tabela 2">
            <a:extLst>
              <a:ext uri="{FF2B5EF4-FFF2-40B4-BE49-F238E27FC236}">
                <a16:creationId xmlns:a16="http://schemas.microsoft.com/office/drawing/2014/main" id="{CA3752BD-6F28-421F-87CB-1444A841F359}"/>
              </a:ext>
            </a:extLst>
          </p:cNvPr>
          <p:cNvGraphicFramePr>
            <a:graphicFrameLocks noGrp="1"/>
          </p:cNvGraphicFramePr>
          <p:nvPr>
            <p:extLst>
              <p:ext uri="{D42A27DB-BD31-4B8C-83A1-F6EECF244321}">
                <p14:modId xmlns:p14="http://schemas.microsoft.com/office/powerpoint/2010/main" val="3570177575"/>
              </p:ext>
            </p:extLst>
          </p:nvPr>
        </p:nvGraphicFramePr>
        <p:xfrm>
          <a:off x="1900805" y="3229806"/>
          <a:ext cx="4584891" cy="2662552"/>
        </p:xfrm>
        <a:graphic>
          <a:graphicData uri="http://schemas.openxmlformats.org/drawingml/2006/table">
            <a:tbl>
              <a:tblPr firstRow="1" bandRow="1">
                <a:tableStyleId>{5C22544A-7EE6-4342-B048-85BDC9FD1C3A}</a:tableStyleId>
              </a:tblPr>
              <a:tblGrid>
                <a:gridCol w="4584891">
                  <a:extLst>
                    <a:ext uri="{9D8B030D-6E8A-4147-A177-3AD203B41FA5}">
                      <a16:colId xmlns:a16="http://schemas.microsoft.com/office/drawing/2014/main" val="48815766"/>
                    </a:ext>
                  </a:extLst>
                </a:gridCol>
              </a:tblGrid>
              <a:tr h="598050">
                <a:tc>
                  <a:txBody>
                    <a:bodyPr/>
                    <a:lstStyle/>
                    <a:p>
                      <a:pPr algn="ctr"/>
                      <a:r>
                        <a:rPr lang="pt-BR" dirty="0"/>
                        <a:t>ITEM</a:t>
                      </a:r>
                    </a:p>
                  </a:txBody>
                  <a:tcPr anchor="ctr"/>
                </a:tc>
                <a:extLst>
                  <a:ext uri="{0D108BD9-81ED-4DB2-BD59-A6C34878D82A}">
                    <a16:rowId xmlns:a16="http://schemas.microsoft.com/office/drawing/2014/main" val="3834444866"/>
                  </a:ext>
                </a:extLst>
              </a:tr>
              <a:tr h="10322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dirty="0">
                          <a:solidFill>
                            <a:schemeClr val="tx1"/>
                          </a:solidFill>
                        </a:rPr>
                        <a:t>I. INFORMAÇÕES SOBRE A IMPLEMENTAÇÃO DA POLÍTICA DE DADOS ABERTOS (PDA)</a:t>
                      </a:r>
                      <a:endParaRPr lang="pt-BR" dirty="0">
                        <a:solidFill>
                          <a:schemeClr val="tx1"/>
                        </a:solidFill>
                      </a:endParaRPr>
                    </a:p>
                  </a:txBody>
                  <a:tcPr anchor="ctr"/>
                </a:tc>
                <a:extLst>
                  <a:ext uri="{0D108BD9-81ED-4DB2-BD59-A6C34878D82A}">
                    <a16:rowId xmlns:a16="http://schemas.microsoft.com/office/drawing/2014/main" val="3556258353"/>
                  </a:ext>
                </a:extLst>
              </a:tr>
              <a:tr h="10322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dirty="0">
                          <a:solidFill>
                            <a:schemeClr val="tx1"/>
                          </a:solidFill>
                        </a:rPr>
                        <a:t>II. RELATÓRIOS EM FORMATOS ABERTOS E NÃO PROPRIETÁRIOS</a:t>
                      </a:r>
                      <a:endParaRPr lang="pt-BR" dirty="0">
                        <a:solidFill>
                          <a:schemeClr val="tx1"/>
                        </a:solidFill>
                      </a:endParaRPr>
                    </a:p>
                  </a:txBody>
                  <a:tcPr anchor="ctr"/>
                </a:tc>
                <a:extLst>
                  <a:ext uri="{0D108BD9-81ED-4DB2-BD59-A6C34878D82A}">
                    <a16:rowId xmlns:a16="http://schemas.microsoft.com/office/drawing/2014/main" val="1817655750"/>
                  </a:ext>
                </a:extLst>
              </a:tr>
            </a:tbl>
          </a:graphicData>
        </a:graphic>
      </p:graphicFrame>
      <p:pic>
        <p:nvPicPr>
          <p:cNvPr id="6" name="Picture 2" descr="Resultado de imagem para dados abertos vetorial">
            <a:extLst>
              <a:ext uri="{FF2B5EF4-FFF2-40B4-BE49-F238E27FC236}">
                <a16:creationId xmlns:a16="http://schemas.microsoft.com/office/drawing/2014/main" id="{521E2FDF-3EE6-4712-B906-C4D0AFAABB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8750" y="3229807"/>
            <a:ext cx="2662551" cy="2662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2207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54AB021E-19E4-4C09-B728-8372F04ED993}"/>
              </a:ext>
            </a:extLst>
          </p:cNvPr>
          <p:cNvSpPr/>
          <p:nvPr/>
        </p:nvSpPr>
        <p:spPr>
          <a:xfrm>
            <a:off x="891362" y="733732"/>
            <a:ext cx="10409275" cy="707886"/>
          </a:xfrm>
          <a:prstGeom prst="rect">
            <a:avLst/>
          </a:prstGeom>
        </p:spPr>
        <p:txBody>
          <a:bodyPr wrap="square">
            <a:spAutoFit/>
          </a:bodyPr>
          <a:lstStyle/>
          <a:p>
            <a:pPr algn="ctr"/>
            <a:r>
              <a:rPr lang="pt-BR" sz="4000" b="1" dirty="0">
                <a:ln/>
                <a:solidFill>
                  <a:schemeClr val="accent4"/>
                </a:solidFill>
                <a:effectLst>
                  <a:outerShdw blurRad="38100" dist="38100" dir="2700000" algn="tl">
                    <a:srgbClr val="000000">
                      <a:alpha val="43137"/>
                    </a:srgbClr>
                  </a:outerShdw>
                </a:effectLst>
              </a:rPr>
              <a:t>SISTEMA</a:t>
            </a:r>
            <a:r>
              <a:rPr lang="pt-BR" sz="2600" b="1" dirty="0">
                <a:solidFill>
                  <a:schemeClr val="bg1"/>
                </a:solidFill>
              </a:rPr>
              <a:t> </a:t>
            </a:r>
            <a:r>
              <a:rPr lang="pt-BR" sz="4000" b="1" dirty="0">
                <a:ln/>
                <a:solidFill>
                  <a:schemeClr val="accent4"/>
                </a:solidFill>
                <a:effectLst>
                  <a:outerShdw blurRad="38100" dist="38100" dir="2700000" algn="tl">
                    <a:srgbClr val="000000">
                      <a:alpha val="43137"/>
                    </a:srgbClr>
                  </a:outerShdw>
                </a:effectLst>
              </a:rPr>
              <a:t>DE TRANSPARÊNCIA ATIVA (STA)</a:t>
            </a:r>
          </a:p>
        </p:txBody>
      </p:sp>
      <p:grpSp>
        <p:nvGrpSpPr>
          <p:cNvPr id="7" name="Agrupar 6">
            <a:extLst>
              <a:ext uri="{FF2B5EF4-FFF2-40B4-BE49-F238E27FC236}">
                <a16:creationId xmlns:a16="http://schemas.microsoft.com/office/drawing/2014/main" id="{3FC36F56-7F82-40F2-A8BB-46B4D622EA09}"/>
              </a:ext>
            </a:extLst>
          </p:cNvPr>
          <p:cNvGrpSpPr/>
          <p:nvPr/>
        </p:nvGrpSpPr>
        <p:grpSpPr>
          <a:xfrm>
            <a:off x="701120" y="1480090"/>
            <a:ext cx="10789759" cy="5214155"/>
            <a:chOff x="896900" y="1279123"/>
            <a:chExt cx="10789759" cy="5214155"/>
          </a:xfrm>
        </p:grpSpPr>
        <p:pic>
          <p:nvPicPr>
            <p:cNvPr id="3" name="Imagem 2">
              <a:extLst>
                <a:ext uri="{FF2B5EF4-FFF2-40B4-BE49-F238E27FC236}">
                  <a16:creationId xmlns:a16="http://schemas.microsoft.com/office/drawing/2014/main" id="{1CFB84FB-983A-45F8-800B-7D4C630C6F21}"/>
                </a:ext>
              </a:extLst>
            </p:cNvPr>
            <p:cNvPicPr>
              <a:picLocks noChangeAspect="1"/>
            </p:cNvPicPr>
            <p:nvPr/>
          </p:nvPicPr>
          <p:blipFill>
            <a:blip r:embed="rId2"/>
            <a:stretch>
              <a:fillRect/>
            </a:stretch>
          </p:blipFill>
          <p:spPr>
            <a:xfrm>
              <a:off x="896901" y="1279123"/>
              <a:ext cx="10789758" cy="2149877"/>
            </a:xfrm>
            <a:prstGeom prst="rect">
              <a:avLst/>
            </a:prstGeom>
          </p:spPr>
        </p:pic>
        <p:pic>
          <p:nvPicPr>
            <p:cNvPr id="4" name="Imagem 3">
              <a:extLst>
                <a:ext uri="{FF2B5EF4-FFF2-40B4-BE49-F238E27FC236}">
                  <a16:creationId xmlns:a16="http://schemas.microsoft.com/office/drawing/2014/main" id="{E145F303-E63A-4F41-81FB-3CFB3352C746}"/>
                </a:ext>
              </a:extLst>
            </p:cNvPr>
            <p:cNvPicPr>
              <a:picLocks noChangeAspect="1"/>
            </p:cNvPicPr>
            <p:nvPr/>
          </p:nvPicPr>
          <p:blipFill rotWithShape="1">
            <a:blip r:embed="rId3"/>
            <a:srcRect l="13354" t="28263" b="4298"/>
            <a:stretch/>
          </p:blipFill>
          <p:spPr>
            <a:xfrm>
              <a:off x="896900" y="3550053"/>
              <a:ext cx="3073521" cy="2943224"/>
            </a:xfrm>
            <a:prstGeom prst="rect">
              <a:avLst/>
            </a:prstGeom>
          </p:spPr>
        </p:pic>
        <p:sp>
          <p:nvSpPr>
            <p:cNvPr id="5" name="Elipse 4">
              <a:extLst>
                <a:ext uri="{FF2B5EF4-FFF2-40B4-BE49-F238E27FC236}">
                  <a16:creationId xmlns:a16="http://schemas.microsoft.com/office/drawing/2014/main" id="{A6218F37-6E00-4AEC-8459-A5ABD43FC780}"/>
                </a:ext>
              </a:extLst>
            </p:cNvPr>
            <p:cNvSpPr/>
            <p:nvPr/>
          </p:nvSpPr>
          <p:spPr>
            <a:xfrm>
              <a:off x="5351721" y="2906167"/>
              <a:ext cx="1488558" cy="605414"/>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Elipse 5">
              <a:extLst>
                <a:ext uri="{FF2B5EF4-FFF2-40B4-BE49-F238E27FC236}">
                  <a16:creationId xmlns:a16="http://schemas.microsoft.com/office/drawing/2014/main" id="{55D3282C-84C4-4365-A150-D62967E0C069}"/>
                </a:ext>
              </a:extLst>
            </p:cNvPr>
            <p:cNvSpPr/>
            <p:nvPr/>
          </p:nvSpPr>
          <p:spPr>
            <a:xfrm>
              <a:off x="896901" y="5215095"/>
              <a:ext cx="2938096" cy="62789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8">
              <a:extLst>
                <a:ext uri="{FF2B5EF4-FFF2-40B4-BE49-F238E27FC236}">
                  <a16:creationId xmlns:a16="http://schemas.microsoft.com/office/drawing/2014/main" id="{F948E43B-C555-4490-8728-15AF09C6A6F4}"/>
                </a:ext>
              </a:extLst>
            </p:cNvPr>
            <p:cNvPicPr>
              <a:picLocks noChangeAspect="1"/>
            </p:cNvPicPr>
            <p:nvPr/>
          </p:nvPicPr>
          <p:blipFill>
            <a:blip r:embed="rId4"/>
            <a:stretch>
              <a:fillRect/>
            </a:stretch>
          </p:blipFill>
          <p:spPr>
            <a:xfrm>
              <a:off x="4117992" y="3550053"/>
              <a:ext cx="7553325" cy="2943225"/>
            </a:xfrm>
            <a:prstGeom prst="rect">
              <a:avLst/>
            </a:prstGeom>
          </p:spPr>
        </p:pic>
        <p:sp>
          <p:nvSpPr>
            <p:cNvPr id="10" name="Seta: Curva para a Direita 9">
              <a:extLst>
                <a:ext uri="{FF2B5EF4-FFF2-40B4-BE49-F238E27FC236}">
                  <a16:creationId xmlns:a16="http://schemas.microsoft.com/office/drawing/2014/main" id="{A03C0D46-B38A-4105-85DC-A76BFD6DD220}"/>
                </a:ext>
              </a:extLst>
            </p:cNvPr>
            <p:cNvSpPr/>
            <p:nvPr/>
          </p:nvSpPr>
          <p:spPr>
            <a:xfrm>
              <a:off x="3655619" y="3722621"/>
              <a:ext cx="584785" cy="1492474"/>
            </a:xfrm>
            <a:prstGeom prst="curvedRightArrow">
              <a:avLst>
                <a:gd name="adj1" fmla="val 25000"/>
                <a:gd name="adj2" fmla="val 46614"/>
                <a:gd name="adj3" fmla="val 25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t-BR" b="1">
                <a:ln w="22225">
                  <a:solidFill>
                    <a:schemeClr val="accent2"/>
                  </a:solidFill>
                  <a:prstDash val="solid"/>
                </a:ln>
                <a:solidFill>
                  <a:schemeClr val="accent2">
                    <a:lumMod val="40000"/>
                    <a:lumOff val="60000"/>
                  </a:schemeClr>
                </a:solidFill>
              </a:endParaRPr>
            </a:p>
          </p:txBody>
        </p:sp>
        <p:sp>
          <p:nvSpPr>
            <p:cNvPr id="11" name="Seta: Curva para a Direita 10">
              <a:extLst>
                <a:ext uri="{FF2B5EF4-FFF2-40B4-BE49-F238E27FC236}">
                  <a16:creationId xmlns:a16="http://schemas.microsoft.com/office/drawing/2014/main" id="{A5647B6C-9605-42AC-B3EA-EF23C8E1879E}"/>
                </a:ext>
              </a:extLst>
            </p:cNvPr>
            <p:cNvSpPr/>
            <p:nvPr/>
          </p:nvSpPr>
          <p:spPr>
            <a:xfrm>
              <a:off x="7505812" y="3643909"/>
              <a:ext cx="584785" cy="1492474"/>
            </a:xfrm>
            <a:prstGeom prst="curvedRightArrow">
              <a:avLst>
                <a:gd name="adj1" fmla="val 25000"/>
                <a:gd name="adj2" fmla="val 46614"/>
                <a:gd name="adj3" fmla="val 25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t-BR" b="1">
                <a:ln w="22225">
                  <a:solidFill>
                    <a:schemeClr val="accent2"/>
                  </a:solidFill>
                  <a:prstDash val="solid"/>
                </a:ln>
                <a:solidFill>
                  <a:schemeClr val="accent2">
                    <a:lumMod val="40000"/>
                    <a:lumOff val="60000"/>
                  </a:schemeClr>
                </a:solidFill>
              </a:endParaRPr>
            </a:p>
          </p:txBody>
        </p:sp>
      </p:grpSp>
    </p:spTree>
    <p:extLst>
      <p:ext uri="{BB962C8B-B14F-4D97-AF65-F5344CB8AC3E}">
        <p14:creationId xmlns:p14="http://schemas.microsoft.com/office/powerpoint/2010/main" val="15414231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9ECB052E-F403-4F4D-81D6-7F17964C8412}"/>
              </a:ext>
            </a:extLst>
          </p:cNvPr>
          <p:cNvGraphicFramePr/>
          <p:nvPr>
            <p:extLst>
              <p:ext uri="{D42A27DB-BD31-4B8C-83A1-F6EECF244321}">
                <p14:modId xmlns:p14="http://schemas.microsoft.com/office/powerpoint/2010/main" val="3671454048"/>
              </p:ext>
            </p:extLst>
          </p:nvPr>
        </p:nvGraphicFramePr>
        <p:xfrm>
          <a:off x="864158" y="733530"/>
          <a:ext cx="9927772" cy="6018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aixaDeTexto 1">
            <a:extLst>
              <a:ext uri="{FF2B5EF4-FFF2-40B4-BE49-F238E27FC236}">
                <a16:creationId xmlns:a16="http://schemas.microsoft.com/office/drawing/2014/main" id="{87F5F208-892C-4CBC-BDA5-05CC80A2CFD6}"/>
              </a:ext>
            </a:extLst>
          </p:cNvPr>
          <p:cNvSpPr txBox="1"/>
          <p:nvPr/>
        </p:nvSpPr>
        <p:spPr>
          <a:xfrm>
            <a:off x="3456633" y="5556739"/>
            <a:ext cx="1587640" cy="707886"/>
          </a:xfrm>
          <a:prstGeom prst="rect">
            <a:avLst/>
          </a:prstGeom>
          <a:noFill/>
        </p:spPr>
        <p:txBody>
          <a:bodyPr wrap="square" rtlCol="0">
            <a:spAutoFit/>
          </a:bodyPr>
          <a:lstStyle/>
          <a:p>
            <a:r>
              <a:rPr lang="pt-BR" sz="4000" b="1" dirty="0">
                <a:ln/>
                <a:solidFill>
                  <a:srgbClr val="FFC000"/>
                </a:solidFill>
                <a:effectLst>
                  <a:outerShdw blurRad="38100" dist="38100" dir="2700000" algn="tl">
                    <a:srgbClr val="000000">
                      <a:alpha val="43137"/>
                    </a:srgbClr>
                  </a:outerShdw>
                </a:effectLst>
                <a:latin typeface="Calibri" panose="020F0502020204030204"/>
              </a:rPr>
              <a:t>GTA</a:t>
            </a:r>
          </a:p>
        </p:txBody>
      </p:sp>
    </p:spTree>
    <p:extLst>
      <p:ext uri="{BB962C8B-B14F-4D97-AF65-F5344CB8AC3E}">
        <p14:creationId xmlns:p14="http://schemas.microsoft.com/office/powerpoint/2010/main" val="19932154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CE2B28FC-BAD2-43FF-9408-F98B1C60F84D}"/>
              </a:ext>
            </a:extLst>
          </p:cNvPr>
          <p:cNvSpPr/>
          <p:nvPr/>
        </p:nvSpPr>
        <p:spPr>
          <a:xfrm>
            <a:off x="891362" y="1065328"/>
            <a:ext cx="10409275" cy="707886"/>
          </a:xfrm>
          <a:prstGeom prst="rect">
            <a:avLst/>
          </a:prstGeom>
        </p:spPr>
        <p:txBody>
          <a:bodyPr wrap="square">
            <a:spAutoFit/>
          </a:bodyPr>
          <a:lstStyle/>
          <a:p>
            <a:pPr algn="ctr"/>
            <a:r>
              <a:rPr lang="pt-BR" sz="4000" b="1" dirty="0">
                <a:ln/>
                <a:solidFill>
                  <a:schemeClr val="accent4"/>
                </a:solidFill>
                <a:effectLst>
                  <a:outerShdw blurRad="38100" dist="38100" dir="2700000" algn="tl">
                    <a:srgbClr val="000000">
                      <a:alpha val="43137"/>
                    </a:srgbClr>
                  </a:outerShdw>
                </a:effectLst>
              </a:rPr>
              <a:t>GUIA</a:t>
            </a:r>
            <a:r>
              <a:rPr lang="pt-BR" sz="2600" b="1" dirty="0">
                <a:solidFill>
                  <a:schemeClr val="bg1"/>
                </a:solidFill>
              </a:rPr>
              <a:t> </a:t>
            </a:r>
            <a:r>
              <a:rPr lang="pt-BR" sz="4000" b="1" dirty="0">
                <a:ln/>
                <a:solidFill>
                  <a:schemeClr val="accent4"/>
                </a:solidFill>
                <a:effectLst>
                  <a:outerShdw blurRad="38100" dist="38100" dir="2700000" algn="tl">
                    <a:srgbClr val="000000">
                      <a:alpha val="43137"/>
                    </a:srgbClr>
                  </a:outerShdw>
                </a:effectLst>
              </a:rPr>
              <a:t>DE TRANSPARÊNCIA ATIVA (GTA)</a:t>
            </a:r>
          </a:p>
        </p:txBody>
      </p:sp>
      <p:pic>
        <p:nvPicPr>
          <p:cNvPr id="3" name="Imagem 2">
            <a:extLst>
              <a:ext uri="{FF2B5EF4-FFF2-40B4-BE49-F238E27FC236}">
                <a16:creationId xmlns:a16="http://schemas.microsoft.com/office/drawing/2014/main" id="{8B4BF6E0-66C4-4151-82E9-80B983E981E6}"/>
              </a:ext>
            </a:extLst>
          </p:cNvPr>
          <p:cNvPicPr>
            <a:picLocks noChangeAspect="1"/>
          </p:cNvPicPr>
          <p:nvPr/>
        </p:nvPicPr>
        <p:blipFill rotWithShape="1">
          <a:blip r:embed="rId2"/>
          <a:srcRect b="20283"/>
          <a:stretch/>
        </p:blipFill>
        <p:spPr>
          <a:xfrm>
            <a:off x="702192" y="1714552"/>
            <a:ext cx="10598445" cy="1852613"/>
          </a:xfrm>
          <a:prstGeom prst="rect">
            <a:avLst/>
          </a:prstGeom>
        </p:spPr>
      </p:pic>
      <p:pic>
        <p:nvPicPr>
          <p:cNvPr id="6" name="Imagem 5">
            <a:extLst>
              <a:ext uri="{FF2B5EF4-FFF2-40B4-BE49-F238E27FC236}">
                <a16:creationId xmlns:a16="http://schemas.microsoft.com/office/drawing/2014/main" id="{8EE6DDE9-E7A9-42B6-ACCA-CEDA427B274E}"/>
              </a:ext>
            </a:extLst>
          </p:cNvPr>
          <p:cNvPicPr>
            <a:picLocks noChangeAspect="1"/>
          </p:cNvPicPr>
          <p:nvPr/>
        </p:nvPicPr>
        <p:blipFill rotWithShape="1">
          <a:blip r:embed="rId3"/>
          <a:srcRect l="16450" t="13056" r="9534" b="15545"/>
          <a:stretch/>
        </p:blipFill>
        <p:spPr>
          <a:xfrm>
            <a:off x="1668027" y="4065605"/>
            <a:ext cx="2622620" cy="2053842"/>
          </a:xfrm>
          <a:prstGeom prst="rect">
            <a:avLst/>
          </a:prstGeom>
        </p:spPr>
      </p:pic>
      <p:pic>
        <p:nvPicPr>
          <p:cNvPr id="7" name="Imagem 6">
            <a:extLst>
              <a:ext uri="{FF2B5EF4-FFF2-40B4-BE49-F238E27FC236}">
                <a16:creationId xmlns:a16="http://schemas.microsoft.com/office/drawing/2014/main" id="{0DD87B47-ED24-4D38-92A2-751B883F6C18}"/>
              </a:ext>
            </a:extLst>
          </p:cNvPr>
          <p:cNvPicPr>
            <a:picLocks noChangeAspect="1"/>
          </p:cNvPicPr>
          <p:nvPr/>
        </p:nvPicPr>
        <p:blipFill>
          <a:blip r:embed="rId4"/>
          <a:stretch>
            <a:fillRect/>
          </a:stretch>
        </p:blipFill>
        <p:spPr>
          <a:xfrm>
            <a:off x="7295104" y="3672609"/>
            <a:ext cx="2381459" cy="3108195"/>
          </a:xfrm>
          <a:prstGeom prst="rect">
            <a:avLst/>
          </a:prstGeom>
        </p:spPr>
      </p:pic>
      <p:sp>
        <p:nvSpPr>
          <p:cNvPr id="8" name="Seta: para a Direita 7">
            <a:extLst>
              <a:ext uri="{FF2B5EF4-FFF2-40B4-BE49-F238E27FC236}">
                <a16:creationId xmlns:a16="http://schemas.microsoft.com/office/drawing/2014/main" id="{D36F42C1-FEE7-440D-9194-0774D9A8F698}"/>
              </a:ext>
            </a:extLst>
          </p:cNvPr>
          <p:cNvSpPr/>
          <p:nvPr/>
        </p:nvSpPr>
        <p:spPr>
          <a:xfrm>
            <a:off x="4989007" y="4895110"/>
            <a:ext cx="1607736" cy="663191"/>
          </a:xfrm>
          <a:prstGeom prst="rightArrow">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t-BR" b="1">
              <a:ln w="22225">
                <a:solidFill>
                  <a:srgbClr val="FFC000"/>
                </a:solidFill>
                <a:prstDash val="solid"/>
              </a:ln>
              <a:solidFill>
                <a:srgbClr val="FFC000"/>
              </a:solidFill>
            </a:endParaRPr>
          </a:p>
        </p:txBody>
      </p:sp>
    </p:spTree>
    <p:extLst>
      <p:ext uri="{BB962C8B-B14F-4D97-AF65-F5344CB8AC3E}">
        <p14:creationId xmlns:p14="http://schemas.microsoft.com/office/powerpoint/2010/main" val="6295622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2EBAFCE2-5AD2-461D-AA5F-49AAC4909164}"/>
              </a:ext>
            </a:extLst>
          </p:cNvPr>
          <p:cNvSpPr/>
          <p:nvPr/>
        </p:nvSpPr>
        <p:spPr>
          <a:xfrm>
            <a:off x="219487" y="2733971"/>
            <a:ext cx="11753026" cy="1169551"/>
          </a:xfrm>
          <a:prstGeom prst="rect">
            <a:avLst/>
          </a:prstGeom>
        </p:spPr>
        <p:txBody>
          <a:bodyPr wrap="none">
            <a:spAutoFit/>
          </a:bodyPr>
          <a:lstStyle/>
          <a:p>
            <a:pPr algn="ctr"/>
            <a:r>
              <a:rPr lang="pt-BR" sz="7000" dirty="0">
                <a:solidFill>
                  <a:schemeClr val="bg1"/>
                </a:solidFill>
                <a:effectLst>
                  <a:outerShdw blurRad="38100" dist="38100" dir="2700000" algn="tl">
                    <a:srgbClr val="000000">
                      <a:alpha val="43137"/>
                    </a:srgbClr>
                  </a:outerShdw>
                </a:effectLst>
              </a:rPr>
              <a:t>Agradecemos pela sua atenção!</a:t>
            </a:r>
          </a:p>
        </p:txBody>
      </p:sp>
    </p:spTree>
    <p:extLst>
      <p:ext uri="{BB962C8B-B14F-4D97-AF65-F5344CB8AC3E}">
        <p14:creationId xmlns:p14="http://schemas.microsoft.com/office/powerpoint/2010/main" val="2525862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8BBEC9B4-F4D9-4B6E-8077-483DC21EBDAB}"/>
              </a:ext>
            </a:extLst>
          </p:cNvPr>
          <p:cNvSpPr/>
          <p:nvPr/>
        </p:nvSpPr>
        <p:spPr>
          <a:xfrm>
            <a:off x="673357" y="3429000"/>
            <a:ext cx="10419906" cy="2800767"/>
          </a:xfrm>
          <a:prstGeom prst="rect">
            <a:avLst/>
          </a:prstGeom>
        </p:spPr>
        <p:txBody>
          <a:bodyPr wrap="square">
            <a:spAutoFit/>
          </a:bodyPr>
          <a:lstStyle/>
          <a:p>
            <a:pPr algn="just" fontAlgn="auto">
              <a:spcAft>
                <a:spcPts val="0"/>
              </a:spcAft>
              <a:defRPr/>
            </a:pPr>
            <a:r>
              <a:rPr lang="pt-BR" sz="2400" dirty="0">
                <a:solidFill>
                  <a:schemeClr val="bg1"/>
                </a:solidFill>
              </a:rPr>
              <a:t>A LAI estabelece que as informações de interesse coletivo ou geral devem ser divulgadas de ofício pelos órgãos públicos, </a:t>
            </a:r>
            <a:r>
              <a:rPr lang="pt-BR" sz="2600" b="1" dirty="0">
                <a:solidFill>
                  <a:srgbClr val="FFFF00"/>
                </a:solidFill>
              </a:rPr>
              <a:t>ESPONTÂNEA</a:t>
            </a:r>
            <a:r>
              <a:rPr lang="pt-BR" sz="2400" b="1" dirty="0">
                <a:solidFill>
                  <a:schemeClr val="bg1"/>
                </a:solidFill>
              </a:rPr>
              <a:t> </a:t>
            </a:r>
            <a:r>
              <a:rPr lang="pt-BR" sz="2400" dirty="0">
                <a:solidFill>
                  <a:schemeClr val="bg1"/>
                </a:solidFill>
              </a:rPr>
              <a:t>e</a:t>
            </a:r>
            <a:r>
              <a:rPr lang="pt-BR" sz="2400" b="1" dirty="0">
                <a:solidFill>
                  <a:schemeClr val="bg1"/>
                </a:solidFill>
              </a:rPr>
              <a:t> </a:t>
            </a:r>
            <a:r>
              <a:rPr lang="pt-BR" sz="2600" b="1" dirty="0">
                <a:solidFill>
                  <a:srgbClr val="FFFF00"/>
                </a:solidFill>
              </a:rPr>
              <a:t>PROATIVAMENTE</a:t>
            </a:r>
            <a:r>
              <a:rPr lang="pt-BR" sz="2400" dirty="0">
                <a:solidFill>
                  <a:schemeClr val="bg1"/>
                </a:solidFill>
              </a:rPr>
              <a:t>, </a:t>
            </a:r>
            <a:r>
              <a:rPr lang="pt-BR" sz="2600" b="1" dirty="0">
                <a:solidFill>
                  <a:srgbClr val="FFFF00"/>
                </a:solidFill>
              </a:rPr>
              <a:t>INDEPENDENTEMENTE DE SOLICITAÇÕES</a:t>
            </a:r>
            <a:r>
              <a:rPr lang="pt-BR" sz="2400" dirty="0">
                <a:solidFill>
                  <a:schemeClr val="bg1"/>
                </a:solidFill>
              </a:rPr>
              <a:t>.</a:t>
            </a:r>
            <a:r>
              <a:rPr lang="pt-BR" sz="2400" b="1" dirty="0">
                <a:solidFill>
                  <a:schemeClr val="bg1"/>
                </a:solidFill>
              </a:rPr>
              <a:t> </a:t>
            </a:r>
          </a:p>
          <a:p>
            <a:pPr algn="just" fontAlgn="auto">
              <a:spcAft>
                <a:spcPts val="0"/>
              </a:spcAft>
              <a:defRPr/>
            </a:pPr>
            <a:endParaRPr lang="pt-BR" sz="2400" b="1" dirty="0">
              <a:solidFill>
                <a:schemeClr val="bg1"/>
              </a:solidFill>
            </a:endParaRPr>
          </a:p>
          <a:p>
            <a:pPr algn="just" fontAlgn="auto">
              <a:spcAft>
                <a:spcPts val="0"/>
              </a:spcAft>
              <a:defRPr/>
            </a:pPr>
            <a:r>
              <a:rPr lang="pt-BR" sz="2400" b="1" dirty="0">
                <a:solidFill>
                  <a:schemeClr val="bg1"/>
                </a:solidFill>
              </a:rPr>
              <a:t>*</a:t>
            </a:r>
            <a:r>
              <a:rPr lang="pt-BR" sz="2400" dirty="0">
                <a:solidFill>
                  <a:schemeClr val="bg1"/>
                </a:solidFill>
              </a:rPr>
              <a:t> O art. 8º da Lei 12.527/2011 prevê um </a:t>
            </a:r>
            <a:r>
              <a:rPr lang="pt-BR" sz="2600" b="1" dirty="0">
                <a:solidFill>
                  <a:srgbClr val="FFFF00"/>
                </a:solidFill>
              </a:rPr>
              <a:t>ROL MÍNIMO </a:t>
            </a:r>
            <a:r>
              <a:rPr lang="pt-BR" sz="2400" dirty="0">
                <a:solidFill>
                  <a:schemeClr val="bg1"/>
                </a:solidFill>
              </a:rPr>
              <a:t>de dados que os órgãos e entidades devem, </a:t>
            </a:r>
            <a:r>
              <a:rPr lang="pt-BR" sz="2600" b="1" dirty="0">
                <a:solidFill>
                  <a:srgbClr val="FFFF00"/>
                </a:solidFill>
              </a:rPr>
              <a:t>OBRIGATORIAMENTE</a:t>
            </a:r>
            <a:r>
              <a:rPr lang="pt-BR" sz="2400" dirty="0">
                <a:solidFill>
                  <a:schemeClr val="bg1"/>
                </a:solidFill>
              </a:rPr>
              <a:t>, divulgar nas suas páginas oficiais na internet, no menu “Acesso à Informação”. </a:t>
            </a:r>
            <a:endParaRPr kumimoji="0" lang="pt-B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076" name="Picture 4" descr="Resultado de imagem para acesso Ã  informaÃ§Ã£o vetorial">
            <a:extLst>
              <a:ext uri="{FF2B5EF4-FFF2-40B4-BE49-F238E27FC236}">
                <a16:creationId xmlns:a16="http://schemas.microsoft.com/office/drawing/2014/main" id="{BE1E0D5F-97BA-4917-9F31-B9DCE07F14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1062" y="367655"/>
            <a:ext cx="2809875"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330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
            <a:extLst>
              <a:ext uri="{FF2B5EF4-FFF2-40B4-BE49-F238E27FC236}">
                <a16:creationId xmlns:a16="http://schemas.microsoft.com/office/drawing/2014/main" id="{27C31293-1EFD-4C5C-B82D-8ED302205A27}"/>
              </a:ext>
            </a:extLst>
          </p:cNvPr>
          <p:cNvSpPr txBox="1"/>
          <p:nvPr/>
        </p:nvSpPr>
        <p:spPr>
          <a:xfrm>
            <a:off x="284042" y="2551342"/>
            <a:ext cx="11015330" cy="1477328"/>
          </a:xfrm>
          <a:prstGeom prst="rect">
            <a:avLst/>
          </a:prstGeom>
          <a:noFill/>
        </p:spPr>
        <p:txBody>
          <a:bodyPr wrap="square" rtlCol="0">
            <a:spAutoFit/>
          </a:bodyPr>
          <a:lstStyle/>
          <a:p>
            <a:pPr algn="ctr">
              <a:defRPr/>
            </a:pPr>
            <a:r>
              <a:rPr lang="pt-BR" sz="4500" dirty="0">
                <a:solidFill>
                  <a:schemeClr val="bg1"/>
                </a:solidFill>
              </a:rPr>
              <a:t>Por que devemos divulgar dados e informações nos sites ?</a:t>
            </a:r>
          </a:p>
        </p:txBody>
      </p:sp>
      <p:cxnSp>
        <p:nvCxnSpPr>
          <p:cNvPr id="8" name="Straight Connector 12">
            <a:extLst>
              <a:ext uri="{FF2B5EF4-FFF2-40B4-BE49-F238E27FC236}">
                <a16:creationId xmlns:a16="http://schemas.microsoft.com/office/drawing/2014/main" id="{F5D8A689-4759-4F7C-9A30-1D9EA312A087}"/>
              </a:ext>
            </a:extLst>
          </p:cNvPr>
          <p:cNvCxnSpPr>
            <a:cxnSpLocks/>
          </p:cNvCxnSpPr>
          <p:nvPr/>
        </p:nvCxnSpPr>
        <p:spPr>
          <a:xfrm>
            <a:off x="1521569" y="2277034"/>
            <a:ext cx="2850777"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13">
            <a:extLst>
              <a:ext uri="{FF2B5EF4-FFF2-40B4-BE49-F238E27FC236}">
                <a16:creationId xmlns:a16="http://schemas.microsoft.com/office/drawing/2014/main" id="{7D0A2D51-2A3E-420E-A443-5890098C89AA}"/>
              </a:ext>
            </a:extLst>
          </p:cNvPr>
          <p:cNvCxnSpPr>
            <a:cxnSpLocks/>
          </p:cNvCxnSpPr>
          <p:nvPr/>
        </p:nvCxnSpPr>
        <p:spPr>
          <a:xfrm>
            <a:off x="7527860" y="4520984"/>
            <a:ext cx="3624869"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791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 presetClass="entr" presetSubtype="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1+#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0-#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A2C23C5A-0B5F-49A5-A786-608983E686C9}"/>
              </a:ext>
            </a:extLst>
          </p:cNvPr>
          <p:cNvSpPr>
            <a:spLocks noChangeArrowheads="1"/>
          </p:cNvSpPr>
          <p:nvPr/>
        </p:nvSpPr>
        <p:spPr bwMode="auto">
          <a:xfrm>
            <a:off x="776177" y="1261887"/>
            <a:ext cx="11080878"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fontAlgn="auto">
              <a:spcAft>
                <a:spcPts val="0"/>
              </a:spcAft>
              <a:defRPr/>
            </a:pPr>
            <a:r>
              <a:rPr lang="pt-BR" sz="2800" dirty="0">
                <a:solidFill>
                  <a:schemeClr val="bg1"/>
                </a:solidFill>
              </a:rPr>
              <a:t>A divulgação espontânea do maior número possível de informações:</a:t>
            </a:r>
          </a:p>
          <a:p>
            <a:pPr algn="just" fontAlgn="auto">
              <a:spcAft>
                <a:spcPts val="0"/>
              </a:spcAft>
              <a:defRPr/>
            </a:pPr>
            <a:endParaRPr lang="pt-BR" sz="2800" dirty="0">
              <a:solidFill>
                <a:schemeClr val="bg1"/>
              </a:solidFill>
            </a:endParaRPr>
          </a:p>
          <a:p>
            <a:pPr marL="2286000" lvl="4" indent="-457200" algn="just" fontAlgn="auto">
              <a:spcAft>
                <a:spcPts val="0"/>
              </a:spcAft>
              <a:buFont typeface="Wingdings" panose="05000000000000000000" pitchFamily="2" charset="2"/>
              <a:buChar char="§"/>
              <a:defRPr/>
            </a:pPr>
            <a:r>
              <a:rPr lang="pt-BR" sz="2800" dirty="0">
                <a:solidFill>
                  <a:schemeClr val="bg1"/>
                </a:solidFill>
              </a:rPr>
              <a:t>Facilita o acesso à informações </a:t>
            </a:r>
          </a:p>
          <a:p>
            <a:pPr marL="457200" indent="-457200" algn="just" fontAlgn="auto">
              <a:spcAft>
                <a:spcPts val="0"/>
              </a:spcAft>
              <a:buFont typeface="Wingdings" panose="05000000000000000000" pitchFamily="2" charset="2"/>
              <a:buChar char="§"/>
              <a:defRPr/>
            </a:pPr>
            <a:endParaRPr lang="pt-BR" sz="2800" dirty="0">
              <a:solidFill>
                <a:schemeClr val="bg1"/>
              </a:solidFill>
            </a:endParaRPr>
          </a:p>
          <a:p>
            <a:pPr marL="2286000" lvl="4" indent="-457200" algn="just" fontAlgn="auto">
              <a:spcAft>
                <a:spcPts val="0"/>
              </a:spcAft>
              <a:buFont typeface="Wingdings" panose="05000000000000000000" pitchFamily="2" charset="2"/>
              <a:buChar char="§"/>
              <a:defRPr/>
            </a:pPr>
            <a:endParaRPr lang="pt-BR" sz="2800" dirty="0">
              <a:solidFill>
                <a:schemeClr val="bg1"/>
              </a:solidFill>
            </a:endParaRPr>
          </a:p>
          <a:p>
            <a:pPr marL="2286000" lvl="4" indent="-457200" algn="just" fontAlgn="auto">
              <a:spcAft>
                <a:spcPts val="0"/>
              </a:spcAft>
              <a:buFont typeface="Wingdings" panose="05000000000000000000" pitchFamily="2" charset="2"/>
              <a:buChar char="§"/>
              <a:defRPr/>
            </a:pPr>
            <a:r>
              <a:rPr lang="pt-BR" sz="2800" dirty="0">
                <a:solidFill>
                  <a:schemeClr val="bg1"/>
                </a:solidFill>
              </a:rPr>
              <a:t>Tende a reduzir as demandas nos canais de transparência passiva, minimizando o trabalho e os custos de processamento e gerenciamento dos pedidos de acesso</a:t>
            </a:r>
            <a:endParaRPr lang="pt-BR" sz="2800" dirty="0">
              <a:solidFill>
                <a:schemeClr val="bg1"/>
              </a:solidFill>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pt-BR" altLang="pt-BR"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34" name="Picture 10" descr="Resultado de imagem para boa ideia">
            <a:extLst>
              <a:ext uri="{FF2B5EF4-FFF2-40B4-BE49-F238E27FC236}">
                <a16:creationId xmlns:a16="http://schemas.microsoft.com/office/drawing/2014/main" id="{4CB01772-632A-4830-9CAB-EE2D34EAE8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168" r="35660"/>
          <a:stretch/>
        </p:blipFill>
        <p:spPr bwMode="auto">
          <a:xfrm>
            <a:off x="776177" y="2496125"/>
            <a:ext cx="1205802" cy="2379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742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
            <a:extLst>
              <a:ext uri="{FF2B5EF4-FFF2-40B4-BE49-F238E27FC236}">
                <a16:creationId xmlns:a16="http://schemas.microsoft.com/office/drawing/2014/main" id="{27C31293-1EFD-4C5C-B82D-8ED302205A27}"/>
              </a:ext>
            </a:extLst>
          </p:cNvPr>
          <p:cNvSpPr txBox="1"/>
          <p:nvPr/>
        </p:nvSpPr>
        <p:spPr>
          <a:xfrm>
            <a:off x="414671" y="2581487"/>
            <a:ext cx="11015330" cy="1477328"/>
          </a:xfrm>
          <a:prstGeom prst="rect">
            <a:avLst/>
          </a:prstGeom>
          <a:noFill/>
        </p:spPr>
        <p:txBody>
          <a:bodyPr wrap="square" rtlCol="0">
            <a:spAutoFit/>
          </a:bodyPr>
          <a:lstStyle/>
          <a:p>
            <a:pPr algn="ctr">
              <a:defRPr/>
            </a:pPr>
            <a:r>
              <a:rPr lang="pt-BR" sz="4500" b="1" dirty="0">
                <a:solidFill>
                  <a:schemeClr val="bg1"/>
                </a:solidFill>
              </a:rPr>
              <a:t>Qual o objetivo da padronização dos sites oficiais?</a:t>
            </a:r>
          </a:p>
        </p:txBody>
      </p:sp>
      <p:cxnSp>
        <p:nvCxnSpPr>
          <p:cNvPr id="8" name="Straight Connector 12">
            <a:extLst>
              <a:ext uri="{FF2B5EF4-FFF2-40B4-BE49-F238E27FC236}">
                <a16:creationId xmlns:a16="http://schemas.microsoft.com/office/drawing/2014/main" id="{F5D8A689-4759-4F7C-9A30-1D9EA312A087}"/>
              </a:ext>
            </a:extLst>
          </p:cNvPr>
          <p:cNvCxnSpPr>
            <a:cxnSpLocks/>
          </p:cNvCxnSpPr>
          <p:nvPr/>
        </p:nvCxnSpPr>
        <p:spPr>
          <a:xfrm>
            <a:off x="1571811" y="2277034"/>
            <a:ext cx="2850777"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13">
            <a:extLst>
              <a:ext uri="{FF2B5EF4-FFF2-40B4-BE49-F238E27FC236}">
                <a16:creationId xmlns:a16="http://schemas.microsoft.com/office/drawing/2014/main" id="{7D0A2D51-2A3E-420E-A443-5890098C89AA}"/>
              </a:ext>
            </a:extLst>
          </p:cNvPr>
          <p:cNvCxnSpPr>
            <a:cxnSpLocks/>
          </p:cNvCxnSpPr>
          <p:nvPr/>
        </p:nvCxnSpPr>
        <p:spPr>
          <a:xfrm>
            <a:off x="7547956" y="4096441"/>
            <a:ext cx="3624869"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243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 presetClass="entr" presetSubtype="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1+#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0-#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EC36B72B-E017-4DA3-B972-91C9DA28E690}"/>
              </a:ext>
            </a:extLst>
          </p:cNvPr>
          <p:cNvSpPr/>
          <p:nvPr/>
        </p:nvSpPr>
        <p:spPr>
          <a:xfrm>
            <a:off x="495406" y="2542000"/>
            <a:ext cx="6347521" cy="1624676"/>
          </a:xfrm>
          <a:prstGeom prst="rect">
            <a:avLst/>
          </a:prstGeom>
        </p:spPr>
        <p:txBody>
          <a:bodyPr wrap="square">
            <a:spAutoFit/>
          </a:bodyPr>
          <a:lstStyle/>
          <a:p>
            <a:pPr algn="just">
              <a:lnSpc>
                <a:spcPct val="70000"/>
              </a:lnSpc>
              <a:defRPr/>
            </a:pPr>
            <a:r>
              <a:rPr lang="pt-BR" sz="3500" dirty="0">
                <a:solidFill>
                  <a:schemeClr val="bg1"/>
                </a:solidFill>
              </a:rPr>
              <a:t>Facilitar a navegação nos sites, permitindo rápida localização e obtenção das informações desejadas.</a:t>
            </a:r>
            <a:endParaRPr kumimoji="0" lang="pt-BR" altLang="pt-B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122" name="Picture 2" descr="Resultado de imagem para web vetorial">
            <a:extLst>
              <a:ext uri="{FF2B5EF4-FFF2-40B4-BE49-F238E27FC236}">
                <a16:creationId xmlns:a16="http://schemas.microsoft.com/office/drawing/2014/main" id="{876292F8-237E-4879-8026-C39649C96E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5973" y="1493278"/>
            <a:ext cx="4344813" cy="4344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124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
            <a:extLst>
              <a:ext uri="{FF2B5EF4-FFF2-40B4-BE49-F238E27FC236}">
                <a16:creationId xmlns:a16="http://schemas.microsoft.com/office/drawing/2014/main" id="{27C31293-1EFD-4C5C-B82D-8ED302205A27}"/>
              </a:ext>
            </a:extLst>
          </p:cNvPr>
          <p:cNvSpPr txBox="1"/>
          <p:nvPr/>
        </p:nvSpPr>
        <p:spPr>
          <a:xfrm>
            <a:off x="393406" y="2432631"/>
            <a:ext cx="11015330" cy="2339487"/>
          </a:xfrm>
          <a:prstGeom prst="rect">
            <a:avLst/>
          </a:prstGeom>
          <a:noFill/>
        </p:spPr>
        <p:txBody>
          <a:bodyPr wrap="square" rtlCol="0">
            <a:spAutoFit/>
          </a:bodyPr>
          <a:lstStyle/>
          <a:p>
            <a:pPr algn="ctr">
              <a:lnSpc>
                <a:spcPct val="110000"/>
              </a:lnSpc>
              <a:defRPr/>
            </a:pPr>
            <a:r>
              <a:rPr lang="pt-BR" sz="4500" b="1" dirty="0">
                <a:solidFill>
                  <a:schemeClr val="bg1"/>
                </a:solidFill>
              </a:rPr>
              <a:t>Como deve ser feita a divulgação ativa de dados e informações ?</a:t>
            </a:r>
            <a:br>
              <a:rPr lang="pt-BR" sz="4500" b="1" dirty="0">
                <a:solidFill>
                  <a:schemeClr val="bg1"/>
                </a:solidFill>
              </a:rPr>
            </a:br>
            <a:endParaRPr lang="pt-BR" sz="4500" b="1" dirty="0">
              <a:solidFill>
                <a:schemeClr val="bg1"/>
              </a:solidFill>
            </a:endParaRPr>
          </a:p>
        </p:txBody>
      </p:sp>
      <p:cxnSp>
        <p:nvCxnSpPr>
          <p:cNvPr id="8" name="Straight Connector 12">
            <a:extLst>
              <a:ext uri="{FF2B5EF4-FFF2-40B4-BE49-F238E27FC236}">
                <a16:creationId xmlns:a16="http://schemas.microsoft.com/office/drawing/2014/main" id="{F5D8A689-4759-4F7C-9A30-1D9EA312A087}"/>
              </a:ext>
            </a:extLst>
          </p:cNvPr>
          <p:cNvCxnSpPr>
            <a:cxnSpLocks/>
          </p:cNvCxnSpPr>
          <p:nvPr/>
        </p:nvCxnSpPr>
        <p:spPr>
          <a:xfrm>
            <a:off x="1571811" y="2277034"/>
            <a:ext cx="2850777"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13">
            <a:extLst>
              <a:ext uri="{FF2B5EF4-FFF2-40B4-BE49-F238E27FC236}">
                <a16:creationId xmlns:a16="http://schemas.microsoft.com/office/drawing/2014/main" id="{7D0A2D51-2A3E-420E-A443-5890098C89AA}"/>
              </a:ext>
            </a:extLst>
          </p:cNvPr>
          <p:cNvCxnSpPr>
            <a:cxnSpLocks/>
          </p:cNvCxnSpPr>
          <p:nvPr/>
        </p:nvCxnSpPr>
        <p:spPr>
          <a:xfrm>
            <a:off x="7547956" y="4096441"/>
            <a:ext cx="3624869"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176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 presetClass="entr" presetSubtype="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1+#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0-#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1_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479</TotalTime>
  <Words>1668</Words>
  <Application>Microsoft Office PowerPoint</Application>
  <PresentationFormat>Widescreen</PresentationFormat>
  <Paragraphs>239</Paragraphs>
  <Slides>35</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35</vt:i4>
      </vt:variant>
    </vt:vector>
  </HeadingPairs>
  <TitlesOfParts>
    <vt:vector size="41" baseType="lpstr">
      <vt:lpstr>Arial</vt:lpstr>
      <vt:lpstr>Calibri</vt:lpstr>
      <vt:lpstr>Calibri Light</vt:lpstr>
      <vt:lpstr>Times New Roman</vt:lpstr>
      <vt:lpstr>Wingdings</vt:lpstr>
      <vt:lpstr>1_Tema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Luciana da Costa Ferraz</dc:creator>
  <cp:lastModifiedBy>Raquel de Souza Costa</cp:lastModifiedBy>
  <cp:revision>84</cp:revision>
  <dcterms:created xsi:type="dcterms:W3CDTF">2019-05-24T14:08:19Z</dcterms:created>
  <dcterms:modified xsi:type="dcterms:W3CDTF">2019-08-30T14:29:16Z</dcterms:modified>
</cp:coreProperties>
</file>