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8" r:id="rId3"/>
    <p:sldId id="258" r:id="rId4"/>
    <p:sldId id="260" r:id="rId5"/>
    <p:sldId id="262" r:id="rId6"/>
    <p:sldId id="263" r:id="rId7"/>
    <p:sldId id="264" r:id="rId8"/>
    <p:sldId id="265" r:id="rId9"/>
    <p:sldId id="266" r:id="rId10"/>
    <p:sldId id="261" r:id="rId11"/>
    <p:sldId id="270" r:id="rId12"/>
    <p:sldId id="334" r:id="rId13"/>
    <p:sldId id="333" r:id="rId14"/>
    <p:sldId id="438" r:id="rId15"/>
    <p:sldId id="439" r:id="rId16"/>
    <p:sldId id="440" r:id="rId17"/>
    <p:sldId id="269" r:id="rId18"/>
    <p:sldId id="272" r:id="rId19"/>
    <p:sldId id="275" r:id="rId20"/>
    <p:sldId id="274" r:id="rId21"/>
    <p:sldId id="273" r:id="rId22"/>
    <p:sldId id="277" r:id="rId23"/>
    <p:sldId id="314" r:id="rId24"/>
    <p:sldId id="311" r:id="rId25"/>
    <p:sldId id="312" r:id="rId26"/>
    <p:sldId id="315" r:id="rId27"/>
    <p:sldId id="318" r:id="rId28"/>
    <p:sldId id="276" r:id="rId29"/>
    <p:sldId id="278" r:id="rId30"/>
    <p:sldId id="317" r:id="rId31"/>
    <p:sldId id="281" r:id="rId32"/>
    <p:sldId id="316" r:id="rId33"/>
    <p:sldId id="321" r:id="rId34"/>
    <p:sldId id="324" r:id="rId35"/>
    <p:sldId id="283" r:id="rId36"/>
    <p:sldId id="280" r:id="rId37"/>
    <p:sldId id="282" r:id="rId38"/>
    <p:sldId id="279" r:id="rId39"/>
    <p:sldId id="284" r:id="rId40"/>
    <p:sldId id="285" r:id="rId41"/>
    <p:sldId id="286" r:id="rId42"/>
    <p:sldId id="287" r:id="rId43"/>
    <p:sldId id="288" r:id="rId44"/>
    <p:sldId id="289" r:id="rId45"/>
    <p:sldId id="290" r:id="rId46"/>
    <p:sldId id="302" r:id="rId47"/>
    <p:sldId id="303" r:id="rId48"/>
    <p:sldId id="291" r:id="rId49"/>
    <p:sldId id="305" r:id="rId50"/>
    <p:sldId id="306" r:id="rId51"/>
    <p:sldId id="307" r:id="rId52"/>
    <p:sldId id="308" r:id="rId53"/>
    <p:sldId id="309" r:id="rId54"/>
    <p:sldId id="310" r:id="rId55"/>
    <p:sldId id="319" r:id="rId56"/>
    <p:sldId id="320" r:id="rId57"/>
    <p:sldId id="322" r:id="rId58"/>
    <p:sldId id="323" r:id="rId59"/>
    <p:sldId id="304" r:id="rId60"/>
    <p:sldId id="292" r:id="rId61"/>
    <p:sldId id="293" r:id="rId62"/>
    <p:sldId id="294" r:id="rId63"/>
    <p:sldId id="295" r:id="rId64"/>
    <p:sldId id="296" r:id="rId65"/>
    <p:sldId id="441" r:id="rId66"/>
    <p:sldId id="297" r:id="rId67"/>
    <p:sldId id="257" r:id="rId68"/>
    <p:sldId id="327" r:id="rId69"/>
    <p:sldId id="329" r:id="rId70"/>
    <p:sldId id="325" r:id="rId71"/>
    <p:sldId id="326" r:id="rId72"/>
    <p:sldId id="328" r:id="rId73"/>
    <p:sldId id="330" r:id="rId74"/>
    <p:sldId id="331" r:id="rId75"/>
    <p:sldId id="332" r:id="rId7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838"/>
    <a:srgbClr val="0079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4" autoAdjust="0"/>
    <p:restoredTop sz="94660"/>
  </p:normalViewPr>
  <p:slideViewPr>
    <p:cSldViewPr snapToGrid="0">
      <p:cViewPr varScale="1">
        <p:scale>
          <a:sx n="90" d="100"/>
          <a:sy n="90" d="100"/>
        </p:scale>
        <p:origin x="180" y="90"/>
      </p:cViewPr>
      <p:guideLst/>
    </p:cSldViewPr>
  </p:slideViewPr>
  <p:notesTextViewPr>
    <p:cViewPr>
      <p:scale>
        <a:sx n="1" d="1"/>
        <a:sy n="1" d="1"/>
      </p:scale>
      <p:origin x="0" y="0"/>
    </p:cViewPr>
  </p:notesTextViewPr>
  <p:sorterViewPr>
    <p:cViewPr>
      <p:scale>
        <a:sx n="100" d="100"/>
        <a:sy n="100" d="100"/>
      </p:scale>
      <p:origin x="0" y="-157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image" Target="../media/image18.pn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image" Target="../media/image18.pn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0AE46-9452-4E74-A7E7-D52B9D655942}"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pt-BR"/>
        </a:p>
      </dgm:t>
    </dgm:pt>
    <dgm:pt modelId="{C9883E7E-9861-4504-A42D-4FBD4F712130}">
      <dgm:prSet phldrT="[Texto]" custT="1"/>
      <dgm:spPr/>
      <dgm:t>
        <a:bodyPr/>
        <a:lstStyle/>
        <a:p>
          <a:pPr algn="ctr"/>
          <a:r>
            <a:rPr lang="pt-BR" sz="1400" dirty="0">
              <a:solidFill>
                <a:schemeClr val="bg1"/>
              </a:solidFill>
            </a:rPr>
            <a:t>PEDIDO DE ACESSO</a:t>
          </a:r>
        </a:p>
      </dgm:t>
    </dgm:pt>
    <dgm:pt modelId="{EA0DD054-119E-438C-8C82-71254720D196}" type="parTrans" cxnId="{0E4F2B8A-69CE-43B9-B506-9F4231232D6C}">
      <dgm:prSet/>
      <dgm:spPr/>
      <dgm:t>
        <a:bodyPr/>
        <a:lstStyle/>
        <a:p>
          <a:pPr algn="ctr"/>
          <a:endParaRPr lang="pt-BR" sz="3600"/>
        </a:p>
      </dgm:t>
    </dgm:pt>
    <dgm:pt modelId="{760B2C5C-9B37-4506-A735-1AB6D2595B15}" type="sibTrans" cxnId="{0E4F2B8A-69CE-43B9-B506-9F4231232D6C}">
      <dgm:prSet/>
      <dgm:spPr/>
      <dgm:t>
        <a:bodyPr/>
        <a:lstStyle/>
        <a:p>
          <a:pPr algn="ctr"/>
          <a:endParaRPr lang="pt-BR" sz="3600"/>
        </a:p>
      </dgm:t>
    </dgm:pt>
    <dgm:pt modelId="{496D22E1-386C-4FD5-AB0B-8629F5C8E5DA}">
      <dgm:prSet phldrT="[Texto]" custT="1"/>
      <dgm:spPr/>
      <dgm:t>
        <a:bodyPr/>
        <a:lstStyle/>
        <a:p>
          <a:pPr algn="ctr"/>
          <a:r>
            <a:rPr lang="pt-BR" sz="1400" dirty="0">
              <a:solidFill>
                <a:schemeClr val="bg1"/>
              </a:solidFill>
            </a:rPr>
            <a:t>RECURSO À AUTORIDADE SUPERIOR</a:t>
          </a:r>
        </a:p>
      </dgm:t>
    </dgm:pt>
    <dgm:pt modelId="{10D0D031-B0A9-480A-970E-C1BE366733C2}" type="parTrans" cxnId="{A566E44A-3CB0-486C-82EA-9DFCCCEF4152}">
      <dgm:prSet/>
      <dgm:spPr/>
      <dgm:t>
        <a:bodyPr/>
        <a:lstStyle/>
        <a:p>
          <a:pPr algn="ctr"/>
          <a:endParaRPr lang="pt-BR" sz="3600"/>
        </a:p>
      </dgm:t>
    </dgm:pt>
    <dgm:pt modelId="{E6FE079A-6D6E-45EB-9DDC-824A17CC04A5}" type="sibTrans" cxnId="{A566E44A-3CB0-486C-82EA-9DFCCCEF4152}">
      <dgm:prSet/>
      <dgm:spPr/>
      <dgm:t>
        <a:bodyPr/>
        <a:lstStyle/>
        <a:p>
          <a:pPr algn="ctr"/>
          <a:endParaRPr lang="pt-BR" sz="3600"/>
        </a:p>
      </dgm:t>
    </dgm:pt>
    <dgm:pt modelId="{FBD7463D-FCF3-44D5-9616-2BB64D229D0E}">
      <dgm:prSet phldrT="[Texto]" custT="1"/>
      <dgm:spPr/>
      <dgm:t>
        <a:bodyPr/>
        <a:lstStyle/>
        <a:p>
          <a:pPr algn="ctr"/>
          <a:r>
            <a:rPr lang="pt-BR" sz="1400" dirty="0">
              <a:solidFill>
                <a:schemeClr val="bg1"/>
              </a:solidFill>
            </a:rPr>
            <a:t>RECURSO À AUTORIDADE MÁXIMA DO ÓRGÃO</a:t>
          </a:r>
        </a:p>
      </dgm:t>
    </dgm:pt>
    <dgm:pt modelId="{94D544D0-7C24-4EA1-A149-444E73F9BFA1}" type="parTrans" cxnId="{88EC3B63-1331-4433-89F0-A917869E5313}">
      <dgm:prSet/>
      <dgm:spPr/>
      <dgm:t>
        <a:bodyPr/>
        <a:lstStyle/>
        <a:p>
          <a:pPr algn="ctr"/>
          <a:endParaRPr lang="pt-BR" sz="3600"/>
        </a:p>
      </dgm:t>
    </dgm:pt>
    <dgm:pt modelId="{6B0112C8-2BDD-42BF-9AC5-9E7D4DB32C5D}" type="sibTrans" cxnId="{88EC3B63-1331-4433-89F0-A917869E5313}">
      <dgm:prSet/>
      <dgm:spPr/>
      <dgm:t>
        <a:bodyPr/>
        <a:lstStyle/>
        <a:p>
          <a:pPr algn="ctr"/>
          <a:endParaRPr lang="pt-BR" sz="3600"/>
        </a:p>
      </dgm:t>
    </dgm:pt>
    <dgm:pt modelId="{31B9A7CE-DB4D-4C9A-A3E4-5756064A1621}">
      <dgm:prSet phldrT="[Texto]" custT="1"/>
      <dgm:spPr/>
      <dgm:t>
        <a:bodyPr/>
        <a:lstStyle/>
        <a:p>
          <a:pPr algn="ctr"/>
          <a:r>
            <a:rPr lang="pt-BR" sz="1400">
              <a:solidFill>
                <a:schemeClr val="bg1"/>
              </a:solidFill>
            </a:rPr>
            <a:t>RECURSO À CGU</a:t>
          </a:r>
          <a:endParaRPr lang="pt-BR" sz="1400" dirty="0">
            <a:solidFill>
              <a:schemeClr val="bg1"/>
            </a:solidFill>
          </a:endParaRPr>
        </a:p>
      </dgm:t>
    </dgm:pt>
    <dgm:pt modelId="{FA1DC19D-0526-40FC-88B3-EC56D56C35EA}" type="parTrans" cxnId="{5DABF8FE-FBA2-4A5A-92AE-03A9BCB542D7}">
      <dgm:prSet/>
      <dgm:spPr/>
      <dgm:t>
        <a:bodyPr/>
        <a:lstStyle/>
        <a:p>
          <a:pPr algn="ctr"/>
          <a:endParaRPr lang="pt-BR" sz="3600"/>
        </a:p>
      </dgm:t>
    </dgm:pt>
    <dgm:pt modelId="{1D51996D-E591-4E31-8719-6FD2A3769925}" type="sibTrans" cxnId="{5DABF8FE-FBA2-4A5A-92AE-03A9BCB542D7}">
      <dgm:prSet/>
      <dgm:spPr/>
      <dgm:t>
        <a:bodyPr/>
        <a:lstStyle/>
        <a:p>
          <a:pPr algn="ctr"/>
          <a:endParaRPr lang="pt-BR" sz="3600"/>
        </a:p>
      </dgm:t>
    </dgm:pt>
    <dgm:pt modelId="{44BD70A2-28F6-4761-A1EF-2D19097D023C}">
      <dgm:prSet phldrT="[Texto]" custT="1"/>
      <dgm:spPr/>
      <dgm:t>
        <a:bodyPr/>
        <a:lstStyle/>
        <a:p>
          <a:pPr algn="ctr"/>
          <a:r>
            <a:rPr lang="pt-BR" sz="1400" dirty="0">
              <a:solidFill>
                <a:schemeClr val="bg1"/>
              </a:solidFill>
            </a:rPr>
            <a:t>RECURSO À CMRI</a:t>
          </a:r>
        </a:p>
      </dgm:t>
    </dgm:pt>
    <dgm:pt modelId="{89B28D3C-22CB-46EC-A4D6-D3470DF9F0EE}" type="parTrans" cxnId="{DD745EE6-9179-4078-B7E3-A6D701C4E3DF}">
      <dgm:prSet/>
      <dgm:spPr/>
      <dgm:t>
        <a:bodyPr/>
        <a:lstStyle/>
        <a:p>
          <a:pPr algn="ctr"/>
          <a:endParaRPr lang="pt-BR" sz="3600"/>
        </a:p>
      </dgm:t>
    </dgm:pt>
    <dgm:pt modelId="{03262C49-0E42-4E9E-BA81-E18C7BB67308}" type="sibTrans" cxnId="{DD745EE6-9179-4078-B7E3-A6D701C4E3DF}">
      <dgm:prSet/>
      <dgm:spPr/>
      <dgm:t>
        <a:bodyPr/>
        <a:lstStyle/>
        <a:p>
          <a:pPr algn="ctr"/>
          <a:endParaRPr lang="pt-BR" sz="3600"/>
        </a:p>
      </dgm:t>
    </dgm:pt>
    <dgm:pt modelId="{718E12CC-F85B-418C-A608-9FD29603243A}" type="pres">
      <dgm:prSet presAssocID="{C950AE46-9452-4E74-A7E7-D52B9D655942}" presName="rootnode" presStyleCnt="0">
        <dgm:presLayoutVars>
          <dgm:chMax/>
          <dgm:chPref/>
          <dgm:dir/>
          <dgm:animLvl val="lvl"/>
        </dgm:presLayoutVars>
      </dgm:prSet>
      <dgm:spPr/>
    </dgm:pt>
    <dgm:pt modelId="{EF096D6A-D9EA-4DA4-B76A-FA49E4AC2A27}" type="pres">
      <dgm:prSet presAssocID="{C9883E7E-9861-4504-A42D-4FBD4F712130}" presName="composite" presStyleCnt="0"/>
      <dgm:spPr/>
    </dgm:pt>
    <dgm:pt modelId="{E4914A38-51B2-4678-BB06-9659B31548BB}" type="pres">
      <dgm:prSet presAssocID="{C9883E7E-9861-4504-A42D-4FBD4F712130}" presName="LShape" presStyleLbl="alignNode1" presStyleIdx="0" presStyleCnt="9"/>
      <dgm:spPr/>
    </dgm:pt>
    <dgm:pt modelId="{11657F42-924F-4D37-B957-770D798720D6}" type="pres">
      <dgm:prSet presAssocID="{C9883E7E-9861-4504-A42D-4FBD4F712130}" presName="ParentText" presStyleLbl="revTx" presStyleIdx="0" presStyleCnt="5">
        <dgm:presLayoutVars>
          <dgm:chMax val="0"/>
          <dgm:chPref val="0"/>
          <dgm:bulletEnabled val="1"/>
        </dgm:presLayoutVars>
      </dgm:prSet>
      <dgm:spPr/>
    </dgm:pt>
    <dgm:pt modelId="{05784263-2190-40A1-8415-46B2E1796176}" type="pres">
      <dgm:prSet presAssocID="{C9883E7E-9861-4504-A42D-4FBD4F712130}" presName="Triangle" presStyleLbl="alignNode1" presStyleIdx="1" presStyleCnt="9"/>
      <dgm:spPr/>
    </dgm:pt>
    <dgm:pt modelId="{CFAD90EB-98FC-4327-8974-9A808B82FA86}" type="pres">
      <dgm:prSet presAssocID="{760B2C5C-9B37-4506-A735-1AB6D2595B15}" presName="sibTrans" presStyleCnt="0"/>
      <dgm:spPr/>
    </dgm:pt>
    <dgm:pt modelId="{788F3CD6-21FF-4D51-AEB7-DB3052B7FB30}" type="pres">
      <dgm:prSet presAssocID="{760B2C5C-9B37-4506-A735-1AB6D2595B15}" presName="space" presStyleCnt="0"/>
      <dgm:spPr/>
    </dgm:pt>
    <dgm:pt modelId="{F6D65A18-8B9E-4ACB-BECB-5FCEFA1CC0A5}" type="pres">
      <dgm:prSet presAssocID="{496D22E1-386C-4FD5-AB0B-8629F5C8E5DA}" presName="composite" presStyleCnt="0"/>
      <dgm:spPr/>
    </dgm:pt>
    <dgm:pt modelId="{CE2256A5-7EDB-41E5-9180-73C8E5D67CF2}" type="pres">
      <dgm:prSet presAssocID="{496D22E1-386C-4FD5-AB0B-8629F5C8E5DA}" presName="LShape" presStyleLbl="alignNode1" presStyleIdx="2" presStyleCnt="9"/>
      <dgm:spPr/>
    </dgm:pt>
    <dgm:pt modelId="{D1979961-6CED-4EB3-B6A9-0DE1AF975F19}" type="pres">
      <dgm:prSet presAssocID="{496D22E1-386C-4FD5-AB0B-8629F5C8E5DA}" presName="ParentText" presStyleLbl="revTx" presStyleIdx="1" presStyleCnt="5" custScaleX="151212" custScaleY="147206" custLinFactNeighborX="1537" custLinFactNeighborY="27052">
        <dgm:presLayoutVars>
          <dgm:chMax val="0"/>
          <dgm:chPref val="0"/>
          <dgm:bulletEnabled val="1"/>
        </dgm:presLayoutVars>
      </dgm:prSet>
      <dgm:spPr/>
    </dgm:pt>
    <dgm:pt modelId="{C360DD68-C32E-467F-8C1E-EFB9AA59925A}" type="pres">
      <dgm:prSet presAssocID="{496D22E1-386C-4FD5-AB0B-8629F5C8E5DA}" presName="Triangle" presStyleLbl="alignNode1" presStyleIdx="3" presStyleCnt="9"/>
      <dgm:spPr/>
    </dgm:pt>
    <dgm:pt modelId="{5918E3A8-6B13-4CEE-9B21-DF44A94528C1}" type="pres">
      <dgm:prSet presAssocID="{E6FE079A-6D6E-45EB-9DDC-824A17CC04A5}" presName="sibTrans" presStyleCnt="0"/>
      <dgm:spPr/>
    </dgm:pt>
    <dgm:pt modelId="{72DB71B2-8A70-4986-8D51-C5300FA19120}" type="pres">
      <dgm:prSet presAssocID="{E6FE079A-6D6E-45EB-9DDC-824A17CC04A5}" presName="space" presStyleCnt="0"/>
      <dgm:spPr/>
    </dgm:pt>
    <dgm:pt modelId="{CA913484-424A-4FD4-A6A9-A7F0AF80E355}" type="pres">
      <dgm:prSet presAssocID="{FBD7463D-FCF3-44D5-9616-2BB64D229D0E}" presName="composite" presStyleCnt="0"/>
      <dgm:spPr/>
    </dgm:pt>
    <dgm:pt modelId="{A53231EB-CE66-4506-A92A-AC5D4F623C8D}" type="pres">
      <dgm:prSet presAssocID="{FBD7463D-FCF3-44D5-9616-2BB64D229D0E}" presName="LShape" presStyleLbl="alignNode1" presStyleIdx="4" presStyleCnt="9"/>
      <dgm:spPr/>
    </dgm:pt>
    <dgm:pt modelId="{AA5B3EA5-1C6C-42E0-B228-C3B17AAFDA4B}" type="pres">
      <dgm:prSet presAssocID="{FBD7463D-FCF3-44D5-9616-2BB64D229D0E}" presName="ParentText" presStyleLbl="revTx" presStyleIdx="2" presStyleCnt="5" custScaleX="132016" custLinFactNeighborX="5306" custLinFactNeighborY="-7">
        <dgm:presLayoutVars>
          <dgm:chMax val="0"/>
          <dgm:chPref val="0"/>
          <dgm:bulletEnabled val="1"/>
        </dgm:presLayoutVars>
      </dgm:prSet>
      <dgm:spPr/>
    </dgm:pt>
    <dgm:pt modelId="{0A162D2B-C4E3-42D3-905A-A6141A111122}" type="pres">
      <dgm:prSet presAssocID="{FBD7463D-FCF3-44D5-9616-2BB64D229D0E}" presName="Triangle" presStyleLbl="alignNode1" presStyleIdx="5" presStyleCnt="9"/>
      <dgm:spPr/>
    </dgm:pt>
    <dgm:pt modelId="{1351A7B6-F4B7-4607-8099-978BDC9788B7}" type="pres">
      <dgm:prSet presAssocID="{6B0112C8-2BDD-42BF-9AC5-9E7D4DB32C5D}" presName="sibTrans" presStyleCnt="0"/>
      <dgm:spPr/>
    </dgm:pt>
    <dgm:pt modelId="{13F39A24-AA58-42A6-959C-EE66C32FC628}" type="pres">
      <dgm:prSet presAssocID="{6B0112C8-2BDD-42BF-9AC5-9E7D4DB32C5D}" presName="space" presStyleCnt="0"/>
      <dgm:spPr/>
    </dgm:pt>
    <dgm:pt modelId="{C6CE7556-B4FB-4450-A986-DB6A143F3FD4}" type="pres">
      <dgm:prSet presAssocID="{31B9A7CE-DB4D-4C9A-A3E4-5756064A1621}" presName="composite" presStyleCnt="0"/>
      <dgm:spPr/>
    </dgm:pt>
    <dgm:pt modelId="{737463F2-8F4A-4A6D-ABCA-23DC12FE94D3}" type="pres">
      <dgm:prSet presAssocID="{31B9A7CE-DB4D-4C9A-A3E4-5756064A1621}" presName="LShape" presStyleLbl="alignNode1" presStyleIdx="6" presStyleCnt="9"/>
      <dgm:spPr/>
    </dgm:pt>
    <dgm:pt modelId="{03D26F45-4706-4016-AA07-440C5760AE39}" type="pres">
      <dgm:prSet presAssocID="{31B9A7CE-DB4D-4C9A-A3E4-5756064A1621}" presName="ParentText" presStyleLbl="revTx" presStyleIdx="3" presStyleCnt="5">
        <dgm:presLayoutVars>
          <dgm:chMax val="0"/>
          <dgm:chPref val="0"/>
          <dgm:bulletEnabled val="1"/>
        </dgm:presLayoutVars>
      </dgm:prSet>
      <dgm:spPr/>
    </dgm:pt>
    <dgm:pt modelId="{514CD623-B3CB-4040-9F02-022AECEFA544}" type="pres">
      <dgm:prSet presAssocID="{31B9A7CE-DB4D-4C9A-A3E4-5756064A1621}" presName="Triangle" presStyleLbl="alignNode1" presStyleIdx="7" presStyleCnt="9"/>
      <dgm:spPr/>
    </dgm:pt>
    <dgm:pt modelId="{79FF404D-6092-4A75-8F40-DAA74445087B}" type="pres">
      <dgm:prSet presAssocID="{1D51996D-E591-4E31-8719-6FD2A3769925}" presName="sibTrans" presStyleCnt="0"/>
      <dgm:spPr/>
    </dgm:pt>
    <dgm:pt modelId="{FE114AB8-756E-4C7D-9DFF-789E2BDF5650}" type="pres">
      <dgm:prSet presAssocID="{1D51996D-E591-4E31-8719-6FD2A3769925}" presName="space" presStyleCnt="0"/>
      <dgm:spPr/>
    </dgm:pt>
    <dgm:pt modelId="{24C036CA-549F-43C4-A5A5-7DF015EF0BF8}" type="pres">
      <dgm:prSet presAssocID="{44BD70A2-28F6-4761-A1EF-2D19097D023C}" presName="composite" presStyleCnt="0"/>
      <dgm:spPr/>
    </dgm:pt>
    <dgm:pt modelId="{35ACF859-C887-43D2-AFE3-9124EB06AAFC}" type="pres">
      <dgm:prSet presAssocID="{44BD70A2-28F6-4761-A1EF-2D19097D023C}" presName="LShape" presStyleLbl="alignNode1" presStyleIdx="8" presStyleCnt="9"/>
      <dgm:spPr/>
    </dgm:pt>
    <dgm:pt modelId="{C4486F0E-35F1-4561-B7A1-0F59E5201D51}" type="pres">
      <dgm:prSet presAssocID="{44BD70A2-28F6-4761-A1EF-2D19097D023C}" presName="ParentText" presStyleLbl="revTx" presStyleIdx="4" presStyleCnt="5">
        <dgm:presLayoutVars>
          <dgm:chMax val="0"/>
          <dgm:chPref val="0"/>
          <dgm:bulletEnabled val="1"/>
        </dgm:presLayoutVars>
      </dgm:prSet>
      <dgm:spPr/>
    </dgm:pt>
  </dgm:ptLst>
  <dgm:cxnLst>
    <dgm:cxn modelId="{908E6E28-AC6F-492C-9C88-FD13273BF620}" type="presOf" srcId="{FBD7463D-FCF3-44D5-9616-2BB64D229D0E}" destId="{AA5B3EA5-1C6C-42E0-B228-C3B17AAFDA4B}" srcOrd="0" destOrd="0" presId="urn:microsoft.com/office/officeart/2009/3/layout/StepUpProcess"/>
    <dgm:cxn modelId="{30E54E31-EB87-4119-BA6D-E8879B3762F9}" type="presOf" srcId="{C9883E7E-9861-4504-A42D-4FBD4F712130}" destId="{11657F42-924F-4D37-B957-770D798720D6}" srcOrd="0" destOrd="0" presId="urn:microsoft.com/office/officeart/2009/3/layout/StepUpProcess"/>
    <dgm:cxn modelId="{88EC3B63-1331-4433-89F0-A917869E5313}" srcId="{C950AE46-9452-4E74-A7E7-D52B9D655942}" destId="{FBD7463D-FCF3-44D5-9616-2BB64D229D0E}" srcOrd="2" destOrd="0" parTransId="{94D544D0-7C24-4EA1-A149-444E73F9BFA1}" sibTransId="{6B0112C8-2BDD-42BF-9AC5-9E7D4DB32C5D}"/>
    <dgm:cxn modelId="{0289EB66-201A-4083-A044-EFBBF6CE454A}" type="presOf" srcId="{44BD70A2-28F6-4761-A1EF-2D19097D023C}" destId="{C4486F0E-35F1-4561-B7A1-0F59E5201D51}" srcOrd="0" destOrd="0" presId="urn:microsoft.com/office/officeart/2009/3/layout/StepUpProcess"/>
    <dgm:cxn modelId="{A566E44A-3CB0-486C-82EA-9DFCCCEF4152}" srcId="{C950AE46-9452-4E74-A7E7-D52B9D655942}" destId="{496D22E1-386C-4FD5-AB0B-8629F5C8E5DA}" srcOrd="1" destOrd="0" parTransId="{10D0D031-B0A9-480A-970E-C1BE366733C2}" sibTransId="{E6FE079A-6D6E-45EB-9DDC-824A17CC04A5}"/>
    <dgm:cxn modelId="{20C7E380-7ADB-4FFA-ABD8-B30B2104187A}" type="presOf" srcId="{31B9A7CE-DB4D-4C9A-A3E4-5756064A1621}" destId="{03D26F45-4706-4016-AA07-440C5760AE39}" srcOrd="0" destOrd="0" presId="urn:microsoft.com/office/officeart/2009/3/layout/StepUpProcess"/>
    <dgm:cxn modelId="{0E4F2B8A-69CE-43B9-B506-9F4231232D6C}" srcId="{C950AE46-9452-4E74-A7E7-D52B9D655942}" destId="{C9883E7E-9861-4504-A42D-4FBD4F712130}" srcOrd="0" destOrd="0" parTransId="{EA0DD054-119E-438C-8C82-71254720D196}" sibTransId="{760B2C5C-9B37-4506-A735-1AB6D2595B15}"/>
    <dgm:cxn modelId="{1C854D9E-555B-49A2-8D6A-F76C8E2BB524}" type="presOf" srcId="{496D22E1-386C-4FD5-AB0B-8629F5C8E5DA}" destId="{D1979961-6CED-4EB3-B6A9-0DE1AF975F19}" srcOrd="0" destOrd="0" presId="urn:microsoft.com/office/officeart/2009/3/layout/StepUpProcess"/>
    <dgm:cxn modelId="{B8CE2CE4-3CB3-47C9-878A-1BF358AF85A7}" type="presOf" srcId="{C950AE46-9452-4E74-A7E7-D52B9D655942}" destId="{718E12CC-F85B-418C-A608-9FD29603243A}" srcOrd="0" destOrd="0" presId="urn:microsoft.com/office/officeart/2009/3/layout/StepUpProcess"/>
    <dgm:cxn modelId="{DD745EE6-9179-4078-B7E3-A6D701C4E3DF}" srcId="{C950AE46-9452-4E74-A7E7-D52B9D655942}" destId="{44BD70A2-28F6-4761-A1EF-2D19097D023C}" srcOrd="4" destOrd="0" parTransId="{89B28D3C-22CB-46EC-A4D6-D3470DF9F0EE}" sibTransId="{03262C49-0E42-4E9E-BA81-E18C7BB67308}"/>
    <dgm:cxn modelId="{5DABF8FE-FBA2-4A5A-92AE-03A9BCB542D7}" srcId="{C950AE46-9452-4E74-A7E7-D52B9D655942}" destId="{31B9A7CE-DB4D-4C9A-A3E4-5756064A1621}" srcOrd="3" destOrd="0" parTransId="{FA1DC19D-0526-40FC-88B3-EC56D56C35EA}" sibTransId="{1D51996D-E591-4E31-8719-6FD2A3769925}"/>
    <dgm:cxn modelId="{48A429B0-0077-4DFC-BB43-A1C50DD37A85}" type="presParOf" srcId="{718E12CC-F85B-418C-A608-9FD29603243A}" destId="{EF096D6A-D9EA-4DA4-B76A-FA49E4AC2A27}" srcOrd="0" destOrd="0" presId="urn:microsoft.com/office/officeart/2009/3/layout/StepUpProcess"/>
    <dgm:cxn modelId="{A6176766-65D4-4BAB-8814-35965C6989BE}" type="presParOf" srcId="{EF096D6A-D9EA-4DA4-B76A-FA49E4AC2A27}" destId="{E4914A38-51B2-4678-BB06-9659B31548BB}" srcOrd="0" destOrd="0" presId="urn:microsoft.com/office/officeart/2009/3/layout/StepUpProcess"/>
    <dgm:cxn modelId="{A5D34DE7-C5C1-4B98-8F0E-7B144A72F944}" type="presParOf" srcId="{EF096D6A-D9EA-4DA4-B76A-FA49E4AC2A27}" destId="{11657F42-924F-4D37-B957-770D798720D6}" srcOrd="1" destOrd="0" presId="urn:microsoft.com/office/officeart/2009/3/layout/StepUpProcess"/>
    <dgm:cxn modelId="{810ABDC8-F9F1-447D-BA8F-E60D7AA6FF7C}" type="presParOf" srcId="{EF096D6A-D9EA-4DA4-B76A-FA49E4AC2A27}" destId="{05784263-2190-40A1-8415-46B2E1796176}" srcOrd="2" destOrd="0" presId="urn:microsoft.com/office/officeart/2009/3/layout/StepUpProcess"/>
    <dgm:cxn modelId="{1F2BDD45-AAEF-4FB8-9CC1-409B0B3D8719}" type="presParOf" srcId="{718E12CC-F85B-418C-A608-9FD29603243A}" destId="{CFAD90EB-98FC-4327-8974-9A808B82FA86}" srcOrd="1" destOrd="0" presId="urn:microsoft.com/office/officeart/2009/3/layout/StepUpProcess"/>
    <dgm:cxn modelId="{C667F4A7-3D60-4241-8658-1E260441F7FD}" type="presParOf" srcId="{CFAD90EB-98FC-4327-8974-9A808B82FA86}" destId="{788F3CD6-21FF-4D51-AEB7-DB3052B7FB30}" srcOrd="0" destOrd="0" presId="urn:microsoft.com/office/officeart/2009/3/layout/StepUpProcess"/>
    <dgm:cxn modelId="{A7C3D6E8-0EB6-4C83-AE47-1AED1EDE5814}" type="presParOf" srcId="{718E12CC-F85B-418C-A608-9FD29603243A}" destId="{F6D65A18-8B9E-4ACB-BECB-5FCEFA1CC0A5}" srcOrd="2" destOrd="0" presId="urn:microsoft.com/office/officeart/2009/3/layout/StepUpProcess"/>
    <dgm:cxn modelId="{DF2F540A-B749-41AB-BB76-5D855CE60CA2}" type="presParOf" srcId="{F6D65A18-8B9E-4ACB-BECB-5FCEFA1CC0A5}" destId="{CE2256A5-7EDB-41E5-9180-73C8E5D67CF2}" srcOrd="0" destOrd="0" presId="urn:microsoft.com/office/officeart/2009/3/layout/StepUpProcess"/>
    <dgm:cxn modelId="{05ACC4F9-EA68-4440-8980-149AE2D9A6FB}" type="presParOf" srcId="{F6D65A18-8B9E-4ACB-BECB-5FCEFA1CC0A5}" destId="{D1979961-6CED-4EB3-B6A9-0DE1AF975F19}" srcOrd="1" destOrd="0" presId="urn:microsoft.com/office/officeart/2009/3/layout/StepUpProcess"/>
    <dgm:cxn modelId="{42E6750F-8CE1-405C-9EDA-B0D4A1E704CA}" type="presParOf" srcId="{F6D65A18-8B9E-4ACB-BECB-5FCEFA1CC0A5}" destId="{C360DD68-C32E-467F-8C1E-EFB9AA59925A}" srcOrd="2" destOrd="0" presId="urn:microsoft.com/office/officeart/2009/3/layout/StepUpProcess"/>
    <dgm:cxn modelId="{49D9E81A-99E5-46E6-A690-75D99058B72E}" type="presParOf" srcId="{718E12CC-F85B-418C-A608-9FD29603243A}" destId="{5918E3A8-6B13-4CEE-9B21-DF44A94528C1}" srcOrd="3" destOrd="0" presId="urn:microsoft.com/office/officeart/2009/3/layout/StepUpProcess"/>
    <dgm:cxn modelId="{E0919E8F-E5B9-4E9C-AFBB-61FC06BC751B}" type="presParOf" srcId="{5918E3A8-6B13-4CEE-9B21-DF44A94528C1}" destId="{72DB71B2-8A70-4986-8D51-C5300FA19120}" srcOrd="0" destOrd="0" presId="urn:microsoft.com/office/officeart/2009/3/layout/StepUpProcess"/>
    <dgm:cxn modelId="{A9891AC1-8C18-40C1-B46E-776A93EAC754}" type="presParOf" srcId="{718E12CC-F85B-418C-A608-9FD29603243A}" destId="{CA913484-424A-4FD4-A6A9-A7F0AF80E355}" srcOrd="4" destOrd="0" presId="urn:microsoft.com/office/officeart/2009/3/layout/StepUpProcess"/>
    <dgm:cxn modelId="{3E667CFA-B7C7-498F-8D82-B820EF3A3700}" type="presParOf" srcId="{CA913484-424A-4FD4-A6A9-A7F0AF80E355}" destId="{A53231EB-CE66-4506-A92A-AC5D4F623C8D}" srcOrd="0" destOrd="0" presId="urn:microsoft.com/office/officeart/2009/3/layout/StepUpProcess"/>
    <dgm:cxn modelId="{95090744-DEFF-41A2-B5C6-DA45FB00AA3D}" type="presParOf" srcId="{CA913484-424A-4FD4-A6A9-A7F0AF80E355}" destId="{AA5B3EA5-1C6C-42E0-B228-C3B17AAFDA4B}" srcOrd="1" destOrd="0" presId="urn:microsoft.com/office/officeart/2009/3/layout/StepUpProcess"/>
    <dgm:cxn modelId="{79FEA5F4-39BD-4180-8394-D07DADDF91EF}" type="presParOf" srcId="{CA913484-424A-4FD4-A6A9-A7F0AF80E355}" destId="{0A162D2B-C4E3-42D3-905A-A6141A111122}" srcOrd="2" destOrd="0" presId="urn:microsoft.com/office/officeart/2009/3/layout/StepUpProcess"/>
    <dgm:cxn modelId="{2C039329-FE3F-41A0-9192-F1AC60306CDB}" type="presParOf" srcId="{718E12CC-F85B-418C-A608-9FD29603243A}" destId="{1351A7B6-F4B7-4607-8099-978BDC9788B7}" srcOrd="5" destOrd="0" presId="urn:microsoft.com/office/officeart/2009/3/layout/StepUpProcess"/>
    <dgm:cxn modelId="{FDE67011-1B35-4658-8E25-75D5AAAFD4DC}" type="presParOf" srcId="{1351A7B6-F4B7-4607-8099-978BDC9788B7}" destId="{13F39A24-AA58-42A6-959C-EE66C32FC628}" srcOrd="0" destOrd="0" presId="urn:microsoft.com/office/officeart/2009/3/layout/StepUpProcess"/>
    <dgm:cxn modelId="{A7837355-6986-4E6A-AD89-8A23E2780476}" type="presParOf" srcId="{718E12CC-F85B-418C-A608-9FD29603243A}" destId="{C6CE7556-B4FB-4450-A986-DB6A143F3FD4}" srcOrd="6" destOrd="0" presId="urn:microsoft.com/office/officeart/2009/3/layout/StepUpProcess"/>
    <dgm:cxn modelId="{45654483-79CA-47AE-989E-B949756A199E}" type="presParOf" srcId="{C6CE7556-B4FB-4450-A986-DB6A143F3FD4}" destId="{737463F2-8F4A-4A6D-ABCA-23DC12FE94D3}" srcOrd="0" destOrd="0" presId="urn:microsoft.com/office/officeart/2009/3/layout/StepUpProcess"/>
    <dgm:cxn modelId="{4810DE2E-7C9C-4D46-A2EB-244A05A6D8F4}" type="presParOf" srcId="{C6CE7556-B4FB-4450-A986-DB6A143F3FD4}" destId="{03D26F45-4706-4016-AA07-440C5760AE39}" srcOrd="1" destOrd="0" presId="urn:microsoft.com/office/officeart/2009/3/layout/StepUpProcess"/>
    <dgm:cxn modelId="{D4F385B8-F530-4A7A-A019-2A67B11388D3}" type="presParOf" srcId="{C6CE7556-B4FB-4450-A986-DB6A143F3FD4}" destId="{514CD623-B3CB-4040-9F02-022AECEFA544}" srcOrd="2" destOrd="0" presId="urn:microsoft.com/office/officeart/2009/3/layout/StepUpProcess"/>
    <dgm:cxn modelId="{DD3DF4EF-5052-4F88-9215-83B802082053}" type="presParOf" srcId="{718E12CC-F85B-418C-A608-9FD29603243A}" destId="{79FF404D-6092-4A75-8F40-DAA74445087B}" srcOrd="7" destOrd="0" presId="urn:microsoft.com/office/officeart/2009/3/layout/StepUpProcess"/>
    <dgm:cxn modelId="{12FF67CB-9531-41FD-88F1-5E549B0711E0}" type="presParOf" srcId="{79FF404D-6092-4A75-8F40-DAA74445087B}" destId="{FE114AB8-756E-4C7D-9DFF-789E2BDF5650}" srcOrd="0" destOrd="0" presId="urn:microsoft.com/office/officeart/2009/3/layout/StepUpProcess"/>
    <dgm:cxn modelId="{3D81136D-9A84-4248-955B-07937BA323E1}" type="presParOf" srcId="{718E12CC-F85B-418C-A608-9FD29603243A}" destId="{24C036CA-549F-43C4-A5A5-7DF015EF0BF8}" srcOrd="8" destOrd="0" presId="urn:microsoft.com/office/officeart/2009/3/layout/StepUpProcess"/>
    <dgm:cxn modelId="{EF3472C7-A6FA-4A7C-84E2-55249CEB0402}" type="presParOf" srcId="{24C036CA-549F-43C4-A5A5-7DF015EF0BF8}" destId="{35ACF859-C887-43D2-AFE3-9124EB06AAFC}" srcOrd="0" destOrd="0" presId="urn:microsoft.com/office/officeart/2009/3/layout/StepUpProcess"/>
    <dgm:cxn modelId="{E8257779-692A-416B-894B-3503CE83DD77}" type="presParOf" srcId="{24C036CA-549F-43C4-A5A5-7DF015EF0BF8}" destId="{C4486F0E-35F1-4561-B7A1-0F59E5201D5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2F6D5-76D8-4B6F-A257-AB41EE208A20}" type="doc">
      <dgm:prSet loTypeId="urn:microsoft.com/office/officeart/2005/8/layout/pList1" loCatId="list" qsTypeId="urn:microsoft.com/office/officeart/2005/8/quickstyle/simple4" qsCatId="simple" csTypeId="urn:microsoft.com/office/officeart/2005/8/colors/accent0_3" csCatId="mainScheme" phldr="1"/>
      <dgm:spPr/>
      <dgm:t>
        <a:bodyPr/>
        <a:lstStyle/>
        <a:p>
          <a:endParaRPr lang="pt-BR"/>
        </a:p>
      </dgm:t>
    </dgm:pt>
    <dgm:pt modelId="{B669127D-9592-486B-B0AB-CEE52660115E}">
      <dgm:prSet phldrT="[Texto]" custT="1"/>
      <dgm:spPr/>
      <dgm:t>
        <a:bodyPr/>
        <a:lstStyle/>
        <a:p>
          <a:r>
            <a:rPr lang="pt-BR" sz="1600" b="1" dirty="0"/>
            <a:t>INFORMAÇÕES INSTITUCIONAIS</a:t>
          </a:r>
        </a:p>
      </dgm:t>
    </dgm:pt>
    <dgm:pt modelId="{4A191354-EA36-44EB-ABC4-B4D957300EDC}" type="parTrans" cxnId="{8C32BAAB-8F89-4F5F-8F5D-2D897FEC71BA}">
      <dgm:prSet/>
      <dgm:spPr/>
      <dgm:t>
        <a:bodyPr/>
        <a:lstStyle/>
        <a:p>
          <a:endParaRPr lang="pt-BR"/>
        </a:p>
      </dgm:t>
    </dgm:pt>
    <dgm:pt modelId="{58D1873B-C951-4DB2-A3DE-0FE32EC08432}" type="sibTrans" cxnId="{8C32BAAB-8F89-4F5F-8F5D-2D897FEC71BA}">
      <dgm:prSet/>
      <dgm:spPr/>
      <dgm:t>
        <a:bodyPr/>
        <a:lstStyle/>
        <a:p>
          <a:endParaRPr lang="pt-BR"/>
        </a:p>
      </dgm:t>
    </dgm:pt>
    <dgm:pt modelId="{D9D94207-A00E-4634-8D5A-EE4E2B1FC065}">
      <dgm:prSet phldrT="[Texto]" custT="1"/>
      <dgm:spPr/>
      <dgm:t>
        <a:bodyPr/>
        <a:lstStyle/>
        <a:p>
          <a:r>
            <a:rPr lang="pt-BR" sz="1600" b="1" dirty="0"/>
            <a:t>AÇÕES E PROGRAMAS</a:t>
          </a:r>
        </a:p>
      </dgm:t>
    </dgm:pt>
    <dgm:pt modelId="{92DDC94A-4485-4406-AA99-870E9BA45F89}" type="parTrans" cxnId="{FAF66809-D0B1-4411-BB0B-42F4F3766975}">
      <dgm:prSet/>
      <dgm:spPr/>
      <dgm:t>
        <a:bodyPr/>
        <a:lstStyle/>
        <a:p>
          <a:endParaRPr lang="pt-BR"/>
        </a:p>
      </dgm:t>
    </dgm:pt>
    <dgm:pt modelId="{57135022-FD9D-40D5-9D12-FAEE03722B91}" type="sibTrans" cxnId="{FAF66809-D0B1-4411-BB0B-42F4F3766975}">
      <dgm:prSet/>
      <dgm:spPr/>
      <dgm:t>
        <a:bodyPr/>
        <a:lstStyle/>
        <a:p>
          <a:endParaRPr lang="pt-BR"/>
        </a:p>
      </dgm:t>
    </dgm:pt>
    <dgm:pt modelId="{8EDF6421-E768-4EC7-AED6-71F470D2591D}">
      <dgm:prSet phldrT="[Texto]" custT="1"/>
      <dgm:spPr/>
      <dgm:t>
        <a:bodyPr/>
        <a:lstStyle/>
        <a:p>
          <a:r>
            <a:rPr lang="pt-BR" sz="1600" b="1" dirty="0"/>
            <a:t>AUDITORIAS</a:t>
          </a:r>
        </a:p>
      </dgm:t>
    </dgm:pt>
    <dgm:pt modelId="{6D3AB8A7-2036-4684-8351-E0DC7F9769BD}" type="parTrans" cxnId="{8E573365-A80F-47C6-8D89-D1C920BF812A}">
      <dgm:prSet/>
      <dgm:spPr/>
      <dgm:t>
        <a:bodyPr/>
        <a:lstStyle/>
        <a:p>
          <a:endParaRPr lang="pt-BR"/>
        </a:p>
      </dgm:t>
    </dgm:pt>
    <dgm:pt modelId="{35115798-E4BA-4F34-8B99-0F673BD7E766}" type="sibTrans" cxnId="{8E573365-A80F-47C6-8D89-D1C920BF812A}">
      <dgm:prSet/>
      <dgm:spPr/>
      <dgm:t>
        <a:bodyPr/>
        <a:lstStyle/>
        <a:p>
          <a:endParaRPr lang="pt-BR"/>
        </a:p>
      </dgm:t>
    </dgm:pt>
    <dgm:pt modelId="{47A36861-14BD-4E18-AFC0-7B8447EF0251}">
      <dgm:prSet phldrT="[Texto]" custT="1"/>
      <dgm:spPr/>
      <dgm:t>
        <a:bodyPr/>
        <a:lstStyle/>
        <a:p>
          <a:r>
            <a:rPr lang="pt-BR" sz="1600" b="1" dirty="0"/>
            <a:t>LICITAÇÕES, CONTRATOS E CONVÊNIOS</a:t>
          </a:r>
        </a:p>
      </dgm:t>
    </dgm:pt>
    <dgm:pt modelId="{699C8238-2A89-4102-84A9-AEDBF4093E14}" type="parTrans" cxnId="{5CCD8B5E-9469-48D0-83F2-A41CC53FFC53}">
      <dgm:prSet/>
      <dgm:spPr/>
      <dgm:t>
        <a:bodyPr/>
        <a:lstStyle/>
        <a:p>
          <a:endParaRPr lang="pt-BR"/>
        </a:p>
      </dgm:t>
    </dgm:pt>
    <dgm:pt modelId="{841A0DBC-E3F4-4302-9CEF-9F8338C88269}" type="sibTrans" cxnId="{5CCD8B5E-9469-48D0-83F2-A41CC53FFC53}">
      <dgm:prSet/>
      <dgm:spPr/>
      <dgm:t>
        <a:bodyPr/>
        <a:lstStyle/>
        <a:p>
          <a:endParaRPr lang="pt-BR"/>
        </a:p>
      </dgm:t>
    </dgm:pt>
    <dgm:pt modelId="{1C1A7551-FC34-45A2-90F8-B6166DF62D4E}">
      <dgm:prSet phldrT="[Texto]" custT="1"/>
      <dgm:spPr/>
      <dgm:t>
        <a:bodyPr/>
        <a:lstStyle/>
        <a:p>
          <a:r>
            <a:rPr lang="pt-BR" sz="1600" b="1" dirty="0"/>
            <a:t>DESPESAS E RECEITAS</a:t>
          </a:r>
        </a:p>
      </dgm:t>
    </dgm:pt>
    <dgm:pt modelId="{E0ADD8DF-0E38-45EE-96B7-D81C9E94E23A}" type="parTrans" cxnId="{34640ECE-E2D8-46E1-8BB5-11363ED3E9A2}">
      <dgm:prSet/>
      <dgm:spPr/>
      <dgm:t>
        <a:bodyPr/>
        <a:lstStyle/>
        <a:p>
          <a:endParaRPr lang="pt-BR"/>
        </a:p>
      </dgm:t>
    </dgm:pt>
    <dgm:pt modelId="{3C3AE2CE-4EAB-4C5A-A10E-3631A1F1EFC6}" type="sibTrans" cxnId="{34640ECE-E2D8-46E1-8BB5-11363ED3E9A2}">
      <dgm:prSet/>
      <dgm:spPr/>
      <dgm:t>
        <a:bodyPr/>
        <a:lstStyle/>
        <a:p>
          <a:endParaRPr lang="pt-BR"/>
        </a:p>
      </dgm:t>
    </dgm:pt>
    <dgm:pt modelId="{CA637FCA-224A-4F9B-A43B-A38B91515A8F}">
      <dgm:prSet phldrT="[Texto]" custT="1"/>
      <dgm:spPr/>
      <dgm:t>
        <a:bodyPr/>
        <a:lstStyle/>
        <a:p>
          <a:r>
            <a:rPr lang="pt-BR" sz="1600" b="1" dirty="0"/>
            <a:t>PERGUNTAS FREQUENTES</a:t>
          </a:r>
          <a:endParaRPr lang="pt-BR" sz="1200" b="1" dirty="0"/>
        </a:p>
      </dgm:t>
    </dgm:pt>
    <dgm:pt modelId="{3E58E02A-0176-4546-AF78-4CEEC4F0B01E}" type="parTrans" cxnId="{649A3E84-6328-4D17-AAC7-9CC950E30F98}">
      <dgm:prSet/>
      <dgm:spPr/>
      <dgm:t>
        <a:bodyPr/>
        <a:lstStyle/>
        <a:p>
          <a:endParaRPr lang="pt-BR"/>
        </a:p>
      </dgm:t>
    </dgm:pt>
    <dgm:pt modelId="{BD202F50-92A7-4B47-B427-07460FC240D9}" type="sibTrans" cxnId="{649A3E84-6328-4D17-AAC7-9CC950E30F98}">
      <dgm:prSet/>
      <dgm:spPr/>
      <dgm:t>
        <a:bodyPr/>
        <a:lstStyle/>
        <a:p>
          <a:endParaRPr lang="pt-BR"/>
        </a:p>
      </dgm:t>
    </dgm:pt>
    <dgm:pt modelId="{40C37F5B-5B01-49E8-BC2C-D9EE374AD2C4}">
      <dgm:prSet phldrT="[Texto]" custT="1"/>
      <dgm:spPr/>
      <dgm:t>
        <a:bodyPr/>
        <a:lstStyle/>
        <a:p>
          <a:r>
            <a:rPr lang="pt-BR" sz="1600" b="1" dirty="0"/>
            <a:t>SERVIDORES E TERCEIRIZADOS</a:t>
          </a:r>
        </a:p>
      </dgm:t>
    </dgm:pt>
    <dgm:pt modelId="{0F74EF0E-7D33-46DC-9CB5-0FBA2ED558F9}" type="parTrans" cxnId="{AED59EB1-069A-4C5B-ACF0-145388B801F0}">
      <dgm:prSet/>
      <dgm:spPr/>
      <dgm:t>
        <a:bodyPr/>
        <a:lstStyle/>
        <a:p>
          <a:endParaRPr lang="pt-BR"/>
        </a:p>
      </dgm:t>
    </dgm:pt>
    <dgm:pt modelId="{CBDF62BB-CF86-40B2-9782-B1A92808BC6A}" type="sibTrans" cxnId="{AED59EB1-069A-4C5B-ACF0-145388B801F0}">
      <dgm:prSet/>
      <dgm:spPr/>
      <dgm:t>
        <a:bodyPr/>
        <a:lstStyle/>
        <a:p>
          <a:endParaRPr lang="pt-BR"/>
        </a:p>
      </dgm:t>
    </dgm:pt>
    <dgm:pt modelId="{8AB6EBF0-A891-484A-9C64-92E522E43593}">
      <dgm:prSet phldrT="[Texto]" custT="1"/>
      <dgm:spPr/>
      <dgm:t>
        <a:bodyPr/>
        <a:lstStyle/>
        <a:p>
          <a:r>
            <a:rPr lang="pt-BR" sz="1600" b="1" dirty="0"/>
            <a:t> SOBRE O SIC</a:t>
          </a:r>
        </a:p>
      </dgm:t>
    </dgm:pt>
    <dgm:pt modelId="{0786C3F9-BA29-48A3-BB14-691F01C652CB}" type="parTrans" cxnId="{0651167E-48CA-4DD7-8522-65A4836578AC}">
      <dgm:prSet/>
      <dgm:spPr/>
      <dgm:t>
        <a:bodyPr/>
        <a:lstStyle/>
        <a:p>
          <a:endParaRPr lang="pt-BR"/>
        </a:p>
      </dgm:t>
    </dgm:pt>
    <dgm:pt modelId="{2AB27ACA-C703-49F8-8FB9-00202ED41612}" type="sibTrans" cxnId="{0651167E-48CA-4DD7-8522-65A4836578AC}">
      <dgm:prSet/>
      <dgm:spPr/>
      <dgm:t>
        <a:bodyPr/>
        <a:lstStyle/>
        <a:p>
          <a:endParaRPr lang="pt-BR"/>
        </a:p>
      </dgm:t>
    </dgm:pt>
    <dgm:pt modelId="{D75E9354-EF7D-400C-A185-1B8109CF4ACD}" type="pres">
      <dgm:prSet presAssocID="{71E2F6D5-76D8-4B6F-A257-AB41EE208A20}" presName="Name0" presStyleCnt="0">
        <dgm:presLayoutVars>
          <dgm:dir/>
          <dgm:resizeHandles val="exact"/>
        </dgm:presLayoutVars>
      </dgm:prSet>
      <dgm:spPr/>
    </dgm:pt>
    <dgm:pt modelId="{5BF51CCD-788F-4B51-8F70-1CE3B93E55BE}" type="pres">
      <dgm:prSet presAssocID="{B669127D-9592-486B-B0AB-CEE52660115E}" presName="compNode" presStyleCnt="0"/>
      <dgm:spPr/>
    </dgm:pt>
    <dgm:pt modelId="{6764C7F0-E18A-4E6C-8F2C-421041E172DA}" type="pres">
      <dgm:prSet presAssocID="{B669127D-9592-486B-B0AB-CEE52660115E}" presName="pictRect" presStyleLbl="node1" presStyleIdx="0" presStyleCnt="8" custLinFactNeighborX="-29919"/>
      <dgm:spPr>
        <a:blipFill dpi="0" rotWithShape="1">
          <a:blip xmlns:r="http://schemas.openxmlformats.org/officeDocument/2006/relationships" r:embed="rId1">
            <a:alphaModFix amt="75000"/>
            <a:duotone>
              <a:prstClr val="black"/>
              <a:schemeClr val="accent3">
                <a:tint val="45000"/>
                <a:satMod val="400000"/>
              </a:schemeClr>
            </a:duotone>
            <a:extLst>
              <a:ext uri="{28A0092B-C50C-407E-A947-70E740481C1C}">
                <a14:useLocalDpi xmlns:a14="http://schemas.microsoft.com/office/drawing/2010/main" val="0"/>
              </a:ext>
            </a:extLst>
          </a:blip>
          <a:srcRect/>
          <a:stretch>
            <a:fillRect l="-43000" r="-43000"/>
          </a:stretch>
        </a:blipFill>
      </dgm:spPr>
    </dgm:pt>
    <dgm:pt modelId="{BD2C58B2-ADE9-4E1A-A95B-9D7B448D3503}" type="pres">
      <dgm:prSet presAssocID="{B669127D-9592-486B-B0AB-CEE52660115E}" presName="textRect" presStyleLbl="revTx" presStyleIdx="0" presStyleCnt="8" custLinFactNeighborX="-29919">
        <dgm:presLayoutVars>
          <dgm:bulletEnabled val="1"/>
        </dgm:presLayoutVars>
      </dgm:prSet>
      <dgm:spPr/>
    </dgm:pt>
    <dgm:pt modelId="{2A916F1C-17C6-44FE-975E-965F78A25BCE}" type="pres">
      <dgm:prSet presAssocID="{58D1873B-C951-4DB2-A3DE-0FE32EC08432}" presName="sibTrans" presStyleLbl="sibTrans2D1" presStyleIdx="0" presStyleCnt="0"/>
      <dgm:spPr/>
    </dgm:pt>
    <dgm:pt modelId="{E76EE5D3-F4B4-4EA5-B74D-F05EDC25CD1A}" type="pres">
      <dgm:prSet presAssocID="{D9D94207-A00E-4634-8D5A-EE4E2B1FC065}" presName="compNode" presStyleCnt="0"/>
      <dgm:spPr/>
    </dgm:pt>
    <dgm:pt modelId="{C8020397-38CC-4DF8-92C0-2AE7E5D6CE9F}" type="pres">
      <dgm:prSet presAssocID="{D9D94207-A00E-4634-8D5A-EE4E2B1FC065}" presName="pictRect" presStyleLbl="node1" presStyleIdx="1" presStyleCnt="8" custLinFactNeighborX="-11599"/>
      <dgm:spPr>
        <a:blipFill>
          <a:blip xmlns:r="http://schemas.openxmlformats.org/officeDocument/2006/relationships"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l="-11000" r="-11000"/>
          </a:stretch>
        </a:blipFill>
      </dgm:spPr>
    </dgm:pt>
    <dgm:pt modelId="{799CC7FE-C4B4-4236-82B7-9D9056B00251}" type="pres">
      <dgm:prSet presAssocID="{D9D94207-A00E-4634-8D5A-EE4E2B1FC065}" presName="textRect" presStyleLbl="revTx" presStyleIdx="1" presStyleCnt="8" custLinFactNeighborX="-7952">
        <dgm:presLayoutVars>
          <dgm:bulletEnabled val="1"/>
        </dgm:presLayoutVars>
      </dgm:prSet>
      <dgm:spPr/>
    </dgm:pt>
    <dgm:pt modelId="{FBC021A9-18C4-4A3B-AE57-6B490A6598F2}" type="pres">
      <dgm:prSet presAssocID="{57135022-FD9D-40D5-9D12-FAEE03722B91}" presName="sibTrans" presStyleLbl="sibTrans2D1" presStyleIdx="0" presStyleCnt="0"/>
      <dgm:spPr/>
    </dgm:pt>
    <dgm:pt modelId="{FA198BDB-5B8C-45EE-BC67-3A90DF0141A9}" type="pres">
      <dgm:prSet presAssocID="{8EDF6421-E768-4EC7-AED6-71F470D2591D}" presName="compNode" presStyleCnt="0"/>
      <dgm:spPr/>
    </dgm:pt>
    <dgm:pt modelId="{A1587847-3DD3-41DC-B333-61B1B7702428}" type="pres">
      <dgm:prSet presAssocID="{8EDF6421-E768-4EC7-AED6-71F470D2591D}" presName="pictRect" presStyleLbl="node1" presStyleIdx="2" presStyleCnt="8" custLinFactNeighborX="10369"/>
      <dgm:spPr>
        <a:blipFill>
          <a:blip xmlns:r="http://schemas.openxmlformats.org/officeDocument/2006/relationships"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l="-13000" r="-13000"/>
          </a:stretch>
        </a:blipFill>
      </dgm:spPr>
    </dgm:pt>
    <dgm:pt modelId="{3BA16BD5-952D-49C5-B653-F418C5E1DBEF}" type="pres">
      <dgm:prSet presAssocID="{8EDF6421-E768-4EC7-AED6-71F470D2591D}" presName="textRect" presStyleLbl="revTx" presStyleIdx="2" presStyleCnt="8" custLinFactNeighborX="10369">
        <dgm:presLayoutVars>
          <dgm:bulletEnabled val="1"/>
        </dgm:presLayoutVars>
      </dgm:prSet>
      <dgm:spPr/>
    </dgm:pt>
    <dgm:pt modelId="{49D07FFA-4407-4D4C-83DD-54CA98A61D56}" type="pres">
      <dgm:prSet presAssocID="{35115798-E4BA-4F34-8B99-0F673BD7E766}" presName="sibTrans" presStyleLbl="sibTrans2D1" presStyleIdx="0" presStyleCnt="0"/>
      <dgm:spPr/>
    </dgm:pt>
    <dgm:pt modelId="{5A5FDB11-F8EC-4422-84C7-213CB85CBF1F}" type="pres">
      <dgm:prSet presAssocID="{47A36861-14BD-4E18-AFC0-7B8447EF0251}" presName="compNode" presStyleCnt="0"/>
      <dgm:spPr/>
    </dgm:pt>
    <dgm:pt modelId="{5E23B2A5-6AB0-4162-9418-24E43D39BA31}" type="pres">
      <dgm:prSet presAssocID="{47A36861-14BD-4E18-AFC0-7B8447EF0251}" presName="pictRect" presStyleLbl="node1" presStyleIdx="3" presStyleCnt="8" custLinFactNeighborX="18818"/>
      <dgm:spPr>
        <a:blipFill>
          <a:blip xmlns:r="http://schemas.openxmlformats.org/officeDocument/2006/relationships"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t="-10000" b="-10000"/>
          </a:stretch>
        </a:blipFill>
      </dgm:spPr>
    </dgm:pt>
    <dgm:pt modelId="{05CA8A8A-9CC8-4BC8-9344-E71C99F55160}" type="pres">
      <dgm:prSet presAssocID="{47A36861-14BD-4E18-AFC0-7B8447EF0251}" presName="textRect" presStyleLbl="revTx" presStyleIdx="3" presStyleCnt="8" custLinFactNeighborX="23754">
        <dgm:presLayoutVars>
          <dgm:bulletEnabled val="1"/>
        </dgm:presLayoutVars>
      </dgm:prSet>
      <dgm:spPr/>
    </dgm:pt>
    <dgm:pt modelId="{FC50B66F-A220-4A4A-A29F-567A1AE17C7A}" type="pres">
      <dgm:prSet presAssocID="{841A0DBC-E3F4-4302-9CEF-9F8338C88269}" presName="sibTrans" presStyleLbl="sibTrans2D1" presStyleIdx="0" presStyleCnt="0"/>
      <dgm:spPr/>
    </dgm:pt>
    <dgm:pt modelId="{2DFF18D8-08A7-4ABE-BBDA-C901E0D693D1}" type="pres">
      <dgm:prSet presAssocID="{1C1A7551-FC34-45A2-90F8-B6166DF62D4E}" presName="compNode" presStyleCnt="0"/>
      <dgm:spPr/>
    </dgm:pt>
    <dgm:pt modelId="{5E82E480-D212-46CB-AFCC-3956F42D70FE}" type="pres">
      <dgm:prSet presAssocID="{1C1A7551-FC34-45A2-90F8-B6166DF62D4E}" presName="pictRect" presStyleLbl="node1" presStyleIdx="4" presStyleCnt="8" custLinFactNeighborX="-29919"/>
      <dgm:spPr>
        <a:blipFill>
          <a:blip xmlns:r="http://schemas.openxmlformats.org/officeDocument/2006/relationships"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l="-2000" r="-2000"/>
          </a:stretch>
        </a:blipFill>
      </dgm:spPr>
    </dgm:pt>
    <dgm:pt modelId="{37A1CFC0-C3EF-4035-92D4-E8ECAFD391A3}" type="pres">
      <dgm:prSet presAssocID="{1C1A7551-FC34-45A2-90F8-B6166DF62D4E}" presName="textRect" presStyleLbl="revTx" presStyleIdx="4" presStyleCnt="8" custLinFactNeighborX="-34854">
        <dgm:presLayoutVars>
          <dgm:bulletEnabled val="1"/>
        </dgm:presLayoutVars>
      </dgm:prSet>
      <dgm:spPr/>
    </dgm:pt>
    <dgm:pt modelId="{885A01EC-72B7-4217-92B4-E76411919671}" type="pres">
      <dgm:prSet presAssocID="{3C3AE2CE-4EAB-4C5A-A10E-3631A1F1EFC6}" presName="sibTrans" presStyleLbl="sibTrans2D1" presStyleIdx="0" presStyleCnt="0"/>
      <dgm:spPr/>
    </dgm:pt>
    <dgm:pt modelId="{FB822E02-3DD2-4BF8-9EC8-8A3969BA887D}" type="pres">
      <dgm:prSet presAssocID="{40C37F5B-5B01-49E8-BC2C-D9EE374AD2C4}" presName="compNode" presStyleCnt="0"/>
      <dgm:spPr/>
    </dgm:pt>
    <dgm:pt modelId="{742266AF-F7DC-45A8-B27A-78DBAEF9B0D2}" type="pres">
      <dgm:prSet presAssocID="{40C37F5B-5B01-49E8-BC2C-D9EE374AD2C4}" presName="pictRect" presStyleLbl="node1" presStyleIdx="5" presStyleCnt="8" custLinFactNeighborX="-7952"/>
      <dgm:spPr>
        <a:blipFill>
          <a:blip xmlns:r="http://schemas.openxmlformats.org/officeDocument/2006/relationships"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l="-3000" r="-3000"/>
          </a:stretch>
        </a:blipFill>
      </dgm:spPr>
    </dgm:pt>
    <dgm:pt modelId="{16380892-5DF7-4782-86F8-CFCF4FE5702B}" type="pres">
      <dgm:prSet presAssocID="{40C37F5B-5B01-49E8-BC2C-D9EE374AD2C4}" presName="textRect" presStyleLbl="revTx" presStyleIdx="5" presStyleCnt="8" custLinFactNeighborX="-7952">
        <dgm:presLayoutVars>
          <dgm:bulletEnabled val="1"/>
        </dgm:presLayoutVars>
      </dgm:prSet>
      <dgm:spPr/>
    </dgm:pt>
    <dgm:pt modelId="{CFAA54A7-3EBC-436C-B102-3A488DE0CE91}" type="pres">
      <dgm:prSet presAssocID="{CBDF62BB-CF86-40B2-9782-B1A92808BC6A}" presName="sibTrans" presStyleLbl="sibTrans2D1" presStyleIdx="0" presStyleCnt="0"/>
      <dgm:spPr/>
    </dgm:pt>
    <dgm:pt modelId="{88B5715B-6692-4948-87D5-B259404BB596}" type="pres">
      <dgm:prSet presAssocID="{8AB6EBF0-A891-484A-9C64-92E522E43593}" presName="compNode" presStyleCnt="0"/>
      <dgm:spPr/>
    </dgm:pt>
    <dgm:pt modelId="{7099F54F-1FA0-4B0B-BB4B-5F1A7CBBD156}" type="pres">
      <dgm:prSet presAssocID="{8AB6EBF0-A891-484A-9C64-92E522E43593}" presName="pictRect" presStyleLbl="node1" presStyleIdx="6" presStyleCnt="8" custLinFactNeighborX="10369"/>
      <dgm:spPr>
        <a:blipFill>
          <a:blip xmlns:r="http://schemas.openxmlformats.org/officeDocument/2006/relationships"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t="-4000" b="-4000"/>
          </a:stretch>
        </a:blipFill>
      </dgm:spPr>
    </dgm:pt>
    <dgm:pt modelId="{8DDA08D4-BAAF-49B5-821D-7461170F14F7}" type="pres">
      <dgm:prSet presAssocID="{8AB6EBF0-A891-484A-9C64-92E522E43593}" presName="textRect" presStyleLbl="revTx" presStyleIdx="6" presStyleCnt="8" custLinFactNeighborX="15304">
        <dgm:presLayoutVars>
          <dgm:bulletEnabled val="1"/>
        </dgm:presLayoutVars>
      </dgm:prSet>
      <dgm:spPr/>
    </dgm:pt>
    <dgm:pt modelId="{391D9EDF-C360-48EE-A1A2-CC11D131C548}" type="pres">
      <dgm:prSet presAssocID="{2AB27ACA-C703-49F8-8FB9-00202ED41612}" presName="sibTrans" presStyleLbl="sibTrans2D1" presStyleIdx="0" presStyleCnt="0"/>
      <dgm:spPr/>
    </dgm:pt>
    <dgm:pt modelId="{0A4886B6-05A3-418F-8F1B-9131057113B6}" type="pres">
      <dgm:prSet presAssocID="{CA637FCA-224A-4F9B-A43B-A38B91515A8F}" presName="compNode" presStyleCnt="0"/>
      <dgm:spPr/>
    </dgm:pt>
    <dgm:pt modelId="{80A5A03C-B1A8-4293-98AB-47C8BF182E5C}" type="pres">
      <dgm:prSet presAssocID="{CA637FCA-224A-4F9B-A43B-A38B91515A8F}" presName="pictRect" presStyleLbl="node1" presStyleIdx="7" presStyleCnt="8" custLinFactNeighborX="18818"/>
      <dgm:spPr>
        <a:blipFill>
          <a:blip xmlns:r="http://schemas.openxmlformats.org/officeDocument/2006/relationships" r:embed="rId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a:blipFill>
      </dgm:spPr>
    </dgm:pt>
    <dgm:pt modelId="{6FE33A4E-12CD-4C0D-8A15-BDB533A0A004}" type="pres">
      <dgm:prSet presAssocID="{CA637FCA-224A-4F9B-A43B-A38B91515A8F}" presName="textRect" presStyleLbl="revTx" presStyleIdx="7" presStyleCnt="8" custLinFactNeighborX="29978" custLinFactNeighborY="135">
        <dgm:presLayoutVars>
          <dgm:bulletEnabled val="1"/>
        </dgm:presLayoutVars>
      </dgm:prSet>
      <dgm:spPr/>
    </dgm:pt>
  </dgm:ptLst>
  <dgm:cxnLst>
    <dgm:cxn modelId="{05F2F001-8216-476A-A2C5-2845CD1F2078}" type="presOf" srcId="{35115798-E4BA-4F34-8B99-0F673BD7E766}" destId="{49D07FFA-4407-4D4C-83DD-54CA98A61D56}" srcOrd="0" destOrd="0" presId="urn:microsoft.com/office/officeart/2005/8/layout/pList1"/>
    <dgm:cxn modelId="{784D7408-11A1-40D5-B1BC-1E5ADABAC04A}" type="presOf" srcId="{B669127D-9592-486B-B0AB-CEE52660115E}" destId="{BD2C58B2-ADE9-4E1A-A95B-9D7B448D3503}" srcOrd="0" destOrd="0" presId="urn:microsoft.com/office/officeart/2005/8/layout/pList1"/>
    <dgm:cxn modelId="{FAF66809-D0B1-4411-BB0B-42F4F3766975}" srcId="{71E2F6D5-76D8-4B6F-A257-AB41EE208A20}" destId="{D9D94207-A00E-4634-8D5A-EE4E2B1FC065}" srcOrd="1" destOrd="0" parTransId="{92DDC94A-4485-4406-AA99-870E9BA45F89}" sibTransId="{57135022-FD9D-40D5-9D12-FAEE03722B91}"/>
    <dgm:cxn modelId="{86A5620B-8913-4A60-9937-31E8E9988E81}" type="presOf" srcId="{40C37F5B-5B01-49E8-BC2C-D9EE374AD2C4}" destId="{16380892-5DF7-4782-86F8-CFCF4FE5702B}" srcOrd="0" destOrd="0" presId="urn:microsoft.com/office/officeart/2005/8/layout/pList1"/>
    <dgm:cxn modelId="{6832AC0C-C7D5-48D6-A0C3-FD335F14C813}" type="presOf" srcId="{841A0DBC-E3F4-4302-9CEF-9F8338C88269}" destId="{FC50B66F-A220-4A4A-A29F-567A1AE17C7A}" srcOrd="0" destOrd="0" presId="urn:microsoft.com/office/officeart/2005/8/layout/pList1"/>
    <dgm:cxn modelId="{8BE80D19-6FD5-4A9A-BB6B-61211F0A53B1}" type="presOf" srcId="{CA637FCA-224A-4F9B-A43B-A38B91515A8F}" destId="{6FE33A4E-12CD-4C0D-8A15-BDB533A0A004}" srcOrd="0" destOrd="0" presId="urn:microsoft.com/office/officeart/2005/8/layout/pList1"/>
    <dgm:cxn modelId="{C380B324-FAE6-4F70-B2BD-E408F0799971}" type="presOf" srcId="{71E2F6D5-76D8-4B6F-A257-AB41EE208A20}" destId="{D75E9354-EF7D-400C-A185-1B8109CF4ACD}" srcOrd="0" destOrd="0" presId="urn:microsoft.com/office/officeart/2005/8/layout/pList1"/>
    <dgm:cxn modelId="{5FB97937-4A5D-4641-8964-725C21327F75}" type="presOf" srcId="{D9D94207-A00E-4634-8D5A-EE4E2B1FC065}" destId="{799CC7FE-C4B4-4236-82B7-9D9056B00251}" srcOrd="0" destOrd="0" presId="urn:microsoft.com/office/officeart/2005/8/layout/pList1"/>
    <dgm:cxn modelId="{F1706F3F-420E-4438-8277-D7A2A6923E5A}" type="presOf" srcId="{8EDF6421-E768-4EC7-AED6-71F470D2591D}" destId="{3BA16BD5-952D-49C5-B653-F418C5E1DBEF}" srcOrd="0" destOrd="0" presId="urn:microsoft.com/office/officeart/2005/8/layout/pList1"/>
    <dgm:cxn modelId="{5D5E595D-2F31-43F0-B11D-A2DBF31C9A94}" type="presOf" srcId="{2AB27ACA-C703-49F8-8FB9-00202ED41612}" destId="{391D9EDF-C360-48EE-A1A2-CC11D131C548}" srcOrd="0" destOrd="0" presId="urn:microsoft.com/office/officeart/2005/8/layout/pList1"/>
    <dgm:cxn modelId="{5CCD8B5E-9469-48D0-83F2-A41CC53FFC53}" srcId="{71E2F6D5-76D8-4B6F-A257-AB41EE208A20}" destId="{47A36861-14BD-4E18-AFC0-7B8447EF0251}" srcOrd="3" destOrd="0" parTransId="{699C8238-2A89-4102-84A9-AEDBF4093E14}" sibTransId="{841A0DBC-E3F4-4302-9CEF-9F8338C88269}"/>
    <dgm:cxn modelId="{859C1742-7476-4B17-8B0F-D269C0946231}" type="presOf" srcId="{3C3AE2CE-4EAB-4C5A-A10E-3631A1F1EFC6}" destId="{885A01EC-72B7-4217-92B4-E76411919671}" srcOrd="0" destOrd="0" presId="urn:microsoft.com/office/officeart/2005/8/layout/pList1"/>
    <dgm:cxn modelId="{8E573365-A80F-47C6-8D89-D1C920BF812A}" srcId="{71E2F6D5-76D8-4B6F-A257-AB41EE208A20}" destId="{8EDF6421-E768-4EC7-AED6-71F470D2591D}" srcOrd="2" destOrd="0" parTransId="{6D3AB8A7-2036-4684-8351-E0DC7F9769BD}" sibTransId="{35115798-E4BA-4F34-8B99-0F673BD7E766}"/>
    <dgm:cxn modelId="{C90B9B4C-F280-4DB6-AD1F-59AF0AABAA9A}" type="presOf" srcId="{47A36861-14BD-4E18-AFC0-7B8447EF0251}" destId="{05CA8A8A-9CC8-4BC8-9344-E71C99F55160}" srcOrd="0" destOrd="0" presId="urn:microsoft.com/office/officeart/2005/8/layout/pList1"/>
    <dgm:cxn modelId="{B1CF2479-05AF-46E6-BDBD-793A89CE6950}" type="presOf" srcId="{CBDF62BB-CF86-40B2-9782-B1A92808BC6A}" destId="{CFAA54A7-3EBC-436C-B102-3A488DE0CE91}" srcOrd="0" destOrd="0" presId="urn:microsoft.com/office/officeart/2005/8/layout/pList1"/>
    <dgm:cxn modelId="{0651167E-48CA-4DD7-8522-65A4836578AC}" srcId="{71E2F6D5-76D8-4B6F-A257-AB41EE208A20}" destId="{8AB6EBF0-A891-484A-9C64-92E522E43593}" srcOrd="6" destOrd="0" parTransId="{0786C3F9-BA29-48A3-BB14-691F01C652CB}" sibTransId="{2AB27ACA-C703-49F8-8FB9-00202ED41612}"/>
    <dgm:cxn modelId="{B5B5F27E-6A59-46B9-B9BE-62B9F3A426ED}" type="presOf" srcId="{58D1873B-C951-4DB2-A3DE-0FE32EC08432}" destId="{2A916F1C-17C6-44FE-975E-965F78A25BCE}" srcOrd="0" destOrd="0" presId="urn:microsoft.com/office/officeart/2005/8/layout/pList1"/>
    <dgm:cxn modelId="{649A3E84-6328-4D17-AAC7-9CC950E30F98}" srcId="{71E2F6D5-76D8-4B6F-A257-AB41EE208A20}" destId="{CA637FCA-224A-4F9B-A43B-A38B91515A8F}" srcOrd="7" destOrd="0" parTransId="{3E58E02A-0176-4546-AF78-4CEEC4F0B01E}" sibTransId="{BD202F50-92A7-4B47-B427-07460FC240D9}"/>
    <dgm:cxn modelId="{61D7258A-0380-4A4D-B041-827D03D44E97}" type="presOf" srcId="{57135022-FD9D-40D5-9D12-FAEE03722B91}" destId="{FBC021A9-18C4-4A3B-AE57-6B490A6598F2}" srcOrd="0" destOrd="0" presId="urn:microsoft.com/office/officeart/2005/8/layout/pList1"/>
    <dgm:cxn modelId="{8C32BAAB-8F89-4F5F-8F5D-2D897FEC71BA}" srcId="{71E2F6D5-76D8-4B6F-A257-AB41EE208A20}" destId="{B669127D-9592-486B-B0AB-CEE52660115E}" srcOrd="0" destOrd="0" parTransId="{4A191354-EA36-44EB-ABC4-B4D957300EDC}" sibTransId="{58D1873B-C951-4DB2-A3DE-0FE32EC08432}"/>
    <dgm:cxn modelId="{AED59EB1-069A-4C5B-ACF0-145388B801F0}" srcId="{71E2F6D5-76D8-4B6F-A257-AB41EE208A20}" destId="{40C37F5B-5B01-49E8-BC2C-D9EE374AD2C4}" srcOrd="5" destOrd="0" parTransId="{0F74EF0E-7D33-46DC-9CB5-0FBA2ED558F9}" sibTransId="{CBDF62BB-CF86-40B2-9782-B1A92808BC6A}"/>
    <dgm:cxn modelId="{E185BEB2-CA7C-494C-B379-B4DE6391DB26}" type="presOf" srcId="{8AB6EBF0-A891-484A-9C64-92E522E43593}" destId="{8DDA08D4-BAAF-49B5-821D-7461170F14F7}" srcOrd="0" destOrd="0" presId="urn:microsoft.com/office/officeart/2005/8/layout/pList1"/>
    <dgm:cxn modelId="{34640ECE-E2D8-46E1-8BB5-11363ED3E9A2}" srcId="{71E2F6D5-76D8-4B6F-A257-AB41EE208A20}" destId="{1C1A7551-FC34-45A2-90F8-B6166DF62D4E}" srcOrd="4" destOrd="0" parTransId="{E0ADD8DF-0E38-45EE-96B7-D81C9E94E23A}" sibTransId="{3C3AE2CE-4EAB-4C5A-A10E-3631A1F1EFC6}"/>
    <dgm:cxn modelId="{BBBAB3ED-1C5B-4C82-ABA9-362650CF1B64}" type="presOf" srcId="{1C1A7551-FC34-45A2-90F8-B6166DF62D4E}" destId="{37A1CFC0-C3EF-4035-92D4-E8ECAFD391A3}" srcOrd="0" destOrd="0" presId="urn:microsoft.com/office/officeart/2005/8/layout/pList1"/>
    <dgm:cxn modelId="{4E2211CC-648A-412E-9911-9C9777306035}" type="presParOf" srcId="{D75E9354-EF7D-400C-A185-1B8109CF4ACD}" destId="{5BF51CCD-788F-4B51-8F70-1CE3B93E55BE}" srcOrd="0" destOrd="0" presId="urn:microsoft.com/office/officeart/2005/8/layout/pList1"/>
    <dgm:cxn modelId="{F88EF7F5-3056-4165-BAB0-6F7239F9BFAA}" type="presParOf" srcId="{5BF51CCD-788F-4B51-8F70-1CE3B93E55BE}" destId="{6764C7F0-E18A-4E6C-8F2C-421041E172DA}" srcOrd="0" destOrd="0" presId="urn:microsoft.com/office/officeart/2005/8/layout/pList1"/>
    <dgm:cxn modelId="{0529F096-98ED-42C3-9601-252AAAE8D161}" type="presParOf" srcId="{5BF51CCD-788F-4B51-8F70-1CE3B93E55BE}" destId="{BD2C58B2-ADE9-4E1A-A95B-9D7B448D3503}" srcOrd="1" destOrd="0" presId="urn:microsoft.com/office/officeart/2005/8/layout/pList1"/>
    <dgm:cxn modelId="{943F39F1-C648-4214-804E-38BF3C77AA20}" type="presParOf" srcId="{D75E9354-EF7D-400C-A185-1B8109CF4ACD}" destId="{2A916F1C-17C6-44FE-975E-965F78A25BCE}" srcOrd="1" destOrd="0" presId="urn:microsoft.com/office/officeart/2005/8/layout/pList1"/>
    <dgm:cxn modelId="{BE96597D-8D3A-4ED0-8B14-D14845F0D733}" type="presParOf" srcId="{D75E9354-EF7D-400C-A185-1B8109CF4ACD}" destId="{E76EE5D3-F4B4-4EA5-B74D-F05EDC25CD1A}" srcOrd="2" destOrd="0" presId="urn:microsoft.com/office/officeart/2005/8/layout/pList1"/>
    <dgm:cxn modelId="{5ABE4BF9-BEEF-487D-95C4-D0896AB50E1A}" type="presParOf" srcId="{E76EE5D3-F4B4-4EA5-B74D-F05EDC25CD1A}" destId="{C8020397-38CC-4DF8-92C0-2AE7E5D6CE9F}" srcOrd="0" destOrd="0" presId="urn:microsoft.com/office/officeart/2005/8/layout/pList1"/>
    <dgm:cxn modelId="{F8950D60-71F8-4FC1-800B-7B2AE040A915}" type="presParOf" srcId="{E76EE5D3-F4B4-4EA5-B74D-F05EDC25CD1A}" destId="{799CC7FE-C4B4-4236-82B7-9D9056B00251}" srcOrd="1" destOrd="0" presId="urn:microsoft.com/office/officeart/2005/8/layout/pList1"/>
    <dgm:cxn modelId="{15F79474-80A4-4563-8394-66D0C8AC3F2F}" type="presParOf" srcId="{D75E9354-EF7D-400C-A185-1B8109CF4ACD}" destId="{FBC021A9-18C4-4A3B-AE57-6B490A6598F2}" srcOrd="3" destOrd="0" presId="urn:microsoft.com/office/officeart/2005/8/layout/pList1"/>
    <dgm:cxn modelId="{5E1F45DA-88A8-42D8-AA91-72A70B127C45}" type="presParOf" srcId="{D75E9354-EF7D-400C-A185-1B8109CF4ACD}" destId="{FA198BDB-5B8C-45EE-BC67-3A90DF0141A9}" srcOrd="4" destOrd="0" presId="urn:microsoft.com/office/officeart/2005/8/layout/pList1"/>
    <dgm:cxn modelId="{C4D0AC26-0F88-4B7B-A57D-6086F273F742}" type="presParOf" srcId="{FA198BDB-5B8C-45EE-BC67-3A90DF0141A9}" destId="{A1587847-3DD3-41DC-B333-61B1B7702428}" srcOrd="0" destOrd="0" presId="urn:microsoft.com/office/officeart/2005/8/layout/pList1"/>
    <dgm:cxn modelId="{88B0B388-3F7F-4E80-9590-4B48A0189532}" type="presParOf" srcId="{FA198BDB-5B8C-45EE-BC67-3A90DF0141A9}" destId="{3BA16BD5-952D-49C5-B653-F418C5E1DBEF}" srcOrd="1" destOrd="0" presId="urn:microsoft.com/office/officeart/2005/8/layout/pList1"/>
    <dgm:cxn modelId="{409A9A90-D6F6-47C5-8D65-FDB7FAF5E04B}" type="presParOf" srcId="{D75E9354-EF7D-400C-A185-1B8109CF4ACD}" destId="{49D07FFA-4407-4D4C-83DD-54CA98A61D56}" srcOrd="5" destOrd="0" presId="urn:microsoft.com/office/officeart/2005/8/layout/pList1"/>
    <dgm:cxn modelId="{E42E535A-2ADB-441E-88A4-43587EBA0F22}" type="presParOf" srcId="{D75E9354-EF7D-400C-A185-1B8109CF4ACD}" destId="{5A5FDB11-F8EC-4422-84C7-213CB85CBF1F}" srcOrd="6" destOrd="0" presId="urn:microsoft.com/office/officeart/2005/8/layout/pList1"/>
    <dgm:cxn modelId="{9559BBD0-D322-45AE-A14C-24BFD806B092}" type="presParOf" srcId="{5A5FDB11-F8EC-4422-84C7-213CB85CBF1F}" destId="{5E23B2A5-6AB0-4162-9418-24E43D39BA31}" srcOrd="0" destOrd="0" presId="urn:microsoft.com/office/officeart/2005/8/layout/pList1"/>
    <dgm:cxn modelId="{BF809426-93F0-413F-BB12-5192D47D1116}" type="presParOf" srcId="{5A5FDB11-F8EC-4422-84C7-213CB85CBF1F}" destId="{05CA8A8A-9CC8-4BC8-9344-E71C99F55160}" srcOrd="1" destOrd="0" presId="urn:microsoft.com/office/officeart/2005/8/layout/pList1"/>
    <dgm:cxn modelId="{38BC2FE3-3C22-442C-811F-5E457FF7CD8A}" type="presParOf" srcId="{D75E9354-EF7D-400C-A185-1B8109CF4ACD}" destId="{FC50B66F-A220-4A4A-A29F-567A1AE17C7A}" srcOrd="7" destOrd="0" presId="urn:microsoft.com/office/officeart/2005/8/layout/pList1"/>
    <dgm:cxn modelId="{65057B3C-F522-41AA-A858-5CAAF4B6AAE7}" type="presParOf" srcId="{D75E9354-EF7D-400C-A185-1B8109CF4ACD}" destId="{2DFF18D8-08A7-4ABE-BBDA-C901E0D693D1}" srcOrd="8" destOrd="0" presId="urn:microsoft.com/office/officeart/2005/8/layout/pList1"/>
    <dgm:cxn modelId="{BE0B7439-AAE9-41A2-999D-B089170AAD42}" type="presParOf" srcId="{2DFF18D8-08A7-4ABE-BBDA-C901E0D693D1}" destId="{5E82E480-D212-46CB-AFCC-3956F42D70FE}" srcOrd="0" destOrd="0" presId="urn:microsoft.com/office/officeart/2005/8/layout/pList1"/>
    <dgm:cxn modelId="{FD942C76-E3E1-458E-ABCC-F43B4C56EA86}" type="presParOf" srcId="{2DFF18D8-08A7-4ABE-BBDA-C901E0D693D1}" destId="{37A1CFC0-C3EF-4035-92D4-E8ECAFD391A3}" srcOrd="1" destOrd="0" presId="urn:microsoft.com/office/officeart/2005/8/layout/pList1"/>
    <dgm:cxn modelId="{E2210C4A-0984-41BD-ABAC-83917152FA1F}" type="presParOf" srcId="{D75E9354-EF7D-400C-A185-1B8109CF4ACD}" destId="{885A01EC-72B7-4217-92B4-E76411919671}" srcOrd="9" destOrd="0" presId="urn:microsoft.com/office/officeart/2005/8/layout/pList1"/>
    <dgm:cxn modelId="{D6DDE142-3E59-4900-865A-EE5D5D264CEF}" type="presParOf" srcId="{D75E9354-EF7D-400C-A185-1B8109CF4ACD}" destId="{FB822E02-3DD2-4BF8-9EC8-8A3969BA887D}" srcOrd="10" destOrd="0" presId="urn:microsoft.com/office/officeart/2005/8/layout/pList1"/>
    <dgm:cxn modelId="{E75906C2-C3F2-4F5E-9A1F-9B20C86766F7}" type="presParOf" srcId="{FB822E02-3DD2-4BF8-9EC8-8A3969BA887D}" destId="{742266AF-F7DC-45A8-B27A-78DBAEF9B0D2}" srcOrd="0" destOrd="0" presId="urn:microsoft.com/office/officeart/2005/8/layout/pList1"/>
    <dgm:cxn modelId="{9784FDD4-89C5-4805-909C-B42840317318}" type="presParOf" srcId="{FB822E02-3DD2-4BF8-9EC8-8A3969BA887D}" destId="{16380892-5DF7-4782-86F8-CFCF4FE5702B}" srcOrd="1" destOrd="0" presId="urn:microsoft.com/office/officeart/2005/8/layout/pList1"/>
    <dgm:cxn modelId="{830B0842-C006-447E-B921-6C2B15EDC396}" type="presParOf" srcId="{D75E9354-EF7D-400C-A185-1B8109CF4ACD}" destId="{CFAA54A7-3EBC-436C-B102-3A488DE0CE91}" srcOrd="11" destOrd="0" presId="urn:microsoft.com/office/officeart/2005/8/layout/pList1"/>
    <dgm:cxn modelId="{C5F6EDFA-2413-4F76-81BB-47543111D758}" type="presParOf" srcId="{D75E9354-EF7D-400C-A185-1B8109CF4ACD}" destId="{88B5715B-6692-4948-87D5-B259404BB596}" srcOrd="12" destOrd="0" presId="urn:microsoft.com/office/officeart/2005/8/layout/pList1"/>
    <dgm:cxn modelId="{E125908A-7083-4EE4-88EF-E6D9FF62DE11}" type="presParOf" srcId="{88B5715B-6692-4948-87D5-B259404BB596}" destId="{7099F54F-1FA0-4B0B-BB4B-5F1A7CBBD156}" srcOrd="0" destOrd="0" presId="urn:microsoft.com/office/officeart/2005/8/layout/pList1"/>
    <dgm:cxn modelId="{498A314F-8B0B-4951-912E-7C521A76F58A}" type="presParOf" srcId="{88B5715B-6692-4948-87D5-B259404BB596}" destId="{8DDA08D4-BAAF-49B5-821D-7461170F14F7}" srcOrd="1" destOrd="0" presId="urn:microsoft.com/office/officeart/2005/8/layout/pList1"/>
    <dgm:cxn modelId="{3E1FB5E4-0F21-426D-AB6F-8DB814444098}" type="presParOf" srcId="{D75E9354-EF7D-400C-A185-1B8109CF4ACD}" destId="{391D9EDF-C360-48EE-A1A2-CC11D131C548}" srcOrd="13" destOrd="0" presId="urn:microsoft.com/office/officeart/2005/8/layout/pList1"/>
    <dgm:cxn modelId="{65926764-8023-474D-AF0A-125F023AEE88}" type="presParOf" srcId="{D75E9354-EF7D-400C-A185-1B8109CF4ACD}" destId="{0A4886B6-05A3-418F-8F1B-9131057113B6}" srcOrd="14" destOrd="0" presId="urn:microsoft.com/office/officeart/2005/8/layout/pList1"/>
    <dgm:cxn modelId="{CC65A250-4C5A-42CE-A93E-972EE1A50ADA}" type="presParOf" srcId="{0A4886B6-05A3-418F-8F1B-9131057113B6}" destId="{80A5A03C-B1A8-4293-98AB-47C8BF182E5C}" srcOrd="0" destOrd="0" presId="urn:microsoft.com/office/officeart/2005/8/layout/pList1"/>
    <dgm:cxn modelId="{AEC4C03D-6A37-4E72-9630-D2A9FF9EC76B}" type="presParOf" srcId="{0A4886B6-05A3-418F-8F1B-9131057113B6}" destId="{6FE33A4E-12CD-4C0D-8A15-BDB533A0A00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14A38-51B2-4678-BB06-9659B31548BB}">
      <dsp:nvSpPr>
        <dsp:cNvPr id="0" name=""/>
        <dsp:cNvSpPr/>
      </dsp:nvSpPr>
      <dsp:spPr>
        <a:xfrm rot="5400000">
          <a:off x="2321721" y="1320705"/>
          <a:ext cx="732977" cy="1219658"/>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1657F42-924F-4D37-B957-770D798720D6}">
      <dsp:nvSpPr>
        <dsp:cNvPr id="0" name=""/>
        <dsp:cNvSpPr/>
      </dsp:nvSpPr>
      <dsp:spPr>
        <a:xfrm>
          <a:off x="2199369" y="1685120"/>
          <a:ext cx="1101114" cy="96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pt-BR" sz="1400" kern="1200" dirty="0">
              <a:solidFill>
                <a:schemeClr val="bg1"/>
              </a:solidFill>
            </a:rPr>
            <a:t>PEDIDO DE ACESSO</a:t>
          </a:r>
        </a:p>
      </dsp:txBody>
      <dsp:txXfrm>
        <a:off x="2199369" y="1685120"/>
        <a:ext cx="1101114" cy="965191"/>
      </dsp:txXfrm>
    </dsp:sp>
    <dsp:sp modelId="{05784263-2190-40A1-8415-46B2E1796176}">
      <dsp:nvSpPr>
        <dsp:cNvPr id="0" name=""/>
        <dsp:cNvSpPr/>
      </dsp:nvSpPr>
      <dsp:spPr>
        <a:xfrm>
          <a:off x="3092726" y="1230912"/>
          <a:ext cx="207757" cy="207757"/>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E2256A5-7EDB-41E5-9180-73C8E5D67CF2}">
      <dsp:nvSpPr>
        <dsp:cNvPr id="0" name=""/>
        <dsp:cNvSpPr/>
      </dsp:nvSpPr>
      <dsp:spPr>
        <a:xfrm rot="5400000">
          <a:off x="3830663" y="759332"/>
          <a:ext cx="732977" cy="1219658"/>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1979961-6CED-4EB3-B6A9-0DE1AF975F19}">
      <dsp:nvSpPr>
        <dsp:cNvPr id="0" name=""/>
        <dsp:cNvSpPr/>
      </dsp:nvSpPr>
      <dsp:spPr>
        <a:xfrm>
          <a:off x="3443284" y="1157036"/>
          <a:ext cx="1665017" cy="142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pt-BR" sz="1400" kern="1200" dirty="0">
              <a:solidFill>
                <a:schemeClr val="bg1"/>
              </a:solidFill>
            </a:rPr>
            <a:t>RECURSO À AUTORIDADE SUPERIOR</a:t>
          </a:r>
        </a:p>
      </dsp:txBody>
      <dsp:txXfrm>
        <a:off x="3443284" y="1157036"/>
        <a:ext cx="1665017" cy="1420819"/>
      </dsp:txXfrm>
    </dsp:sp>
    <dsp:sp modelId="{C360DD68-C32E-467F-8C1E-EFB9AA59925A}">
      <dsp:nvSpPr>
        <dsp:cNvPr id="0" name=""/>
        <dsp:cNvSpPr/>
      </dsp:nvSpPr>
      <dsp:spPr>
        <a:xfrm>
          <a:off x="4601668" y="669539"/>
          <a:ext cx="207757" cy="207757"/>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53231EB-CE66-4506-A92A-AC5D4F623C8D}">
      <dsp:nvSpPr>
        <dsp:cNvPr id="0" name=""/>
        <dsp:cNvSpPr/>
      </dsp:nvSpPr>
      <dsp:spPr>
        <a:xfrm rot="5400000">
          <a:off x="5072958" y="425773"/>
          <a:ext cx="732977" cy="1219658"/>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A5B3EA5-1C6C-42E0-B228-C3B17AAFDA4B}">
      <dsp:nvSpPr>
        <dsp:cNvPr id="0" name=""/>
        <dsp:cNvSpPr/>
      </dsp:nvSpPr>
      <dsp:spPr>
        <a:xfrm>
          <a:off x="4832764" y="790121"/>
          <a:ext cx="1453647" cy="96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pt-BR" sz="1400" kern="1200" dirty="0">
              <a:solidFill>
                <a:schemeClr val="bg1"/>
              </a:solidFill>
            </a:rPr>
            <a:t>RECURSO À AUTORIDADE MÁXIMA DO ÓRGÃO</a:t>
          </a:r>
        </a:p>
      </dsp:txBody>
      <dsp:txXfrm>
        <a:off x="4832764" y="790121"/>
        <a:ext cx="1453647" cy="965191"/>
      </dsp:txXfrm>
    </dsp:sp>
    <dsp:sp modelId="{0A162D2B-C4E3-42D3-905A-A6141A111122}">
      <dsp:nvSpPr>
        <dsp:cNvPr id="0" name=""/>
        <dsp:cNvSpPr/>
      </dsp:nvSpPr>
      <dsp:spPr>
        <a:xfrm>
          <a:off x="5843963" y="335980"/>
          <a:ext cx="207757" cy="207757"/>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37463F2-8F4A-4A6D-ABCA-23DC12FE94D3}">
      <dsp:nvSpPr>
        <dsp:cNvPr id="0" name=""/>
        <dsp:cNvSpPr/>
      </dsp:nvSpPr>
      <dsp:spPr>
        <a:xfrm rot="5400000">
          <a:off x="6365659" y="92214"/>
          <a:ext cx="732977" cy="1219658"/>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3D26F45-4706-4016-AA07-440C5760AE39}">
      <dsp:nvSpPr>
        <dsp:cNvPr id="0" name=""/>
        <dsp:cNvSpPr/>
      </dsp:nvSpPr>
      <dsp:spPr>
        <a:xfrm>
          <a:off x="6243307" y="456629"/>
          <a:ext cx="1101114" cy="96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pt-BR" sz="1400" kern="1200">
              <a:solidFill>
                <a:schemeClr val="bg1"/>
              </a:solidFill>
            </a:rPr>
            <a:t>RECURSO À CGU</a:t>
          </a:r>
          <a:endParaRPr lang="pt-BR" sz="1400" kern="1200" dirty="0">
            <a:solidFill>
              <a:schemeClr val="bg1"/>
            </a:solidFill>
          </a:endParaRPr>
        </a:p>
      </dsp:txBody>
      <dsp:txXfrm>
        <a:off x="6243307" y="456629"/>
        <a:ext cx="1101114" cy="965191"/>
      </dsp:txXfrm>
    </dsp:sp>
    <dsp:sp modelId="{514CD623-B3CB-4040-9F02-022AECEFA544}">
      <dsp:nvSpPr>
        <dsp:cNvPr id="0" name=""/>
        <dsp:cNvSpPr/>
      </dsp:nvSpPr>
      <dsp:spPr>
        <a:xfrm>
          <a:off x="7136664" y="2422"/>
          <a:ext cx="207757" cy="207757"/>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5ACF859-C887-43D2-AFE3-9124EB06AAFC}">
      <dsp:nvSpPr>
        <dsp:cNvPr id="0" name=""/>
        <dsp:cNvSpPr/>
      </dsp:nvSpPr>
      <dsp:spPr>
        <a:xfrm rot="5400000">
          <a:off x="7713638" y="-241344"/>
          <a:ext cx="732977" cy="1219658"/>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4486F0E-35F1-4561-B7A1-0F59E5201D51}">
      <dsp:nvSpPr>
        <dsp:cNvPr id="0" name=""/>
        <dsp:cNvSpPr/>
      </dsp:nvSpPr>
      <dsp:spPr>
        <a:xfrm>
          <a:off x="7591286" y="123070"/>
          <a:ext cx="1101114" cy="96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pt-BR" sz="1400" kern="1200" dirty="0">
              <a:solidFill>
                <a:schemeClr val="bg1"/>
              </a:solidFill>
            </a:rPr>
            <a:t>RECURSO À CMRI</a:t>
          </a:r>
        </a:p>
      </dsp:txBody>
      <dsp:txXfrm>
        <a:off x="7591286" y="123070"/>
        <a:ext cx="1101114" cy="965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C7F0-E18A-4E6C-8F2C-421041E172DA}">
      <dsp:nvSpPr>
        <dsp:cNvPr id="0" name=""/>
        <dsp:cNvSpPr/>
      </dsp:nvSpPr>
      <dsp:spPr>
        <a:xfrm>
          <a:off x="176038" y="1333"/>
          <a:ext cx="1620600" cy="1116593"/>
        </a:xfrm>
        <a:prstGeom prst="roundRect">
          <a:avLst/>
        </a:prstGeom>
        <a:blipFill dpi="0" rotWithShape="1">
          <a:blip xmlns:r="http://schemas.openxmlformats.org/officeDocument/2006/relationships" r:embed="rId1">
            <a:alphaModFix amt="75000"/>
            <a:duotone>
              <a:prstClr val="black"/>
              <a:schemeClr val="accent3">
                <a:tint val="45000"/>
                <a:satMod val="400000"/>
              </a:schemeClr>
            </a:duotone>
            <a:extLst>
              <a:ext uri="{28A0092B-C50C-407E-A947-70E740481C1C}">
                <a14:useLocalDpi xmlns:a14="http://schemas.microsoft.com/office/drawing/2010/main" val="0"/>
              </a:ext>
            </a:extLst>
          </a:blip>
          <a:srcRect/>
          <a:stretch>
            <a:fillRect l="-43000" r="-43000"/>
          </a:stretch>
        </a:blipFill>
        <a:ln>
          <a:noFill/>
        </a:ln>
        <a:effectLst/>
      </dsp:spPr>
      <dsp:style>
        <a:lnRef idx="0">
          <a:scrgbClr r="0" g="0" b="0"/>
        </a:lnRef>
        <a:fillRef idx="3">
          <a:scrgbClr r="0" g="0" b="0"/>
        </a:fillRef>
        <a:effectRef idx="2">
          <a:scrgbClr r="0" g="0" b="0"/>
        </a:effectRef>
        <a:fontRef idx="minor">
          <a:schemeClr val="lt1"/>
        </a:fontRef>
      </dsp:style>
    </dsp:sp>
    <dsp:sp modelId="{BD2C58B2-ADE9-4E1A-A95B-9D7B448D3503}">
      <dsp:nvSpPr>
        <dsp:cNvPr id="0" name=""/>
        <dsp:cNvSpPr/>
      </dsp:nvSpPr>
      <dsp:spPr>
        <a:xfrm>
          <a:off x="176038" y="1117927"/>
          <a:ext cx="1620600" cy="60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BR" sz="1600" b="1" kern="1200" dirty="0"/>
            <a:t>INFORMAÇÕES INSTITUCIONAIS</a:t>
          </a:r>
        </a:p>
      </dsp:txBody>
      <dsp:txXfrm>
        <a:off x="176038" y="1117927"/>
        <a:ext cx="1620600" cy="601242"/>
      </dsp:txXfrm>
    </dsp:sp>
    <dsp:sp modelId="{C8020397-38CC-4DF8-92C0-2AE7E5D6CE9F}">
      <dsp:nvSpPr>
        <dsp:cNvPr id="0" name=""/>
        <dsp:cNvSpPr/>
      </dsp:nvSpPr>
      <dsp:spPr>
        <a:xfrm>
          <a:off x="2255660" y="1333"/>
          <a:ext cx="1620600" cy="1116593"/>
        </a:xfrm>
        <a:prstGeom prst="roundRect">
          <a:avLst/>
        </a:prstGeom>
        <a:blipFill>
          <a:blip xmlns:r="http://schemas.openxmlformats.org/officeDocument/2006/relationships"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l="-11000" r="-11000"/>
          </a:stretch>
        </a:blipFill>
        <a:ln>
          <a:noFill/>
        </a:ln>
        <a:effectLst/>
      </dsp:spPr>
      <dsp:style>
        <a:lnRef idx="0">
          <a:scrgbClr r="0" g="0" b="0"/>
        </a:lnRef>
        <a:fillRef idx="3">
          <a:scrgbClr r="0" g="0" b="0"/>
        </a:fillRef>
        <a:effectRef idx="2">
          <a:scrgbClr r="0" g="0" b="0"/>
        </a:effectRef>
        <a:fontRef idx="minor">
          <a:schemeClr val="lt1"/>
        </a:fontRef>
      </dsp:style>
    </dsp:sp>
    <dsp:sp modelId="{799CC7FE-C4B4-4236-82B7-9D9056B00251}">
      <dsp:nvSpPr>
        <dsp:cNvPr id="0" name=""/>
        <dsp:cNvSpPr/>
      </dsp:nvSpPr>
      <dsp:spPr>
        <a:xfrm>
          <a:off x="2314763" y="1117927"/>
          <a:ext cx="1620600" cy="60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BR" sz="1600" b="1" kern="1200" dirty="0"/>
            <a:t>AÇÕES E PROGRAMAS</a:t>
          </a:r>
        </a:p>
      </dsp:txBody>
      <dsp:txXfrm>
        <a:off x="2314763" y="1117927"/>
        <a:ext cx="1620600" cy="601242"/>
      </dsp:txXfrm>
    </dsp:sp>
    <dsp:sp modelId="{A1587847-3DD3-41DC-B333-61B1B7702428}">
      <dsp:nvSpPr>
        <dsp:cNvPr id="0" name=""/>
        <dsp:cNvSpPr/>
      </dsp:nvSpPr>
      <dsp:spPr>
        <a:xfrm>
          <a:off x="4394402" y="1333"/>
          <a:ext cx="1620600" cy="1116593"/>
        </a:xfrm>
        <a:prstGeom prst="roundRect">
          <a:avLst/>
        </a:prstGeom>
        <a:blipFill>
          <a:blip xmlns:r="http://schemas.openxmlformats.org/officeDocument/2006/relationships"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l="-13000" r="-13000"/>
          </a:stretch>
        </a:blipFill>
        <a:ln>
          <a:noFill/>
        </a:ln>
        <a:effectLst/>
      </dsp:spPr>
      <dsp:style>
        <a:lnRef idx="0">
          <a:scrgbClr r="0" g="0" b="0"/>
        </a:lnRef>
        <a:fillRef idx="3">
          <a:scrgbClr r="0" g="0" b="0"/>
        </a:fillRef>
        <a:effectRef idx="2">
          <a:scrgbClr r="0" g="0" b="0"/>
        </a:effectRef>
        <a:fontRef idx="minor">
          <a:schemeClr val="lt1"/>
        </a:fontRef>
      </dsp:style>
    </dsp:sp>
    <dsp:sp modelId="{3BA16BD5-952D-49C5-B653-F418C5E1DBEF}">
      <dsp:nvSpPr>
        <dsp:cNvPr id="0" name=""/>
        <dsp:cNvSpPr/>
      </dsp:nvSpPr>
      <dsp:spPr>
        <a:xfrm>
          <a:off x="4394402" y="1117927"/>
          <a:ext cx="1620600" cy="60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BR" sz="1600" b="1" kern="1200" dirty="0"/>
            <a:t>AUDITORIAS</a:t>
          </a:r>
        </a:p>
      </dsp:txBody>
      <dsp:txXfrm>
        <a:off x="4394402" y="1117927"/>
        <a:ext cx="1620600" cy="601242"/>
      </dsp:txXfrm>
    </dsp:sp>
    <dsp:sp modelId="{5E23B2A5-6AB0-4162-9418-24E43D39BA31}">
      <dsp:nvSpPr>
        <dsp:cNvPr id="0" name=""/>
        <dsp:cNvSpPr/>
      </dsp:nvSpPr>
      <dsp:spPr>
        <a:xfrm>
          <a:off x="6314055" y="1333"/>
          <a:ext cx="1620600" cy="1116593"/>
        </a:xfrm>
        <a:prstGeom prst="roundRect">
          <a:avLst/>
        </a:prstGeom>
        <a:blipFill>
          <a:blip xmlns:r="http://schemas.openxmlformats.org/officeDocument/2006/relationships"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3">
          <a:scrgbClr r="0" g="0" b="0"/>
        </a:fillRef>
        <a:effectRef idx="2">
          <a:scrgbClr r="0" g="0" b="0"/>
        </a:effectRef>
        <a:fontRef idx="minor">
          <a:schemeClr val="lt1"/>
        </a:fontRef>
      </dsp:style>
    </dsp:sp>
    <dsp:sp modelId="{05CA8A8A-9CC8-4BC8-9344-E71C99F55160}">
      <dsp:nvSpPr>
        <dsp:cNvPr id="0" name=""/>
        <dsp:cNvSpPr/>
      </dsp:nvSpPr>
      <dsp:spPr>
        <a:xfrm>
          <a:off x="6394048" y="1117927"/>
          <a:ext cx="1620600" cy="60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BR" sz="1600" b="1" kern="1200" dirty="0"/>
            <a:t>LICITAÇÕES, CONTRATOS E CONVÊNIOS</a:t>
          </a:r>
        </a:p>
      </dsp:txBody>
      <dsp:txXfrm>
        <a:off x="6394048" y="1117927"/>
        <a:ext cx="1620600" cy="601242"/>
      </dsp:txXfrm>
    </dsp:sp>
    <dsp:sp modelId="{5E82E480-D212-46CB-AFCC-3956F42D70FE}">
      <dsp:nvSpPr>
        <dsp:cNvPr id="0" name=""/>
        <dsp:cNvSpPr/>
      </dsp:nvSpPr>
      <dsp:spPr>
        <a:xfrm>
          <a:off x="176038" y="1881230"/>
          <a:ext cx="1620600" cy="1116593"/>
        </a:xfrm>
        <a:prstGeom prst="roundRect">
          <a:avLst/>
        </a:prstGeom>
        <a:blipFill>
          <a:blip xmlns:r="http://schemas.openxmlformats.org/officeDocument/2006/relationships"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3">
          <a:scrgbClr r="0" g="0" b="0"/>
        </a:fillRef>
        <a:effectRef idx="2">
          <a:scrgbClr r="0" g="0" b="0"/>
        </a:effectRef>
        <a:fontRef idx="minor">
          <a:schemeClr val="lt1"/>
        </a:fontRef>
      </dsp:style>
    </dsp:sp>
    <dsp:sp modelId="{37A1CFC0-C3EF-4035-92D4-E8ECAFD391A3}">
      <dsp:nvSpPr>
        <dsp:cNvPr id="0" name=""/>
        <dsp:cNvSpPr/>
      </dsp:nvSpPr>
      <dsp:spPr>
        <a:xfrm>
          <a:off x="96061" y="2997823"/>
          <a:ext cx="1620600" cy="60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BR" sz="1600" b="1" kern="1200" dirty="0"/>
            <a:t>DESPESAS E RECEITAS</a:t>
          </a:r>
        </a:p>
      </dsp:txBody>
      <dsp:txXfrm>
        <a:off x="96061" y="2997823"/>
        <a:ext cx="1620600" cy="601242"/>
      </dsp:txXfrm>
    </dsp:sp>
    <dsp:sp modelId="{742266AF-F7DC-45A8-B27A-78DBAEF9B0D2}">
      <dsp:nvSpPr>
        <dsp:cNvPr id="0" name=""/>
        <dsp:cNvSpPr/>
      </dsp:nvSpPr>
      <dsp:spPr>
        <a:xfrm>
          <a:off x="2314763" y="1881230"/>
          <a:ext cx="1620600" cy="1116593"/>
        </a:xfrm>
        <a:prstGeom prst="roundRect">
          <a:avLst/>
        </a:prstGeom>
        <a:blipFill>
          <a:blip xmlns:r="http://schemas.openxmlformats.org/officeDocument/2006/relationships"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3">
          <a:scrgbClr r="0" g="0" b="0"/>
        </a:fillRef>
        <a:effectRef idx="2">
          <a:scrgbClr r="0" g="0" b="0"/>
        </a:effectRef>
        <a:fontRef idx="minor">
          <a:schemeClr val="lt1"/>
        </a:fontRef>
      </dsp:style>
    </dsp:sp>
    <dsp:sp modelId="{16380892-5DF7-4782-86F8-CFCF4FE5702B}">
      <dsp:nvSpPr>
        <dsp:cNvPr id="0" name=""/>
        <dsp:cNvSpPr/>
      </dsp:nvSpPr>
      <dsp:spPr>
        <a:xfrm>
          <a:off x="2314763" y="2997823"/>
          <a:ext cx="1620600" cy="60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BR" sz="1600" b="1" kern="1200" dirty="0"/>
            <a:t>SERVIDORES E TERCEIRIZADOS</a:t>
          </a:r>
        </a:p>
      </dsp:txBody>
      <dsp:txXfrm>
        <a:off x="2314763" y="2997823"/>
        <a:ext cx="1620600" cy="601242"/>
      </dsp:txXfrm>
    </dsp:sp>
    <dsp:sp modelId="{7099F54F-1FA0-4B0B-BB4B-5F1A7CBBD156}">
      <dsp:nvSpPr>
        <dsp:cNvPr id="0" name=""/>
        <dsp:cNvSpPr/>
      </dsp:nvSpPr>
      <dsp:spPr>
        <a:xfrm>
          <a:off x="4394402" y="1881230"/>
          <a:ext cx="1620600" cy="1116593"/>
        </a:xfrm>
        <a:prstGeom prst="roundRect">
          <a:avLst/>
        </a:prstGeom>
        <a:blipFill>
          <a:blip xmlns:r="http://schemas.openxmlformats.org/officeDocument/2006/relationships"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3">
          <a:scrgbClr r="0" g="0" b="0"/>
        </a:fillRef>
        <a:effectRef idx="2">
          <a:scrgbClr r="0" g="0" b="0"/>
        </a:effectRef>
        <a:fontRef idx="minor">
          <a:schemeClr val="lt1"/>
        </a:fontRef>
      </dsp:style>
    </dsp:sp>
    <dsp:sp modelId="{8DDA08D4-BAAF-49B5-821D-7461170F14F7}">
      <dsp:nvSpPr>
        <dsp:cNvPr id="0" name=""/>
        <dsp:cNvSpPr/>
      </dsp:nvSpPr>
      <dsp:spPr>
        <a:xfrm>
          <a:off x="4474379" y="2997823"/>
          <a:ext cx="1620600" cy="60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BR" sz="1600" b="1" kern="1200" dirty="0"/>
            <a:t> SOBRE O SIC</a:t>
          </a:r>
        </a:p>
      </dsp:txBody>
      <dsp:txXfrm>
        <a:off x="4474379" y="2997823"/>
        <a:ext cx="1620600" cy="601242"/>
      </dsp:txXfrm>
    </dsp:sp>
    <dsp:sp modelId="{80A5A03C-B1A8-4293-98AB-47C8BF182E5C}">
      <dsp:nvSpPr>
        <dsp:cNvPr id="0" name=""/>
        <dsp:cNvSpPr/>
      </dsp:nvSpPr>
      <dsp:spPr>
        <a:xfrm>
          <a:off x="6314055" y="1881230"/>
          <a:ext cx="1620600" cy="1116593"/>
        </a:xfrm>
        <a:prstGeom prst="roundRect">
          <a:avLst/>
        </a:prstGeom>
        <a:blipFill>
          <a:blip xmlns:r="http://schemas.openxmlformats.org/officeDocument/2006/relationships" r:embed="rId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FE33A4E-12CD-4C0D-8A15-BDB533A0A004}">
      <dsp:nvSpPr>
        <dsp:cNvPr id="0" name=""/>
        <dsp:cNvSpPr/>
      </dsp:nvSpPr>
      <dsp:spPr>
        <a:xfrm>
          <a:off x="6494914" y="2998635"/>
          <a:ext cx="1620600" cy="60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BR" sz="1600" b="1" kern="1200" dirty="0"/>
            <a:t>PERGUNTAS FREQUENTES</a:t>
          </a:r>
          <a:endParaRPr lang="pt-BR" sz="1200" b="1" kern="1200" dirty="0"/>
        </a:p>
      </dsp:txBody>
      <dsp:txXfrm>
        <a:off x="6494914" y="2998635"/>
        <a:ext cx="1620600" cy="60124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90BE6-4A9B-4F9C-9281-33DD76BD61F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969F552-573F-47C6-8002-DCA9D21E20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F07C4F5-EADF-42DC-B580-9D13F0BAF311}"/>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5" name="Espaço Reservado para Rodapé 4">
            <a:extLst>
              <a:ext uri="{FF2B5EF4-FFF2-40B4-BE49-F238E27FC236}">
                <a16:creationId xmlns:a16="http://schemas.microsoft.com/office/drawing/2014/main" id="{3D876F3A-EA2A-4316-A991-089D458EDE7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DA081B3-75F3-49A8-91ED-C91AD16A908B}"/>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374334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C5A05-FFF9-438F-9D4F-1003F6C4FC8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93050B6-527E-461A-94C6-84F11D648FF6}"/>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C813C23-315E-41E1-A26D-3DB929EE725A}"/>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5" name="Espaço Reservado para Rodapé 4">
            <a:extLst>
              <a:ext uri="{FF2B5EF4-FFF2-40B4-BE49-F238E27FC236}">
                <a16:creationId xmlns:a16="http://schemas.microsoft.com/office/drawing/2014/main" id="{89C587D6-5508-4A38-929B-8EFCFF5687D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DE6CCA0-3387-4D56-AF3A-477B32AF194D}"/>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128995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7742D8-A571-4601-ADE0-F4612605F2A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F368035-A0E5-422C-B05B-1B73817F1C71}"/>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6118D6C-D258-40E9-92FC-700418C4D865}"/>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5" name="Espaço Reservado para Rodapé 4">
            <a:extLst>
              <a:ext uri="{FF2B5EF4-FFF2-40B4-BE49-F238E27FC236}">
                <a16:creationId xmlns:a16="http://schemas.microsoft.com/office/drawing/2014/main" id="{F47AC693-1F44-4423-86CF-B749D26E2C9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03DC3E-1AEA-439B-AB70-AC2E697AC9EA}"/>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389008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D5E2A-932F-4A3B-A551-773E1602D72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F1EC4CD-E37A-4B68-B6A6-164D6E3E733B}"/>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E3D4F10-BC27-4A0B-AB2E-880911545A03}"/>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5" name="Espaço Reservado para Rodapé 4">
            <a:extLst>
              <a:ext uri="{FF2B5EF4-FFF2-40B4-BE49-F238E27FC236}">
                <a16:creationId xmlns:a16="http://schemas.microsoft.com/office/drawing/2014/main" id="{4975B5D6-CA52-4109-BCCA-AFA818C6DFF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11D26CD-2837-4BF2-8EFB-4F9A90D525A0}"/>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367629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61688-6CB0-4A59-B599-44D62AE881B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BAD6298-1A60-44E3-A16C-9499174F4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920BEE53-1A6C-4146-A44D-FB1BC427D979}"/>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5" name="Espaço Reservado para Rodapé 4">
            <a:extLst>
              <a:ext uri="{FF2B5EF4-FFF2-40B4-BE49-F238E27FC236}">
                <a16:creationId xmlns:a16="http://schemas.microsoft.com/office/drawing/2014/main" id="{A9FA7FE8-07C3-4248-98DD-25779576A07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13E9173-70CF-47CC-AC51-6862381A02CE}"/>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24341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25B4C-2B31-44A1-8ADF-35A5CB5247E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0BCCEE6-1F9A-4625-921A-23B4D73012D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235A634-82C1-494A-BF3C-E682F4EDD1F7}"/>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09CDC2A-4A8D-4514-B3EE-50C3A9E0EED1}"/>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6" name="Espaço Reservado para Rodapé 5">
            <a:extLst>
              <a:ext uri="{FF2B5EF4-FFF2-40B4-BE49-F238E27FC236}">
                <a16:creationId xmlns:a16="http://schemas.microsoft.com/office/drawing/2014/main" id="{44C47FEB-4194-42A6-8D9F-24944B9B19D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8E99AA7-EEDE-4311-AC9D-C987A2C26DFF}"/>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71060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44A68-D954-494E-B2F2-334A96E9B90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AA7CF4A-31B3-4C1E-B408-3DB251290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CD749E61-AC12-4C75-A776-08E32AE05DD3}"/>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39F6250-0F64-4C7D-A6A8-A54025A6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61082B4-6111-4167-976B-1531657F69F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4DA6EF3-A49B-4517-A0CE-9E78EBC7C93C}"/>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8" name="Espaço Reservado para Rodapé 7">
            <a:extLst>
              <a:ext uri="{FF2B5EF4-FFF2-40B4-BE49-F238E27FC236}">
                <a16:creationId xmlns:a16="http://schemas.microsoft.com/office/drawing/2014/main" id="{7A44B716-F5BC-4234-8C30-0E77A2EBE64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A537972-256F-4B06-82BD-4A8999091B7E}"/>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300228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3C880-15F5-4DE6-A6C6-C4CA42C02CB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4F24AA8-D8CC-4968-BC06-7E169D85DA1E}"/>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4" name="Espaço Reservado para Rodapé 3">
            <a:extLst>
              <a:ext uri="{FF2B5EF4-FFF2-40B4-BE49-F238E27FC236}">
                <a16:creationId xmlns:a16="http://schemas.microsoft.com/office/drawing/2014/main" id="{1B94B682-F0D4-4815-85A4-CAEC7BCB2CD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D9D9ED4-71FF-4E0D-B37D-0C187AB6DDBD}"/>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406512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79ECF4-F361-4769-B6E5-F4F74E182F29}"/>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3" name="Espaço Reservado para Rodapé 2">
            <a:extLst>
              <a:ext uri="{FF2B5EF4-FFF2-40B4-BE49-F238E27FC236}">
                <a16:creationId xmlns:a16="http://schemas.microsoft.com/office/drawing/2014/main" id="{228C0EEE-15B4-4E0F-AC47-765DF622B29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822ECC9-1AE8-447D-B560-BE0D54A71930}"/>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6413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44609-EF9F-452F-9CCC-C6AA0E4F5AE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85B6964-4B97-4700-A424-1FFE35884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8E4E4E2-3AA8-40F1-81FC-570A7E3E3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156AD938-001F-4AAC-82AF-E8576F2A090A}"/>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6" name="Espaço Reservado para Rodapé 5">
            <a:extLst>
              <a:ext uri="{FF2B5EF4-FFF2-40B4-BE49-F238E27FC236}">
                <a16:creationId xmlns:a16="http://schemas.microsoft.com/office/drawing/2014/main" id="{F1C97738-8DEE-435D-8625-5815A832ADD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AF419B2-7FAC-4457-B453-3E0B4703CBE6}"/>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105111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0D06A-FB97-445C-8E83-D4288E816D8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9B4F3A6-11FE-41F5-BF9D-A8A85F45D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C8C2373-B9B8-49FC-9E83-86617FF11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9E5BABA3-5AC6-45AE-9AF8-3EAE56DD62A8}"/>
              </a:ext>
            </a:extLst>
          </p:cNvPr>
          <p:cNvSpPr>
            <a:spLocks noGrp="1"/>
          </p:cNvSpPr>
          <p:nvPr>
            <p:ph type="dt" sz="half" idx="10"/>
          </p:nvPr>
        </p:nvSpPr>
        <p:spPr/>
        <p:txBody>
          <a:bodyPr/>
          <a:lstStyle/>
          <a:p>
            <a:fld id="{25A53B2C-A08A-4188-94B8-9A6E996C63E4}" type="datetimeFigureOut">
              <a:rPr lang="pt-BR" smtClean="0"/>
              <a:t>03/09/2019</a:t>
            </a:fld>
            <a:endParaRPr lang="pt-BR"/>
          </a:p>
        </p:txBody>
      </p:sp>
      <p:sp>
        <p:nvSpPr>
          <p:cNvPr id="6" name="Espaço Reservado para Rodapé 5">
            <a:extLst>
              <a:ext uri="{FF2B5EF4-FFF2-40B4-BE49-F238E27FC236}">
                <a16:creationId xmlns:a16="http://schemas.microsoft.com/office/drawing/2014/main" id="{960CFDC8-EBCD-47E3-8E20-C5FEF67C85C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BA402A-8157-4DC8-AF8C-EC40D186D0A2}"/>
              </a:ext>
            </a:extLst>
          </p:cNvPr>
          <p:cNvSpPr>
            <a:spLocks noGrp="1"/>
          </p:cNvSpPr>
          <p:nvPr>
            <p:ph type="sldNum" sz="quarter" idx="12"/>
          </p:nvPr>
        </p:nvSpPr>
        <p:spPr/>
        <p:txBody>
          <a:bodyPr/>
          <a:lstStyle/>
          <a:p>
            <a:fld id="{22E0D17E-675C-4791-83E9-5B6E56B249DB}" type="slidenum">
              <a:rPr lang="pt-BR" smtClean="0"/>
              <a:t>‹nº›</a:t>
            </a:fld>
            <a:endParaRPr lang="pt-BR"/>
          </a:p>
        </p:txBody>
      </p:sp>
    </p:spTree>
    <p:extLst>
      <p:ext uri="{BB962C8B-B14F-4D97-AF65-F5344CB8AC3E}">
        <p14:creationId xmlns:p14="http://schemas.microsoft.com/office/powerpoint/2010/main" val="339461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91E9BC4-2B5C-4A88-8BD3-C536EB52E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AB492BE-7F9A-4F77-B089-8FB6FAC02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D43D4CD-95CB-4C5B-871E-43C04A3B1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53B2C-A08A-4188-94B8-9A6E996C63E4}" type="datetimeFigureOut">
              <a:rPr lang="pt-BR" smtClean="0"/>
              <a:t>03/09/2019</a:t>
            </a:fld>
            <a:endParaRPr lang="pt-BR"/>
          </a:p>
        </p:txBody>
      </p:sp>
      <p:sp>
        <p:nvSpPr>
          <p:cNvPr id="5" name="Espaço Reservado para Rodapé 4">
            <a:extLst>
              <a:ext uri="{FF2B5EF4-FFF2-40B4-BE49-F238E27FC236}">
                <a16:creationId xmlns:a16="http://schemas.microsoft.com/office/drawing/2014/main" id="{3AC9F832-47A3-4C0A-A261-7FF6DFA64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B3F9FC9-7014-4D0A-9493-B4C32BCB8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0D17E-675C-4791-83E9-5B6E56B249DB}" type="slidenum">
              <a:rPr lang="pt-BR" smtClean="0"/>
              <a:t>‹nº›</a:t>
            </a:fld>
            <a:endParaRPr lang="pt-BR"/>
          </a:p>
        </p:txBody>
      </p:sp>
    </p:spTree>
    <p:extLst>
      <p:ext uri="{BB962C8B-B14F-4D97-AF65-F5344CB8AC3E}">
        <p14:creationId xmlns:p14="http://schemas.microsoft.com/office/powerpoint/2010/main" val="26789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paineis.cgu.gov.br/lai" TargetMode="External"/><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BIBLIOTECA NACIONAL">
            <a:extLst>
              <a:ext uri="{FF2B5EF4-FFF2-40B4-BE49-F238E27FC236}">
                <a16:creationId xmlns:a16="http://schemas.microsoft.com/office/drawing/2014/main" id="{A871B47D-6BAF-4757-8EEE-751E26111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1"/>
            <a:ext cx="12192000" cy="68580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0" y="2332140"/>
            <a:ext cx="9716834" cy="2432068"/>
          </a:xfrm>
        </p:spPr>
        <p:txBody>
          <a:bodyPr>
            <a:normAutofit/>
          </a:bodyPr>
          <a:lstStyle/>
          <a:p>
            <a:pPr algn="l"/>
            <a:r>
              <a:rPr lang="pt-BR" sz="4800" b="1" dirty="0">
                <a:solidFill>
                  <a:schemeClr val="bg1"/>
                </a:solidFill>
                <a:latin typeface="+mn-lt"/>
              </a:rPr>
              <a:t>ORIENTAÇÃO SOBRE A IMPLEMENTAÇÃO DA LEI DE</a:t>
            </a:r>
            <a:br>
              <a:rPr lang="pt-BR" sz="4800" b="1" dirty="0">
                <a:solidFill>
                  <a:schemeClr val="bg1"/>
                </a:solidFill>
                <a:latin typeface="+mn-lt"/>
              </a:rPr>
            </a:br>
            <a:r>
              <a:rPr lang="pt-BR" sz="4800" b="1" dirty="0">
                <a:solidFill>
                  <a:schemeClr val="bg1"/>
                </a:solidFill>
                <a:latin typeface="+mn-lt"/>
              </a:rPr>
              <a:t>ACESSO A INFORMAÇÃO</a:t>
            </a:r>
          </a:p>
        </p:txBody>
      </p:sp>
      <p:pic>
        <p:nvPicPr>
          <p:cNvPr id="3074" name="Picture 2" descr="Imagem relacionada">
            <a:extLst>
              <a:ext uri="{FF2B5EF4-FFF2-40B4-BE49-F238E27FC236}">
                <a16:creationId xmlns:a16="http://schemas.microsoft.com/office/drawing/2014/main" id="{79936B5F-8F34-4F82-92F7-C1152BFBE192}"/>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flipH="1">
            <a:off x="5390708" y="1"/>
            <a:ext cx="6857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73721718-76AC-4DAA-AAC4-FDBFD8DE7C54}"/>
              </a:ext>
            </a:extLst>
          </p:cNvPr>
          <p:cNvSpPr txBox="1">
            <a:spLocks/>
          </p:cNvSpPr>
          <p:nvPr/>
        </p:nvSpPr>
        <p:spPr>
          <a:xfrm>
            <a:off x="298703" y="6232883"/>
            <a:ext cx="6357277" cy="574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000" b="1" dirty="0">
                <a:solidFill>
                  <a:schemeClr val="bg1">
                    <a:lumMod val="75000"/>
                  </a:schemeClr>
                </a:solidFill>
                <a:latin typeface="+mn-lt"/>
              </a:rPr>
              <a:t>CONTROLADORIA-GERAL DA UNIÃO | SETEMBRO 2019</a:t>
            </a:r>
          </a:p>
        </p:txBody>
      </p:sp>
      <p:sp>
        <p:nvSpPr>
          <p:cNvPr id="7" name="Título 1">
            <a:extLst>
              <a:ext uri="{FF2B5EF4-FFF2-40B4-BE49-F238E27FC236}">
                <a16:creationId xmlns:a16="http://schemas.microsoft.com/office/drawing/2014/main" id="{6F9C4829-E768-4AE1-9649-4F537A6C2512}"/>
              </a:ext>
            </a:extLst>
          </p:cNvPr>
          <p:cNvSpPr txBox="1">
            <a:spLocks/>
          </p:cNvSpPr>
          <p:nvPr/>
        </p:nvSpPr>
        <p:spPr>
          <a:xfrm>
            <a:off x="298704" y="5236120"/>
            <a:ext cx="5543784" cy="574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rgbClr val="0070C0"/>
                </a:solidFill>
                <a:latin typeface="+mn-lt"/>
              </a:rPr>
              <a:t>SERVIÇO SOCIAL AUTÔNOMO</a:t>
            </a:r>
          </a:p>
        </p:txBody>
      </p:sp>
      <p:sp>
        <p:nvSpPr>
          <p:cNvPr id="9" name="Título 1">
            <a:extLst>
              <a:ext uri="{FF2B5EF4-FFF2-40B4-BE49-F238E27FC236}">
                <a16:creationId xmlns:a16="http://schemas.microsoft.com/office/drawing/2014/main" id="{18896465-DE92-443B-97C6-F00C9B4FEC83}"/>
              </a:ext>
            </a:extLst>
          </p:cNvPr>
          <p:cNvSpPr txBox="1">
            <a:spLocks/>
          </p:cNvSpPr>
          <p:nvPr/>
        </p:nvSpPr>
        <p:spPr>
          <a:xfrm>
            <a:off x="109090" y="1469665"/>
            <a:ext cx="6357277" cy="5749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400" b="1" dirty="0">
                <a:solidFill>
                  <a:schemeClr val="accent1"/>
                </a:solidFill>
                <a:latin typeface="+mn-lt"/>
              </a:rPr>
              <a:t>7º ENCONTRO DA REDESIC</a:t>
            </a:r>
          </a:p>
        </p:txBody>
      </p:sp>
    </p:spTree>
    <p:extLst>
      <p:ext uri="{BB962C8B-B14F-4D97-AF65-F5344CB8AC3E}">
        <p14:creationId xmlns:p14="http://schemas.microsoft.com/office/powerpoint/2010/main" val="366139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POR QUE TRANSPARÊNCIA?</a:t>
            </a:r>
          </a:p>
        </p:txBody>
      </p:sp>
      <p:sp>
        <p:nvSpPr>
          <p:cNvPr id="13" name="Retângulo 12">
            <a:extLst>
              <a:ext uri="{FF2B5EF4-FFF2-40B4-BE49-F238E27FC236}">
                <a16:creationId xmlns:a16="http://schemas.microsoft.com/office/drawing/2014/main" id="{A4A63570-C272-4E61-A085-105DA40242B2}"/>
              </a:ext>
            </a:extLst>
          </p:cNvPr>
          <p:cNvSpPr/>
          <p:nvPr/>
        </p:nvSpPr>
        <p:spPr>
          <a:xfrm>
            <a:off x="0" y="2030273"/>
            <a:ext cx="12192000" cy="3713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22" name="Picture 2" descr="Resultado de imagem para lupa icon">
            <a:extLst>
              <a:ext uri="{FF2B5EF4-FFF2-40B4-BE49-F238E27FC236}">
                <a16:creationId xmlns:a16="http://schemas.microsoft.com/office/drawing/2014/main" id="{FC43995F-2890-4C28-95C7-0DB3F092C177}"/>
              </a:ext>
            </a:extLst>
          </p:cNvPr>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3500" t="13250" r="16000" b="12500"/>
          <a:stretch/>
        </p:blipFill>
        <p:spPr bwMode="auto">
          <a:xfrm>
            <a:off x="742825" y="2248722"/>
            <a:ext cx="891689" cy="9391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RIGHTS ICON">
            <a:extLst>
              <a:ext uri="{FF2B5EF4-FFF2-40B4-BE49-F238E27FC236}">
                <a16:creationId xmlns:a16="http://schemas.microsoft.com/office/drawing/2014/main" id="{A5952E25-933E-4E7B-A624-2855C9500467}"/>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4859" r="15094" b="32312"/>
          <a:stretch/>
        </p:blipFill>
        <p:spPr bwMode="auto">
          <a:xfrm>
            <a:off x="3405567" y="2287449"/>
            <a:ext cx="891688" cy="861666"/>
          </a:xfrm>
          <a:prstGeom prst="rect">
            <a:avLst/>
          </a:prstGeom>
          <a:noFill/>
          <a:extLst>
            <a:ext uri="{909E8E84-426E-40DD-AFC4-6F175D3DCCD1}">
              <a14:hiddenFill xmlns:a14="http://schemas.microsoft.com/office/drawing/2010/main">
                <a:solidFill>
                  <a:srgbClr val="FFFFFF"/>
                </a:solidFill>
              </a14:hiddenFill>
            </a:ext>
          </a:extLst>
        </p:spPr>
      </p:pic>
      <p:pic>
        <p:nvPicPr>
          <p:cNvPr id="12" name="Gráfico 11">
            <a:extLst>
              <a:ext uri="{FF2B5EF4-FFF2-40B4-BE49-F238E27FC236}">
                <a16:creationId xmlns:a16="http://schemas.microsoft.com/office/drawing/2014/main" id="{676C6526-E96E-4131-86A9-1AC32BFB21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65167" y="2287450"/>
            <a:ext cx="861666" cy="861666"/>
          </a:xfrm>
          <a:prstGeom prst="rect">
            <a:avLst/>
          </a:prstGeom>
        </p:spPr>
      </p:pic>
      <p:pic>
        <p:nvPicPr>
          <p:cNvPr id="5132" name="Picture 12" descr="Resultado de imagem para QR CODE ICON">
            <a:extLst>
              <a:ext uri="{FF2B5EF4-FFF2-40B4-BE49-F238E27FC236}">
                <a16:creationId xmlns:a16="http://schemas.microsoft.com/office/drawing/2014/main" id="{72E3F37C-F26E-485F-A5BC-4645AD73E1D5}"/>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87508" y="2287449"/>
            <a:ext cx="861667" cy="861667"/>
          </a:xfrm>
          <a:prstGeom prst="rect">
            <a:avLst/>
          </a:prstGeom>
          <a:noFill/>
          <a:extLst>
            <a:ext uri="{909E8E84-426E-40DD-AFC4-6F175D3DCCD1}">
              <a14:hiddenFill xmlns:a14="http://schemas.microsoft.com/office/drawing/2010/main">
                <a:solidFill>
                  <a:srgbClr val="FFFFFF"/>
                </a:solidFill>
              </a14:hiddenFill>
            </a:ext>
          </a:extLst>
        </p:spPr>
      </p:pic>
      <p:sp>
        <p:nvSpPr>
          <p:cNvPr id="22" name="Retângulo 21">
            <a:extLst>
              <a:ext uri="{FF2B5EF4-FFF2-40B4-BE49-F238E27FC236}">
                <a16:creationId xmlns:a16="http://schemas.microsoft.com/office/drawing/2014/main" id="{8E3A997C-F824-4B51-8721-F8B331DE29A8}"/>
              </a:ext>
            </a:extLst>
          </p:cNvPr>
          <p:cNvSpPr>
            <a:spLocks noChangeArrowheads="1"/>
          </p:cNvSpPr>
          <p:nvPr/>
        </p:nvSpPr>
        <p:spPr bwMode="auto">
          <a:xfrm>
            <a:off x="112057" y="3400599"/>
            <a:ext cx="274531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200" b="1" dirty="0">
                <a:solidFill>
                  <a:schemeClr val="bg2">
                    <a:lumMod val="25000"/>
                  </a:schemeClr>
                </a:solidFill>
                <a:latin typeface="Calibri" pitchFamily="34" charset="0"/>
              </a:rPr>
              <a:t>1. Controle Social, melhoria da gestão e aprimoramento de políticas públicas...</a:t>
            </a:r>
          </a:p>
          <a:p>
            <a:pPr eaLnBrk="1" hangingPunct="1"/>
            <a:endParaRPr lang="pt-BR" altLang="pt-BR" sz="2200" b="1" dirty="0">
              <a:solidFill>
                <a:schemeClr val="bg2">
                  <a:lumMod val="25000"/>
                </a:schemeClr>
              </a:solidFill>
              <a:latin typeface="Calibri" pitchFamily="34" charset="0"/>
            </a:endParaRPr>
          </a:p>
        </p:txBody>
      </p:sp>
      <p:sp>
        <p:nvSpPr>
          <p:cNvPr id="29" name="Retângulo 28">
            <a:extLst>
              <a:ext uri="{FF2B5EF4-FFF2-40B4-BE49-F238E27FC236}">
                <a16:creationId xmlns:a16="http://schemas.microsoft.com/office/drawing/2014/main" id="{FDD66FBC-E21A-4259-98DA-3951501F7ADF}"/>
              </a:ext>
            </a:extLst>
          </p:cNvPr>
          <p:cNvSpPr>
            <a:spLocks noChangeArrowheads="1"/>
          </p:cNvSpPr>
          <p:nvPr/>
        </p:nvSpPr>
        <p:spPr bwMode="auto">
          <a:xfrm>
            <a:off x="2866587" y="3400599"/>
            <a:ext cx="229120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200" b="1" dirty="0">
                <a:solidFill>
                  <a:schemeClr val="bg2">
                    <a:lumMod val="25000"/>
                  </a:schemeClr>
                </a:solidFill>
                <a:latin typeface="Calibri" pitchFamily="34" charset="0"/>
              </a:rPr>
              <a:t>2. Acesso a serviços públicos e outros direitos...</a:t>
            </a:r>
          </a:p>
          <a:p>
            <a:pPr eaLnBrk="1" hangingPunct="1"/>
            <a:endParaRPr lang="pt-BR" altLang="pt-BR" sz="2200" b="1" dirty="0">
              <a:solidFill>
                <a:schemeClr val="bg2">
                  <a:lumMod val="25000"/>
                </a:schemeClr>
              </a:solidFill>
              <a:latin typeface="Calibri" pitchFamily="34" charset="0"/>
            </a:endParaRPr>
          </a:p>
        </p:txBody>
      </p:sp>
      <p:sp>
        <p:nvSpPr>
          <p:cNvPr id="30" name="Retângulo 29">
            <a:extLst>
              <a:ext uri="{FF2B5EF4-FFF2-40B4-BE49-F238E27FC236}">
                <a16:creationId xmlns:a16="http://schemas.microsoft.com/office/drawing/2014/main" id="{863B62BA-E9F3-4A15-9BCD-5BE1BCEA6682}"/>
              </a:ext>
            </a:extLst>
          </p:cNvPr>
          <p:cNvSpPr>
            <a:spLocks noChangeArrowheads="1"/>
          </p:cNvSpPr>
          <p:nvPr/>
        </p:nvSpPr>
        <p:spPr bwMode="auto">
          <a:xfrm>
            <a:off x="5167000" y="3400599"/>
            <a:ext cx="248814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200" b="1" dirty="0">
                <a:solidFill>
                  <a:schemeClr val="bg2">
                    <a:lumMod val="25000"/>
                  </a:schemeClr>
                </a:solidFill>
                <a:latin typeface="Calibri" pitchFamily="34" charset="0"/>
              </a:rPr>
              <a:t>3. Simetria de informações nos mercados...</a:t>
            </a:r>
          </a:p>
          <a:p>
            <a:pPr eaLnBrk="1" hangingPunct="1"/>
            <a:endParaRPr lang="pt-BR" altLang="pt-BR" sz="2200" b="1" dirty="0">
              <a:solidFill>
                <a:schemeClr val="bg2">
                  <a:lumMod val="25000"/>
                </a:schemeClr>
              </a:solidFill>
              <a:latin typeface="Calibri" pitchFamily="34" charset="0"/>
            </a:endParaRPr>
          </a:p>
        </p:txBody>
      </p:sp>
      <p:pic>
        <p:nvPicPr>
          <p:cNvPr id="5134" name="Picture 14" descr="Resultado de imagem para democracy ICON">
            <a:extLst>
              <a:ext uri="{FF2B5EF4-FFF2-40B4-BE49-F238E27FC236}">
                <a16:creationId xmlns:a16="http://schemas.microsoft.com/office/drawing/2014/main" id="{E732C1D9-6DDB-4F59-BDB4-047C51B18D3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818" r="17166"/>
          <a:stretch/>
        </p:blipFill>
        <p:spPr bwMode="auto">
          <a:xfrm>
            <a:off x="8166182" y="2248722"/>
            <a:ext cx="934406" cy="939120"/>
          </a:xfrm>
          <a:prstGeom prst="rect">
            <a:avLst/>
          </a:prstGeom>
          <a:noFill/>
          <a:extLst>
            <a:ext uri="{909E8E84-426E-40DD-AFC4-6F175D3DCCD1}">
              <a14:hiddenFill xmlns:a14="http://schemas.microsoft.com/office/drawing/2010/main">
                <a:solidFill>
                  <a:srgbClr val="FFFFFF"/>
                </a:solidFill>
              </a14:hiddenFill>
            </a:ext>
          </a:extLst>
        </p:spPr>
      </p:pic>
      <p:sp>
        <p:nvSpPr>
          <p:cNvPr id="31" name="Retângulo 30">
            <a:extLst>
              <a:ext uri="{FF2B5EF4-FFF2-40B4-BE49-F238E27FC236}">
                <a16:creationId xmlns:a16="http://schemas.microsoft.com/office/drawing/2014/main" id="{595632DC-FCF8-4247-939E-755D02FE1505}"/>
              </a:ext>
            </a:extLst>
          </p:cNvPr>
          <p:cNvSpPr>
            <a:spLocks noChangeArrowheads="1"/>
          </p:cNvSpPr>
          <p:nvPr/>
        </p:nvSpPr>
        <p:spPr bwMode="auto">
          <a:xfrm>
            <a:off x="7578319" y="3400599"/>
            <a:ext cx="248814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200" b="1" dirty="0">
                <a:solidFill>
                  <a:schemeClr val="bg2">
                    <a:lumMod val="25000"/>
                  </a:schemeClr>
                </a:solidFill>
                <a:latin typeface="Calibri" pitchFamily="34" charset="0"/>
              </a:rPr>
              <a:t>4. Fundamento democrático, princípio constitucional...</a:t>
            </a:r>
          </a:p>
          <a:p>
            <a:pPr eaLnBrk="1" hangingPunct="1"/>
            <a:endParaRPr lang="pt-BR" altLang="pt-BR" sz="2200" b="1" dirty="0">
              <a:solidFill>
                <a:schemeClr val="bg2">
                  <a:lumMod val="25000"/>
                </a:schemeClr>
              </a:solidFill>
              <a:latin typeface="Calibri" pitchFamily="34" charset="0"/>
            </a:endParaRPr>
          </a:p>
        </p:txBody>
      </p:sp>
      <p:sp>
        <p:nvSpPr>
          <p:cNvPr id="32" name="Retângulo 31">
            <a:extLst>
              <a:ext uri="{FF2B5EF4-FFF2-40B4-BE49-F238E27FC236}">
                <a16:creationId xmlns:a16="http://schemas.microsoft.com/office/drawing/2014/main" id="{01FC4CB5-FA62-4AFA-8D78-5F219EB35CA5}"/>
              </a:ext>
            </a:extLst>
          </p:cNvPr>
          <p:cNvSpPr>
            <a:spLocks noChangeArrowheads="1"/>
          </p:cNvSpPr>
          <p:nvPr/>
        </p:nvSpPr>
        <p:spPr bwMode="auto">
          <a:xfrm>
            <a:off x="9998850" y="3400599"/>
            <a:ext cx="220236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200" b="1" dirty="0">
                <a:solidFill>
                  <a:schemeClr val="bg2">
                    <a:lumMod val="25000"/>
                  </a:schemeClr>
                </a:solidFill>
                <a:latin typeface="Calibri" pitchFamily="34" charset="0"/>
              </a:rPr>
              <a:t>5. Fomento aos negócios, geração de inovações...</a:t>
            </a:r>
          </a:p>
          <a:p>
            <a:pPr eaLnBrk="1" hangingPunct="1"/>
            <a:endParaRPr lang="pt-BR" altLang="pt-BR" sz="2200" b="1" dirty="0">
              <a:solidFill>
                <a:schemeClr val="bg2">
                  <a:lumMod val="25000"/>
                </a:schemeClr>
              </a:solidFill>
              <a:latin typeface="Calibri" pitchFamily="34" charset="0"/>
            </a:endParaRPr>
          </a:p>
        </p:txBody>
      </p:sp>
    </p:spTree>
    <p:extLst>
      <p:ext uri="{BB962C8B-B14F-4D97-AF65-F5344CB8AC3E}">
        <p14:creationId xmlns:p14="http://schemas.microsoft.com/office/powerpoint/2010/main" val="29152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CASOS CONCRETOS</a:t>
            </a:r>
          </a:p>
        </p:txBody>
      </p:sp>
      <p:sp>
        <p:nvSpPr>
          <p:cNvPr id="5" name="CaixaDeTexto 4">
            <a:extLst>
              <a:ext uri="{FF2B5EF4-FFF2-40B4-BE49-F238E27FC236}">
                <a16:creationId xmlns:a16="http://schemas.microsoft.com/office/drawing/2014/main" id="{54610D71-F106-4B5F-883C-1B6A04E06D08}"/>
              </a:ext>
            </a:extLst>
          </p:cNvPr>
          <p:cNvSpPr txBox="1"/>
          <p:nvPr/>
        </p:nvSpPr>
        <p:spPr>
          <a:xfrm>
            <a:off x="700644" y="1888177"/>
            <a:ext cx="10426444" cy="4420890"/>
          </a:xfrm>
          <a:prstGeom prst="rect">
            <a:avLst/>
          </a:prstGeom>
          <a:noFill/>
        </p:spPr>
        <p:txBody>
          <a:bodyPr wrap="none" rtlCol="0">
            <a:spAutoFit/>
          </a:bodyPr>
          <a:lstStyle/>
          <a:p>
            <a:pPr marL="285750" indent="-285750">
              <a:lnSpc>
                <a:spcPct val="200000"/>
              </a:lnSpc>
              <a:buFont typeface="Wingdings" panose="05000000000000000000" pitchFamily="2" charset="2"/>
              <a:buChar char="§"/>
            </a:pPr>
            <a:r>
              <a:rPr lang="pt-BR" sz="2400" dirty="0">
                <a:solidFill>
                  <a:schemeClr val="bg1"/>
                </a:solidFill>
              </a:rPr>
              <a:t>QEDU: Plataforma feita por ONG apoia gestores de educação </a:t>
            </a:r>
          </a:p>
          <a:p>
            <a:pPr marL="285750" indent="-285750">
              <a:lnSpc>
                <a:spcPct val="200000"/>
              </a:lnSpc>
              <a:buFont typeface="Wingdings" panose="05000000000000000000" pitchFamily="2" charset="2"/>
              <a:buChar char="§"/>
            </a:pPr>
            <a:r>
              <a:rPr lang="pt-BR" sz="2400" dirty="0">
                <a:solidFill>
                  <a:schemeClr val="bg1"/>
                </a:solidFill>
              </a:rPr>
              <a:t>ONCOGUIA: Análise mostra que tratamentos melhores custam menos</a:t>
            </a:r>
          </a:p>
          <a:p>
            <a:pPr marL="285750" indent="-285750">
              <a:lnSpc>
                <a:spcPct val="200000"/>
              </a:lnSpc>
              <a:buFont typeface="Wingdings" panose="05000000000000000000" pitchFamily="2" charset="2"/>
              <a:buChar char="§"/>
            </a:pPr>
            <a:r>
              <a:rPr lang="pt-BR" sz="2400" dirty="0">
                <a:solidFill>
                  <a:schemeClr val="bg1"/>
                </a:solidFill>
              </a:rPr>
              <a:t>IBPT: Cruzamento de notas fiscais mostram onde o governo compra mal ou bem</a:t>
            </a:r>
          </a:p>
          <a:p>
            <a:pPr marL="285750" indent="-285750">
              <a:lnSpc>
                <a:spcPct val="200000"/>
              </a:lnSpc>
              <a:buFont typeface="Wingdings" panose="05000000000000000000" pitchFamily="2" charset="2"/>
              <a:buChar char="§"/>
            </a:pPr>
            <a:r>
              <a:rPr lang="pt-BR" sz="2400" dirty="0">
                <a:solidFill>
                  <a:schemeClr val="bg1"/>
                </a:solidFill>
              </a:rPr>
              <a:t>FIES: análise feita fora do governo levou a mudanças no programa em 2015</a:t>
            </a:r>
          </a:p>
          <a:p>
            <a:pPr marL="285750" indent="-285750">
              <a:lnSpc>
                <a:spcPct val="200000"/>
              </a:lnSpc>
              <a:buFont typeface="Wingdings" panose="05000000000000000000" pitchFamily="2" charset="2"/>
              <a:buChar char="§"/>
            </a:pPr>
            <a:r>
              <a:rPr lang="pt-BR" sz="2400" dirty="0">
                <a:solidFill>
                  <a:schemeClr val="bg1"/>
                </a:solidFill>
              </a:rPr>
              <a:t>CPGF: transparência reduziu gastos do cartão em mais de 25%</a:t>
            </a:r>
          </a:p>
          <a:p>
            <a:pPr marL="285750" indent="-285750">
              <a:lnSpc>
                <a:spcPct val="200000"/>
              </a:lnSpc>
              <a:buFont typeface="Wingdings" panose="05000000000000000000" pitchFamily="2" charset="2"/>
              <a:buChar char="§"/>
            </a:pPr>
            <a:r>
              <a:rPr lang="pt-BR" sz="2400" dirty="0">
                <a:solidFill>
                  <a:schemeClr val="bg1"/>
                </a:solidFill>
              </a:rPr>
              <a:t>UFPR: aluna da Universidade descobriu fraude de mais de R$ 7 milhões</a:t>
            </a:r>
          </a:p>
        </p:txBody>
      </p:sp>
    </p:spTree>
    <p:extLst>
      <p:ext uri="{BB962C8B-B14F-4D97-AF65-F5344CB8AC3E}">
        <p14:creationId xmlns:p14="http://schemas.microsoft.com/office/powerpoint/2010/main" val="233497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Man and Woman Looking at Laptop Computers">
            <a:extLst>
              <a:ext uri="{FF2B5EF4-FFF2-40B4-BE49-F238E27FC236}">
                <a16:creationId xmlns:a16="http://schemas.microsoft.com/office/drawing/2014/main" id="{B1F0FB7F-505C-4FBA-94D0-8C862CDA4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46" b="5106"/>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80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69728" y="578840"/>
            <a:ext cx="9820892" cy="2060178"/>
          </a:xfrm>
        </p:spPr>
        <p:txBody>
          <a:bodyPr>
            <a:normAutofit/>
          </a:bodyPr>
          <a:lstStyle/>
          <a:p>
            <a:pPr algn="l"/>
            <a:r>
              <a:rPr lang="pt-BR" sz="7200" b="1" dirty="0">
                <a:solidFill>
                  <a:schemeClr val="bg1"/>
                </a:solidFill>
                <a:latin typeface="+mn-lt"/>
              </a:rPr>
              <a:t>IMPLEMENTANDO A LAI</a:t>
            </a:r>
          </a:p>
        </p:txBody>
      </p:sp>
      <p:pic>
        <p:nvPicPr>
          <p:cNvPr id="14348" name="Picture 12" descr="Imagem relacionada">
            <a:extLst>
              <a:ext uri="{FF2B5EF4-FFF2-40B4-BE49-F238E27FC236}">
                <a16:creationId xmlns:a16="http://schemas.microsoft.com/office/drawing/2014/main" id="{CB7098E2-B281-4DBE-A2B9-405EFD76F294}"/>
              </a:ext>
            </a:extLst>
          </p:cNvPr>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1852" b="97222" l="10000" r="98750">
                        <a14:foregroundMark x1="76146" y1="10185" x2="76146" y2="10185"/>
                        <a14:foregroundMark x1="84271" y1="12963" x2="84271" y2="12963"/>
                        <a14:foregroundMark x1="96042" y1="7778" x2="96042" y2="7778"/>
                        <a14:foregroundMark x1="96667" y1="39259" x2="96667" y2="39259"/>
                        <a14:foregroundMark x1="96458" y1="53704" x2="96458" y2="53704"/>
                        <a14:foregroundMark x1="89063" y1="77407" x2="88750" y2="77963"/>
                        <a14:foregroundMark x1="81563" y1="89630" x2="81563" y2="89630"/>
                        <a14:foregroundMark x1="76250" y1="92778" x2="76250" y2="92778"/>
                        <a14:foregroundMark x1="66875" y1="94259" x2="66875" y2="94259"/>
                        <a14:foregroundMark x1="53438" y1="94259" x2="53438" y2="94259"/>
                        <a14:foregroundMark x1="41250" y1="93889" x2="41250" y2="93889"/>
                        <a14:foregroundMark x1="26771" y1="94630" x2="26771" y2="94630"/>
                        <a14:foregroundMark x1="31771" y1="96296" x2="31771" y2="96296"/>
                        <a14:foregroundMark x1="41563" y1="94259" x2="41563" y2="94259"/>
                        <a14:foregroundMark x1="49375" y1="86852" x2="49375" y2="86852"/>
                        <a14:foregroundMark x1="52083" y1="87037" x2="52083" y2="87037"/>
                        <a14:foregroundMark x1="52083" y1="87037" x2="52083" y2="87037"/>
                        <a14:foregroundMark x1="85104" y1="84074" x2="85104" y2="84074"/>
                        <a14:foregroundMark x1="85521" y1="87222" x2="85521" y2="87222"/>
                        <a14:foregroundMark x1="93542" y1="71852" x2="93542" y2="71852"/>
                        <a14:foregroundMark x1="93958" y1="60185" x2="93958" y2="60185"/>
                        <a14:foregroundMark x1="91771" y1="47593" x2="91771" y2="47593"/>
                        <a14:foregroundMark x1="85104" y1="28519" x2="85104" y2="28519"/>
                        <a14:foregroundMark x1="89583" y1="4444" x2="89583" y2="4444"/>
                        <a14:foregroundMark x1="77604" y1="2037" x2="77604" y2="2037"/>
                        <a14:foregroundMark x1="80729" y1="2407" x2="80729" y2="2407"/>
                        <a14:foregroundMark x1="89271" y1="3889" x2="89271" y2="3889"/>
                        <a14:foregroundMark x1="91563" y1="6667" x2="91563" y2="6667"/>
                        <a14:foregroundMark x1="93229" y1="10741" x2="93229" y2="10741"/>
                        <a14:foregroundMark x1="98854" y1="19259" x2="98854" y2="19259"/>
                        <a14:foregroundMark x1="97292" y1="23704" x2="97188" y2="24630"/>
                        <a14:foregroundMark x1="96667" y1="31667" x2="96667" y2="31667"/>
                        <a14:foregroundMark x1="94896" y1="41481" x2="94583" y2="42963"/>
                        <a14:foregroundMark x1="93229" y1="53333" x2="93229" y2="54630"/>
                        <a14:foregroundMark x1="92708" y1="60370" x2="92396" y2="61296"/>
                        <a14:foregroundMark x1="91458" y1="66481" x2="91146" y2="68519"/>
                        <a14:foregroundMark x1="91042" y1="73333" x2="91458" y2="74259"/>
                        <a14:foregroundMark x1="92396" y1="80000" x2="92396" y2="80926"/>
                        <a14:foregroundMark x1="92396" y1="83333" x2="92396" y2="85000"/>
                        <a14:foregroundMark x1="91042" y1="88704" x2="91042" y2="88704"/>
                        <a14:foregroundMark x1="56146" y1="94630" x2="56146" y2="94630"/>
                        <a14:foregroundMark x1="55000" y1="89074" x2="55000" y2="89074"/>
                        <a14:foregroundMark x1="55104" y1="87963" x2="54479" y2="88333"/>
                        <a14:foregroundMark x1="51667" y1="93148" x2="51667" y2="93148"/>
                        <a14:foregroundMark x1="51563" y1="96296" x2="53438" y2="97222"/>
                        <a14:foregroundMark x1="60729" y1="97222" x2="60729" y2="97222"/>
                        <a14:foregroundMark x1="39583" y1="90185" x2="39583" y2="90185"/>
                        <a14:foregroundMark x1="42188" y1="91852" x2="42188" y2="91852"/>
                        <a14:foregroundMark x1="37292" y1="96111" x2="37292" y2="96111"/>
                        <a14:foregroundMark x1="96771" y1="11296" x2="96771" y2="11296"/>
                      </a14:backgroundRemoval>
                    </a14:imgEffect>
                  </a14:imgLayer>
                </a14:imgProps>
              </a:ext>
              <a:ext uri="{28A0092B-C50C-407E-A947-70E740481C1C}">
                <a14:useLocalDpi xmlns:a14="http://schemas.microsoft.com/office/drawing/2010/main" val="0"/>
              </a:ext>
            </a:extLst>
          </a:blip>
          <a:srcRect/>
          <a:stretch>
            <a:fillRect/>
          </a:stretch>
        </p:blipFill>
        <p:spPr bwMode="auto">
          <a:xfrm>
            <a:off x="5931876" y="0"/>
            <a:ext cx="62601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77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65F4C27-E43E-42C8-9A82-F959AF22A2C4}"/>
              </a:ext>
            </a:extLst>
          </p:cNvPr>
          <p:cNvSpPr/>
          <p:nvPr/>
        </p:nvSpPr>
        <p:spPr>
          <a:xfrm>
            <a:off x="176169" y="167780"/>
            <a:ext cx="11199303" cy="6022867"/>
          </a:xfrm>
          <a:prstGeom prst="rect">
            <a:avLst/>
          </a:prstGeom>
        </p:spPr>
        <p:txBody>
          <a:bodyPr wrap="square">
            <a:spAutoFit/>
          </a:bodyPr>
          <a:lstStyle/>
          <a:p>
            <a:pPr algn="just" defTabSz="449263" fontAlgn="base">
              <a:lnSpc>
                <a:spcPct val="82000"/>
              </a:lnSpc>
              <a:spcBef>
                <a:spcPct val="0"/>
              </a:spcBef>
              <a:spcAft>
                <a:spcPct val="0"/>
              </a:spcAft>
              <a:buClr>
                <a:srgbClr val="000000"/>
              </a:buClr>
              <a:buSzPct val="100000"/>
              <a:buFont typeface="Times New Roman" charset="0"/>
              <a:buNone/>
              <a:defRPr/>
            </a:pPr>
            <a:endParaRPr lang="pt-BR" sz="2800" b="1" dirty="0">
              <a:solidFill>
                <a:srgbClr val="000000"/>
              </a:solidFill>
              <a:latin typeface="Arial" charset="0"/>
              <a:cs typeface="Arial" charset="0"/>
            </a:endParaRPr>
          </a:p>
          <a:p>
            <a:pPr algn="ctr" defTabSz="449263" fontAlgn="base">
              <a:lnSpc>
                <a:spcPct val="82000"/>
              </a:lnSpc>
              <a:spcBef>
                <a:spcPct val="0"/>
              </a:spcBef>
              <a:spcAft>
                <a:spcPct val="0"/>
              </a:spcAft>
              <a:buClr>
                <a:srgbClr val="000000"/>
              </a:buClr>
              <a:buSzPct val="100000"/>
              <a:buFont typeface="Times New Roman" charset="0"/>
              <a:buNone/>
              <a:defRPr/>
            </a:pPr>
            <a:endParaRPr lang="pt-BR" sz="2800" b="1" dirty="0">
              <a:solidFill>
                <a:schemeClr val="bg1"/>
              </a:solidFill>
              <a:cs typeface="Arial" charset="0"/>
            </a:endParaRPr>
          </a:p>
          <a:p>
            <a:pPr algn="just" defTabSz="449263" fontAlgn="base">
              <a:lnSpc>
                <a:spcPct val="82000"/>
              </a:lnSpc>
              <a:spcBef>
                <a:spcPct val="0"/>
              </a:spcBef>
              <a:spcAft>
                <a:spcPct val="0"/>
              </a:spcAft>
              <a:buClr>
                <a:srgbClr val="000000"/>
              </a:buClr>
              <a:buSzPct val="100000"/>
              <a:buFont typeface="Times New Roman" charset="0"/>
              <a:buNone/>
              <a:defRPr/>
            </a:pPr>
            <a:r>
              <a:rPr lang="pt-BR" sz="4000" b="1" dirty="0">
                <a:solidFill>
                  <a:schemeClr val="bg1"/>
                </a:solidFill>
                <a:cs typeface="Arial" charset="0"/>
              </a:rPr>
              <a:t>ESTRATÉGIA DE ATUAÇÃO</a:t>
            </a:r>
          </a:p>
          <a:p>
            <a:pPr marL="457200" indent="-457200" algn="ctr" defTabSz="449263" fontAlgn="base">
              <a:lnSpc>
                <a:spcPct val="82000"/>
              </a:lnSpc>
              <a:spcBef>
                <a:spcPct val="0"/>
              </a:spcBef>
              <a:spcAft>
                <a:spcPct val="0"/>
              </a:spcAft>
              <a:buClr>
                <a:srgbClr val="000000"/>
              </a:buClr>
              <a:buSzPct val="100000"/>
              <a:buFont typeface="Wingdings" pitchFamily="2" charset="2"/>
              <a:buChar char="§"/>
              <a:defRPr/>
            </a:pPr>
            <a:endParaRPr lang="pt-BR" sz="800" dirty="0">
              <a:solidFill>
                <a:schemeClr val="bg1"/>
              </a:solidFill>
              <a:cs typeface="Arial" charset="0"/>
            </a:endParaRPr>
          </a:p>
          <a:p>
            <a:pPr marL="742950" lvl="1" algn="just" defTabSz="449263" fontAlgn="base">
              <a:lnSpc>
                <a:spcPct val="82000"/>
              </a:lnSpc>
              <a:spcBef>
                <a:spcPct val="0"/>
              </a:spcBef>
              <a:spcAft>
                <a:spcPct val="0"/>
              </a:spcAft>
              <a:buClr>
                <a:srgbClr val="000000"/>
              </a:buClr>
              <a:buSzPct val="100000"/>
              <a:buFont typeface="Times New Roman" pitchFamily="18" charset="0"/>
              <a:buNone/>
              <a:defRPr/>
            </a:pPr>
            <a:endParaRPr lang="pt-BR" sz="1900" dirty="0">
              <a:solidFill>
                <a:schemeClr val="bg1"/>
              </a:solidFill>
              <a:cs typeface="Arial" charset="0"/>
            </a:endParaRP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r>
              <a:rPr lang="pt-BR" sz="1900" b="1" u="sng" dirty="0">
                <a:solidFill>
                  <a:schemeClr val="bg1"/>
                </a:solidFill>
                <a:cs typeface="Arial" charset="0"/>
              </a:rPr>
              <a:t>Envolvimento dos altos dirigentes</a:t>
            </a:r>
            <a:r>
              <a:rPr lang="pt-BR" sz="1900" b="1" dirty="0">
                <a:solidFill>
                  <a:schemeClr val="bg1"/>
                </a:solidFill>
                <a:cs typeface="Arial" charset="0"/>
              </a:rPr>
              <a:t> </a:t>
            </a:r>
            <a:endParaRPr lang="pt-BR" sz="1900" dirty="0">
              <a:solidFill>
                <a:schemeClr val="bg1"/>
              </a:solidFill>
              <a:cs typeface="Arial" charset="0"/>
            </a:endParaRP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endParaRPr lang="pt-BR" sz="1900" dirty="0">
              <a:solidFill>
                <a:schemeClr val="bg1"/>
              </a:solidFill>
              <a:cs typeface="Arial" charset="0"/>
            </a:endParaRP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r>
              <a:rPr lang="pt-BR" sz="1900" b="1" u="sng" dirty="0">
                <a:solidFill>
                  <a:schemeClr val="bg1"/>
                </a:solidFill>
                <a:cs typeface="Arial" charset="0"/>
              </a:rPr>
              <a:t>Designação obrigatória</a:t>
            </a:r>
            <a:r>
              <a:rPr lang="pt-BR" sz="1900" u="sng" dirty="0">
                <a:solidFill>
                  <a:schemeClr val="bg1"/>
                </a:solidFill>
                <a:cs typeface="Arial" charset="0"/>
              </a:rPr>
              <a:t> </a:t>
            </a:r>
            <a:r>
              <a:rPr lang="pt-BR" sz="1900" dirty="0">
                <a:solidFill>
                  <a:schemeClr val="bg1"/>
                </a:solidFill>
                <a:cs typeface="Arial" charset="0"/>
              </a:rPr>
              <a:t>de autoridade vinculada ao Ministro ou dirigente máximo da entidade</a:t>
            </a: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endParaRPr lang="pt-BR" sz="1900" dirty="0">
              <a:solidFill>
                <a:schemeClr val="bg1"/>
              </a:solidFill>
              <a:cs typeface="Arial" charset="0"/>
            </a:endParaRP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r>
              <a:rPr lang="pt-BR" sz="1900" dirty="0">
                <a:solidFill>
                  <a:schemeClr val="bg1"/>
                </a:solidFill>
                <a:cs typeface="Arial" charset="0"/>
              </a:rPr>
              <a:t>Definição de </a:t>
            </a:r>
            <a:r>
              <a:rPr lang="pt-BR" sz="1900" b="1" u="sng" dirty="0">
                <a:solidFill>
                  <a:schemeClr val="bg1"/>
                </a:solidFill>
                <a:cs typeface="Arial" charset="0"/>
              </a:rPr>
              <a:t>cronograma rigoroso </a:t>
            </a:r>
            <a:r>
              <a:rPr lang="pt-BR" sz="1900" dirty="0">
                <a:solidFill>
                  <a:schemeClr val="bg1"/>
                </a:solidFill>
                <a:cs typeface="Arial" charset="0"/>
              </a:rPr>
              <a:t>para a implementação de tarefas específicas</a:t>
            </a: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endParaRPr lang="pt-BR" sz="1900" dirty="0">
              <a:solidFill>
                <a:schemeClr val="bg1"/>
              </a:solidFill>
              <a:cs typeface="Arial" charset="0"/>
            </a:endParaRP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r>
              <a:rPr lang="pt-BR" sz="1900" b="1" u="sng" dirty="0">
                <a:solidFill>
                  <a:schemeClr val="bg1"/>
                </a:solidFill>
                <a:cs typeface="Arial" charset="0"/>
              </a:rPr>
              <a:t>Monitoramento permanente da implementação da Lei</a:t>
            </a:r>
            <a:r>
              <a:rPr lang="pt-BR" sz="1900" b="1" dirty="0">
                <a:solidFill>
                  <a:schemeClr val="bg1"/>
                </a:solidFill>
                <a:cs typeface="Arial" charset="0"/>
              </a:rPr>
              <a:t>: </a:t>
            </a:r>
            <a:r>
              <a:rPr lang="pt-BR" sz="1900" dirty="0">
                <a:solidFill>
                  <a:schemeClr val="bg1"/>
                </a:solidFill>
                <a:cs typeface="Arial" charset="0"/>
              </a:rPr>
              <a:t>CGU designou equipe de 12 servidores para orientar e acompanhar diretamente os 38 Ministérios; empresas estatais monitoradas pelo DEST/MPOG; autarquias e fundações monitoradas pelos próprios órgãos, com o apoio da CGU.</a:t>
            </a: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endParaRPr lang="pt-BR" sz="1900" b="1" dirty="0">
              <a:solidFill>
                <a:schemeClr val="bg1"/>
              </a:solidFill>
              <a:cs typeface="Arial" charset="0"/>
            </a:endParaRP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r>
              <a:rPr lang="pt-BR" sz="1900" b="1" u="sng" dirty="0">
                <a:solidFill>
                  <a:schemeClr val="bg1"/>
                </a:solidFill>
                <a:cs typeface="Arial" charset="0"/>
              </a:rPr>
              <a:t>Apresentação à Casa Civil de relatórios semanais</a:t>
            </a:r>
            <a:r>
              <a:rPr lang="pt-BR" sz="1900" b="1" dirty="0">
                <a:solidFill>
                  <a:schemeClr val="bg1"/>
                </a:solidFill>
                <a:cs typeface="Arial" charset="0"/>
              </a:rPr>
              <a:t> </a:t>
            </a:r>
            <a:r>
              <a:rPr lang="pt-BR" sz="1900" dirty="0">
                <a:solidFill>
                  <a:schemeClr val="bg1"/>
                </a:solidFill>
                <a:cs typeface="Arial" charset="0"/>
              </a:rPr>
              <a:t>sobre o andamento dos trabalhos de implementação</a:t>
            </a: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endParaRPr lang="pt-BR" sz="1900" b="1" dirty="0">
              <a:solidFill>
                <a:schemeClr val="bg1"/>
              </a:solidFill>
              <a:cs typeface="Arial" charset="0"/>
            </a:endParaRP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r>
              <a:rPr lang="pt-BR" sz="1900" dirty="0">
                <a:solidFill>
                  <a:schemeClr val="bg1"/>
                </a:solidFill>
                <a:cs typeface="Arial" charset="0"/>
              </a:rPr>
              <a:t>Realização de </a:t>
            </a:r>
            <a:r>
              <a:rPr lang="pt-BR" sz="1900" b="1" u="sng" dirty="0">
                <a:solidFill>
                  <a:schemeClr val="bg1"/>
                </a:solidFill>
                <a:cs typeface="Arial" charset="0"/>
              </a:rPr>
              <a:t>Reuniões Pontuais de Controle </a:t>
            </a:r>
            <a:r>
              <a:rPr lang="pt-BR" sz="1900" dirty="0">
                <a:solidFill>
                  <a:schemeClr val="bg1"/>
                </a:solidFill>
                <a:cs typeface="Arial" charset="0"/>
              </a:rPr>
              <a:t>com órgãos cujas situações foram consideradas “de risco”</a:t>
            </a: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endParaRPr lang="pt-BR" sz="1900" dirty="0">
              <a:solidFill>
                <a:schemeClr val="bg1"/>
              </a:solidFill>
              <a:cs typeface="Arial" charset="0"/>
            </a:endParaRPr>
          </a:p>
          <a:p>
            <a:pPr marL="1200150" lvl="1" indent="-457200" algn="just" defTabSz="449263" fontAlgn="base">
              <a:lnSpc>
                <a:spcPct val="82000"/>
              </a:lnSpc>
              <a:spcBef>
                <a:spcPct val="0"/>
              </a:spcBef>
              <a:spcAft>
                <a:spcPct val="0"/>
              </a:spcAft>
              <a:buClr>
                <a:srgbClr val="000000"/>
              </a:buClr>
              <a:buSzPct val="100000"/>
              <a:buFont typeface="Wingdings" pitchFamily="2" charset="2"/>
              <a:buChar char="§"/>
              <a:defRPr/>
            </a:pPr>
            <a:r>
              <a:rPr lang="pt-BR" sz="1900" b="1" u="sng" dirty="0">
                <a:solidFill>
                  <a:schemeClr val="bg1"/>
                </a:solidFill>
                <a:cs typeface="Arial" charset="0"/>
              </a:rPr>
              <a:t>Divulgação de boas práticas </a:t>
            </a:r>
            <a:r>
              <a:rPr lang="pt-BR" sz="1900" dirty="0">
                <a:solidFill>
                  <a:schemeClr val="bg1"/>
                </a:solidFill>
                <a:cs typeface="Arial" charset="0"/>
              </a:rPr>
              <a:t>por meio de </a:t>
            </a:r>
            <a:r>
              <a:rPr lang="pt-BR" sz="1900" b="1" u="sng" dirty="0">
                <a:solidFill>
                  <a:schemeClr val="bg1"/>
                </a:solidFill>
                <a:cs typeface="Arial" charset="0"/>
              </a:rPr>
              <a:t>Boletins Semanais </a:t>
            </a:r>
            <a:r>
              <a:rPr lang="pt-BR" sz="1900" dirty="0">
                <a:solidFill>
                  <a:schemeClr val="bg1"/>
                </a:solidFill>
                <a:cs typeface="Arial" charset="0"/>
              </a:rPr>
              <a:t>sobre a implementação da Lei.</a:t>
            </a:r>
            <a:endParaRPr lang="pt-BR" sz="2400" dirty="0">
              <a:solidFill>
                <a:schemeClr val="bg1"/>
              </a:solidFill>
              <a:cs typeface="Arial" charset="0"/>
            </a:endParaRPr>
          </a:p>
          <a:p>
            <a:pPr marL="742950" lvl="1" algn="just" defTabSz="449263" fontAlgn="base">
              <a:lnSpc>
                <a:spcPct val="82000"/>
              </a:lnSpc>
              <a:spcBef>
                <a:spcPct val="0"/>
              </a:spcBef>
              <a:spcAft>
                <a:spcPct val="0"/>
              </a:spcAft>
              <a:buClr>
                <a:srgbClr val="000000"/>
              </a:buClr>
              <a:buSzPct val="100000"/>
              <a:buFont typeface="Times New Roman" charset="0"/>
              <a:buNone/>
              <a:defRPr/>
            </a:pPr>
            <a:endParaRPr lang="pt-BR" sz="2400" b="1" dirty="0">
              <a:solidFill>
                <a:srgbClr val="000000"/>
              </a:solidFill>
              <a:latin typeface="Arial" charset="0"/>
              <a:cs typeface="Arial" charset="0"/>
            </a:endParaRPr>
          </a:p>
        </p:txBody>
      </p:sp>
    </p:spTree>
    <p:extLst>
      <p:ext uri="{BB962C8B-B14F-4D97-AF65-F5344CB8AC3E}">
        <p14:creationId xmlns:p14="http://schemas.microsoft.com/office/powerpoint/2010/main" val="156120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48F72F3-69B3-4C5C-BF80-26046D53AA65}"/>
              </a:ext>
            </a:extLst>
          </p:cNvPr>
          <p:cNvSpPr txBox="1">
            <a:spLocks noChangeArrowheads="1"/>
          </p:cNvSpPr>
          <p:nvPr/>
        </p:nvSpPr>
        <p:spPr bwMode="auto">
          <a:xfrm>
            <a:off x="637563" y="1399307"/>
            <a:ext cx="11084283" cy="4644861"/>
          </a:xfrm>
          <a:prstGeom prst="rect">
            <a:avLst/>
          </a:prstGeom>
          <a:ln w="28575">
            <a:miter lim="800000"/>
            <a:headEnd/>
            <a:tailEnd/>
          </a:ln>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Clr>
                <a:srgbClr val="006600"/>
              </a:buClr>
              <a:buFont typeface="Arial" panose="020B0604020202020204" pitchFamily="34" charset="0"/>
              <a:buNone/>
              <a:defRPr/>
            </a:pPr>
            <a:r>
              <a:rPr lang="pt-BR" sz="2400" b="1" u="sng" dirty="0">
                <a:solidFill>
                  <a:srgbClr val="0070C0"/>
                </a:solidFill>
                <a:cs typeface="Arial" charset="0"/>
              </a:rPr>
              <a:t>Providência imediata nº 1 - Transparência ativa</a:t>
            </a:r>
          </a:p>
          <a:p>
            <a:pPr algn="just">
              <a:spcBef>
                <a:spcPts val="0"/>
              </a:spcBef>
              <a:spcAft>
                <a:spcPts val="1200"/>
              </a:spcAft>
              <a:buClr>
                <a:srgbClr val="006600"/>
              </a:buClr>
              <a:defRPr/>
            </a:pPr>
            <a:r>
              <a:rPr lang="pt-BR" sz="1800" b="1" dirty="0">
                <a:solidFill>
                  <a:schemeClr val="bg1"/>
                </a:solidFill>
                <a:cs typeface="Arial" charset="0"/>
              </a:rPr>
              <a:t>Divulgar na internet as informações básicas</a:t>
            </a:r>
          </a:p>
          <a:p>
            <a:pPr marL="0" indent="0" eaLnBrk="0" hangingPunct="0">
              <a:buClr>
                <a:srgbClr val="006600"/>
              </a:buClr>
              <a:buNone/>
              <a:defRPr/>
            </a:pPr>
            <a:r>
              <a:rPr lang="pt-BR" sz="2400" b="1" u="sng" dirty="0">
                <a:solidFill>
                  <a:srgbClr val="0070C0"/>
                </a:solidFill>
                <a:cs typeface="Arial" charset="0"/>
              </a:rPr>
              <a:t>Providência imediata nº 2 - Transparência passiva</a:t>
            </a:r>
          </a:p>
          <a:p>
            <a:pPr eaLnBrk="0" hangingPunct="0">
              <a:buClr>
                <a:srgbClr val="006600"/>
              </a:buClr>
              <a:defRPr/>
            </a:pPr>
            <a:r>
              <a:rPr lang="pt-BR" sz="1800" b="1" dirty="0">
                <a:solidFill>
                  <a:schemeClr val="bg1"/>
                </a:solidFill>
                <a:cs typeface="Arial" charset="0"/>
              </a:rPr>
              <a:t>Implantar o Serviço de Informações ao Cidadão</a:t>
            </a:r>
          </a:p>
          <a:p>
            <a:pPr marL="0" indent="0" eaLnBrk="0" hangingPunct="0">
              <a:buClr>
                <a:srgbClr val="006600"/>
              </a:buClr>
              <a:buNone/>
              <a:defRPr/>
            </a:pPr>
            <a:endParaRPr lang="pt-BR" sz="1050" b="1" dirty="0">
              <a:solidFill>
                <a:schemeClr val="bg1"/>
              </a:solidFill>
              <a:cs typeface="Arial" charset="0"/>
            </a:endParaRPr>
          </a:p>
          <a:p>
            <a:pPr marL="0" indent="0" eaLnBrk="0" hangingPunct="0">
              <a:buClr>
                <a:srgbClr val="006600"/>
              </a:buClr>
              <a:buNone/>
              <a:defRPr/>
            </a:pPr>
            <a:r>
              <a:rPr lang="pt-BR" sz="2400" b="1" u="sng" dirty="0">
                <a:solidFill>
                  <a:srgbClr val="0070C0"/>
                </a:solidFill>
                <a:cs typeface="Arial" charset="0"/>
              </a:rPr>
              <a:t>Providência imediata nº 3 - Monitoramento</a:t>
            </a:r>
          </a:p>
          <a:p>
            <a:pPr eaLnBrk="0" hangingPunct="0">
              <a:buClr>
                <a:srgbClr val="006600"/>
              </a:buClr>
              <a:defRPr/>
            </a:pPr>
            <a:r>
              <a:rPr lang="pt-BR" sz="1800" b="1" dirty="0">
                <a:solidFill>
                  <a:schemeClr val="bg1"/>
                </a:solidFill>
                <a:cs typeface="Arial" charset="0"/>
              </a:rPr>
              <a:t>Designar autoridade responsável pela implementação da Lei no órgão ou entidade:</a:t>
            </a:r>
          </a:p>
          <a:p>
            <a:pPr eaLnBrk="0" hangingPunct="0">
              <a:buClr>
                <a:srgbClr val="006600"/>
              </a:buClr>
              <a:defRPr/>
            </a:pPr>
            <a:r>
              <a:rPr lang="pt-BR" sz="1800" b="1" dirty="0">
                <a:solidFill>
                  <a:schemeClr val="bg1"/>
                </a:solidFill>
                <a:cs typeface="Arial" charset="0"/>
              </a:rPr>
              <a:t>Constituir Grupo de Trabalho para planejar e coordenar a execução da Lei</a:t>
            </a:r>
          </a:p>
          <a:p>
            <a:pPr marL="0" indent="0" eaLnBrk="0" hangingPunct="0">
              <a:buClr>
                <a:srgbClr val="006600"/>
              </a:buClr>
              <a:buNone/>
              <a:defRPr/>
            </a:pPr>
            <a:endParaRPr lang="pt-BR" sz="1050" b="1" dirty="0">
              <a:solidFill>
                <a:schemeClr val="bg1"/>
              </a:solidFill>
              <a:cs typeface="Arial" charset="0"/>
            </a:endParaRPr>
          </a:p>
          <a:p>
            <a:pPr marL="0" indent="0" eaLnBrk="0" hangingPunct="0">
              <a:buClr>
                <a:srgbClr val="006600"/>
              </a:buClr>
              <a:buNone/>
              <a:defRPr/>
            </a:pPr>
            <a:r>
              <a:rPr lang="pt-BR" sz="2400" b="1" u="sng" dirty="0">
                <a:solidFill>
                  <a:srgbClr val="0070C0"/>
                </a:solidFill>
                <a:cs typeface="Arial" charset="0"/>
              </a:rPr>
              <a:t>Providência imediata nº 4 - Identificação das informações prioritárias</a:t>
            </a:r>
          </a:p>
          <a:p>
            <a:pPr eaLnBrk="0" hangingPunct="0">
              <a:buClr>
                <a:srgbClr val="006600"/>
              </a:buClr>
              <a:defRPr/>
            </a:pPr>
            <a:r>
              <a:rPr lang="pt-BR" sz="1800" b="1" dirty="0">
                <a:solidFill>
                  <a:schemeClr val="bg1"/>
                </a:solidFill>
                <a:cs typeface="Arial" charset="0"/>
              </a:rPr>
              <a:t>Avaliar as informações que o órgão produz ou detém e que são de maior interesse da sociedade e disponibilizar</a:t>
            </a:r>
          </a:p>
          <a:p>
            <a:pPr eaLnBrk="0" hangingPunct="0">
              <a:buClr>
                <a:srgbClr val="006600"/>
              </a:buClr>
              <a:defRPr/>
            </a:pPr>
            <a:r>
              <a:rPr lang="pt-BR" sz="1800" b="1" dirty="0">
                <a:solidFill>
                  <a:schemeClr val="bg1"/>
                </a:solidFill>
                <a:cs typeface="Arial" charset="0"/>
              </a:rPr>
              <a:t>Levantar todas as informações classificadas como sigilosas e reavaliar</a:t>
            </a:r>
          </a:p>
        </p:txBody>
      </p:sp>
      <p:sp>
        <p:nvSpPr>
          <p:cNvPr id="4" name="Título 1">
            <a:extLst>
              <a:ext uri="{FF2B5EF4-FFF2-40B4-BE49-F238E27FC236}">
                <a16:creationId xmlns:a16="http://schemas.microsoft.com/office/drawing/2014/main" id="{EE490B01-88FA-4E12-84E6-E062A8A5AD03}"/>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bg1"/>
                </a:solidFill>
                <a:latin typeface="+mn-lt"/>
              </a:rPr>
              <a:t>ESTRATÉGIA DE ATUAÇÃO</a:t>
            </a:r>
          </a:p>
        </p:txBody>
      </p:sp>
    </p:spTree>
    <p:extLst>
      <p:ext uri="{BB962C8B-B14F-4D97-AF65-F5344CB8AC3E}">
        <p14:creationId xmlns:p14="http://schemas.microsoft.com/office/powerpoint/2010/main" val="6187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538E11F-140E-4318-8929-37585DE23250}"/>
              </a:ext>
            </a:extLst>
          </p:cNvPr>
          <p:cNvSpPr txBox="1">
            <a:spLocks noChangeArrowheads="1"/>
          </p:cNvSpPr>
          <p:nvPr/>
        </p:nvSpPr>
        <p:spPr bwMode="auto">
          <a:xfrm>
            <a:off x="810936" y="1166842"/>
            <a:ext cx="10570128" cy="4524315"/>
          </a:xfrm>
          <a:prstGeom prst="rect">
            <a:avLst/>
          </a:prstGeom>
          <a:noFill/>
          <a:ln w="28575">
            <a:miter lim="800000"/>
            <a:headEnd/>
            <a:tailEnd/>
          </a:ln>
        </p:spPr>
        <p:txBody>
          <a:bodyPr wrap="square" anchor="ctr">
            <a:spAutoFit/>
          </a:bodyPr>
          <a:lstStyle/>
          <a:p>
            <a:pPr indent="12700" eaLnBrk="0" hangingPunct="0">
              <a:spcAft>
                <a:spcPts val="1200"/>
              </a:spcAft>
              <a:defRPr/>
            </a:pPr>
            <a:r>
              <a:rPr lang="pt-BR" sz="3200" b="1" kern="0" dirty="0">
                <a:solidFill>
                  <a:schemeClr val="bg1"/>
                </a:solidFill>
                <a:cs typeface="Arial" charset="0"/>
              </a:rPr>
              <a:t>Informações pessoais</a:t>
            </a:r>
          </a:p>
          <a:p>
            <a:pPr marL="355600" indent="-342900" algn="just" eaLnBrk="0" hangingPunct="0">
              <a:spcBef>
                <a:spcPts val="1200"/>
              </a:spcBef>
              <a:buClr>
                <a:srgbClr val="006600"/>
              </a:buClr>
              <a:buFont typeface="Wingdings" pitchFamily="2" charset="2"/>
              <a:buChar char="Ø"/>
              <a:defRPr/>
            </a:pPr>
            <a:r>
              <a:rPr lang="pt-BR" sz="2200" kern="0" dirty="0">
                <a:solidFill>
                  <a:schemeClr val="bg1"/>
                </a:solidFill>
                <a:cs typeface="Arial" charset="0"/>
              </a:rPr>
              <a:t>São aquelas relativas à intimidade, à vida privada, à honra e à imagem das pessoas.</a:t>
            </a:r>
          </a:p>
          <a:p>
            <a:pPr marL="355600" indent="-342900" algn="just" eaLnBrk="0" hangingPunct="0">
              <a:spcBef>
                <a:spcPts val="1200"/>
              </a:spcBef>
              <a:buClr>
                <a:srgbClr val="006600"/>
              </a:buClr>
              <a:buFont typeface="Wingdings" pitchFamily="2" charset="2"/>
              <a:buChar char="Ø"/>
              <a:defRPr/>
            </a:pPr>
            <a:r>
              <a:rPr lang="pt-BR" sz="2200" kern="0" dirty="0">
                <a:solidFill>
                  <a:schemeClr val="bg1"/>
                </a:solidFill>
                <a:cs typeface="Arial" charset="0"/>
              </a:rPr>
              <a:t>O acesso é restrito, independentemente de classificação, pelo </a:t>
            </a:r>
            <a:r>
              <a:rPr lang="pt-BR" sz="2200" b="1" kern="0" dirty="0">
                <a:solidFill>
                  <a:schemeClr val="bg1"/>
                </a:solidFill>
                <a:cs typeface="Arial" charset="0"/>
              </a:rPr>
              <a:t>prazo de 100 anos</a:t>
            </a:r>
            <a:r>
              <a:rPr lang="pt-BR" sz="2200" kern="0" dirty="0">
                <a:solidFill>
                  <a:schemeClr val="bg1"/>
                </a:solidFill>
                <a:cs typeface="Arial" charset="0"/>
              </a:rPr>
              <a:t>.</a:t>
            </a:r>
          </a:p>
          <a:p>
            <a:pPr marL="355600" indent="-342900" algn="just" eaLnBrk="0" hangingPunct="0">
              <a:spcBef>
                <a:spcPts val="1200"/>
              </a:spcBef>
              <a:buClr>
                <a:srgbClr val="006600"/>
              </a:buClr>
              <a:buFont typeface="Wingdings" pitchFamily="2" charset="2"/>
              <a:buChar char="Ø"/>
              <a:defRPr/>
            </a:pPr>
            <a:r>
              <a:rPr lang="pt-BR" sz="2200" kern="0" dirty="0">
                <a:solidFill>
                  <a:schemeClr val="bg1"/>
                </a:solidFill>
                <a:cs typeface="Arial" charset="0"/>
              </a:rPr>
              <a:t>Podem ter acesso às informações pessoais:</a:t>
            </a:r>
          </a:p>
          <a:p>
            <a:pPr marL="990600" lvl="1" indent="-431800" algn="just" eaLnBrk="0" hangingPunct="0">
              <a:spcBef>
                <a:spcPts val="1200"/>
              </a:spcBef>
              <a:buClr>
                <a:srgbClr val="006600"/>
              </a:buClr>
              <a:buFont typeface="Wingdings" pitchFamily="2" charset="2"/>
              <a:buChar char="Ø"/>
              <a:defRPr/>
            </a:pPr>
            <a:r>
              <a:rPr lang="pt-BR" sz="2200" kern="0" dirty="0">
                <a:solidFill>
                  <a:schemeClr val="bg1"/>
                </a:solidFill>
                <a:cs typeface="Arial" charset="0"/>
              </a:rPr>
              <a:t>Os agentes públicos legalmente autorizados;</a:t>
            </a:r>
          </a:p>
          <a:p>
            <a:pPr marL="990600" lvl="1" indent="-431800" algn="just" eaLnBrk="0" hangingPunct="0">
              <a:spcBef>
                <a:spcPts val="1200"/>
              </a:spcBef>
              <a:buClr>
                <a:srgbClr val="006600"/>
              </a:buClr>
              <a:buFont typeface="Wingdings" pitchFamily="2" charset="2"/>
              <a:buChar char="Ø"/>
              <a:defRPr/>
            </a:pPr>
            <a:r>
              <a:rPr lang="pt-BR" sz="2200" kern="0" dirty="0">
                <a:solidFill>
                  <a:schemeClr val="bg1"/>
                </a:solidFill>
                <a:cs typeface="Arial" charset="0"/>
              </a:rPr>
              <a:t>A pessoa à qual se referem;</a:t>
            </a:r>
          </a:p>
          <a:p>
            <a:pPr marL="990600" lvl="1" indent="-431800" algn="just" eaLnBrk="0" hangingPunct="0">
              <a:spcBef>
                <a:spcPts val="1200"/>
              </a:spcBef>
              <a:buClr>
                <a:srgbClr val="006600"/>
              </a:buClr>
              <a:buFont typeface="Wingdings" pitchFamily="2" charset="2"/>
              <a:buChar char="Ø"/>
              <a:defRPr/>
            </a:pPr>
            <a:r>
              <a:rPr lang="pt-BR" sz="2200" kern="0" dirty="0">
                <a:solidFill>
                  <a:schemeClr val="bg1"/>
                </a:solidFill>
                <a:cs typeface="Arial" charset="0"/>
              </a:rPr>
              <a:t>Terceiros, mediante consentimento expresso da pessoa à qual se referem; e</a:t>
            </a:r>
          </a:p>
          <a:p>
            <a:pPr marL="990600" lvl="1" indent="-431800" algn="just" eaLnBrk="0" hangingPunct="0">
              <a:spcBef>
                <a:spcPts val="1200"/>
              </a:spcBef>
              <a:buClr>
                <a:srgbClr val="006600"/>
              </a:buClr>
              <a:buFont typeface="Wingdings" pitchFamily="2" charset="2"/>
              <a:buChar char="Ø"/>
              <a:defRPr/>
            </a:pPr>
            <a:r>
              <a:rPr lang="pt-BR" sz="2200" kern="0" dirty="0">
                <a:solidFill>
                  <a:schemeClr val="bg1"/>
                </a:solidFill>
                <a:cs typeface="Arial" charset="0"/>
              </a:rPr>
              <a:t>Independentemente de consentimento, para as finalidades previstas no art. 31, § 3º da Lei nº 12.527/11.</a:t>
            </a:r>
          </a:p>
        </p:txBody>
      </p:sp>
    </p:spTree>
    <p:extLst>
      <p:ext uri="{BB962C8B-B14F-4D97-AF65-F5344CB8AC3E}">
        <p14:creationId xmlns:p14="http://schemas.microsoft.com/office/powerpoint/2010/main" val="328949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A157DAB2-02D3-41B4-BD32-E0B1F9BA78E4}"/>
              </a:ext>
            </a:extLst>
          </p:cNvPr>
          <p:cNvGraphicFramePr>
            <a:graphicFrameLocks noGrp="1"/>
          </p:cNvGraphicFramePr>
          <p:nvPr>
            <p:extLst>
              <p:ext uri="{D42A27DB-BD31-4B8C-83A1-F6EECF244321}">
                <p14:modId xmlns:p14="http://schemas.microsoft.com/office/powerpoint/2010/main" val="3826813272"/>
              </p:ext>
            </p:extLst>
          </p:nvPr>
        </p:nvGraphicFramePr>
        <p:xfrm>
          <a:off x="285226" y="250027"/>
          <a:ext cx="11509692" cy="6357945"/>
        </p:xfrm>
        <a:graphic>
          <a:graphicData uri="http://schemas.openxmlformats.org/drawingml/2006/table">
            <a:tbl>
              <a:tblPr firstRow="1" bandRow="1">
                <a:tableStyleId>{21E4AEA4-8DFA-4A89-87EB-49C32662AFE0}</a:tableStyleId>
              </a:tblPr>
              <a:tblGrid>
                <a:gridCol w="406116">
                  <a:extLst>
                    <a:ext uri="{9D8B030D-6E8A-4147-A177-3AD203B41FA5}">
                      <a16:colId xmlns:a16="http://schemas.microsoft.com/office/drawing/2014/main" val="20000"/>
                    </a:ext>
                  </a:extLst>
                </a:gridCol>
                <a:gridCol w="4516821">
                  <a:extLst>
                    <a:ext uri="{9D8B030D-6E8A-4147-A177-3AD203B41FA5}">
                      <a16:colId xmlns:a16="http://schemas.microsoft.com/office/drawing/2014/main" val="20001"/>
                    </a:ext>
                  </a:extLst>
                </a:gridCol>
                <a:gridCol w="411362">
                  <a:extLst>
                    <a:ext uri="{9D8B030D-6E8A-4147-A177-3AD203B41FA5}">
                      <a16:colId xmlns:a16="http://schemas.microsoft.com/office/drawing/2014/main" val="20002"/>
                    </a:ext>
                  </a:extLst>
                </a:gridCol>
                <a:gridCol w="411362">
                  <a:extLst>
                    <a:ext uri="{9D8B030D-6E8A-4147-A177-3AD203B41FA5}">
                      <a16:colId xmlns:a16="http://schemas.microsoft.com/office/drawing/2014/main" val="20003"/>
                    </a:ext>
                  </a:extLst>
                </a:gridCol>
                <a:gridCol w="411362">
                  <a:extLst>
                    <a:ext uri="{9D8B030D-6E8A-4147-A177-3AD203B41FA5}">
                      <a16:colId xmlns:a16="http://schemas.microsoft.com/office/drawing/2014/main" val="20004"/>
                    </a:ext>
                  </a:extLst>
                </a:gridCol>
                <a:gridCol w="411362">
                  <a:extLst>
                    <a:ext uri="{9D8B030D-6E8A-4147-A177-3AD203B41FA5}">
                      <a16:colId xmlns:a16="http://schemas.microsoft.com/office/drawing/2014/main" val="20005"/>
                    </a:ext>
                  </a:extLst>
                </a:gridCol>
                <a:gridCol w="411362">
                  <a:extLst>
                    <a:ext uri="{9D8B030D-6E8A-4147-A177-3AD203B41FA5}">
                      <a16:colId xmlns:a16="http://schemas.microsoft.com/office/drawing/2014/main" val="20006"/>
                    </a:ext>
                  </a:extLst>
                </a:gridCol>
                <a:gridCol w="411362">
                  <a:extLst>
                    <a:ext uri="{9D8B030D-6E8A-4147-A177-3AD203B41FA5}">
                      <a16:colId xmlns:a16="http://schemas.microsoft.com/office/drawing/2014/main" val="20007"/>
                    </a:ext>
                  </a:extLst>
                </a:gridCol>
                <a:gridCol w="411362">
                  <a:extLst>
                    <a:ext uri="{9D8B030D-6E8A-4147-A177-3AD203B41FA5}">
                      <a16:colId xmlns:a16="http://schemas.microsoft.com/office/drawing/2014/main" val="20008"/>
                    </a:ext>
                  </a:extLst>
                </a:gridCol>
                <a:gridCol w="411362">
                  <a:extLst>
                    <a:ext uri="{9D8B030D-6E8A-4147-A177-3AD203B41FA5}">
                      <a16:colId xmlns:a16="http://schemas.microsoft.com/office/drawing/2014/main" val="20009"/>
                    </a:ext>
                  </a:extLst>
                </a:gridCol>
                <a:gridCol w="411362">
                  <a:extLst>
                    <a:ext uri="{9D8B030D-6E8A-4147-A177-3AD203B41FA5}">
                      <a16:colId xmlns:a16="http://schemas.microsoft.com/office/drawing/2014/main" val="20010"/>
                    </a:ext>
                  </a:extLst>
                </a:gridCol>
                <a:gridCol w="411362">
                  <a:extLst>
                    <a:ext uri="{9D8B030D-6E8A-4147-A177-3AD203B41FA5}">
                      <a16:colId xmlns:a16="http://schemas.microsoft.com/office/drawing/2014/main" val="20011"/>
                    </a:ext>
                  </a:extLst>
                </a:gridCol>
                <a:gridCol w="411363">
                  <a:extLst>
                    <a:ext uri="{9D8B030D-6E8A-4147-A177-3AD203B41FA5}">
                      <a16:colId xmlns:a16="http://schemas.microsoft.com/office/drawing/2014/main" val="20012"/>
                    </a:ext>
                  </a:extLst>
                </a:gridCol>
                <a:gridCol w="411362">
                  <a:extLst>
                    <a:ext uri="{9D8B030D-6E8A-4147-A177-3AD203B41FA5}">
                      <a16:colId xmlns:a16="http://schemas.microsoft.com/office/drawing/2014/main" val="20013"/>
                    </a:ext>
                  </a:extLst>
                </a:gridCol>
                <a:gridCol w="411362">
                  <a:extLst>
                    <a:ext uri="{9D8B030D-6E8A-4147-A177-3AD203B41FA5}">
                      <a16:colId xmlns:a16="http://schemas.microsoft.com/office/drawing/2014/main" val="20014"/>
                    </a:ext>
                  </a:extLst>
                </a:gridCol>
                <a:gridCol w="411362">
                  <a:extLst>
                    <a:ext uri="{9D8B030D-6E8A-4147-A177-3AD203B41FA5}">
                      <a16:colId xmlns:a16="http://schemas.microsoft.com/office/drawing/2014/main" val="20015"/>
                    </a:ext>
                  </a:extLst>
                </a:gridCol>
                <a:gridCol w="411362">
                  <a:extLst>
                    <a:ext uri="{9D8B030D-6E8A-4147-A177-3AD203B41FA5}">
                      <a16:colId xmlns:a16="http://schemas.microsoft.com/office/drawing/2014/main" val="20016"/>
                    </a:ext>
                  </a:extLst>
                </a:gridCol>
                <a:gridCol w="416324">
                  <a:extLst>
                    <a:ext uri="{9D8B030D-6E8A-4147-A177-3AD203B41FA5}">
                      <a16:colId xmlns:a16="http://schemas.microsoft.com/office/drawing/2014/main" val="20017"/>
                    </a:ext>
                  </a:extLst>
                </a:gridCol>
              </a:tblGrid>
              <a:tr h="423863">
                <a:tc rowSpan="2">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rowSpan="2">
                  <a:txBody>
                    <a:bodyPr/>
                    <a:lstStyle/>
                    <a:p>
                      <a:pPr algn="ctr" fontAlgn="ctr"/>
                      <a:r>
                        <a:rPr lang="pt-BR" sz="1600" u="none" strike="noStrike" dirty="0">
                          <a:solidFill>
                            <a:schemeClr val="bg1"/>
                          </a:solidFill>
                          <a:latin typeface="Arial" pitchFamily="34" charset="0"/>
                          <a:cs typeface="Arial" pitchFamily="34" charset="0"/>
                        </a:rPr>
                        <a:t>Ação</a:t>
                      </a: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gridSpan="4">
                  <a:txBody>
                    <a:bodyPr/>
                    <a:lstStyle/>
                    <a:p>
                      <a:pPr algn="ctr" fontAlgn="ctr"/>
                      <a:r>
                        <a:rPr lang="pt-BR" sz="1600" b="1" i="0" u="none" strike="noStrike" dirty="0">
                          <a:solidFill>
                            <a:schemeClr val="bg1"/>
                          </a:solidFill>
                          <a:latin typeface="Arial" pitchFamily="34" charset="0"/>
                          <a:cs typeface="Arial" pitchFamily="34" charset="0"/>
                        </a:rPr>
                        <a:t>MÊS 1</a:t>
                      </a:r>
                    </a:p>
                  </a:txBody>
                  <a:tcPr marL="36000" marR="36000" marT="90005" marB="90005" anchor="ctr" anchorCtr="1">
                    <a:solidFill>
                      <a:srgbClr val="008000"/>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5">
                  <a:txBody>
                    <a:bodyPr/>
                    <a:lstStyle/>
                    <a:p>
                      <a:pPr algn="ctr" fontAlgn="ctr"/>
                      <a:r>
                        <a:rPr lang="pt-BR" sz="1600" u="none" strike="noStrike" dirty="0">
                          <a:solidFill>
                            <a:schemeClr val="bg1"/>
                          </a:solidFill>
                          <a:latin typeface="Arial" pitchFamily="34" charset="0"/>
                          <a:cs typeface="Arial" pitchFamily="34" charset="0"/>
                        </a:rPr>
                        <a:t>MÊS 2</a:t>
                      </a: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gn="ctr" fontAlgn="ctr"/>
                      <a:endParaRPr lang="pt-BR" sz="1600" b="1" i="0" u="none" strike="noStrike" dirty="0">
                        <a:solidFill>
                          <a:schemeClr val="bg1"/>
                        </a:solidFill>
                        <a:latin typeface="Arial"/>
                      </a:endParaRPr>
                    </a:p>
                  </a:txBody>
                  <a:tcPr marL="36000" marR="36000" marT="72000" marB="72000" anchor="ctr" anchorCtr="1">
                    <a:solidFill>
                      <a:srgbClr val="0070C0"/>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600" u="none" strike="noStrike" dirty="0">
                          <a:solidFill>
                            <a:schemeClr val="bg1"/>
                          </a:solidFill>
                          <a:latin typeface="Arial" pitchFamily="34" charset="0"/>
                          <a:cs typeface="Arial" pitchFamily="34" charset="0"/>
                        </a:rPr>
                        <a:t>MÊS 3</a:t>
                      </a: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ctr" fontAlgn="ctr"/>
                      <a:r>
                        <a:rPr lang="pt-BR" sz="1600" u="none" strike="noStrike" dirty="0">
                          <a:solidFill>
                            <a:schemeClr val="bg1"/>
                          </a:solidFill>
                          <a:latin typeface="Arial" pitchFamily="34" charset="0"/>
                          <a:cs typeface="Arial" pitchFamily="34" charset="0"/>
                        </a:rPr>
                        <a:t>MÊS 4</a:t>
                      </a: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423863">
                <a:tc vMerge="1">
                  <a:txBody>
                    <a:bodyPr/>
                    <a:lstStyle/>
                    <a:p>
                      <a:endParaRPr lang="pt-BR"/>
                    </a:p>
                  </a:txBody>
                  <a:tcPr/>
                </a:tc>
                <a:tc vMerge="1">
                  <a:txBody>
                    <a:bodyPr/>
                    <a:lstStyle/>
                    <a:p>
                      <a:endParaRPr lang="pt-BR"/>
                    </a:p>
                  </a:txBody>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ctr" fontAlgn="ctr"/>
                      <a:endParaRPr lang="pt-BR" sz="1600" b="1" i="0" u="none" strike="noStrike" dirty="0">
                        <a:solidFill>
                          <a:schemeClr val="tx1"/>
                        </a:solidFill>
                        <a:latin typeface="Arial" pitchFamily="34" charset="0"/>
                        <a:cs typeface="Arial" pitchFamily="34" charset="0"/>
                      </a:endParaRPr>
                    </a:p>
                  </a:txBody>
                  <a:tcPr marL="36000" marR="36000" marT="90005" marB="90005" anchor="ctr" anchorCtr="1">
                    <a:solidFill>
                      <a:srgbClr val="FFFF00"/>
                    </a:solidFill>
                  </a:tcPr>
                </a:tc>
                <a:extLst>
                  <a:ext uri="{0D108BD9-81ED-4DB2-BD59-A6C34878D82A}">
                    <a16:rowId xmlns:a16="http://schemas.microsoft.com/office/drawing/2014/main" val="10001"/>
                  </a:ext>
                </a:extLst>
              </a:tr>
              <a:tr h="423863">
                <a:tc rowSpan="4">
                  <a:txBody>
                    <a:bodyPr/>
                    <a:lstStyle/>
                    <a:p>
                      <a:pPr algn="ctr"/>
                      <a:r>
                        <a:rPr lang="pt-BR" sz="1600" dirty="0">
                          <a:solidFill>
                            <a:schemeClr val="bg1"/>
                          </a:solidFill>
                          <a:latin typeface="Arial" pitchFamily="34" charset="0"/>
                          <a:cs typeface="Arial" pitchFamily="34" charset="0"/>
                        </a:rPr>
                        <a:t>1</a:t>
                      </a:r>
                      <a:endParaRPr lang="pt-BR" sz="1600" b="1"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l" fontAlgn="ctr"/>
                      <a:r>
                        <a:rPr lang="pt-BR" sz="1600" u="none" strike="noStrike" dirty="0">
                          <a:latin typeface="Arial" pitchFamily="34" charset="0"/>
                          <a:cs typeface="Arial" pitchFamily="34" charset="0"/>
                        </a:rPr>
                        <a:t>Levantar e organizar informações</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extLst>
                  <a:ext uri="{0D108BD9-81ED-4DB2-BD59-A6C34878D82A}">
                    <a16:rowId xmlns:a16="http://schemas.microsoft.com/office/drawing/2014/main" val="10002"/>
                  </a:ext>
                </a:extLst>
              </a:tr>
              <a:tr h="423863">
                <a:tc vMerge="1">
                  <a:txBody>
                    <a:bodyPr/>
                    <a:lstStyle/>
                    <a:p>
                      <a:pPr algn="ctr"/>
                      <a:endParaRPr lang="pt-BR" sz="1600" dirty="0">
                        <a:latin typeface="Arial" pitchFamily="34" charset="0"/>
                        <a:cs typeface="Arial" pitchFamily="34" charset="0"/>
                      </a:endParaRPr>
                    </a:p>
                  </a:txBody>
                  <a:tcPr marL="36000" marR="36000" marT="36000" marB="36000" anchor="ctr" anchorCtr="1">
                    <a:solidFill>
                      <a:schemeClr val="bg1"/>
                    </a:solidFill>
                  </a:tcPr>
                </a:tc>
                <a:tc>
                  <a:txBody>
                    <a:bodyPr/>
                    <a:lstStyle/>
                    <a:p>
                      <a:pPr algn="l" fontAlgn="ctr"/>
                      <a:r>
                        <a:rPr lang="pt-BR" sz="1600" u="none" strike="noStrike" dirty="0">
                          <a:latin typeface="Arial" pitchFamily="34" charset="0"/>
                          <a:cs typeface="Arial" pitchFamily="34" charset="0"/>
                        </a:rPr>
                        <a:t>Abastecer site padronizado</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extLst>
                  <a:ext uri="{0D108BD9-81ED-4DB2-BD59-A6C34878D82A}">
                    <a16:rowId xmlns:a16="http://schemas.microsoft.com/office/drawing/2014/main" val="10003"/>
                  </a:ext>
                </a:extLst>
              </a:tr>
              <a:tr h="423863">
                <a:tc vMerge="1">
                  <a:txBody>
                    <a:bodyPr/>
                    <a:lstStyle/>
                    <a:p>
                      <a:pPr algn="ctr"/>
                      <a:endParaRPr lang="pt-BR" sz="1600" dirty="0">
                        <a:latin typeface="Arial" pitchFamily="34" charset="0"/>
                        <a:cs typeface="Arial" pitchFamily="34" charset="0"/>
                      </a:endParaRPr>
                    </a:p>
                  </a:txBody>
                  <a:tcPr marL="36000" marR="36000" marT="36000" marB="36000" anchor="ctr" anchorCtr="1">
                    <a:solidFill>
                      <a:schemeClr val="bg1"/>
                    </a:solidFill>
                  </a:tcPr>
                </a:tc>
                <a:tc>
                  <a:txBody>
                    <a:bodyPr/>
                    <a:lstStyle/>
                    <a:p>
                      <a:pPr algn="l" fontAlgn="ctr"/>
                      <a:r>
                        <a:rPr lang="pt-BR" sz="1600" u="none" strike="noStrike" dirty="0">
                          <a:latin typeface="Arial" pitchFamily="34" charset="0"/>
                          <a:cs typeface="Arial" pitchFamily="34" charset="0"/>
                        </a:rPr>
                        <a:t>Validar site e conteúdo</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extLst>
                  <a:ext uri="{0D108BD9-81ED-4DB2-BD59-A6C34878D82A}">
                    <a16:rowId xmlns:a16="http://schemas.microsoft.com/office/drawing/2014/main" val="10004"/>
                  </a:ext>
                </a:extLst>
              </a:tr>
              <a:tr h="423863">
                <a:tc vMerge="1">
                  <a:txBody>
                    <a:bodyPr/>
                    <a:lstStyle/>
                    <a:p>
                      <a:pPr algn="ctr"/>
                      <a:endParaRPr lang="pt-BR" sz="1600" dirty="0">
                        <a:latin typeface="Arial" pitchFamily="34" charset="0"/>
                        <a:cs typeface="Arial" pitchFamily="34" charset="0"/>
                      </a:endParaRPr>
                    </a:p>
                  </a:txBody>
                  <a:tcPr marL="36000" marR="36000" marT="36000" marB="36000" anchor="ctr" anchorCtr="1">
                    <a:solidFill>
                      <a:schemeClr val="bg1"/>
                    </a:solidFill>
                  </a:tcPr>
                </a:tc>
                <a:tc>
                  <a:txBody>
                    <a:bodyPr/>
                    <a:lstStyle/>
                    <a:p>
                      <a:pPr algn="l" fontAlgn="ctr"/>
                      <a:r>
                        <a:rPr lang="pt-BR" sz="1600" u="none" strike="noStrike" dirty="0">
                          <a:latin typeface="Arial" pitchFamily="34" charset="0"/>
                          <a:cs typeface="Arial" pitchFamily="34" charset="0"/>
                        </a:rPr>
                        <a:t>Publicar site na internet</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pPr algn="ctr"/>
                      <a:endParaRPr lang="pt-BR" sz="1600" dirty="0">
                        <a:latin typeface="Arial" pitchFamily="34" charset="0"/>
                        <a:cs typeface="Arial" pitchFamily="34" charset="0"/>
                      </a:endParaRPr>
                    </a:p>
                  </a:txBody>
                  <a:tcPr marL="36000" marR="36000" marT="90005" marB="90005" anchor="ctr" anchorCtr="1">
                    <a:solidFill>
                      <a:srgbClr val="DAFFCD"/>
                    </a:solidFill>
                  </a:tcPr>
                </a:tc>
                <a:extLst>
                  <a:ext uri="{0D108BD9-81ED-4DB2-BD59-A6C34878D82A}">
                    <a16:rowId xmlns:a16="http://schemas.microsoft.com/office/drawing/2014/main" val="10005"/>
                  </a:ext>
                </a:extLst>
              </a:tr>
              <a:tr h="423863">
                <a:tc rowSpan="5">
                  <a:txBody>
                    <a:bodyPr/>
                    <a:lstStyle/>
                    <a:p>
                      <a:r>
                        <a:rPr lang="pt-BR" sz="1600" dirty="0">
                          <a:solidFill>
                            <a:schemeClr val="bg1"/>
                          </a:solidFill>
                          <a:latin typeface="Arial" pitchFamily="34" charset="0"/>
                          <a:cs typeface="Arial" pitchFamily="34" charset="0"/>
                        </a:rPr>
                        <a:t>2</a:t>
                      </a:r>
                      <a:endParaRPr lang="pt-BR" sz="1600" b="1"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l" fontAlgn="ctr"/>
                      <a:r>
                        <a:rPr lang="pt-BR" sz="1600" u="none" strike="noStrike" dirty="0">
                          <a:latin typeface="Arial" pitchFamily="34" charset="0"/>
                          <a:cs typeface="Arial" pitchFamily="34" charset="0"/>
                        </a:rPr>
                        <a:t>Elaborar fluxo interno de tramitação</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extLst>
                  <a:ext uri="{0D108BD9-81ED-4DB2-BD59-A6C34878D82A}">
                    <a16:rowId xmlns:a16="http://schemas.microsoft.com/office/drawing/2014/main" val="10006"/>
                  </a:ext>
                </a:extLst>
              </a:tr>
              <a:tr h="423863">
                <a:tc vMerge="1">
                  <a:txBody>
                    <a:bodyPr/>
                    <a:lstStyle/>
                    <a:p>
                      <a:endParaRPr lang="pt-BR" sz="1600" dirty="0">
                        <a:latin typeface="Arial" pitchFamily="34" charset="0"/>
                        <a:cs typeface="Arial" pitchFamily="34" charset="0"/>
                      </a:endParaRPr>
                    </a:p>
                  </a:txBody>
                  <a:tcPr>
                    <a:solidFill>
                      <a:schemeClr val="bg1"/>
                    </a:solidFill>
                  </a:tcPr>
                </a:tc>
                <a:tc>
                  <a:txBody>
                    <a:bodyPr/>
                    <a:lstStyle/>
                    <a:p>
                      <a:pPr algn="l" fontAlgn="ctr"/>
                      <a:r>
                        <a:rPr lang="pt-BR" sz="1600" u="none" strike="noStrike" dirty="0">
                          <a:latin typeface="Arial" pitchFamily="34" charset="0"/>
                          <a:cs typeface="Arial" pitchFamily="34" charset="0"/>
                        </a:rPr>
                        <a:t>Selecionar servidores para o SIC</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extLst>
                  <a:ext uri="{0D108BD9-81ED-4DB2-BD59-A6C34878D82A}">
                    <a16:rowId xmlns:a16="http://schemas.microsoft.com/office/drawing/2014/main" val="10007"/>
                  </a:ext>
                </a:extLst>
              </a:tr>
              <a:tr h="423863">
                <a:tc vMerge="1">
                  <a:txBody>
                    <a:bodyPr/>
                    <a:lstStyle/>
                    <a:p>
                      <a:endParaRPr lang="pt-BR" sz="1600" dirty="0">
                        <a:latin typeface="Arial" pitchFamily="34" charset="0"/>
                        <a:cs typeface="Arial" pitchFamily="34" charset="0"/>
                      </a:endParaRPr>
                    </a:p>
                  </a:txBody>
                  <a:tcPr>
                    <a:solidFill>
                      <a:schemeClr val="bg1"/>
                    </a:solidFill>
                  </a:tcPr>
                </a:tc>
                <a:tc>
                  <a:txBody>
                    <a:bodyPr/>
                    <a:lstStyle/>
                    <a:p>
                      <a:pPr algn="l" fontAlgn="ctr"/>
                      <a:r>
                        <a:rPr lang="pt-BR" sz="1600" u="none" strike="noStrike" dirty="0">
                          <a:latin typeface="Arial" pitchFamily="34" charset="0"/>
                          <a:cs typeface="Arial" pitchFamily="34" charset="0"/>
                        </a:rPr>
                        <a:t>Treinar os servidores do SIC</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extLst>
                  <a:ext uri="{0D108BD9-81ED-4DB2-BD59-A6C34878D82A}">
                    <a16:rowId xmlns:a16="http://schemas.microsoft.com/office/drawing/2014/main" val="10008"/>
                  </a:ext>
                </a:extLst>
              </a:tr>
              <a:tr h="423863">
                <a:tc vMerge="1">
                  <a:txBody>
                    <a:bodyPr/>
                    <a:lstStyle/>
                    <a:p>
                      <a:endParaRPr lang="pt-BR" sz="1600" dirty="0">
                        <a:latin typeface="Arial" pitchFamily="34" charset="0"/>
                        <a:cs typeface="Arial" pitchFamily="34" charset="0"/>
                      </a:endParaRPr>
                    </a:p>
                  </a:txBody>
                  <a:tcPr>
                    <a:solidFill>
                      <a:schemeClr val="bg1"/>
                    </a:solidFill>
                  </a:tcPr>
                </a:tc>
                <a:tc>
                  <a:txBody>
                    <a:bodyPr/>
                    <a:lstStyle/>
                    <a:p>
                      <a:pPr algn="l" fontAlgn="ctr"/>
                      <a:r>
                        <a:rPr lang="pt-BR" sz="1600" u="none" strike="noStrike" dirty="0">
                          <a:latin typeface="Arial" pitchFamily="34" charset="0"/>
                          <a:cs typeface="Arial" pitchFamily="34" charset="0"/>
                        </a:rPr>
                        <a:t>Disponibilizar infraestrutura do SIC</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extLst>
                  <a:ext uri="{0D108BD9-81ED-4DB2-BD59-A6C34878D82A}">
                    <a16:rowId xmlns:a16="http://schemas.microsoft.com/office/drawing/2014/main" val="10009"/>
                  </a:ext>
                </a:extLst>
              </a:tr>
              <a:tr h="423863">
                <a:tc vMerge="1">
                  <a:txBody>
                    <a:bodyPr/>
                    <a:lstStyle/>
                    <a:p>
                      <a:endParaRPr lang="pt-BR" sz="1600" dirty="0">
                        <a:latin typeface="Arial" pitchFamily="34" charset="0"/>
                        <a:cs typeface="Arial" pitchFamily="34" charset="0"/>
                      </a:endParaRPr>
                    </a:p>
                  </a:txBody>
                  <a:tcPr>
                    <a:solidFill>
                      <a:schemeClr val="bg1"/>
                    </a:solidFill>
                  </a:tcPr>
                </a:tc>
                <a:tc>
                  <a:txBody>
                    <a:bodyPr/>
                    <a:lstStyle/>
                    <a:p>
                      <a:pPr algn="l" fontAlgn="ctr"/>
                      <a:r>
                        <a:rPr lang="pt-BR" sz="1600" u="none" strike="noStrike" dirty="0">
                          <a:latin typeface="Arial" pitchFamily="34" charset="0"/>
                          <a:cs typeface="Arial" pitchFamily="34" charset="0"/>
                        </a:rPr>
                        <a:t>Inaugurar o SIC</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extLst>
                  <a:ext uri="{0D108BD9-81ED-4DB2-BD59-A6C34878D82A}">
                    <a16:rowId xmlns:a16="http://schemas.microsoft.com/office/drawing/2014/main" val="10010"/>
                  </a:ext>
                </a:extLst>
              </a:tr>
              <a:tr h="423863">
                <a:tc rowSpan="2">
                  <a:txBody>
                    <a:bodyPr/>
                    <a:lstStyle/>
                    <a:p>
                      <a:r>
                        <a:rPr lang="pt-BR" sz="1600" dirty="0">
                          <a:solidFill>
                            <a:schemeClr val="bg1"/>
                          </a:solidFill>
                          <a:latin typeface="Arial" pitchFamily="34" charset="0"/>
                          <a:cs typeface="Arial" pitchFamily="34" charset="0"/>
                        </a:rPr>
                        <a:t>3</a:t>
                      </a:r>
                      <a:endParaRPr lang="pt-BR" sz="1600" b="1"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l" fontAlgn="ctr"/>
                      <a:r>
                        <a:rPr lang="pt-BR" sz="1600" u="none" strike="noStrike" dirty="0">
                          <a:latin typeface="Arial" pitchFamily="34" charset="0"/>
                          <a:cs typeface="Arial" pitchFamily="34" charset="0"/>
                        </a:rPr>
                        <a:t>Indicar autoridade responsável</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extLst>
                  <a:ext uri="{0D108BD9-81ED-4DB2-BD59-A6C34878D82A}">
                    <a16:rowId xmlns:a16="http://schemas.microsoft.com/office/drawing/2014/main" val="10011"/>
                  </a:ext>
                </a:extLst>
              </a:tr>
              <a:tr h="423863">
                <a:tc vMerge="1">
                  <a:txBody>
                    <a:bodyPr/>
                    <a:lstStyle/>
                    <a:p>
                      <a:endParaRPr lang="pt-BR" sz="1600" dirty="0">
                        <a:latin typeface="Arial" pitchFamily="34" charset="0"/>
                        <a:cs typeface="Arial" pitchFamily="34" charset="0"/>
                      </a:endParaRPr>
                    </a:p>
                  </a:txBody>
                  <a:tcPr>
                    <a:solidFill>
                      <a:schemeClr val="bg1"/>
                    </a:solidFill>
                  </a:tcPr>
                </a:tc>
                <a:tc>
                  <a:txBody>
                    <a:bodyPr/>
                    <a:lstStyle/>
                    <a:p>
                      <a:pPr algn="l" fontAlgn="ctr"/>
                      <a:r>
                        <a:rPr lang="pt-BR" sz="1600" u="none" strike="noStrike" dirty="0">
                          <a:latin typeface="Arial" pitchFamily="34" charset="0"/>
                          <a:cs typeface="Arial" pitchFamily="34" charset="0"/>
                        </a:rPr>
                        <a:t>Criar GT</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extLst>
                  <a:ext uri="{0D108BD9-81ED-4DB2-BD59-A6C34878D82A}">
                    <a16:rowId xmlns:a16="http://schemas.microsoft.com/office/drawing/2014/main" val="10012"/>
                  </a:ext>
                </a:extLst>
              </a:tr>
              <a:tr h="423863">
                <a:tc rowSpan="2">
                  <a:txBody>
                    <a:bodyPr/>
                    <a:lstStyle/>
                    <a:p>
                      <a:r>
                        <a:rPr lang="pt-BR" sz="1600" dirty="0">
                          <a:solidFill>
                            <a:schemeClr val="bg1"/>
                          </a:solidFill>
                          <a:latin typeface="Arial" pitchFamily="34" charset="0"/>
                          <a:cs typeface="Arial" pitchFamily="34" charset="0"/>
                        </a:rPr>
                        <a:t>4</a:t>
                      </a:r>
                      <a:endParaRPr lang="pt-BR" sz="1600" b="1" dirty="0">
                        <a:solidFill>
                          <a:schemeClr val="bg1"/>
                        </a:solidFill>
                        <a:latin typeface="Arial" pitchFamily="34" charset="0"/>
                        <a:cs typeface="Arial" pitchFamily="34" charset="0"/>
                      </a:endParaRPr>
                    </a:p>
                  </a:txBody>
                  <a:tcPr marL="36000" marR="36000" marT="90005" marB="90005" anchor="ctr" anchorCtr="1">
                    <a:solidFill>
                      <a:srgbClr val="008000"/>
                    </a:solidFill>
                  </a:tcPr>
                </a:tc>
                <a:tc>
                  <a:txBody>
                    <a:bodyPr/>
                    <a:lstStyle/>
                    <a:p>
                      <a:pPr algn="l" fontAlgn="ctr"/>
                      <a:r>
                        <a:rPr lang="pt-BR" sz="1600" u="none" strike="noStrike" dirty="0">
                          <a:latin typeface="Arial" pitchFamily="34" charset="0"/>
                          <a:cs typeface="Arial" pitchFamily="34" charset="0"/>
                        </a:rPr>
                        <a:t>Identificar infos. mais demandadas</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tc>
                  <a:txBody>
                    <a:bodyPr/>
                    <a:lstStyle/>
                    <a:p>
                      <a:endParaRPr lang="pt-BR" sz="1600" dirty="0">
                        <a:latin typeface="Arial" pitchFamily="34" charset="0"/>
                        <a:cs typeface="Arial" pitchFamily="34" charset="0"/>
                      </a:endParaRPr>
                    </a:p>
                  </a:txBody>
                  <a:tcPr marL="36000" marR="36000" marT="90005" marB="90005" anchor="ctr" anchorCtr="1">
                    <a:solidFill>
                      <a:srgbClr val="DAFFCD"/>
                    </a:solidFill>
                  </a:tcPr>
                </a:tc>
                <a:extLst>
                  <a:ext uri="{0D108BD9-81ED-4DB2-BD59-A6C34878D82A}">
                    <a16:rowId xmlns:a16="http://schemas.microsoft.com/office/drawing/2014/main" val="10013"/>
                  </a:ext>
                </a:extLst>
              </a:tr>
              <a:tr h="423863">
                <a:tc vMerge="1">
                  <a:txBody>
                    <a:bodyPr/>
                    <a:lstStyle/>
                    <a:p>
                      <a:endParaRPr lang="pt-BR" sz="1600" dirty="0">
                        <a:latin typeface="Arial" pitchFamily="34" charset="0"/>
                        <a:cs typeface="Arial" pitchFamily="34" charset="0"/>
                      </a:endParaRPr>
                    </a:p>
                  </a:txBody>
                  <a:tcPr>
                    <a:solidFill>
                      <a:schemeClr val="bg1"/>
                    </a:solidFill>
                  </a:tcPr>
                </a:tc>
                <a:tc>
                  <a:txBody>
                    <a:bodyPr/>
                    <a:lstStyle/>
                    <a:p>
                      <a:pPr algn="l" fontAlgn="ctr"/>
                      <a:r>
                        <a:rPr lang="pt-BR" sz="1600" u="none" strike="noStrike" dirty="0">
                          <a:latin typeface="Arial" pitchFamily="34" charset="0"/>
                          <a:cs typeface="Arial" pitchFamily="34" charset="0"/>
                        </a:rPr>
                        <a:t>Revisar informações sigilosas</a:t>
                      </a:r>
                      <a:endParaRPr lang="pt-BR" sz="1600" b="0" i="0" u="none" strike="noStrike" dirty="0">
                        <a:solidFill>
                          <a:srgbClr val="000000"/>
                        </a:solidFill>
                        <a:latin typeface="Arial" pitchFamily="34" charset="0"/>
                        <a:cs typeface="Arial" pitchFamily="34" charset="0"/>
                      </a:endParaRPr>
                    </a:p>
                  </a:txBody>
                  <a:tcPr marL="36000" marR="36000" marT="90005" marB="90005" anchor="ctr">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tc>
                  <a:txBody>
                    <a:bodyPr/>
                    <a:lstStyle/>
                    <a:p>
                      <a:endParaRPr lang="pt-BR" sz="1600" dirty="0">
                        <a:latin typeface="Arial" pitchFamily="34" charset="0"/>
                        <a:cs typeface="Arial" pitchFamily="34" charset="0"/>
                      </a:endParaRPr>
                    </a:p>
                  </a:txBody>
                  <a:tcPr marL="36000" marR="36000" marT="90005" marB="90005" anchor="ctr" anchorCtr="1">
                    <a:solidFill>
                      <a:schemeClr val="bg1">
                        <a:lumMod val="9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4818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Man and Woman Looking at Laptop Computers">
            <a:extLst>
              <a:ext uri="{FF2B5EF4-FFF2-40B4-BE49-F238E27FC236}">
                <a16:creationId xmlns:a16="http://schemas.microsoft.com/office/drawing/2014/main" id="{B1F0FB7F-505C-4FBA-94D0-8C862CDA4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46" b="5106"/>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80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237508" y="3049396"/>
            <a:ext cx="8110846" cy="1317754"/>
          </a:xfrm>
        </p:spPr>
        <p:txBody>
          <a:bodyPr>
            <a:normAutofit/>
          </a:bodyPr>
          <a:lstStyle/>
          <a:p>
            <a:pPr algn="l"/>
            <a:r>
              <a:rPr lang="pt-BR" sz="7200" b="1" dirty="0">
                <a:solidFill>
                  <a:schemeClr val="bg1"/>
                </a:solidFill>
                <a:latin typeface="+mn-lt"/>
              </a:rPr>
              <a:t>ATENDENDO A LAI</a:t>
            </a:r>
          </a:p>
        </p:txBody>
      </p:sp>
      <p:pic>
        <p:nvPicPr>
          <p:cNvPr id="14348" name="Picture 12" descr="Imagem relacionada">
            <a:extLst>
              <a:ext uri="{FF2B5EF4-FFF2-40B4-BE49-F238E27FC236}">
                <a16:creationId xmlns:a16="http://schemas.microsoft.com/office/drawing/2014/main" id="{CB7098E2-B281-4DBE-A2B9-405EFD76F294}"/>
              </a:ext>
            </a:extLst>
          </p:cNvPr>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1852" b="97222" l="10000" r="98750">
                        <a14:foregroundMark x1="76146" y1="10185" x2="76146" y2="10185"/>
                        <a14:foregroundMark x1="84271" y1="12963" x2="84271" y2="12963"/>
                        <a14:foregroundMark x1="96042" y1="7778" x2="96042" y2="7778"/>
                        <a14:foregroundMark x1="96667" y1="39259" x2="96667" y2="39259"/>
                        <a14:foregroundMark x1="96458" y1="53704" x2="96458" y2="53704"/>
                        <a14:foregroundMark x1="89063" y1="77407" x2="88750" y2="77963"/>
                        <a14:foregroundMark x1="81563" y1="89630" x2="81563" y2="89630"/>
                        <a14:foregroundMark x1="76250" y1="92778" x2="76250" y2="92778"/>
                        <a14:foregroundMark x1="66875" y1="94259" x2="66875" y2="94259"/>
                        <a14:foregroundMark x1="53438" y1="94259" x2="53438" y2="94259"/>
                        <a14:foregroundMark x1="41250" y1="93889" x2="41250" y2="93889"/>
                        <a14:foregroundMark x1="26771" y1="94630" x2="26771" y2="94630"/>
                        <a14:foregroundMark x1="31771" y1="96296" x2="31771" y2="96296"/>
                        <a14:foregroundMark x1="41563" y1="94259" x2="41563" y2="94259"/>
                        <a14:foregroundMark x1="49375" y1="86852" x2="49375" y2="86852"/>
                        <a14:foregroundMark x1="52083" y1="87037" x2="52083" y2="87037"/>
                        <a14:foregroundMark x1="52083" y1="87037" x2="52083" y2="87037"/>
                        <a14:foregroundMark x1="85104" y1="84074" x2="85104" y2="84074"/>
                        <a14:foregroundMark x1="85521" y1="87222" x2="85521" y2="87222"/>
                        <a14:foregroundMark x1="93542" y1="71852" x2="93542" y2="71852"/>
                        <a14:foregroundMark x1="93958" y1="60185" x2="93958" y2="60185"/>
                        <a14:foregroundMark x1="91771" y1="47593" x2="91771" y2="47593"/>
                        <a14:foregroundMark x1="85104" y1="28519" x2="85104" y2="28519"/>
                        <a14:foregroundMark x1="89583" y1="4444" x2="89583" y2="4444"/>
                        <a14:foregroundMark x1="77604" y1="2037" x2="77604" y2="2037"/>
                        <a14:foregroundMark x1="80729" y1="2407" x2="80729" y2="2407"/>
                        <a14:foregroundMark x1="89271" y1="3889" x2="89271" y2="3889"/>
                        <a14:foregroundMark x1="91563" y1="6667" x2="91563" y2="6667"/>
                        <a14:foregroundMark x1="93229" y1="10741" x2="93229" y2="10741"/>
                        <a14:foregroundMark x1="98854" y1="19259" x2="98854" y2="19259"/>
                        <a14:foregroundMark x1="97292" y1="23704" x2="97188" y2="24630"/>
                        <a14:foregroundMark x1="96667" y1="31667" x2="96667" y2="31667"/>
                        <a14:foregroundMark x1="94896" y1="41481" x2="94583" y2="42963"/>
                        <a14:foregroundMark x1="93229" y1="53333" x2="93229" y2="54630"/>
                        <a14:foregroundMark x1="92708" y1="60370" x2="92396" y2="61296"/>
                        <a14:foregroundMark x1="91458" y1="66481" x2="91146" y2="68519"/>
                        <a14:foregroundMark x1="91042" y1="73333" x2="91458" y2="74259"/>
                        <a14:foregroundMark x1="92396" y1="80000" x2="92396" y2="80926"/>
                        <a14:foregroundMark x1="92396" y1="83333" x2="92396" y2="85000"/>
                        <a14:foregroundMark x1="91042" y1="88704" x2="91042" y2="88704"/>
                        <a14:foregroundMark x1="56146" y1="94630" x2="56146" y2="94630"/>
                        <a14:foregroundMark x1="55000" y1="89074" x2="55000" y2="89074"/>
                        <a14:foregroundMark x1="55104" y1="87963" x2="54479" y2="88333"/>
                        <a14:foregroundMark x1="51667" y1="93148" x2="51667" y2="93148"/>
                        <a14:foregroundMark x1="51563" y1="96296" x2="53438" y2="97222"/>
                        <a14:foregroundMark x1="60729" y1="97222" x2="60729" y2="97222"/>
                        <a14:foregroundMark x1="39583" y1="90185" x2="39583" y2="90185"/>
                        <a14:foregroundMark x1="42188" y1="91852" x2="42188" y2="91852"/>
                        <a14:foregroundMark x1="37292" y1="96111" x2="37292" y2="96111"/>
                        <a14:foregroundMark x1="96771" y1="11296" x2="96771" y2="11296"/>
                      </a14:backgroundRemoval>
                    </a14:imgEffect>
                  </a14:imgLayer>
                </a14:imgProps>
              </a:ext>
              <a:ext uri="{28A0092B-C50C-407E-A947-70E740481C1C}">
                <a14:useLocalDpi xmlns:a14="http://schemas.microsoft.com/office/drawing/2010/main" val="0"/>
              </a:ext>
            </a:extLst>
          </a:blip>
          <a:srcRect/>
          <a:stretch>
            <a:fillRect/>
          </a:stretch>
        </p:blipFill>
        <p:spPr bwMode="auto">
          <a:xfrm>
            <a:off x="5931876" y="0"/>
            <a:ext cx="62601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SISTEMA DE INFORMAÇÃO AO CIDADÃO</a:t>
            </a:r>
          </a:p>
        </p:txBody>
      </p:sp>
      <p:pic>
        <p:nvPicPr>
          <p:cNvPr id="8" name="Imagem 7">
            <a:extLst>
              <a:ext uri="{FF2B5EF4-FFF2-40B4-BE49-F238E27FC236}">
                <a16:creationId xmlns:a16="http://schemas.microsoft.com/office/drawing/2014/main" id="{93B4CF2B-7598-4796-90A1-A7F92CB1EB61}"/>
              </a:ext>
            </a:extLst>
          </p:cNvPr>
          <p:cNvPicPr>
            <a:picLocks noChangeAspect="1"/>
          </p:cNvPicPr>
          <p:nvPr/>
        </p:nvPicPr>
        <p:blipFill>
          <a:blip r:embed="rId2"/>
          <a:stretch>
            <a:fillRect/>
          </a:stretch>
        </p:blipFill>
        <p:spPr>
          <a:xfrm>
            <a:off x="1202641" y="1581059"/>
            <a:ext cx="2311985" cy="4810797"/>
          </a:xfrm>
          <a:prstGeom prst="rect">
            <a:avLst/>
          </a:prstGeom>
        </p:spPr>
      </p:pic>
      <p:sp>
        <p:nvSpPr>
          <p:cNvPr id="25" name="Título 1">
            <a:extLst>
              <a:ext uri="{FF2B5EF4-FFF2-40B4-BE49-F238E27FC236}">
                <a16:creationId xmlns:a16="http://schemas.microsoft.com/office/drawing/2014/main" id="{1BA3356E-51BB-49D7-A84B-CF819DC6AA50}"/>
              </a:ext>
            </a:extLst>
          </p:cNvPr>
          <p:cNvSpPr txBox="1">
            <a:spLocks/>
          </p:cNvSpPr>
          <p:nvPr/>
        </p:nvSpPr>
        <p:spPr>
          <a:xfrm>
            <a:off x="3990109" y="2398852"/>
            <a:ext cx="7540831"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bg1"/>
                </a:solidFill>
                <a:latin typeface="+mn-lt"/>
              </a:rPr>
              <a:t>Uso obrigatório no Governo Federal</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3990109" y="3429000"/>
            <a:ext cx="7540831"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bg1"/>
                </a:solidFill>
                <a:latin typeface="+mn-lt"/>
              </a:rPr>
              <a:t>Canal de solicitações, respostas e recursos</a:t>
            </a:r>
          </a:p>
        </p:txBody>
      </p:sp>
      <p:sp>
        <p:nvSpPr>
          <p:cNvPr id="27" name="Título 1">
            <a:extLst>
              <a:ext uri="{FF2B5EF4-FFF2-40B4-BE49-F238E27FC236}">
                <a16:creationId xmlns:a16="http://schemas.microsoft.com/office/drawing/2014/main" id="{A2165CD8-4FDF-4D05-B310-522D22B67608}"/>
              </a:ext>
            </a:extLst>
          </p:cNvPr>
          <p:cNvSpPr txBox="1">
            <a:spLocks/>
          </p:cNvSpPr>
          <p:nvPr/>
        </p:nvSpPr>
        <p:spPr>
          <a:xfrm>
            <a:off x="3990109" y="4459147"/>
            <a:ext cx="7540831"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bg1"/>
                </a:solidFill>
                <a:latin typeface="+mn-lt"/>
              </a:rPr>
              <a:t>Ferramenta de gestão da LAI</a:t>
            </a:r>
          </a:p>
        </p:txBody>
      </p:sp>
    </p:spTree>
    <p:extLst>
      <p:ext uri="{BB962C8B-B14F-4D97-AF65-F5344CB8AC3E}">
        <p14:creationId xmlns:p14="http://schemas.microsoft.com/office/powerpoint/2010/main" val="232651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BEF5C2E-3438-43C1-87B4-857CCA9BB328}"/>
              </a:ext>
            </a:extLst>
          </p:cNvPr>
          <p:cNvPicPr>
            <a:picLocks noChangeAspect="1"/>
          </p:cNvPicPr>
          <p:nvPr/>
        </p:nvPicPr>
        <p:blipFill>
          <a:blip r:embed="rId2"/>
          <a:stretch>
            <a:fillRect/>
          </a:stretch>
        </p:blipFill>
        <p:spPr>
          <a:xfrm>
            <a:off x="6669945" y="2398852"/>
            <a:ext cx="5029452" cy="3838625"/>
          </a:xfrm>
          <a:prstGeom prst="rect">
            <a:avLst/>
          </a:prstGeom>
        </p:spPr>
      </p:pic>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E-SIC PARA OS ÓRGÃOS</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470154" y="2398852"/>
            <a:ext cx="830085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bg1"/>
                </a:solidFill>
                <a:latin typeface="+mn-lt"/>
              </a:rPr>
              <a:t>Responder pedidos de informação e recursos</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470154" y="3429000"/>
            <a:ext cx="830085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bg1"/>
                </a:solidFill>
                <a:latin typeface="+mn-lt"/>
              </a:rPr>
              <a:t>Sistema de Transparência Ativa</a:t>
            </a:r>
          </a:p>
        </p:txBody>
      </p:sp>
      <p:sp>
        <p:nvSpPr>
          <p:cNvPr id="27" name="Título 1">
            <a:extLst>
              <a:ext uri="{FF2B5EF4-FFF2-40B4-BE49-F238E27FC236}">
                <a16:creationId xmlns:a16="http://schemas.microsoft.com/office/drawing/2014/main" id="{A2165CD8-4FDF-4D05-B310-522D22B67608}"/>
              </a:ext>
            </a:extLst>
          </p:cNvPr>
          <p:cNvSpPr txBox="1">
            <a:spLocks/>
          </p:cNvSpPr>
          <p:nvPr/>
        </p:nvSpPr>
        <p:spPr>
          <a:xfrm>
            <a:off x="470154" y="4459147"/>
            <a:ext cx="830085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bg1"/>
                </a:solidFill>
                <a:latin typeface="+mn-lt"/>
              </a:rPr>
              <a:t>Gestão do Serviço</a:t>
            </a:r>
          </a:p>
        </p:txBody>
      </p:sp>
    </p:spTree>
    <p:extLst>
      <p:ext uri="{BB962C8B-B14F-4D97-AF65-F5344CB8AC3E}">
        <p14:creationId xmlns:p14="http://schemas.microsoft.com/office/powerpoint/2010/main" val="416654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6991CC98-3A3E-4469-9160-CBC3260837C0}"/>
              </a:ext>
            </a:extLst>
          </p:cNvPr>
          <p:cNvPicPr>
            <a:picLocks noChangeAspect="1"/>
          </p:cNvPicPr>
          <p:nvPr/>
        </p:nvPicPr>
        <p:blipFill rotWithShape="1">
          <a:blip r:embed="rId2">
            <a:extLst>
              <a:ext uri="{28A0092B-C50C-407E-A947-70E740481C1C}">
                <a14:useLocalDpi xmlns:a14="http://schemas.microsoft.com/office/drawing/2010/main" val="0"/>
              </a:ext>
            </a:extLst>
          </a:blip>
          <a:srcRect t="1" b="15666"/>
          <a:stretch/>
        </p:blipFill>
        <p:spPr>
          <a:xfrm>
            <a:off x="0" y="0"/>
            <a:ext cx="12192000" cy="6858000"/>
          </a:xfrm>
          <a:prstGeom prst="rect">
            <a:avLst/>
          </a:prstGeom>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80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3886031" y="2111246"/>
            <a:ext cx="7734413" cy="1317754"/>
          </a:xfrm>
        </p:spPr>
        <p:txBody>
          <a:bodyPr>
            <a:normAutofit/>
          </a:bodyPr>
          <a:lstStyle/>
          <a:p>
            <a:pPr algn="r"/>
            <a:r>
              <a:rPr lang="pt-BR" sz="7200" b="1" dirty="0">
                <a:solidFill>
                  <a:schemeClr val="bg1"/>
                </a:solidFill>
                <a:latin typeface="+mn-lt"/>
              </a:rPr>
              <a:t>VISÃO GERAL</a:t>
            </a:r>
          </a:p>
        </p:txBody>
      </p:sp>
      <p:pic>
        <p:nvPicPr>
          <p:cNvPr id="7172" name="Picture 4" descr="Imagem relacionada">
            <a:extLst>
              <a:ext uri="{FF2B5EF4-FFF2-40B4-BE49-F238E27FC236}">
                <a16:creationId xmlns:a16="http://schemas.microsoft.com/office/drawing/2014/main" id="{EE24156C-204A-493C-95E1-8EF9F713EB32}"/>
              </a:ext>
            </a:extLst>
          </p:cNvPr>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53828" t="50000"/>
          <a:stretch/>
        </p:blipFill>
        <p:spPr bwMode="auto">
          <a:xfrm flipH="1">
            <a:off x="0" y="792941"/>
            <a:ext cx="5600700" cy="606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23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TRANSPARÊNCIA ATIVA</a:t>
            </a:r>
          </a:p>
        </p:txBody>
      </p:sp>
      <p:sp>
        <p:nvSpPr>
          <p:cNvPr id="13" name="Retângulo 12">
            <a:extLst>
              <a:ext uri="{FF2B5EF4-FFF2-40B4-BE49-F238E27FC236}">
                <a16:creationId xmlns:a16="http://schemas.microsoft.com/office/drawing/2014/main" id="{A4A63570-C272-4E61-A085-105DA40242B2}"/>
              </a:ext>
            </a:extLst>
          </p:cNvPr>
          <p:cNvSpPr/>
          <p:nvPr/>
        </p:nvSpPr>
        <p:spPr>
          <a:xfrm>
            <a:off x="0" y="2030273"/>
            <a:ext cx="12192000" cy="4180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5" name="Diagrama 14">
            <a:extLst>
              <a:ext uri="{FF2B5EF4-FFF2-40B4-BE49-F238E27FC236}">
                <a16:creationId xmlns:a16="http://schemas.microsoft.com/office/drawing/2014/main" id="{05C5F31E-0E8A-44B9-9BA8-58CE53ACAA61}"/>
              </a:ext>
            </a:extLst>
          </p:cNvPr>
          <p:cNvGraphicFramePr/>
          <p:nvPr/>
        </p:nvGraphicFramePr>
        <p:xfrm>
          <a:off x="2171563" y="2258192"/>
          <a:ext cx="8290597"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04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TRANSPARÊNCIA ATIVA</a:t>
            </a:r>
          </a:p>
        </p:txBody>
      </p:sp>
      <p:pic>
        <p:nvPicPr>
          <p:cNvPr id="3" name="Imagem 2">
            <a:extLst>
              <a:ext uri="{FF2B5EF4-FFF2-40B4-BE49-F238E27FC236}">
                <a16:creationId xmlns:a16="http://schemas.microsoft.com/office/drawing/2014/main" id="{F8DD069D-B911-4002-82DC-616421BAF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14" y="1883197"/>
            <a:ext cx="5977071" cy="4648231"/>
          </a:xfrm>
          <a:prstGeom prst="rect">
            <a:avLst/>
          </a:prstGeom>
        </p:spPr>
      </p:pic>
      <p:sp>
        <p:nvSpPr>
          <p:cNvPr id="7" name="Título 1">
            <a:extLst>
              <a:ext uri="{FF2B5EF4-FFF2-40B4-BE49-F238E27FC236}">
                <a16:creationId xmlns:a16="http://schemas.microsoft.com/office/drawing/2014/main" id="{46DE0C90-D46F-43D8-B793-CD18824D9503}"/>
              </a:ext>
            </a:extLst>
          </p:cNvPr>
          <p:cNvSpPr txBox="1">
            <a:spLocks/>
          </p:cNvSpPr>
          <p:nvPr/>
        </p:nvSpPr>
        <p:spPr>
          <a:xfrm>
            <a:off x="7113319" y="3666506"/>
            <a:ext cx="4940136"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bg1"/>
                </a:solidFill>
                <a:latin typeface="+mn-lt"/>
              </a:rPr>
              <a:t>Sistema de transparência ativa no </a:t>
            </a:r>
            <a:r>
              <a:rPr lang="pt-BR" sz="3200" b="1" dirty="0" err="1">
                <a:solidFill>
                  <a:schemeClr val="bg1"/>
                </a:solidFill>
                <a:latin typeface="+mn-lt"/>
              </a:rPr>
              <a:t>e-SIC</a:t>
            </a:r>
            <a:endParaRPr lang="pt-BR" sz="3200" b="1" dirty="0">
              <a:solidFill>
                <a:schemeClr val="bg1"/>
              </a:solidFill>
              <a:latin typeface="+mn-lt"/>
            </a:endParaRPr>
          </a:p>
        </p:txBody>
      </p:sp>
    </p:spTree>
    <p:extLst>
      <p:ext uri="{BB962C8B-B14F-4D97-AF65-F5344CB8AC3E}">
        <p14:creationId xmlns:p14="http://schemas.microsoft.com/office/powerpoint/2010/main" val="339386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TRANSPARÊNCIA ATIVA</a:t>
            </a:r>
          </a:p>
        </p:txBody>
      </p:sp>
      <p:sp>
        <p:nvSpPr>
          <p:cNvPr id="7" name="Título 1">
            <a:extLst>
              <a:ext uri="{FF2B5EF4-FFF2-40B4-BE49-F238E27FC236}">
                <a16:creationId xmlns:a16="http://schemas.microsoft.com/office/drawing/2014/main" id="{46DE0C90-D46F-43D8-B793-CD18824D9503}"/>
              </a:ext>
            </a:extLst>
          </p:cNvPr>
          <p:cNvSpPr txBox="1">
            <a:spLocks/>
          </p:cNvSpPr>
          <p:nvPr/>
        </p:nvSpPr>
        <p:spPr>
          <a:xfrm>
            <a:off x="4952011" y="3666506"/>
            <a:ext cx="6863938"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chemeClr val="bg1"/>
                </a:solidFill>
                <a:latin typeface="+mn-lt"/>
              </a:rPr>
              <a:t>Guia de Transparência Ativa em</a:t>
            </a:r>
          </a:p>
          <a:p>
            <a:r>
              <a:rPr lang="pt-BR" sz="3200" b="1" u="sng" dirty="0">
                <a:solidFill>
                  <a:schemeClr val="bg1"/>
                </a:solidFill>
                <a:latin typeface="+mn-lt"/>
              </a:rPr>
              <a:t>Informacao.gov.br</a:t>
            </a:r>
          </a:p>
        </p:txBody>
      </p:sp>
      <p:pic>
        <p:nvPicPr>
          <p:cNvPr id="5" name="Imagem 4">
            <a:extLst>
              <a:ext uri="{FF2B5EF4-FFF2-40B4-BE49-F238E27FC236}">
                <a16:creationId xmlns:a16="http://schemas.microsoft.com/office/drawing/2014/main" id="{CDEE97E9-043A-49F8-865A-67F0034F5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599" y="1852551"/>
            <a:ext cx="3516581" cy="4332428"/>
          </a:xfrm>
          <a:prstGeom prst="rect">
            <a:avLst/>
          </a:prstGeom>
        </p:spPr>
      </p:pic>
    </p:spTree>
    <p:extLst>
      <p:ext uri="{BB962C8B-B14F-4D97-AF65-F5344CB8AC3E}">
        <p14:creationId xmlns:p14="http://schemas.microsoft.com/office/powerpoint/2010/main" val="9373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D68CB1C3-27A6-4032-AAB1-369AE7156470}"/>
              </a:ext>
            </a:extLst>
          </p:cNvPr>
          <p:cNvSpPr/>
          <p:nvPr/>
        </p:nvSpPr>
        <p:spPr>
          <a:xfrm>
            <a:off x="0" y="2921330"/>
            <a:ext cx="12192000" cy="2291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6DB37D76-3759-45D9-ACEB-002207134C3E}"/>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rgbClr val="FFC000"/>
                </a:solidFill>
                <a:latin typeface="+mn-lt"/>
              </a:rPr>
              <a:t>ATENÇÃO</a:t>
            </a:r>
          </a:p>
        </p:txBody>
      </p:sp>
      <p:sp>
        <p:nvSpPr>
          <p:cNvPr id="9" name="Título 1">
            <a:extLst>
              <a:ext uri="{FF2B5EF4-FFF2-40B4-BE49-F238E27FC236}">
                <a16:creationId xmlns:a16="http://schemas.microsoft.com/office/drawing/2014/main" id="{922BFA32-1C72-48F4-87EA-E0E500BEAA09}"/>
              </a:ext>
            </a:extLst>
          </p:cNvPr>
          <p:cNvSpPr txBox="1">
            <a:spLocks/>
          </p:cNvSpPr>
          <p:nvPr/>
        </p:nvSpPr>
        <p:spPr>
          <a:xfrm>
            <a:off x="688769" y="3099460"/>
            <a:ext cx="10933213" cy="19594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3200" b="1" dirty="0">
                <a:solidFill>
                  <a:schemeClr val="tx2">
                    <a:lumMod val="50000"/>
                  </a:schemeClr>
                </a:solidFill>
                <a:latin typeface="+mn-lt"/>
              </a:rPr>
              <a:t> Atenção à LDO, que anualmente traz obrigações de transparência ativa em seu texto.</a:t>
            </a:r>
          </a:p>
        </p:txBody>
      </p:sp>
    </p:spTree>
    <p:extLst>
      <p:ext uri="{BB962C8B-B14F-4D97-AF65-F5344CB8AC3E}">
        <p14:creationId xmlns:p14="http://schemas.microsoft.com/office/powerpoint/2010/main" val="244477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Black Click Pen on White Paper">
            <a:extLst>
              <a:ext uri="{FF2B5EF4-FFF2-40B4-BE49-F238E27FC236}">
                <a16:creationId xmlns:a16="http://schemas.microsoft.com/office/drawing/2014/main" id="{EBD6BFB2-7926-44F9-8A72-A793EFDCB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1171096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7999"/>
          </a:xfrm>
          <a:prstGeom prst="rect">
            <a:avLst/>
          </a:prstGeom>
          <a:solidFill>
            <a:schemeClr val="accent6">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470154" y="4254372"/>
            <a:ext cx="8281960" cy="2125609"/>
          </a:xfrm>
        </p:spPr>
        <p:txBody>
          <a:bodyPr>
            <a:normAutofit/>
          </a:bodyPr>
          <a:lstStyle/>
          <a:p>
            <a:pPr algn="l"/>
            <a:r>
              <a:rPr lang="pt-BR" sz="7200" b="1" dirty="0">
                <a:solidFill>
                  <a:schemeClr val="bg1"/>
                </a:solidFill>
                <a:latin typeface="+mn-lt"/>
              </a:rPr>
              <a:t>ATIVIDADE</a:t>
            </a:r>
          </a:p>
        </p:txBody>
      </p:sp>
      <p:pic>
        <p:nvPicPr>
          <p:cNvPr id="23558" name="Picture 6" descr="Imagem relacionada">
            <a:extLst>
              <a:ext uri="{FF2B5EF4-FFF2-40B4-BE49-F238E27FC236}">
                <a16:creationId xmlns:a16="http://schemas.microsoft.com/office/drawing/2014/main" id="{B49B1D00-D72A-4446-B11B-E8A1C222AED6}"/>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323114"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12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NÃO É OBRIGAÇÃO DE TRANSPARÊNCIA ATIVA:</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27906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Informações finalísticas, como programas e projetos </a:t>
            </a:r>
          </a:p>
          <a:p>
            <a:pPr marL="457200" marR="0" lvl="0" indent="-45720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Informações operacionais, como horário de atendimento ao público</a:t>
            </a:r>
          </a:p>
          <a:p>
            <a:pPr marL="457200" marR="0" lvl="0" indent="-45720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Compras públicas com a respectiva nota fiscal</a:t>
            </a:r>
          </a:p>
          <a:p>
            <a:pPr marL="457200" marR="0" lvl="0" indent="-45720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Currículo de ocupantes de cargos</a:t>
            </a:r>
          </a:p>
          <a:p>
            <a:pPr marL="457200" marR="0" lvl="0" indent="-45720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Nomes dos empregados de empresas terceirizadas que prestam serviço</a:t>
            </a:r>
          </a:p>
          <a:p>
            <a:pPr marL="0" marR="0" lvl="0" indent="0" algn="just" defTabSz="914400" rtl="0" eaLnBrk="1" fontAlgn="auto" latinLnBrk="0" hangingPunct="1">
              <a:lnSpc>
                <a:spcPct val="107000"/>
              </a:lnSpc>
              <a:spcBef>
                <a:spcPts val="0"/>
              </a:spcBef>
              <a:spcAft>
                <a:spcPts val="600"/>
              </a:spcAft>
              <a:buClrTx/>
              <a:buSzTx/>
              <a:buFontTx/>
              <a:buNone/>
              <a:tabLst/>
              <a:defRPr/>
            </a:pPr>
            <a:endPar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LETRA C</a:t>
            </a:r>
          </a:p>
        </p:txBody>
      </p:sp>
    </p:spTree>
    <p:extLst>
      <p:ext uri="{BB962C8B-B14F-4D97-AF65-F5344CB8AC3E}">
        <p14:creationId xmlns:p14="http://schemas.microsoft.com/office/powerpoint/2010/main" val="15113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NÃO SÃO DE ACESSO RESTRITO: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27906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Dados pessoais sensíveis de cidadãos sob tutela do Estado</a:t>
            </a:r>
          </a:p>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Documentos classificados nos termos da Lei 12.527</a:t>
            </a:r>
          </a:p>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Informações protegidas por sigilo bancário</a:t>
            </a:r>
          </a:p>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Informações classificadas por sigilo fiscal</a:t>
            </a:r>
          </a:p>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informações que puderem colocar em risco a segurança do Presidente</a:t>
            </a:r>
          </a:p>
          <a:p>
            <a:pPr marL="0" marR="0" lvl="0" indent="0" algn="just" defTabSz="914400" rtl="0" eaLnBrk="1" fontAlgn="auto" latinLnBrk="0" hangingPunct="1">
              <a:lnSpc>
                <a:spcPct val="107000"/>
              </a:lnSpc>
              <a:spcBef>
                <a:spcPts val="0"/>
              </a:spcBef>
              <a:spcAft>
                <a:spcPts val="600"/>
              </a:spcAft>
              <a:buClrTx/>
              <a:buSzTx/>
              <a:buFontTx/>
              <a:buNone/>
              <a:tabLst/>
              <a:defRPr/>
            </a:pPr>
            <a:endPar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LETRA D</a:t>
            </a:r>
          </a:p>
        </p:txBody>
      </p:sp>
    </p:spTree>
    <p:extLst>
      <p:ext uri="{BB962C8B-B14F-4D97-AF65-F5344CB8AC3E}">
        <p14:creationId xmlns:p14="http://schemas.microsoft.com/office/powerpoint/2010/main" val="162361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SOBRE A TRANSPARÊNCIA ATIVA PODE-SE DIZER:</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269683" cy="33043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6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É obrigatória a publicação de despesas no site do órgão, mesmo que já estejam no Portal da Transparência</a:t>
            </a:r>
          </a:p>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 informação demandada no </a:t>
            </a:r>
            <a:r>
              <a:rPr kumimoji="0" lang="pt-BR" sz="26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e-SIC</a:t>
            </a:r>
            <a:r>
              <a:rPr kumimoji="0" lang="pt-BR" sz="2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que já está publicada em transparência ativa serve como resposta, desde que o órgão informe onde encontra-la</a:t>
            </a:r>
          </a:p>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É opcional o preenchimento do Sistema de Transparência Ativa no </a:t>
            </a:r>
            <a:r>
              <a:rPr kumimoji="0" lang="pt-BR" sz="2600" b="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e-SIC</a:t>
            </a:r>
            <a:endParaRPr kumimoji="0" lang="pt-BR" sz="2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r>
              <a:rPr kumimoji="0" lang="pt-BR" sz="2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Todas as obrigações de transparência ativa estão estabelecidas na LAI</a:t>
            </a:r>
          </a:p>
          <a:p>
            <a:pPr marL="514350" marR="0" lvl="0" indent="-514350" algn="just" defTabSz="914400" rtl="0" eaLnBrk="1" fontAlgn="auto" latinLnBrk="0" hangingPunct="1">
              <a:lnSpc>
                <a:spcPct val="107000"/>
              </a:lnSpc>
              <a:spcBef>
                <a:spcPts val="0"/>
              </a:spcBef>
              <a:spcAft>
                <a:spcPts val="600"/>
              </a:spcAft>
              <a:buClrTx/>
              <a:buSzTx/>
              <a:buFontTx/>
              <a:buAutoNum type="alphaUcParenR"/>
              <a:tabLst/>
              <a:defRPr/>
            </a:pPr>
            <a:endParaRPr kumimoji="0" lang="pt-BR" sz="2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kumimoji="0" lang="pt-BR" sz="2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LETRA B</a:t>
            </a:r>
          </a:p>
        </p:txBody>
      </p:sp>
    </p:spTree>
    <p:extLst>
      <p:ext uri="{BB962C8B-B14F-4D97-AF65-F5344CB8AC3E}">
        <p14:creationId xmlns:p14="http://schemas.microsoft.com/office/powerpoint/2010/main" val="209733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Man With Hand on Temple Looking at Laptop">
            <a:extLst>
              <a:ext uri="{FF2B5EF4-FFF2-40B4-BE49-F238E27FC236}">
                <a16:creationId xmlns:a16="http://schemas.microsoft.com/office/drawing/2014/main" id="{5E463DF6-EF64-4AD4-8A61-122476977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45" b="11516"/>
          <a:stretch/>
        </p:blipFill>
        <p:spPr bwMode="auto">
          <a:xfrm>
            <a:off x="1273" y="1"/>
            <a:ext cx="1219072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1" y="0"/>
            <a:ext cx="12190727" cy="68580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5114306" y="3049396"/>
            <a:ext cx="6179128" cy="1317754"/>
          </a:xfrm>
        </p:spPr>
        <p:txBody>
          <a:bodyPr>
            <a:normAutofit fontScale="90000"/>
          </a:bodyPr>
          <a:lstStyle/>
          <a:p>
            <a:pPr algn="l"/>
            <a:r>
              <a:rPr lang="pt-BR" sz="7200" b="1" dirty="0">
                <a:solidFill>
                  <a:schemeClr val="bg1"/>
                </a:solidFill>
                <a:latin typeface="+mn-lt"/>
              </a:rPr>
              <a:t>RESPONDENDO PEDIDOS</a:t>
            </a:r>
          </a:p>
        </p:txBody>
      </p:sp>
      <p:pic>
        <p:nvPicPr>
          <p:cNvPr id="11" name="Picture 10" descr="Resultado de imagem para TRANSPARENT PATTERN">
            <a:extLst>
              <a:ext uri="{FF2B5EF4-FFF2-40B4-BE49-F238E27FC236}">
                <a16:creationId xmlns:a16="http://schemas.microsoft.com/office/drawing/2014/main" id="{CA0202BA-B0D6-4465-899B-EF00A7E39100}"/>
              </a:ext>
            </a:extLst>
          </p:cNvPr>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t="49432"/>
          <a:stretch/>
        </p:blipFill>
        <p:spPr bwMode="auto">
          <a:xfrm rot="16200000" flipV="1">
            <a:off x="-1696292" y="1695014"/>
            <a:ext cx="6857999" cy="346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40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TIPOS DE RESPOSTA</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6" y="1721924"/>
            <a:ext cx="8051470" cy="4857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Wingdings" panose="05000000000000000000" pitchFamily="2" charset="2"/>
              <a:buChar char="§"/>
            </a:pPr>
            <a:r>
              <a:rPr lang="pt-BR" sz="2800" b="1" dirty="0">
                <a:solidFill>
                  <a:schemeClr val="bg1"/>
                </a:solidFill>
                <a:latin typeface="+mn-lt"/>
              </a:rPr>
              <a:t>Acesso concedido</a:t>
            </a:r>
          </a:p>
          <a:p>
            <a:pPr marL="457200" indent="-457200">
              <a:lnSpc>
                <a:spcPct val="150000"/>
              </a:lnSpc>
              <a:buFont typeface="Wingdings" panose="05000000000000000000" pitchFamily="2" charset="2"/>
              <a:buChar char="§"/>
            </a:pPr>
            <a:r>
              <a:rPr lang="pt-BR" sz="2800" b="1" dirty="0">
                <a:solidFill>
                  <a:schemeClr val="bg1"/>
                </a:solidFill>
                <a:latin typeface="+mn-lt"/>
              </a:rPr>
              <a:t>Acesso parcialmente concedido</a:t>
            </a:r>
          </a:p>
          <a:p>
            <a:pPr marL="457200" indent="-457200">
              <a:lnSpc>
                <a:spcPct val="150000"/>
              </a:lnSpc>
              <a:buFont typeface="Wingdings" panose="05000000000000000000" pitchFamily="2" charset="2"/>
              <a:buChar char="§"/>
            </a:pPr>
            <a:r>
              <a:rPr lang="pt-BR" sz="2800" b="1" dirty="0">
                <a:solidFill>
                  <a:schemeClr val="bg1"/>
                </a:solidFill>
                <a:latin typeface="+mn-lt"/>
              </a:rPr>
              <a:t>Acesso negado</a:t>
            </a:r>
          </a:p>
          <a:p>
            <a:pPr marL="457200" indent="-457200">
              <a:lnSpc>
                <a:spcPct val="150000"/>
              </a:lnSpc>
              <a:buFont typeface="Wingdings" panose="05000000000000000000" pitchFamily="2" charset="2"/>
              <a:buChar char="§"/>
            </a:pPr>
            <a:r>
              <a:rPr lang="pt-BR" sz="2800" b="1" dirty="0">
                <a:solidFill>
                  <a:schemeClr val="bg1"/>
                </a:solidFill>
                <a:latin typeface="+mn-lt"/>
              </a:rPr>
              <a:t>Não se trata de pedido de informação</a:t>
            </a:r>
          </a:p>
          <a:p>
            <a:pPr marL="457200" indent="-457200">
              <a:lnSpc>
                <a:spcPct val="150000"/>
              </a:lnSpc>
              <a:buFont typeface="Wingdings" panose="05000000000000000000" pitchFamily="2" charset="2"/>
              <a:buChar char="§"/>
            </a:pPr>
            <a:r>
              <a:rPr lang="pt-BR" sz="2800" b="1" dirty="0">
                <a:solidFill>
                  <a:schemeClr val="bg1"/>
                </a:solidFill>
                <a:latin typeface="+mn-lt"/>
              </a:rPr>
              <a:t>Informação inexistente</a:t>
            </a:r>
          </a:p>
          <a:p>
            <a:pPr marL="457200" indent="-457200">
              <a:lnSpc>
                <a:spcPct val="150000"/>
              </a:lnSpc>
              <a:buFont typeface="Wingdings" panose="05000000000000000000" pitchFamily="2" charset="2"/>
              <a:buChar char="§"/>
            </a:pPr>
            <a:r>
              <a:rPr lang="pt-BR" sz="2800" b="1" dirty="0">
                <a:solidFill>
                  <a:schemeClr val="bg1"/>
                </a:solidFill>
                <a:latin typeface="+mn-lt"/>
              </a:rPr>
              <a:t>Órgão não tem competência para responder</a:t>
            </a:r>
          </a:p>
          <a:p>
            <a:pPr marL="457200" indent="-457200">
              <a:lnSpc>
                <a:spcPct val="150000"/>
              </a:lnSpc>
              <a:buFont typeface="Wingdings" panose="05000000000000000000" pitchFamily="2" charset="2"/>
              <a:buChar char="§"/>
            </a:pPr>
            <a:r>
              <a:rPr lang="pt-BR" sz="2800" b="1" dirty="0">
                <a:solidFill>
                  <a:schemeClr val="bg1"/>
                </a:solidFill>
                <a:latin typeface="+mn-lt"/>
              </a:rPr>
              <a:t>Pergunta duplicada</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cxnSp>
        <p:nvCxnSpPr>
          <p:cNvPr id="11" name="Conector reto 10">
            <a:extLst>
              <a:ext uri="{FF2B5EF4-FFF2-40B4-BE49-F238E27FC236}">
                <a16:creationId xmlns:a16="http://schemas.microsoft.com/office/drawing/2014/main" id="{090CF904-509F-47DF-97CF-63438C3E127C}"/>
              </a:ext>
            </a:extLst>
          </p:cNvPr>
          <p:cNvCxnSpPr>
            <a:cxnSpLocks/>
          </p:cNvCxnSpPr>
          <p:nvPr/>
        </p:nvCxnSpPr>
        <p:spPr>
          <a:xfrm>
            <a:off x="2185060" y="2956955"/>
            <a:ext cx="36219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91E91E56-A229-4A42-ABB3-E8DD67C65FF5}"/>
              </a:ext>
            </a:extLst>
          </p:cNvPr>
          <p:cNvCxnSpPr>
            <a:cxnSpLocks/>
          </p:cNvCxnSpPr>
          <p:nvPr/>
        </p:nvCxnSpPr>
        <p:spPr>
          <a:xfrm>
            <a:off x="1078676" y="4249386"/>
            <a:ext cx="34220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C4B41764-422D-485C-9AEA-CC25E8B876FA}"/>
              </a:ext>
            </a:extLst>
          </p:cNvPr>
          <p:cNvCxnSpPr>
            <a:cxnSpLocks/>
          </p:cNvCxnSpPr>
          <p:nvPr/>
        </p:nvCxnSpPr>
        <p:spPr>
          <a:xfrm>
            <a:off x="1078676" y="4900550"/>
            <a:ext cx="34220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25077608-8D08-4481-BE1B-78C5649D218F}"/>
              </a:ext>
            </a:extLst>
          </p:cNvPr>
          <p:cNvCxnSpPr>
            <a:cxnSpLocks/>
          </p:cNvCxnSpPr>
          <p:nvPr/>
        </p:nvCxnSpPr>
        <p:spPr>
          <a:xfrm>
            <a:off x="1078676" y="5516088"/>
            <a:ext cx="42177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8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xit" presetSubtype="0" fill="hold"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xit" presetSubtype="0" fill="hold"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xit" presetSubtype="0" fill="hold"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ACESSO A INFORMAÇÃO NO BRASIL</a:t>
            </a:r>
          </a:p>
        </p:txBody>
      </p:sp>
      <p:cxnSp>
        <p:nvCxnSpPr>
          <p:cNvPr id="7" name="Conector reto 6">
            <a:extLst>
              <a:ext uri="{FF2B5EF4-FFF2-40B4-BE49-F238E27FC236}">
                <a16:creationId xmlns:a16="http://schemas.microsoft.com/office/drawing/2014/main" id="{728ECDAA-BAA0-4C1F-AB52-8954381363E0}"/>
              </a:ext>
            </a:extLst>
          </p:cNvPr>
          <p:cNvCxnSpPr>
            <a:cxnSpLocks/>
          </p:cNvCxnSpPr>
          <p:nvPr/>
        </p:nvCxnSpPr>
        <p:spPr>
          <a:xfrm>
            <a:off x="605642" y="3881366"/>
            <a:ext cx="11393987"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 name="Retângulo: Cantos Arredondados 4">
            <a:extLst>
              <a:ext uri="{FF2B5EF4-FFF2-40B4-BE49-F238E27FC236}">
                <a16:creationId xmlns:a16="http://schemas.microsoft.com/office/drawing/2014/main" id="{D5782E0B-05FB-4739-9E45-29F311337BFC}"/>
              </a:ext>
            </a:extLst>
          </p:cNvPr>
          <p:cNvSpPr/>
          <p:nvPr/>
        </p:nvSpPr>
        <p:spPr>
          <a:xfrm>
            <a:off x="470154" y="3569638"/>
            <a:ext cx="1180516" cy="605642"/>
          </a:xfrm>
          <a:prstGeom prst="roundRect">
            <a:avLst/>
          </a:prstGeom>
          <a:solidFill>
            <a:schemeClr val="tx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1988</a:t>
            </a:r>
          </a:p>
        </p:txBody>
      </p:sp>
      <p:sp>
        <p:nvSpPr>
          <p:cNvPr id="10" name="Retângulo: Cantos Arredondados 9">
            <a:extLst>
              <a:ext uri="{FF2B5EF4-FFF2-40B4-BE49-F238E27FC236}">
                <a16:creationId xmlns:a16="http://schemas.microsoft.com/office/drawing/2014/main" id="{82499080-6352-4279-A311-8BF483B365BF}"/>
              </a:ext>
            </a:extLst>
          </p:cNvPr>
          <p:cNvSpPr/>
          <p:nvPr/>
        </p:nvSpPr>
        <p:spPr>
          <a:xfrm>
            <a:off x="2750216" y="3569638"/>
            <a:ext cx="1180516" cy="605642"/>
          </a:xfrm>
          <a:prstGeom prst="roundRect">
            <a:avLst/>
          </a:prstGeom>
          <a:solidFill>
            <a:schemeClr val="tx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2000</a:t>
            </a:r>
          </a:p>
        </p:txBody>
      </p:sp>
      <p:sp>
        <p:nvSpPr>
          <p:cNvPr id="11" name="Retângulo: Cantos Arredondados 10">
            <a:extLst>
              <a:ext uri="{FF2B5EF4-FFF2-40B4-BE49-F238E27FC236}">
                <a16:creationId xmlns:a16="http://schemas.microsoft.com/office/drawing/2014/main" id="{BC6CFC91-4EA8-4DE1-94A8-570CB7C0F767}"/>
              </a:ext>
            </a:extLst>
          </p:cNvPr>
          <p:cNvSpPr/>
          <p:nvPr/>
        </p:nvSpPr>
        <p:spPr>
          <a:xfrm>
            <a:off x="4311822" y="3569638"/>
            <a:ext cx="1180516" cy="605642"/>
          </a:xfrm>
          <a:prstGeom prst="roundRect">
            <a:avLst/>
          </a:prstGeom>
          <a:solidFill>
            <a:schemeClr val="tx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2004</a:t>
            </a:r>
          </a:p>
        </p:txBody>
      </p:sp>
      <p:sp>
        <p:nvSpPr>
          <p:cNvPr id="12" name="Retângulo: Cantos Arredondados 11">
            <a:extLst>
              <a:ext uri="{FF2B5EF4-FFF2-40B4-BE49-F238E27FC236}">
                <a16:creationId xmlns:a16="http://schemas.microsoft.com/office/drawing/2014/main" id="{B47DCA5E-A222-4E48-B1C8-B11AB5CDE891}"/>
              </a:ext>
            </a:extLst>
          </p:cNvPr>
          <p:cNvSpPr/>
          <p:nvPr/>
        </p:nvSpPr>
        <p:spPr>
          <a:xfrm>
            <a:off x="7197525" y="3569638"/>
            <a:ext cx="1180516" cy="605642"/>
          </a:xfrm>
          <a:prstGeom prst="roundRect">
            <a:avLst/>
          </a:prstGeom>
          <a:solidFill>
            <a:schemeClr val="tx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2011</a:t>
            </a:r>
          </a:p>
        </p:txBody>
      </p:sp>
      <p:sp>
        <p:nvSpPr>
          <p:cNvPr id="13" name="Retângulo: Cantos Arredondados 12">
            <a:extLst>
              <a:ext uri="{FF2B5EF4-FFF2-40B4-BE49-F238E27FC236}">
                <a16:creationId xmlns:a16="http://schemas.microsoft.com/office/drawing/2014/main" id="{2500678E-FBC2-4C94-A8EE-FFF6CD6E8974}"/>
              </a:ext>
            </a:extLst>
          </p:cNvPr>
          <p:cNvSpPr/>
          <p:nvPr/>
        </p:nvSpPr>
        <p:spPr>
          <a:xfrm>
            <a:off x="8513529" y="3569638"/>
            <a:ext cx="1180516" cy="605642"/>
          </a:xfrm>
          <a:prstGeom prst="roundRect">
            <a:avLst/>
          </a:prstGeom>
          <a:solidFill>
            <a:schemeClr val="tx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2012</a:t>
            </a:r>
          </a:p>
        </p:txBody>
      </p:sp>
      <p:sp>
        <p:nvSpPr>
          <p:cNvPr id="14" name="CaixaDeTexto 13">
            <a:extLst>
              <a:ext uri="{FF2B5EF4-FFF2-40B4-BE49-F238E27FC236}">
                <a16:creationId xmlns:a16="http://schemas.microsoft.com/office/drawing/2014/main" id="{C493B2C5-E0E8-46E9-8F69-4CBB42C3ADB0}"/>
              </a:ext>
            </a:extLst>
          </p:cNvPr>
          <p:cNvSpPr txBox="1"/>
          <p:nvPr/>
        </p:nvSpPr>
        <p:spPr>
          <a:xfrm>
            <a:off x="470154" y="4613606"/>
            <a:ext cx="1686039" cy="646331"/>
          </a:xfrm>
          <a:prstGeom prst="rect">
            <a:avLst/>
          </a:prstGeom>
          <a:noFill/>
        </p:spPr>
        <p:txBody>
          <a:bodyPr wrap="none" rtlCol="0">
            <a:spAutoFit/>
          </a:bodyPr>
          <a:lstStyle/>
          <a:p>
            <a:r>
              <a:rPr lang="pt-BR" b="1" dirty="0">
                <a:solidFill>
                  <a:schemeClr val="bg1"/>
                </a:solidFill>
              </a:rPr>
              <a:t>CONSTITUIÇÃO </a:t>
            </a:r>
          </a:p>
          <a:p>
            <a:r>
              <a:rPr lang="pt-BR" b="1" dirty="0">
                <a:solidFill>
                  <a:schemeClr val="bg1"/>
                </a:solidFill>
              </a:rPr>
              <a:t>FEDERAL</a:t>
            </a:r>
          </a:p>
        </p:txBody>
      </p:sp>
      <p:sp>
        <p:nvSpPr>
          <p:cNvPr id="15" name="CaixaDeTexto 14">
            <a:extLst>
              <a:ext uri="{FF2B5EF4-FFF2-40B4-BE49-F238E27FC236}">
                <a16:creationId xmlns:a16="http://schemas.microsoft.com/office/drawing/2014/main" id="{E16912A8-35C1-4CEE-840C-1AF58265977D}"/>
              </a:ext>
            </a:extLst>
          </p:cNvPr>
          <p:cNvSpPr txBox="1"/>
          <p:nvPr/>
        </p:nvSpPr>
        <p:spPr>
          <a:xfrm>
            <a:off x="3081428" y="2868389"/>
            <a:ext cx="518091" cy="369332"/>
          </a:xfrm>
          <a:prstGeom prst="rect">
            <a:avLst/>
          </a:prstGeom>
          <a:noFill/>
        </p:spPr>
        <p:txBody>
          <a:bodyPr wrap="none" rtlCol="0">
            <a:spAutoFit/>
          </a:bodyPr>
          <a:lstStyle/>
          <a:p>
            <a:r>
              <a:rPr lang="pt-BR" b="1" dirty="0">
                <a:solidFill>
                  <a:schemeClr val="bg1"/>
                </a:solidFill>
              </a:rPr>
              <a:t>LRF</a:t>
            </a:r>
          </a:p>
        </p:txBody>
      </p:sp>
      <p:sp>
        <p:nvSpPr>
          <p:cNvPr id="16" name="CaixaDeTexto 15">
            <a:extLst>
              <a:ext uri="{FF2B5EF4-FFF2-40B4-BE49-F238E27FC236}">
                <a16:creationId xmlns:a16="http://schemas.microsoft.com/office/drawing/2014/main" id="{9692CA2E-7E2F-4402-823A-0FA38322F3FD}"/>
              </a:ext>
            </a:extLst>
          </p:cNvPr>
          <p:cNvSpPr txBox="1"/>
          <p:nvPr/>
        </p:nvSpPr>
        <p:spPr>
          <a:xfrm>
            <a:off x="4191772" y="2144439"/>
            <a:ext cx="1792863" cy="646331"/>
          </a:xfrm>
          <a:prstGeom prst="rect">
            <a:avLst/>
          </a:prstGeom>
          <a:noFill/>
        </p:spPr>
        <p:txBody>
          <a:bodyPr wrap="none" rtlCol="0">
            <a:spAutoFit/>
          </a:bodyPr>
          <a:lstStyle/>
          <a:p>
            <a:r>
              <a:rPr lang="pt-BR" b="1" dirty="0">
                <a:solidFill>
                  <a:schemeClr val="bg1"/>
                </a:solidFill>
              </a:rPr>
              <a:t>PORTAL DA</a:t>
            </a:r>
            <a:br>
              <a:rPr lang="pt-BR" b="1" dirty="0">
                <a:solidFill>
                  <a:schemeClr val="bg1"/>
                </a:solidFill>
              </a:rPr>
            </a:br>
            <a:r>
              <a:rPr lang="pt-BR" b="1" dirty="0">
                <a:solidFill>
                  <a:schemeClr val="bg1"/>
                </a:solidFill>
              </a:rPr>
              <a:t>TRANSPARÊNCIA</a:t>
            </a:r>
          </a:p>
        </p:txBody>
      </p:sp>
      <p:sp>
        <p:nvSpPr>
          <p:cNvPr id="17" name="CaixaDeTexto 16">
            <a:extLst>
              <a:ext uri="{FF2B5EF4-FFF2-40B4-BE49-F238E27FC236}">
                <a16:creationId xmlns:a16="http://schemas.microsoft.com/office/drawing/2014/main" id="{76FB0392-BF46-4C69-ABBF-92A8E07EFF42}"/>
              </a:ext>
            </a:extLst>
          </p:cNvPr>
          <p:cNvSpPr txBox="1"/>
          <p:nvPr/>
        </p:nvSpPr>
        <p:spPr>
          <a:xfrm>
            <a:off x="6865992" y="2854125"/>
            <a:ext cx="1843582" cy="369332"/>
          </a:xfrm>
          <a:prstGeom prst="rect">
            <a:avLst/>
          </a:prstGeom>
          <a:noFill/>
        </p:spPr>
        <p:txBody>
          <a:bodyPr wrap="none" rtlCol="0">
            <a:spAutoFit/>
          </a:bodyPr>
          <a:lstStyle/>
          <a:p>
            <a:r>
              <a:rPr lang="pt-BR" b="1" dirty="0">
                <a:solidFill>
                  <a:schemeClr val="bg1"/>
                </a:solidFill>
              </a:rPr>
              <a:t>LAI SANCIONADA</a:t>
            </a:r>
          </a:p>
        </p:txBody>
      </p:sp>
      <p:sp>
        <p:nvSpPr>
          <p:cNvPr id="18" name="CaixaDeTexto 17">
            <a:extLst>
              <a:ext uri="{FF2B5EF4-FFF2-40B4-BE49-F238E27FC236}">
                <a16:creationId xmlns:a16="http://schemas.microsoft.com/office/drawing/2014/main" id="{AC2BA2E7-FBE0-4BD2-9000-117C30A04B0E}"/>
              </a:ext>
            </a:extLst>
          </p:cNvPr>
          <p:cNvSpPr txBox="1"/>
          <p:nvPr/>
        </p:nvSpPr>
        <p:spPr>
          <a:xfrm>
            <a:off x="8337391" y="4521461"/>
            <a:ext cx="1532792" cy="369332"/>
          </a:xfrm>
          <a:prstGeom prst="rect">
            <a:avLst/>
          </a:prstGeom>
          <a:noFill/>
        </p:spPr>
        <p:txBody>
          <a:bodyPr wrap="none" rtlCol="0">
            <a:spAutoFit/>
          </a:bodyPr>
          <a:lstStyle/>
          <a:p>
            <a:r>
              <a:rPr lang="pt-BR" b="1" dirty="0">
                <a:solidFill>
                  <a:schemeClr val="bg1"/>
                </a:solidFill>
              </a:rPr>
              <a:t>LAI EM VIGOR</a:t>
            </a:r>
          </a:p>
        </p:txBody>
      </p:sp>
      <p:cxnSp>
        <p:nvCxnSpPr>
          <p:cNvPr id="20" name="Conector reto 19">
            <a:extLst>
              <a:ext uri="{FF2B5EF4-FFF2-40B4-BE49-F238E27FC236}">
                <a16:creationId xmlns:a16="http://schemas.microsoft.com/office/drawing/2014/main" id="{95D65A28-BABD-4F02-A86B-13B90FCBC230}"/>
              </a:ext>
            </a:extLst>
          </p:cNvPr>
          <p:cNvCxnSpPr>
            <a:stCxn id="13" idx="2"/>
            <a:endCxn id="18" idx="0"/>
          </p:cNvCxnSpPr>
          <p:nvPr/>
        </p:nvCxnSpPr>
        <p:spPr>
          <a:xfrm>
            <a:off x="9103787" y="4175280"/>
            <a:ext cx="0" cy="3461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D11FC626-2A74-45ED-8B82-5C888816FA9D}"/>
              </a:ext>
            </a:extLst>
          </p:cNvPr>
          <p:cNvCxnSpPr/>
          <p:nvPr/>
        </p:nvCxnSpPr>
        <p:spPr>
          <a:xfrm>
            <a:off x="7787783" y="3240683"/>
            <a:ext cx="0" cy="3461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672AB523-48E4-4D4E-8457-445ABE8CB8D9}"/>
              </a:ext>
            </a:extLst>
          </p:cNvPr>
          <p:cNvCxnSpPr>
            <a:cxnSpLocks/>
          </p:cNvCxnSpPr>
          <p:nvPr/>
        </p:nvCxnSpPr>
        <p:spPr>
          <a:xfrm>
            <a:off x="4902080" y="2868389"/>
            <a:ext cx="0" cy="70124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id="{7118E48E-F80E-4753-956C-AEC93D612719}"/>
              </a:ext>
            </a:extLst>
          </p:cNvPr>
          <p:cNvCxnSpPr/>
          <p:nvPr/>
        </p:nvCxnSpPr>
        <p:spPr>
          <a:xfrm>
            <a:off x="3340473" y="3211582"/>
            <a:ext cx="0" cy="3461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86F5F14D-1874-4254-8DDA-333201A3915E}"/>
              </a:ext>
            </a:extLst>
          </p:cNvPr>
          <p:cNvCxnSpPr/>
          <p:nvPr/>
        </p:nvCxnSpPr>
        <p:spPr>
          <a:xfrm>
            <a:off x="1060412" y="4175280"/>
            <a:ext cx="0" cy="3461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aixaDeTexto 27">
            <a:extLst>
              <a:ext uri="{FF2B5EF4-FFF2-40B4-BE49-F238E27FC236}">
                <a16:creationId xmlns:a16="http://schemas.microsoft.com/office/drawing/2014/main" id="{DDC3A309-109E-445C-B2AE-4C5D377CE83A}"/>
              </a:ext>
            </a:extLst>
          </p:cNvPr>
          <p:cNvSpPr txBox="1"/>
          <p:nvPr/>
        </p:nvSpPr>
        <p:spPr>
          <a:xfrm>
            <a:off x="8337391" y="5075271"/>
            <a:ext cx="1648208" cy="369332"/>
          </a:xfrm>
          <a:prstGeom prst="rect">
            <a:avLst/>
          </a:prstGeom>
          <a:noFill/>
        </p:spPr>
        <p:txBody>
          <a:bodyPr wrap="none" rtlCol="0">
            <a:spAutoFit/>
          </a:bodyPr>
          <a:lstStyle/>
          <a:p>
            <a:r>
              <a:rPr lang="pt-BR" b="1" dirty="0">
                <a:solidFill>
                  <a:schemeClr val="bg1"/>
                </a:solidFill>
              </a:rPr>
              <a:t>DECRETO 7.724</a:t>
            </a:r>
          </a:p>
        </p:txBody>
      </p:sp>
      <p:sp>
        <p:nvSpPr>
          <p:cNvPr id="29" name="Retângulo: Cantos Arredondados 28">
            <a:extLst>
              <a:ext uri="{FF2B5EF4-FFF2-40B4-BE49-F238E27FC236}">
                <a16:creationId xmlns:a16="http://schemas.microsoft.com/office/drawing/2014/main" id="{E1E4A8A8-A448-4C23-A5AB-E10D17B6AB8F}"/>
              </a:ext>
            </a:extLst>
          </p:cNvPr>
          <p:cNvSpPr/>
          <p:nvPr/>
        </p:nvSpPr>
        <p:spPr>
          <a:xfrm>
            <a:off x="10487580" y="3569638"/>
            <a:ext cx="1180516" cy="605642"/>
          </a:xfrm>
          <a:prstGeom prst="roundRect">
            <a:avLst/>
          </a:prstGeom>
          <a:solidFill>
            <a:schemeClr val="tx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2011</a:t>
            </a:r>
          </a:p>
        </p:txBody>
      </p:sp>
      <p:sp>
        <p:nvSpPr>
          <p:cNvPr id="30" name="CaixaDeTexto 29">
            <a:extLst>
              <a:ext uri="{FF2B5EF4-FFF2-40B4-BE49-F238E27FC236}">
                <a16:creationId xmlns:a16="http://schemas.microsoft.com/office/drawing/2014/main" id="{ACB4D51E-DE34-489E-90B2-FBC5C3322871}"/>
              </a:ext>
            </a:extLst>
          </p:cNvPr>
          <p:cNvSpPr txBox="1"/>
          <p:nvPr/>
        </p:nvSpPr>
        <p:spPr>
          <a:xfrm>
            <a:off x="10156047" y="2854125"/>
            <a:ext cx="1648208" cy="369332"/>
          </a:xfrm>
          <a:prstGeom prst="rect">
            <a:avLst/>
          </a:prstGeom>
          <a:noFill/>
        </p:spPr>
        <p:txBody>
          <a:bodyPr wrap="none" rtlCol="0">
            <a:spAutoFit/>
          </a:bodyPr>
          <a:lstStyle/>
          <a:p>
            <a:r>
              <a:rPr lang="pt-BR" b="1" dirty="0">
                <a:solidFill>
                  <a:schemeClr val="bg1"/>
                </a:solidFill>
              </a:rPr>
              <a:t>DECRETO 8.777</a:t>
            </a:r>
          </a:p>
        </p:txBody>
      </p:sp>
      <p:cxnSp>
        <p:nvCxnSpPr>
          <p:cNvPr id="31" name="Conector reto 30">
            <a:extLst>
              <a:ext uri="{FF2B5EF4-FFF2-40B4-BE49-F238E27FC236}">
                <a16:creationId xmlns:a16="http://schemas.microsoft.com/office/drawing/2014/main" id="{E48396B2-7D28-44EB-9BCD-5D5018DE66E7}"/>
              </a:ext>
            </a:extLst>
          </p:cNvPr>
          <p:cNvCxnSpPr/>
          <p:nvPr/>
        </p:nvCxnSpPr>
        <p:spPr>
          <a:xfrm>
            <a:off x="11077838" y="3240683"/>
            <a:ext cx="0" cy="3461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328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2507456"/>
            <a:ext cx="12192000" cy="270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rgbClr val="FFC000"/>
                </a:solidFill>
                <a:latin typeface="+mn-lt"/>
              </a:rPr>
              <a:t>ATENÇÃO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6" name="Título 1">
            <a:extLst>
              <a:ext uri="{FF2B5EF4-FFF2-40B4-BE49-F238E27FC236}">
                <a16:creationId xmlns:a16="http://schemas.microsoft.com/office/drawing/2014/main" id="{D5148BCE-B97D-4646-B2B9-C6B08165E3D4}"/>
              </a:ext>
            </a:extLst>
          </p:cNvPr>
          <p:cNvSpPr txBox="1">
            <a:spLocks/>
          </p:cNvSpPr>
          <p:nvPr/>
        </p:nvSpPr>
        <p:spPr>
          <a:xfrm>
            <a:off x="688769" y="2980706"/>
            <a:ext cx="10933213" cy="20781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3200" b="1" dirty="0">
                <a:solidFill>
                  <a:schemeClr val="tx2">
                    <a:lumMod val="50000"/>
                  </a:schemeClr>
                </a:solidFill>
                <a:latin typeface="+mn-lt"/>
              </a:rPr>
              <a:t> </a:t>
            </a:r>
            <a:r>
              <a:rPr lang="pt-BR" sz="3200" b="1" dirty="0">
                <a:solidFill>
                  <a:schemeClr val="tx2">
                    <a:lumMod val="50000"/>
                  </a:schemeClr>
                </a:solidFill>
                <a:latin typeface="+mn-lt"/>
                <a:ea typeface="Calibri" panose="020F0502020204030204" pitchFamily="34" charset="0"/>
                <a:cs typeface="Arial" panose="020B0604020202020204" pitchFamily="34" charset="0"/>
              </a:rPr>
              <a:t>Sempre que o órgão negar o acesso a uma informação ele deve indicar as razões da negativa, total ou parcial, do acesso</a:t>
            </a:r>
            <a:endParaRPr lang="pt-BR" sz="3200" b="1" dirty="0">
              <a:solidFill>
                <a:schemeClr val="tx2">
                  <a:lumMod val="50000"/>
                </a:schemeClr>
              </a:solidFill>
              <a:latin typeface="+mn-lt"/>
            </a:endParaRPr>
          </a:p>
        </p:txBody>
      </p:sp>
      <p:cxnSp>
        <p:nvCxnSpPr>
          <p:cNvPr id="7" name="Conector reto 6">
            <a:extLst>
              <a:ext uri="{FF2B5EF4-FFF2-40B4-BE49-F238E27FC236}">
                <a16:creationId xmlns:a16="http://schemas.microsoft.com/office/drawing/2014/main" id="{B0A71AE4-E645-4149-B43E-ACFE87E42B66}"/>
              </a:ext>
            </a:extLst>
          </p:cNvPr>
          <p:cNvCxnSpPr>
            <a:cxnSpLocks/>
          </p:cNvCxnSpPr>
          <p:nvPr/>
        </p:nvCxnSpPr>
        <p:spPr>
          <a:xfrm>
            <a:off x="5759532" y="4417619"/>
            <a:ext cx="2600697"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96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ELEMENTOS DA RESPOSTA</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188597" cy="4857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Wingdings" panose="05000000000000000000" pitchFamily="2" charset="2"/>
              <a:buChar char="§"/>
            </a:pPr>
            <a:r>
              <a:rPr lang="pt-BR" sz="2800" b="1" dirty="0">
                <a:solidFill>
                  <a:schemeClr val="bg1"/>
                </a:solidFill>
                <a:latin typeface="+mn-lt"/>
              </a:rPr>
              <a:t>Resposta propriamente dita ou justificativa</a:t>
            </a:r>
          </a:p>
          <a:p>
            <a:pPr marL="457200" indent="-457200">
              <a:lnSpc>
                <a:spcPct val="150000"/>
              </a:lnSpc>
              <a:buFont typeface="Wingdings" panose="05000000000000000000" pitchFamily="2" charset="2"/>
              <a:buChar char="§"/>
            </a:pPr>
            <a:r>
              <a:rPr lang="pt-BR" sz="2800" b="1" dirty="0">
                <a:solidFill>
                  <a:schemeClr val="bg1"/>
                </a:solidFill>
                <a:latin typeface="+mn-lt"/>
              </a:rPr>
              <a:t>Anexo, se houver</a:t>
            </a:r>
          </a:p>
          <a:p>
            <a:pPr marL="457200" indent="-457200">
              <a:lnSpc>
                <a:spcPct val="150000"/>
              </a:lnSpc>
              <a:buFont typeface="Wingdings" panose="05000000000000000000" pitchFamily="2" charset="2"/>
              <a:buChar char="§"/>
            </a:pPr>
            <a:r>
              <a:rPr lang="pt-BR" sz="2800" b="1" dirty="0">
                <a:solidFill>
                  <a:schemeClr val="bg1"/>
                </a:solidFill>
                <a:latin typeface="+mn-lt"/>
              </a:rPr>
              <a:t>Área responsável pela resposta</a:t>
            </a:r>
          </a:p>
          <a:p>
            <a:pPr marL="457200" indent="-457200">
              <a:lnSpc>
                <a:spcPct val="150000"/>
              </a:lnSpc>
              <a:buFont typeface="Wingdings" panose="05000000000000000000" pitchFamily="2" charset="2"/>
              <a:buChar char="§"/>
            </a:pPr>
            <a:r>
              <a:rPr lang="pt-BR" sz="2800" b="1" dirty="0">
                <a:solidFill>
                  <a:schemeClr val="bg1"/>
                </a:solidFill>
                <a:latin typeface="+mn-lt"/>
              </a:rPr>
              <a:t>Responsável pelo recurso</a:t>
            </a:r>
          </a:p>
          <a:p>
            <a:pPr marL="457200" indent="-457200">
              <a:lnSpc>
                <a:spcPct val="150000"/>
              </a:lnSpc>
              <a:buFont typeface="Wingdings" panose="05000000000000000000" pitchFamily="2" charset="2"/>
              <a:buChar char="§"/>
            </a:pPr>
            <a:r>
              <a:rPr lang="pt-BR" sz="2800" b="1" dirty="0">
                <a:solidFill>
                  <a:schemeClr val="bg1"/>
                </a:solidFill>
                <a:latin typeface="+mn-lt"/>
              </a:rPr>
              <a:t>Restrição da abertura do conteúdo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cxnSp>
        <p:nvCxnSpPr>
          <p:cNvPr id="11" name="Conector reto 10">
            <a:extLst>
              <a:ext uri="{FF2B5EF4-FFF2-40B4-BE49-F238E27FC236}">
                <a16:creationId xmlns:a16="http://schemas.microsoft.com/office/drawing/2014/main" id="{090CF904-509F-47DF-97CF-63438C3E127C}"/>
              </a:ext>
            </a:extLst>
          </p:cNvPr>
          <p:cNvCxnSpPr>
            <a:cxnSpLocks/>
          </p:cNvCxnSpPr>
          <p:nvPr/>
        </p:nvCxnSpPr>
        <p:spPr>
          <a:xfrm>
            <a:off x="1078676" y="3642755"/>
            <a:ext cx="257892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2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2507456"/>
            <a:ext cx="12192000" cy="270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rgbClr val="FFC000"/>
                </a:solidFill>
                <a:latin typeface="+mn-lt"/>
              </a:rPr>
              <a:t>ATENÇÃO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6" name="Título 1">
            <a:extLst>
              <a:ext uri="{FF2B5EF4-FFF2-40B4-BE49-F238E27FC236}">
                <a16:creationId xmlns:a16="http://schemas.microsoft.com/office/drawing/2014/main" id="{D5148BCE-B97D-4646-B2B9-C6B08165E3D4}"/>
              </a:ext>
            </a:extLst>
          </p:cNvPr>
          <p:cNvSpPr txBox="1">
            <a:spLocks/>
          </p:cNvSpPr>
          <p:nvPr/>
        </p:nvSpPr>
        <p:spPr>
          <a:xfrm>
            <a:off x="688769" y="2660650"/>
            <a:ext cx="10933213" cy="23982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3200" b="1" dirty="0">
                <a:solidFill>
                  <a:schemeClr val="tx2">
                    <a:lumMod val="50000"/>
                  </a:schemeClr>
                </a:solidFill>
                <a:latin typeface="+mn-lt"/>
              </a:rPr>
              <a:t> São vedadas quaisquer exigências relativas aos motivos determinantes da solicitação de informações de interesse público.</a:t>
            </a:r>
          </a:p>
        </p:txBody>
      </p:sp>
      <p:sp>
        <p:nvSpPr>
          <p:cNvPr id="9" name="Título 1">
            <a:extLst>
              <a:ext uri="{FF2B5EF4-FFF2-40B4-BE49-F238E27FC236}">
                <a16:creationId xmlns:a16="http://schemas.microsoft.com/office/drawing/2014/main" id="{CDDA93A0-92E7-4A04-96E2-5921A259424D}"/>
              </a:ext>
            </a:extLst>
          </p:cNvPr>
          <p:cNvSpPr txBox="1">
            <a:spLocks/>
          </p:cNvSpPr>
          <p:nvPr/>
        </p:nvSpPr>
        <p:spPr>
          <a:xfrm>
            <a:off x="1409207" y="4499289"/>
            <a:ext cx="9100456" cy="7911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pt-BR" sz="2400" i="1" dirty="0">
                <a:solidFill>
                  <a:schemeClr val="bg2">
                    <a:lumMod val="25000"/>
                  </a:schemeClr>
                </a:solidFill>
                <a:latin typeface="+mn-lt"/>
              </a:rPr>
              <a:t>LAI, artigo 10, parágrafo 3º</a:t>
            </a:r>
          </a:p>
        </p:txBody>
      </p:sp>
    </p:spTree>
    <p:extLst>
      <p:ext uri="{BB962C8B-B14F-4D97-AF65-F5344CB8AC3E}">
        <p14:creationId xmlns:p14="http://schemas.microsoft.com/office/powerpoint/2010/main" val="3524498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NÃO SÃO PEDIDOS DE INFORMAÇÃO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4857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
            </a:pPr>
            <a:r>
              <a:rPr lang="pt-BR" altLang="pt-BR" sz="2800" b="1" dirty="0">
                <a:solidFill>
                  <a:schemeClr val="bg1"/>
                </a:solidFill>
                <a:latin typeface="Calibri" pitchFamily="34" charset="0"/>
              </a:rPr>
              <a:t>Desabafos, reclamações, elogios: este tipo de manifestação deve ser feito para a Ouvidoria do órgão</a:t>
            </a:r>
          </a:p>
          <a:p>
            <a:pPr marL="457200" indent="-457200">
              <a:buFont typeface="Wingdings" panose="05000000000000000000" pitchFamily="2" charset="2"/>
              <a:buChar char="§"/>
            </a:pPr>
            <a:endParaRPr lang="pt-BR" altLang="pt-BR" sz="2800" b="1" dirty="0">
              <a:solidFill>
                <a:schemeClr val="bg1"/>
              </a:solidFill>
              <a:latin typeface="Calibri" pitchFamily="34" charset="0"/>
            </a:endParaRPr>
          </a:p>
          <a:p>
            <a:pPr marL="457200" indent="-457200">
              <a:buFont typeface="Wingdings" panose="05000000000000000000" pitchFamily="2" charset="2"/>
              <a:buChar char="§"/>
            </a:pPr>
            <a:r>
              <a:rPr lang="pt-BR" altLang="pt-BR" sz="2800" b="1" dirty="0">
                <a:solidFill>
                  <a:schemeClr val="bg1"/>
                </a:solidFill>
                <a:latin typeface="Calibri" pitchFamily="34" charset="0"/>
              </a:rPr>
              <a:t>Denúncias</a:t>
            </a:r>
          </a:p>
          <a:p>
            <a:pPr marL="457200" indent="-457200">
              <a:buFont typeface="Wingdings" panose="05000000000000000000" pitchFamily="2" charset="2"/>
              <a:buChar char="§"/>
            </a:pPr>
            <a:endParaRPr lang="pt-BR" altLang="pt-BR" sz="2800" b="1" dirty="0">
              <a:solidFill>
                <a:schemeClr val="bg1"/>
              </a:solidFill>
              <a:latin typeface="Calibri" pitchFamily="34" charset="0"/>
            </a:endParaRPr>
          </a:p>
          <a:p>
            <a:pPr marL="457200" indent="-457200">
              <a:buFont typeface="Wingdings" panose="05000000000000000000" pitchFamily="2" charset="2"/>
              <a:buChar char="§"/>
            </a:pPr>
            <a:r>
              <a:rPr lang="pt-BR" altLang="pt-BR" sz="2800" b="1" dirty="0">
                <a:solidFill>
                  <a:schemeClr val="bg1"/>
                </a:solidFill>
                <a:latin typeface="Calibri" pitchFamily="34" charset="0"/>
              </a:rPr>
              <a:t>Consultas sobre a aplicação de legislação, salvo se o órgão tiver documento sobre o caso específico</a:t>
            </a:r>
          </a:p>
          <a:p>
            <a:pPr marL="457200" indent="-457200">
              <a:buFont typeface="Wingdings" panose="05000000000000000000" pitchFamily="2" charset="2"/>
              <a:buChar char="§"/>
            </a:pPr>
            <a:endParaRPr lang="pt-BR" altLang="pt-BR" sz="2800" b="1" dirty="0">
              <a:solidFill>
                <a:schemeClr val="bg1"/>
              </a:solidFill>
              <a:latin typeface="Calibri" pitchFamily="34" charset="0"/>
            </a:endParaRPr>
          </a:p>
          <a:p>
            <a:pPr marL="457200" indent="-457200">
              <a:buFont typeface="Wingdings" panose="05000000000000000000" pitchFamily="2" charset="2"/>
              <a:buChar char="§"/>
            </a:pPr>
            <a:r>
              <a:rPr lang="pt-BR" altLang="pt-BR" sz="2800" b="1" dirty="0">
                <a:solidFill>
                  <a:schemeClr val="bg1"/>
                </a:solidFill>
                <a:latin typeface="Calibri" pitchFamily="34" charset="0"/>
              </a:rPr>
              <a:t>Pedidos de opinião</a:t>
            </a:r>
          </a:p>
          <a:p>
            <a:pPr marL="457200" indent="-457200">
              <a:buFont typeface="Wingdings" panose="05000000000000000000" pitchFamily="2" charset="2"/>
              <a:buChar char="§"/>
            </a:pPr>
            <a:endParaRPr lang="pt-BR" altLang="pt-BR" sz="2800" b="1" dirty="0">
              <a:solidFill>
                <a:schemeClr val="bg1"/>
              </a:solidFill>
              <a:latin typeface="Calibri" pitchFamily="34" charset="0"/>
            </a:endParaRPr>
          </a:p>
          <a:p>
            <a:pPr marL="914400" lvl="1" indent="-457200">
              <a:buFont typeface="Wingdings" panose="05000000000000000000" pitchFamily="2" charset="2"/>
              <a:buChar char="§"/>
            </a:pPr>
            <a:endParaRPr lang="pt-BR" altLang="pt-BR" sz="200" b="1" dirty="0">
              <a:solidFill>
                <a:schemeClr val="bg1"/>
              </a:solidFill>
              <a:latin typeface="Calibri" pitchFamily="34"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Tree>
    <p:extLst>
      <p:ext uri="{BB962C8B-B14F-4D97-AF65-F5344CB8AC3E}">
        <p14:creationId xmlns:p14="http://schemas.microsoft.com/office/powerpoint/2010/main" val="2575180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AO REENCAMINHAR UM PEDIDO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9" name="Retângulo 8">
            <a:extLst>
              <a:ext uri="{FF2B5EF4-FFF2-40B4-BE49-F238E27FC236}">
                <a16:creationId xmlns:a16="http://schemas.microsoft.com/office/drawing/2014/main" id="{16DAC7BA-9898-4702-B438-5648F9891BD8}"/>
              </a:ext>
            </a:extLst>
          </p:cNvPr>
          <p:cNvSpPr/>
          <p:nvPr/>
        </p:nvSpPr>
        <p:spPr>
          <a:xfrm>
            <a:off x="570017" y="1704728"/>
            <a:ext cx="11186554" cy="3108543"/>
          </a:xfrm>
          <a:prstGeom prst="rect">
            <a:avLst/>
          </a:prstGeom>
          <a:ln>
            <a:noFill/>
          </a:ln>
        </p:spPr>
        <p:txBody>
          <a:bodyPr wrap="square">
            <a:spAutoFit/>
          </a:bodyPr>
          <a:lstStyle/>
          <a:p>
            <a:pPr marL="342900" indent="-342900" algn="just">
              <a:buFont typeface="Wingdings" panose="05000000000000000000" pitchFamily="2" charset="2"/>
              <a:buChar char="§"/>
            </a:pPr>
            <a:r>
              <a:rPr lang="pt-BR" sz="2800" b="1" dirty="0">
                <a:solidFill>
                  <a:schemeClr val="bg1"/>
                </a:solidFill>
              </a:rPr>
              <a:t>Fazer com rapidez</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Informar o motivo do encaminhamento</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endParaRPr lang="pt-BR" sz="2800" b="1" dirty="0">
              <a:solidFill>
                <a:schemeClr val="bg1"/>
              </a:solidFill>
            </a:endParaRPr>
          </a:p>
        </p:txBody>
      </p:sp>
    </p:spTree>
    <p:extLst>
      <p:ext uri="{BB962C8B-B14F-4D97-AF65-F5344CB8AC3E}">
        <p14:creationId xmlns:p14="http://schemas.microsoft.com/office/powerpoint/2010/main" val="270529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NEGANDO UM PEDIDO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6" y="1721924"/>
            <a:ext cx="9659834" cy="4857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Wingdings" panose="05000000000000000000" pitchFamily="2" charset="2"/>
              <a:buChar char="§"/>
            </a:pPr>
            <a:r>
              <a:rPr lang="pt-BR" sz="2800" b="1" dirty="0">
                <a:solidFill>
                  <a:schemeClr val="bg1"/>
                </a:solidFill>
                <a:latin typeface="+mn-lt"/>
              </a:rPr>
              <a:t>Dados pessoais</a:t>
            </a:r>
          </a:p>
          <a:p>
            <a:pPr marL="457200" indent="-457200">
              <a:lnSpc>
                <a:spcPct val="150000"/>
              </a:lnSpc>
              <a:buFont typeface="Wingdings" panose="05000000000000000000" pitchFamily="2" charset="2"/>
              <a:buChar char="§"/>
            </a:pPr>
            <a:r>
              <a:rPr lang="pt-BR" sz="2800" b="1" dirty="0">
                <a:solidFill>
                  <a:schemeClr val="bg1"/>
                </a:solidFill>
                <a:latin typeface="+mn-lt"/>
              </a:rPr>
              <a:t>Informação classificada nos termos da LAI</a:t>
            </a:r>
          </a:p>
          <a:p>
            <a:pPr marL="457200" indent="-457200">
              <a:lnSpc>
                <a:spcPct val="150000"/>
              </a:lnSpc>
              <a:buFont typeface="Wingdings" panose="05000000000000000000" pitchFamily="2" charset="2"/>
              <a:buChar char="§"/>
            </a:pPr>
            <a:r>
              <a:rPr lang="pt-BR" sz="2800" b="1" dirty="0">
                <a:solidFill>
                  <a:schemeClr val="bg1"/>
                </a:solidFill>
                <a:latin typeface="+mn-lt"/>
              </a:rPr>
              <a:t>Informação sigilosa com base em legislação específica</a:t>
            </a:r>
          </a:p>
          <a:p>
            <a:pPr marL="457200" indent="-457200">
              <a:lnSpc>
                <a:spcPct val="150000"/>
              </a:lnSpc>
              <a:buFont typeface="Wingdings" panose="05000000000000000000" pitchFamily="2" charset="2"/>
              <a:buChar char="§"/>
            </a:pPr>
            <a:r>
              <a:rPr lang="pt-BR" sz="2800" b="1" dirty="0">
                <a:solidFill>
                  <a:schemeClr val="bg1"/>
                </a:solidFill>
                <a:latin typeface="+mn-lt"/>
              </a:rPr>
              <a:t>Pedido desproporcional ou desarrazoado</a:t>
            </a:r>
          </a:p>
          <a:p>
            <a:pPr marL="457200" indent="-457200">
              <a:lnSpc>
                <a:spcPct val="150000"/>
              </a:lnSpc>
              <a:buFont typeface="Wingdings" panose="05000000000000000000" pitchFamily="2" charset="2"/>
              <a:buChar char="§"/>
            </a:pPr>
            <a:r>
              <a:rPr lang="pt-BR" sz="2800" b="1" dirty="0">
                <a:solidFill>
                  <a:schemeClr val="bg1"/>
                </a:solidFill>
                <a:latin typeface="+mn-lt"/>
              </a:rPr>
              <a:t>Pedido genérico</a:t>
            </a:r>
          </a:p>
          <a:p>
            <a:pPr marL="457200" indent="-457200">
              <a:lnSpc>
                <a:spcPct val="150000"/>
              </a:lnSpc>
              <a:buFont typeface="Wingdings" panose="05000000000000000000" pitchFamily="2" charset="2"/>
              <a:buChar char="§"/>
            </a:pPr>
            <a:r>
              <a:rPr lang="pt-BR" sz="2800" b="1" dirty="0">
                <a:solidFill>
                  <a:schemeClr val="bg1"/>
                </a:solidFill>
                <a:latin typeface="+mn-lt"/>
              </a:rPr>
              <a:t>Pedido incompreensível</a:t>
            </a:r>
          </a:p>
          <a:p>
            <a:pPr marL="457200" indent="-457200">
              <a:lnSpc>
                <a:spcPct val="150000"/>
              </a:lnSpc>
              <a:buFont typeface="Wingdings" panose="05000000000000000000" pitchFamily="2" charset="2"/>
              <a:buChar char="§"/>
            </a:pPr>
            <a:r>
              <a:rPr lang="pt-BR" sz="2800" b="1" dirty="0">
                <a:solidFill>
                  <a:schemeClr val="bg1"/>
                </a:solidFill>
                <a:latin typeface="+mn-lt"/>
              </a:rPr>
              <a:t>Processo decisório em curso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cxnSp>
        <p:nvCxnSpPr>
          <p:cNvPr id="11" name="Conector reto 10">
            <a:extLst>
              <a:ext uri="{FF2B5EF4-FFF2-40B4-BE49-F238E27FC236}">
                <a16:creationId xmlns:a16="http://schemas.microsoft.com/office/drawing/2014/main" id="{090CF904-509F-47DF-97CF-63438C3E127C}"/>
              </a:ext>
            </a:extLst>
          </p:cNvPr>
          <p:cNvCxnSpPr>
            <a:cxnSpLocks/>
          </p:cNvCxnSpPr>
          <p:nvPr/>
        </p:nvCxnSpPr>
        <p:spPr>
          <a:xfrm>
            <a:off x="2766580" y="2971243"/>
            <a:ext cx="46200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91E91E56-A229-4A42-ABB3-E8DD67C65FF5}"/>
              </a:ext>
            </a:extLst>
          </p:cNvPr>
          <p:cNvCxnSpPr>
            <a:cxnSpLocks/>
          </p:cNvCxnSpPr>
          <p:nvPr/>
        </p:nvCxnSpPr>
        <p:spPr>
          <a:xfrm>
            <a:off x="6096000" y="3606448"/>
            <a:ext cx="30016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C4B41764-422D-485C-9AEA-CC25E8B876FA}"/>
              </a:ext>
            </a:extLst>
          </p:cNvPr>
          <p:cNvCxnSpPr>
            <a:cxnSpLocks/>
          </p:cNvCxnSpPr>
          <p:nvPr/>
        </p:nvCxnSpPr>
        <p:spPr>
          <a:xfrm>
            <a:off x="3886200" y="6157850"/>
            <a:ext cx="14101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a:extLst>
              <a:ext uri="{FF2B5EF4-FFF2-40B4-BE49-F238E27FC236}">
                <a16:creationId xmlns:a16="http://schemas.microsoft.com/office/drawing/2014/main" id="{42BF863D-B5AF-4EB3-AF96-E2BD6F42A5E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671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xit" presetSubtype="0" fill="hold"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xit" presetSubtype="0" fill="hold"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DADOS PESSOAIS</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4857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Wingdings" panose="05000000000000000000" pitchFamily="2" charset="2"/>
              <a:buChar char="§"/>
            </a:pPr>
            <a:r>
              <a:rPr lang="pt-BR" sz="2800" b="1" dirty="0">
                <a:solidFill>
                  <a:schemeClr val="bg1"/>
                </a:solidFill>
                <a:latin typeface="+mn-lt"/>
              </a:rPr>
              <a:t>A LAI salvaguarda apenas informações pessoais que se refiram à intimidade, à vida privada, à honra e à imagem</a:t>
            </a:r>
          </a:p>
          <a:p>
            <a:pPr marL="457200" indent="-457200">
              <a:lnSpc>
                <a:spcPct val="150000"/>
              </a:lnSpc>
              <a:buFont typeface="Wingdings" panose="05000000000000000000" pitchFamily="2" charset="2"/>
              <a:buChar char="§"/>
            </a:pPr>
            <a:r>
              <a:rPr lang="pt-BR" sz="2800" b="1" dirty="0">
                <a:solidFill>
                  <a:schemeClr val="bg1"/>
                </a:solidFill>
                <a:latin typeface="+mn-lt"/>
              </a:rPr>
              <a:t>aqueles pertinentes à origem social e étnica, à saúde, à informação genética, à orientação sexual, às convicções políticas, religiosas e filosóficas, aos casos de violência sofridos, ao domicílio, à família.</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3" name="Retângulo 2">
            <a:extLst>
              <a:ext uri="{FF2B5EF4-FFF2-40B4-BE49-F238E27FC236}">
                <a16:creationId xmlns:a16="http://schemas.microsoft.com/office/drawing/2014/main" id="{7F9D7732-6CF6-480E-ACE3-A5BCF97A898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22122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8D24862-66FA-4232-AFCC-DC608204F5D2}"/>
              </a:ext>
            </a:extLst>
          </p:cNvPr>
          <p:cNvSpPr/>
          <p:nvPr/>
        </p:nvSpPr>
        <p:spPr>
          <a:xfrm>
            <a:off x="0" y="2030273"/>
            <a:ext cx="12192000" cy="3713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DADOS PESSOAIS</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2328864"/>
            <a:ext cx="11051967" cy="30432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tx2">
                    <a:lumMod val="50000"/>
                  </a:schemeClr>
                </a:solidFill>
                <a:latin typeface="+mn-lt"/>
              </a:rPr>
              <a:t>Quando a parte interessada solicitar dados pessoais de si mesmo, deverá </a:t>
            </a:r>
            <a:r>
              <a:rPr lang="pt-BR" sz="2800" b="1" dirty="0">
                <a:solidFill>
                  <a:schemeClr val="accent5">
                    <a:lumMod val="50000"/>
                  </a:schemeClr>
                </a:solidFill>
                <a:latin typeface="+mn-lt"/>
              </a:rPr>
              <a:t>comprovar</a:t>
            </a:r>
            <a:r>
              <a:rPr lang="pt-BR" sz="2800" b="1" dirty="0">
                <a:solidFill>
                  <a:schemeClr val="tx2">
                    <a:lumMod val="50000"/>
                  </a:schemeClr>
                </a:solidFill>
                <a:latin typeface="+mn-lt"/>
              </a:rPr>
              <a:t> sua identidade.</a:t>
            </a:r>
          </a:p>
          <a:p>
            <a:pPr>
              <a:lnSpc>
                <a:spcPct val="150000"/>
              </a:lnSpc>
            </a:pPr>
            <a:endParaRPr lang="pt-BR" sz="2800" b="1" dirty="0">
              <a:solidFill>
                <a:schemeClr val="tx2">
                  <a:lumMod val="50000"/>
                </a:schemeClr>
              </a:solidFill>
              <a:latin typeface="+mn-lt"/>
            </a:endParaRPr>
          </a:p>
          <a:p>
            <a:pPr>
              <a:lnSpc>
                <a:spcPct val="150000"/>
              </a:lnSpc>
            </a:pPr>
            <a:r>
              <a:rPr lang="pt-BR" sz="2800" b="1" dirty="0">
                <a:solidFill>
                  <a:schemeClr val="tx2">
                    <a:lumMod val="50000"/>
                  </a:schemeClr>
                </a:solidFill>
                <a:latin typeface="+mn-lt"/>
              </a:rPr>
              <a:t>Recomendação CGU: solicitante deve busca-las pessoalmente.</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6" name="Retângulo 5">
            <a:extLst>
              <a:ext uri="{FF2B5EF4-FFF2-40B4-BE49-F238E27FC236}">
                <a16:creationId xmlns:a16="http://schemas.microsoft.com/office/drawing/2014/main" id="{C84D668E-26C9-4FA2-9083-14030B56C981}"/>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0683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INFORMAÇÃO CLASSIFICADA</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364685" cy="4857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Wingdings" panose="05000000000000000000" pitchFamily="2" charset="2"/>
              <a:buChar char="§"/>
            </a:pPr>
            <a:r>
              <a:rPr lang="pt-BR" sz="2800" b="1" dirty="0">
                <a:solidFill>
                  <a:schemeClr val="bg1"/>
                </a:solidFill>
                <a:latin typeface="+mn-lt"/>
              </a:rPr>
              <a:t>Põe em risco a defesa, a soberania ou o território nacional</a:t>
            </a:r>
          </a:p>
          <a:p>
            <a:pPr marL="457200" indent="-457200">
              <a:lnSpc>
                <a:spcPct val="150000"/>
              </a:lnSpc>
              <a:buFont typeface="Wingdings" panose="05000000000000000000" pitchFamily="2" charset="2"/>
              <a:buChar char="§"/>
            </a:pPr>
            <a:r>
              <a:rPr lang="pt-BR" sz="2800" b="1" dirty="0">
                <a:solidFill>
                  <a:schemeClr val="bg1"/>
                </a:solidFill>
                <a:latin typeface="+mn-lt"/>
              </a:rPr>
              <a:t>Prejudica negociações ou relações internacionais</a:t>
            </a:r>
          </a:p>
          <a:p>
            <a:pPr marL="457200" indent="-457200">
              <a:lnSpc>
                <a:spcPct val="150000"/>
              </a:lnSpc>
              <a:buFont typeface="Wingdings" panose="05000000000000000000" pitchFamily="2" charset="2"/>
              <a:buChar char="§"/>
            </a:pPr>
            <a:r>
              <a:rPr lang="pt-BR" sz="2800" b="1" dirty="0">
                <a:solidFill>
                  <a:schemeClr val="bg1"/>
                </a:solidFill>
                <a:latin typeface="+mn-lt"/>
              </a:rPr>
              <a:t>Coloca em risco a vida, a segurança ou a saúde da população</a:t>
            </a:r>
          </a:p>
          <a:p>
            <a:pPr marL="457200" indent="-457200">
              <a:lnSpc>
                <a:spcPct val="150000"/>
              </a:lnSpc>
              <a:buFont typeface="Wingdings" panose="05000000000000000000" pitchFamily="2" charset="2"/>
              <a:buChar char="§"/>
            </a:pPr>
            <a:r>
              <a:rPr lang="pt-BR" sz="2800" b="1" dirty="0">
                <a:solidFill>
                  <a:schemeClr val="bg1"/>
                </a:solidFill>
                <a:latin typeface="+mn-lt"/>
              </a:rPr>
              <a:t>Oferece elevado risco à estabilidade financeira, econômica, monetária</a:t>
            </a:r>
          </a:p>
          <a:p>
            <a:pPr marL="457200" indent="-457200">
              <a:lnSpc>
                <a:spcPct val="150000"/>
              </a:lnSpc>
              <a:buFont typeface="Wingdings" panose="05000000000000000000" pitchFamily="2" charset="2"/>
              <a:buChar char="§"/>
            </a:pPr>
            <a:r>
              <a:rPr lang="pt-BR" sz="2800" b="1" dirty="0">
                <a:solidFill>
                  <a:schemeClr val="bg1"/>
                </a:solidFill>
                <a:latin typeface="+mn-lt"/>
              </a:rPr>
              <a:t>Causa riscos ou prejudica planos ou operações das Forças Armadas</a:t>
            </a:r>
          </a:p>
          <a:p>
            <a:pPr marL="457200" indent="-457200">
              <a:lnSpc>
                <a:spcPct val="150000"/>
              </a:lnSpc>
              <a:buFont typeface="Wingdings" panose="05000000000000000000" pitchFamily="2" charset="2"/>
              <a:buChar char="§"/>
            </a:pPr>
            <a:r>
              <a:rPr lang="pt-BR" sz="2800" b="1" dirty="0">
                <a:solidFill>
                  <a:schemeClr val="bg1"/>
                </a:solidFill>
                <a:latin typeface="+mn-lt"/>
              </a:rPr>
              <a:t>Prejudica o desenvolvimento científico ou tecnológico</a:t>
            </a:r>
          </a:p>
          <a:p>
            <a:pPr marL="457200" indent="-457200">
              <a:lnSpc>
                <a:spcPct val="150000"/>
              </a:lnSpc>
              <a:buFont typeface="Wingdings" panose="05000000000000000000" pitchFamily="2" charset="2"/>
              <a:buChar char="§"/>
            </a:pPr>
            <a:r>
              <a:rPr lang="pt-BR" sz="2800" b="1" dirty="0">
                <a:solidFill>
                  <a:schemeClr val="bg1"/>
                </a:solidFill>
                <a:latin typeface="+mn-lt"/>
              </a:rPr>
              <a:t>Causa risco a bens, instalações ou áreas de interesse estratégico</a:t>
            </a:r>
          </a:p>
          <a:p>
            <a:pPr marL="457200" indent="-457200">
              <a:lnSpc>
                <a:spcPct val="150000"/>
              </a:lnSpc>
              <a:buFont typeface="Wingdings" panose="05000000000000000000" pitchFamily="2" charset="2"/>
              <a:buChar char="§"/>
            </a:pPr>
            <a:endParaRPr lang="pt-BR" sz="2800" b="1" dirty="0">
              <a:solidFill>
                <a:schemeClr val="bg1"/>
              </a:solidFill>
              <a:latin typeface="+mn-lt"/>
            </a:endParaRPr>
          </a:p>
          <a:p>
            <a:pPr marL="457200" indent="-457200">
              <a:lnSpc>
                <a:spcPct val="150000"/>
              </a:lnSpc>
              <a:buFont typeface="Wingdings" panose="05000000000000000000" pitchFamily="2" charset="2"/>
              <a:buChar char="§"/>
            </a:pPr>
            <a:endParaRPr lang="pt-BR" sz="2800" b="1" dirty="0">
              <a:solidFill>
                <a:schemeClr val="bg1"/>
              </a:solidFill>
              <a:latin typeface="+mn-lt"/>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16" name="Retângulo 15">
            <a:extLst>
              <a:ext uri="{FF2B5EF4-FFF2-40B4-BE49-F238E27FC236}">
                <a16:creationId xmlns:a16="http://schemas.microsoft.com/office/drawing/2014/main" id="{42BF863D-B5AF-4EB3-AF96-E2BD6F42A5E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01628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INFORMAÇÃO CLASSIFICADA</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364685" cy="48570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Wingdings" panose="05000000000000000000" pitchFamily="2" charset="2"/>
              <a:buChar char="§"/>
            </a:pPr>
            <a:r>
              <a:rPr lang="pt-BR" sz="2800" b="1" dirty="0">
                <a:solidFill>
                  <a:schemeClr val="bg1"/>
                </a:solidFill>
                <a:latin typeface="+mn-lt"/>
              </a:rPr>
              <a:t>Gera risco à segurança de instituições ou altas autoridades</a:t>
            </a:r>
          </a:p>
          <a:p>
            <a:pPr marL="457200" indent="-457200">
              <a:lnSpc>
                <a:spcPct val="150000"/>
              </a:lnSpc>
              <a:buFont typeface="Wingdings" panose="05000000000000000000" pitchFamily="2" charset="2"/>
              <a:buChar char="§"/>
            </a:pPr>
            <a:r>
              <a:rPr lang="pt-BR" sz="2800" b="1" dirty="0">
                <a:solidFill>
                  <a:schemeClr val="bg1"/>
                </a:solidFill>
                <a:latin typeface="+mn-lt"/>
              </a:rPr>
              <a:t>Compromete atividades de inteligência, investigação, fiscalização</a:t>
            </a:r>
          </a:p>
          <a:p>
            <a:pPr marL="457200" indent="-457200">
              <a:lnSpc>
                <a:spcPct val="150000"/>
              </a:lnSpc>
              <a:buFont typeface="Wingdings" panose="05000000000000000000" pitchFamily="2" charset="2"/>
              <a:buChar char="§"/>
            </a:pPr>
            <a:r>
              <a:rPr lang="pt-BR" sz="2800" b="1" dirty="0">
                <a:solidFill>
                  <a:schemeClr val="bg1"/>
                </a:solidFill>
                <a:latin typeface="+mn-lt"/>
              </a:rPr>
              <a:t>Põe em risco o Presidente, Vice-Presidente ou seus cônjuges e filhos</a:t>
            </a:r>
          </a:p>
          <a:p>
            <a:pPr marL="457200" indent="-457200">
              <a:lnSpc>
                <a:spcPct val="150000"/>
              </a:lnSpc>
              <a:buFont typeface="Wingdings" panose="05000000000000000000" pitchFamily="2" charset="2"/>
              <a:buChar char="§"/>
            </a:pPr>
            <a:endParaRPr lang="pt-BR" sz="2800" b="1" dirty="0">
              <a:solidFill>
                <a:schemeClr val="bg1"/>
              </a:solidFill>
              <a:latin typeface="+mn-lt"/>
            </a:endParaRPr>
          </a:p>
          <a:p>
            <a:pPr marL="457200" indent="-457200">
              <a:lnSpc>
                <a:spcPct val="150000"/>
              </a:lnSpc>
              <a:buFont typeface="Wingdings" panose="05000000000000000000" pitchFamily="2" charset="2"/>
              <a:buChar char="§"/>
            </a:pPr>
            <a:endParaRPr lang="pt-BR" sz="2800" b="1" dirty="0">
              <a:solidFill>
                <a:schemeClr val="bg1"/>
              </a:solidFill>
              <a:latin typeface="+mn-lt"/>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16" name="Retângulo 15">
            <a:extLst>
              <a:ext uri="{FF2B5EF4-FFF2-40B4-BE49-F238E27FC236}">
                <a16:creationId xmlns:a16="http://schemas.microsoft.com/office/drawing/2014/main" id="{42BF863D-B5AF-4EB3-AF96-E2BD6F42A5E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9BB5255-B4BF-4F46-825C-E22B6B85CD61}"/>
              </a:ext>
            </a:extLst>
          </p:cNvPr>
          <p:cNvSpPr/>
          <p:nvPr/>
        </p:nvSpPr>
        <p:spPr>
          <a:xfrm>
            <a:off x="0" y="4200525"/>
            <a:ext cx="12192000" cy="2191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a:extLst>
              <a:ext uri="{FF2B5EF4-FFF2-40B4-BE49-F238E27FC236}">
                <a16:creationId xmlns:a16="http://schemas.microsoft.com/office/drawing/2014/main" id="{6637880B-72D9-4A5B-99B9-38227F8D7551}"/>
              </a:ext>
            </a:extLst>
          </p:cNvPr>
          <p:cNvSpPr txBox="1">
            <a:spLocks/>
          </p:cNvSpPr>
          <p:nvPr/>
        </p:nvSpPr>
        <p:spPr>
          <a:xfrm>
            <a:off x="470154" y="4521347"/>
            <a:ext cx="11364685" cy="16211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i="1" dirty="0">
                <a:solidFill>
                  <a:schemeClr val="tx2">
                    <a:lumMod val="50000"/>
                  </a:schemeClr>
                </a:solidFill>
                <a:latin typeface="+mn-lt"/>
              </a:rPr>
              <a:t>Se classifica aquilo que gera riscos para o país, suas instituições e sua soberania, protegendo a integridade física, política, financeira e científica. </a:t>
            </a:r>
          </a:p>
        </p:txBody>
      </p:sp>
    </p:spTree>
    <p:extLst>
      <p:ext uri="{BB962C8B-B14F-4D97-AF65-F5344CB8AC3E}">
        <p14:creationId xmlns:p14="http://schemas.microsoft.com/office/powerpoint/2010/main" val="10881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ACESSO A INFORMAÇÃO NA CF</a:t>
            </a:r>
          </a:p>
        </p:txBody>
      </p:sp>
      <p:sp>
        <p:nvSpPr>
          <p:cNvPr id="19" name="CaixaDeTexto 18">
            <a:extLst>
              <a:ext uri="{FF2B5EF4-FFF2-40B4-BE49-F238E27FC236}">
                <a16:creationId xmlns:a16="http://schemas.microsoft.com/office/drawing/2014/main" id="{4A30C826-773B-409B-A4C5-FE933E5E1C45}"/>
              </a:ext>
            </a:extLst>
          </p:cNvPr>
          <p:cNvSpPr txBox="1"/>
          <p:nvPr/>
        </p:nvSpPr>
        <p:spPr>
          <a:xfrm>
            <a:off x="488417" y="2265097"/>
            <a:ext cx="11215165" cy="3754874"/>
          </a:xfrm>
          <a:prstGeom prst="rect">
            <a:avLst/>
          </a:prstGeom>
          <a:noFill/>
          <a:ln w="38100">
            <a:solidFill>
              <a:schemeClr val="tx2">
                <a:lumMod val="50000"/>
              </a:schemeClr>
            </a:solidFill>
          </a:ln>
        </p:spPr>
        <p:txBody>
          <a:bodyPr wrap="square" rtlCol="0" anchor="ctr">
            <a:spAutoFit/>
          </a:bodyPr>
          <a:lstStyle/>
          <a:p>
            <a:pPr marL="72000">
              <a:spcBef>
                <a:spcPts val="3000"/>
              </a:spcBef>
              <a:spcAft>
                <a:spcPts val="3000"/>
              </a:spcAft>
            </a:pPr>
            <a:r>
              <a:rPr lang="pt-BR" sz="3200" i="1" dirty="0">
                <a:solidFill>
                  <a:schemeClr val="bg1"/>
                </a:solidFill>
              </a:rPr>
              <a:t>todos têm direito a receber dos órgãos públicos informações de seu interesse particular, ou de interesse coletivo ou geral, que serão prestadas no prazo da lei, sob pena de responsabilidade, ressalvadas aquelas cujo sigilo seja imprescindível à segurança da sociedade e do Estado </a:t>
            </a:r>
          </a:p>
          <a:p>
            <a:pPr marL="72000" algn="r">
              <a:spcBef>
                <a:spcPts val="3000"/>
              </a:spcBef>
              <a:spcAft>
                <a:spcPts val="3000"/>
              </a:spcAft>
            </a:pPr>
            <a:r>
              <a:rPr lang="pt-BR" sz="2800" i="1" dirty="0">
                <a:solidFill>
                  <a:schemeClr val="bg1"/>
                </a:solidFill>
              </a:rPr>
              <a:t>- CF, Art. 5º, XXXIII</a:t>
            </a:r>
            <a:endParaRPr lang="pt-BR" sz="2800" b="1" i="1" dirty="0">
              <a:solidFill>
                <a:schemeClr val="bg1"/>
              </a:solidFill>
            </a:endParaRPr>
          </a:p>
        </p:txBody>
      </p:sp>
      <p:cxnSp>
        <p:nvCxnSpPr>
          <p:cNvPr id="3" name="Conector reto 2">
            <a:extLst>
              <a:ext uri="{FF2B5EF4-FFF2-40B4-BE49-F238E27FC236}">
                <a16:creationId xmlns:a16="http://schemas.microsoft.com/office/drawing/2014/main" id="{D5EDBA8F-7DDE-4AAD-A24E-D12C49F8307A}"/>
              </a:ext>
            </a:extLst>
          </p:cNvPr>
          <p:cNvCxnSpPr/>
          <p:nvPr/>
        </p:nvCxnSpPr>
        <p:spPr>
          <a:xfrm>
            <a:off x="1270660" y="3241963"/>
            <a:ext cx="31350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id="{656EEC12-343C-4596-B9AC-5A1CA857DB73}"/>
              </a:ext>
            </a:extLst>
          </p:cNvPr>
          <p:cNvCxnSpPr>
            <a:cxnSpLocks/>
          </p:cNvCxnSpPr>
          <p:nvPr/>
        </p:nvCxnSpPr>
        <p:spPr>
          <a:xfrm>
            <a:off x="617517" y="3752602"/>
            <a:ext cx="511826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29A76078-8EEF-40DB-996B-941EE775F6CA}"/>
              </a:ext>
            </a:extLst>
          </p:cNvPr>
          <p:cNvCxnSpPr>
            <a:cxnSpLocks/>
          </p:cNvCxnSpPr>
          <p:nvPr/>
        </p:nvCxnSpPr>
        <p:spPr>
          <a:xfrm>
            <a:off x="5949538" y="3752602"/>
            <a:ext cx="4892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B3F9E810-B2EC-42F4-AB02-3401265D3F8C}"/>
              </a:ext>
            </a:extLst>
          </p:cNvPr>
          <p:cNvCxnSpPr>
            <a:cxnSpLocks/>
          </p:cNvCxnSpPr>
          <p:nvPr/>
        </p:nvCxnSpPr>
        <p:spPr>
          <a:xfrm>
            <a:off x="617517" y="4286991"/>
            <a:ext cx="825335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6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xit" presetSubtype="0" fill="hold" nodeType="with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OUTROS SIGILOS</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6" y="1721924"/>
            <a:ext cx="9659834" cy="4857006"/>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Wingdings" panose="05000000000000000000" pitchFamily="2" charset="2"/>
              <a:buChar char="§"/>
            </a:pPr>
            <a:r>
              <a:rPr lang="pt-BR" sz="2800" b="1" dirty="0">
                <a:solidFill>
                  <a:schemeClr val="bg1"/>
                </a:solidFill>
                <a:latin typeface="+mn-lt"/>
              </a:rPr>
              <a:t>Bancário</a:t>
            </a:r>
          </a:p>
          <a:p>
            <a:pPr marL="457200" indent="-457200">
              <a:lnSpc>
                <a:spcPct val="150000"/>
              </a:lnSpc>
              <a:buFont typeface="Wingdings" panose="05000000000000000000" pitchFamily="2" charset="2"/>
              <a:buChar char="§"/>
            </a:pPr>
            <a:r>
              <a:rPr lang="pt-BR" sz="2800" b="1" dirty="0">
                <a:solidFill>
                  <a:schemeClr val="bg1"/>
                </a:solidFill>
                <a:latin typeface="+mn-lt"/>
              </a:rPr>
              <a:t>Fiscal</a:t>
            </a:r>
          </a:p>
          <a:p>
            <a:pPr marL="457200" indent="-457200">
              <a:lnSpc>
                <a:spcPct val="150000"/>
              </a:lnSpc>
              <a:buFont typeface="Wingdings" panose="05000000000000000000" pitchFamily="2" charset="2"/>
              <a:buChar char="§"/>
            </a:pPr>
            <a:r>
              <a:rPr lang="pt-BR" sz="2800" b="1" dirty="0">
                <a:solidFill>
                  <a:schemeClr val="bg1"/>
                </a:solidFill>
                <a:latin typeface="+mn-lt"/>
              </a:rPr>
              <a:t>Segredo de justiça</a:t>
            </a:r>
          </a:p>
          <a:p>
            <a:pPr marL="457200" indent="-457200">
              <a:lnSpc>
                <a:spcPct val="150000"/>
              </a:lnSpc>
              <a:buFont typeface="Wingdings" panose="05000000000000000000" pitchFamily="2" charset="2"/>
              <a:buChar char="§"/>
            </a:pPr>
            <a:r>
              <a:rPr lang="pt-BR" sz="2800" b="1" dirty="0">
                <a:solidFill>
                  <a:schemeClr val="bg1"/>
                </a:solidFill>
                <a:latin typeface="+mn-lt"/>
              </a:rPr>
              <a:t>Industrial</a:t>
            </a:r>
          </a:p>
          <a:p>
            <a:pPr marL="457200" indent="-457200">
              <a:lnSpc>
                <a:spcPct val="150000"/>
              </a:lnSpc>
              <a:buFont typeface="Wingdings" panose="05000000000000000000" pitchFamily="2" charset="2"/>
              <a:buChar char="§"/>
            </a:pPr>
            <a:r>
              <a:rPr lang="pt-BR" sz="2800" b="1" dirty="0">
                <a:solidFill>
                  <a:schemeClr val="bg1"/>
                </a:solidFill>
                <a:latin typeface="+mn-lt"/>
              </a:rPr>
              <a:t>Empresarial</a:t>
            </a:r>
          </a:p>
          <a:p>
            <a:pPr marL="457200" indent="-457200">
              <a:lnSpc>
                <a:spcPct val="150000"/>
              </a:lnSpc>
              <a:buFont typeface="Wingdings" panose="05000000000000000000" pitchFamily="2" charset="2"/>
              <a:buChar char="§"/>
            </a:pPr>
            <a:r>
              <a:rPr lang="pt-BR" sz="2800" b="1" dirty="0">
                <a:solidFill>
                  <a:schemeClr val="bg1"/>
                </a:solidFill>
                <a:latin typeface="+mn-lt"/>
              </a:rPr>
              <a:t>Decorrente do direito autoral</a:t>
            </a:r>
          </a:p>
          <a:p>
            <a:pPr marL="457200" indent="-457200">
              <a:lnSpc>
                <a:spcPct val="150000"/>
              </a:lnSpc>
              <a:buFont typeface="Wingdings" panose="05000000000000000000" pitchFamily="2" charset="2"/>
              <a:buChar char="§"/>
            </a:pPr>
            <a:r>
              <a:rPr lang="pt-BR" sz="2800" b="1" dirty="0">
                <a:solidFill>
                  <a:schemeClr val="bg1"/>
                </a:solidFill>
                <a:latin typeface="+mn-lt"/>
              </a:rPr>
              <a:t>Telefônico</a:t>
            </a:r>
          </a:p>
          <a:p>
            <a:pPr marL="457200" indent="-457200">
              <a:lnSpc>
                <a:spcPct val="150000"/>
              </a:lnSpc>
              <a:buFont typeface="Wingdings" panose="05000000000000000000" pitchFamily="2" charset="2"/>
              <a:buChar char="§"/>
            </a:pPr>
            <a:r>
              <a:rPr lang="pt-BR" sz="2800" b="1" dirty="0" err="1">
                <a:solidFill>
                  <a:schemeClr val="bg1"/>
                </a:solidFill>
                <a:latin typeface="+mn-lt"/>
              </a:rPr>
              <a:t>Etc</a:t>
            </a:r>
            <a:endParaRPr lang="pt-BR" sz="2800" b="1" dirty="0">
              <a:solidFill>
                <a:schemeClr val="bg1"/>
              </a:solidFill>
              <a:latin typeface="+mn-lt"/>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16" name="Retângulo 15">
            <a:extLst>
              <a:ext uri="{FF2B5EF4-FFF2-40B4-BE49-F238E27FC236}">
                <a16:creationId xmlns:a16="http://schemas.microsoft.com/office/drawing/2014/main" id="{42BF863D-B5AF-4EB3-AF96-E2BD6F42A5E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42099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3996606"/>
            <a:ext cx="12192000" cy="18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PEDIDO GENÉRICO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bg1"/>
                </a:solidFill>
                <a:latin typeface="+mn-lt"/>
              </a:rPr>
              <a:t>Aquele com ausência de dados importantes para a sua delimitação e atendimento, tornando-se vago ou desproporcional.</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16" name="Retângulo 15">
            <a:extLst>
              <a:ext uri="{FF2B5EF4-FFF2-40B4-BE49-F238E27FC236}">
                <a16:creationId xmlns:a16="http://schemas.microsoft.com/office/drawing/2014/main" id="{42BF863D-B5AF-4EB3-AF96-E2BD6F42A5E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D5148BCE-B97D-4646-B2B9-C6B08165E3D4}"/>
              </a:ext>
            </a:extLst>
          </p:cNvPr>
          <p:cNvSpPr txBox="1">
            <a:spLocks/>
          </p:cNvSpPr>
          <p:nvPr/>
        </p:nvSpPr>
        <p:spPr>
          <a:xfrm>
            <a:off x="1885950" y="4149800"/>
            <a:ext cx="9736032"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tx2">
                    <a:lumMod val="50000"/>
                  </a:schemeClr>
                </a:solidFill>
                <a:latin typeface="+mn-lt"/>
              </a:rPr>
              <a:t>Gostaria de ter acesso entre as comunicações do governo brasileiro com o governo do Chile</a:t>
            </a: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8" y="4117330"/>
            <a:ext cx="1400052"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6600" b="1" i="1" dirty="0">
                <a:solidFill>
                  <a:schemeClr val="tx2">
                    <a:lumMod val="50000"/>
                  </a:schemeClr>
                </a:solidFill>
                <a:latin typeface="+mn-lt"/>
              </a:rPr>
              <a:t>EX:</a:t>
            </a:r>
          </a:p>
        </p:txBody>
      </p:sp>
    </p:spTree>
    <p:extLst>
      <p:ext uri="{BB962C8B-B14F-4D97-AF65-F5344CB8AC3E}">
        <p14:creationId xmlns:p14="http://schemas.microsoft.com/office/powerpoint/2010/main" val="22436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3996606"/>
            <a:ext cx="12192000" cy="18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PEDIDO DESPROPORCIONAL</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bg1"/>
                </a:solidFill>
                <a:latin typeface="+mn-lt"/>
              </a:rPr>
              <a:t>Demanda, que, por sua dimensão, inviabiliza o trabalho de toda uma unidade do órgão ou da entidade pública por um período considerável.</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16" name="Retângulo 15">
            <a:extLst>
              <a:ext uri="{FF2B5EF4-FFF2-40B4-BE49-F238E27FC236}">
                <a16:creationId xmlns:a16="http://schemas.microsoft.com/office/drawing/2014/main" id="{42BF863D-B5AF-4EB3-AF96-E2BD6F42A5E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D5148BCE-B97D-4646-B2B9-C6B08165E3D4}"/>
              </a:ext>
            </a:extLst>
          </p:cNvPr>
          <p:cNvSpPr txBox="1">
            <a:spLocks/>
          </p:cNvSpPr>
          <p:nvPr/>
        </p:nvSpPr>
        <p:spPr>
          <a:xfrm>
            <a:off x="2339437" y="4320767"/>
            <a:ext cx="9678391" cy="1507051"/>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50000"/>
              </a:lnSpc>
              <a:buAutoNum type="arabicPeriod"/>
            </a:pPr>
            <a:r>
              <a:rPr lang="pt-BR" sz="2800" b="1" dirty="0">
                <a:solidFill>
                  <a:schemeClr val="tx2">
                    <a:lumMod val="50000"/>
                  </a:schemeClr>
                </a:solidFill>
                <a:latin typeface="+mn-lt"/>
              </a:rPr>
              <a:t>Informar sobre o impacto e suas razões</a:t>
            </a:r>
          </a:p>
          <a:p>
            <a:pPr marL="514350" indent="-514350">
              <a:lnSpc>
                <a:spcPct val="150000"/>
              </a:lnSpc>
              <a:buAutoNum type="arabicPeriod"/>
            </a:pPr>
            <a:r>
              <a:rPr lang="pt-BR" sz="2800" b="1" dirty="0">
                <a:solidFill>
                  <a:schemeClr val="tx2">
                    <a:lumMod val="50000"/>
                  </a:schemeClr>
                </a:solidFill>
                <a:latin typeface="+mn-lt"/>
              </a:rPr>
              <a:t>Um pedido pode ser desproporcional em um órgão mas não em outro</a:t>
            </a: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4117330"/>
            <a:ext cx="185354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6600" b="1" i="1" dirty="0">
                <a:solidFill>
                  <a:schemeClr val="tx2">
                    <a:lumMod val="50000"/>
                  </a:schemeClr>
                </a:solidFill>
                <a:latin typeface="+mn-lt"/>
              </a:rPr>
              <a:t>OBS:</a:t>
            </a:r>
          </a:p>
        </p:txBody>
      </p:sp>
    </p:spTree>
    <p:extLst>
      <p:ext uri="{BB962C8B-B14F-4D97-AF65-F5344CB8AC3E}">
        <p14:creationId xmlns:p14="http://schemas.microsoft.com/office/powerpoint/2010/main" val="69668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3996606"/>
            <a:ext cx="12192000" cy="18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PEDIDO COM TRATAMENTO ADICIONAL</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bg1"/>
                </a:solidFill>
                <a:latin typeface="+mn-lt"/>
              </a:rPr>
              <a:t>O que exige trabalhos de cruzamento, análise ou interpretações de dados ou informações, que não foram feitos pelo órgão.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16" name="Retângulo 15">
            <a:extLst>
              <a:ext uri="{FF2B5EF4-FFF2-40B4-BE49-F238E27FC236}">
                <a16:creationId xmlns:a16="http://schemas.microsoft.com/office/drawing/2014/main" id="{42BF863D-B5AF-4EB3-AF96-E2BD6F42A5E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a:extLst>
              <a:ext uri="{FF2B5EF4-FFF2-40B4-BE49-F238E27FC236}">
                <a16:creationId xmlns:a16="http://schemas.microsoft.com/office/drawing/2014/main" id="{091BD8AA-04DE-47F5-AEF8-5CC8FB19FEAB}"/>
              </a:ext>
            </a:extLst>
          </p:cNvPr>
          <p:cNvSpPr txBox="1">
            <a:spLocks/>
          </p:cNvSpPr>
          <p:nvPr/>
        </p:nvSpPr>
        <p:spPr>
          <a:xfrm>
            <a:off x="2339437" y="4548898"/>
            <a:ext cx="9678391" cy="12789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tx2">
                    <a:lumMod val="50000"/>
                  </a:schemeClr>
                </a:solidFill>
                <a:latin typeface="+mn-lt"/>
              </a:rPr>
              <a:t>Avaliar se o pedido não pode ser encaminhado a outro órgão</a:t>
            </a:r>
          </a:p>
        </p:txBody>
      </p:sp>
      <p:sp>
        <p:nvSpPr>
          <p:cNvPr id="10" name="Título 1">
            <a:extLst>
              <a:ext uri="{FF2B5EF4-FFF2-40B4-BE49-F238E27FC236}">
                <a16:creationId xmlns:a16="http://schemas.microsoft.com/office/drawing/2014/main" id="{C49D5466-1241-4BD4-BC4B-CFAAE05040CA}"/>
              </a:ext>
            </a:extLst>
          </p:cNvPr>
          <p:cNvSpPr txBox="1">
            <a:spLocks/>
          </p:cNvSpPr>
          <p:nvPr/>
        </p:nvSpPr>
        <p:spPr>
          <a:xfrm>
            <a:off x="485897" y="4117330"/>
            <a:ext cx="185354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6600" b="1" i="1" dirty="0">
                <a:solidFill>
                  <a:schemeClr val="tx2">
                    <a:lumMod val="50000"/>
                  </a:schemeClr>
                </a:solidFill>
                <a:latin typeface="+mn-lt"/>
              </a:rPr>
              <a:t>OBS:</a:t>
            </a:r>
          </a:p>
        </p:txBody>
      </p:sp>
    </p:spTree>
    <p:extLst>
      <p:ext uri="{BB962C8B-B14F-4D97-AF65-F5344CB8AC3E}">
        <p14:creationId xmlns:p14="http://schemas.microsoft.com/office/powerpoint/2010/main" val="16883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3996606"/>
            <a:ext cx="12192000" cy="18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PEDIDO DESARRAZOADO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bg1"/>
                </a:solidFill>
                <a:latin typeface="+mn-lt"/>
              </a:rPr>
              <a:t>Aquele que se opõem aos interesses da sociedade, de sua segurança ou à integridade e soberania do Estado.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16" name="Retângulo 15">
            <a:extLst>
              <a:ext uri="{FF2B5EF4-FFF2-40B4-BE49-F238E27FC236}">
                <a16:creationId xmlns:a16="http://schemas.microsoft.com/office/drawing/2014/main" id="{42BF863D-B5AF-4EB3-AF96-E2BD6F42A5E9}"/>
              </a:ext>
            </a:extLst>
          </p:cNvPr>
          <p:cNvSpPr/>
          <p:nvPr/>
        </p:nvSpPr>
        <p:spPr>
          <a:xfrm>
            <a:off x="142727" y="-1"/>
            <a:ext cx="229143" cy="11287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D5148BCE-B97D-4646-B2B9-C6B08165E3D4}"/>
              </a:ext>
            </a:extLst>
          </p:cNvPr>
          <p:cNvSpPr txBox="1">
            <a:spLocks/>
          </p:cNvSpPr>
          <p:nvPr/>
        </p:nvSpPr>
        <p:spPr>
          <a:xfrm>
            <a:off x="1885950" y="4149800"/>
            <a:ext cx="9736032"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tx2">
                    <a:lumMod val="50000"/>
                  </a:schemeClr>
                </a:solidFill>
                <a:latin typeface="+mn-lt"/>
              </a:rPr>
              <a:t>Gostaria de ter acesso a uma cópia da planta do Quartel General do Exército no Setor Militar Urbano.</a:t>
            </a: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8" y="4117330"/>
            <a:ext cx="1400052"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6600" b="1" i="1" dirty="0">
                <a:solidFill>
                  <a:schemeClr val="tx2">
                    <a:lumMod val="50000"/>
                  </a:schemeClr>
                </a:solidFill>
                <a:latin typeface="+mn-lt"/>
              </a:rPr>
              <a:t>EX:</a:t>
            </a:r>
          </a:p>
        </p:txBody>
      </p:sp>
    </p:spTree>
    <p:extLst>
      <p:ext uri="{BB962C8B-B14F-4D97-AF65-F5344CB8AC3E}">
        <p14:creationId xmlns:p14="http://schemas.microsoft.com/office/powerpoint/2010/main" val="316794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2220686"/>
            <a:ext cx="12192000" cy="38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rgbClr val="FFC000"/>
                </a:solidFill>
                <a:latin typeface="+mn-lt"/>
              </a:rPr>
              <a:t>ATENÇÃO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6" name="Título 1">
            <a:extLst>
              <a:ext uri="{FF2B5EF4-FFF2-40B4-BE49-F238E27FC236}">
                <a16:creationId xmlns:a16="http://schemas.microsoft.com/office/drawing/2014/main" id="{D5148BCE-B97D-4646-B2B9-C6B08165E3D4}"/>
              </a:ext>
            </a:extLst>
          </p:cNvPr>
          <p:cNvSpPr txBox="1">
            <a:spLocks/>
          </p:cNvSpPr>
          <p:nvPr/>
        </p:nvSpPr>
        <p:spPr>
          <a:xfrm>
            <a:off x="688769" y="2492894"/>
            <a:ext cx="10933213" cy="23982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latin typeface="+mn-lt"/>
              </a:rPr>
              <a:t>As informações que puderem colocar em risco a segurança do Presidente e Vice-Presidente da República e respectivos cônjuges e filhos(as) serão classificadas como reservadas e ficarão sob sigilo até o término do mandato em exercício ou do último mandato, em caso de reeleição.</a:t>
            </a:r>
            <a:endParaRPr lang="pt-BR" sz="1800" b="1" dirty="0">
              <a:solidFill>
                <a:schemeClr val="tx2">
                  <a:lumMod val="50000"/>
                </a:schemeClr>
              </a:solidFill>
              <a:latin typeface="+mn-lt"/>
            </a:endParaRPr>
          </a:p>
        </p:txBody>
      </p:sp>
      <p:sp>
        <p:nvSpPr>
          <p:cNvPr id="9" name="Título 1">
            <a:extLst>
              <a:ext uri="{FF2B5EF4-FFF2-40B4-BE49-F238E27FC236}">
                <a16:creationId xmlns:a16="http://schemas.microsoft.com/office/drawing/2014/main" id="{CDDA93A0-92E7-4A04-96E2-5921A259424D}"/>
              </a:ext>
            </a:extLst>
          </p:cNvPr>
          <p:cNvSpPr txBox="1">
            <a:spLocks/>
          </p:cNvSpPr>
          <p:nvPr/>
        </p:nvSpPr>
        <p:spPr>
          <a:xfrm>
            <a:off x="1409206" y="5344793"/>
            <a:ext cx="9848601" cy="7911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pt-BR" sz="2400" i="1" dirty="0">
                <a:solidFill>
                  <a:schemeClr val="bg2">
                    <a:lumMod val="25000"/>
                  </a:schemeClr>
                </a:solidFill>
                <a:latin typeface="+mn-lt"/>
              </a:rPr>
              <a:t>LAI, artigo 24, parágrafo 2º</a:t>
            </a:r>
          </a:p>
        </p:txBody>
      </p:sp>
      <p:cxnSp>
        <p:nvCxnSpPr>
          <p:cNvPr id="5" name="Conector reto 4">
            <a:extLst>
              <a:ext uri="{FF2B5EF4-FFF2-40B4-BE49-F238E27FC236}">
                <a16:creationId xmlns:a16="http://schemas.microsoft.com/office/drawing/2014/main" id="{0BE6FAF3-310E-427E-B4EA-A97B729450BB}"/>
              </a:ext>
            </a:extLst>
          </p:cNvPr>
          <p:cNvCxnSpPr>
            <a:cxnSpLocks/>
          </p:cNvCxnSpPr>
          <p:nvPr/>
        </p:nvCxnSpPr>
        <p:spPr>
          <a:xfrm>
            <a:off x="688769" y="5023262"/>
            <a:ext cx="9951522"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C4E9B2D8-FBA0-4AE5-894F-A3CD50C91371}"/>
              </a:ext>
            </a:extLst>
          </p:cNvPr>
          <p:cNvCxnSpPr>
            <a:cxnSpLocks/>
          </p:cNvCxnSpPr>
          <p:nvPr/>
        </p:nvCxnSpPr>
        <p:spPr>
          <a:xfrm>
            <a:off x="8051470" y="4380015"/>
            <a:ext cx="2491839"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87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3996606"/>
            <a:ext cx="12192000" cy="18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BANCO DE PEDIDOS E RESPOSTAS</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bg1"/>
                </a:solidFill>
                <a:latin typeface="+mn-lt"/>
              </a:rPr>
              <a:t>É possível consultar pedidos e respostas no âmbito da LAI, assim como decisões da CGU e da CMRI</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4117330"/>
            <a:ext cx="1135380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pt-BR" sz="6600" b="1" i="1" dirty="0">
                <a:solidFill>
                  <a:schemeClr val="tx2">
                    <a:lumMod val="50000"/>
                  </a:schemeClr>
                </a:solidFill>
                <a:latin typeface="+mn-lt"/>
              </a:rPr>
              <a:t>INFORMACAO.GOV.BR</a:t>
            </a:r>
          </a:p>
        </p:txBody>
      </p:sp>
    </p:spTree>
    <p:extLst>
      <p:ext uri="{BB962C8B-B14F-4D97-AF65-F5344CB8AC3E}">
        <p14:creationId xmlns:p14="http://schemas.microsoft.com/office/powerpoint/2010/main" val="390241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PRECEDENTES</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pic>
        <p:nvPicPr>
          <p:cNvPr id="44034" name="Picture 2" descr="Busca de Pedidos e Respostas">
            <a:extLst>
              <a:ext uri="{FF2B5EF4-FFF2-40B4-BE49-F238E27FC236}">
                <a16:creationId xmlns:a16="http://schemas.microsoft.com/office/drawing/2014/main" id="{CB7390D9-21E6-435B-ACB5-9481656F5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18" y="1966692"/>
            <a:ext cx="3516861" cy="1987791"/>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DecisÃµes CGU">
            <a:extLst>
              <a:ext uri="{FF2B5EF4-FFF2-40B4-BE49-F238E27FC236}">
                <a16:creationId xmlns:a16="http://schemas.microsoft.com/office/drawing/2014/main" id="{E1894440-0C45-476C-93DA-5E4B5937C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17" y="4404065"/>
            <a:ext cx="3516861" cy="1987791"/>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2C93AEBB-E8F4-4102-8579-AB67CF967338}"/>
              </a:ext>
            </a:extLst>
          </p:cNvPr>
          <p:cNvSpPr txBox="1">
            <a:spLocks/>
          </p:cNvSpPr>
          <p:nvPr/>
        </p:nvSpPr>
        <p:spPr>
          <a:xfrm>
            <a:off x="5569528" y="1862747"/>
            <a:ext cx="6052455" cy="254131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pt-BR" sz="2800" b="1" dirty="0">
                <a:solidFill>
                  <a:schemeClr val="bg1"/>
                </a:solidFill>
                <a:latin typeface="+mn-lt"/>
              </a:rPr>
              <a:t>É possível consultar pedidos e respostas no âmbito da LAI, assim como decisões da CGU e da CMRI</a:t>
            </a:r>
          </a:p>
        </p:txBody>
      </p:sp>
      <p:sp>
        <p:nvSpPr>
          <p:cNvPr id="10" name="Título 1">
            <a:extLst>
              <a:ext uri="{FF2B5EF4-FFF2-40B4-BE49-F238E27FC236}">
                <a16:creationId xmlns:a16="http://schemas.microsoft.com/office/drawing/2014/main" id="{24DCAF26-99B1-40C5-9EBF-8F0F51A797B0}"/>
              </a:ext>
            </a:extLst>
          </p:cNvPr>
          <p:cNvSpPr txBox="1">
            <a:spLocks/>
          </p:cNvSpPr>
          <p:nvPr/>
        </p:nvSpPr>
        <p:spPr>
          <a:xfrm>
            <a:off x="4947806" y="4838670"/>
            <a:ext cx="6507677" cy="828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pt-BR" sz="4800" b="1" i="1" dirty="0">
                <a:solidFill>
                  <a:schemeClr val="bg1">
                    <a:lumMod val="75000"/>
                  </a:schemeClr>
                </a:solidFill>
                <a:latin typeface="+mn-lt"/>
              </a:rPr>
              <a:t>informacao.gov.br</a:t>
            </a:r>
          </a:p>
        </p:txBody>
      </p:sp>
    </p:spTree>
    <p:extLst>
      <p:ext uri="{BB962C8B-B14F-4D97-AF65-F5344CB8AC3E}">
        <p14:creationId xmlns:p14="http://schemas.microsoft.com/office/powerpoint/2010/main" val="33132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Black Click Pen on White Paper">
            <a:extLst>
              <a:ext uri="{FF2B5EF4-FFF2-40B4-BE49-F238E27FC236}">
                <a16:creationId xmlns:a16="http://schemas.microsoft.com/office/drawing/2014/main" id="{EBD6BFB2-7926-44F9-8A72-A793EFDCB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1171096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7999"/>
          </a:xfrm>
          <a:prstGeom prst="rect">
            <a:avLst/>
          </a:prstGeom>
          <a:solidFill>
            <a:schemeClr val="accent6">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470154" y="4254372"/>
            <a:ext cx="8281960" cy="2125609"/>
          </a:xfrm>
        </p:spPr>
        <p:txBody>
          <a:bodyPr>
            <a:normAutofit/>
          </a:bodyPr>
          <a:lstStyle/>
          <a:p>
            <a:pPr algn="l"/>
            <a:r>
              <a:rPr lang="pt-BR" sz="7200" b="1" dirty="0">
                <a:solidFill>
                  <a:schemeClr val="bg1"/>
                </a:solidFill>
                <a:latin typeface="+mn-lt"/>
              </a:rPr>
              <a:t>ATIVIDADE</a:t>
            </a:r>
          </a:p>
        </p:txBody>
      </p:sp>
      <p:pic>
        <p:nvPicPr>
          <p:cNvPr id="23558" name="Picture 6" descr="Imagem relacionada">
            <a:extLst>
              <a:ext uri="{FF2B5EF4-FFF2-40B4-BE49-F238E27FC236}">
                <a16:creationId xmlns:a16="http://schemas.microsoft.com/office/drawing/2014/main" id="{B49B1D00-D72A-4446-B11B-E8A1C222AED6}"/>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323114"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55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EXERCITANDO...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Gostaria de saber a opinião das autoridades (ministros e secretários) deste órgão acerca da PEC 1234</a:t>
            </a:r>
            <a:endParaRPr kumimoji="0" lang="pt-B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NÃO SE TRATA DE PEDIDO DE INFORMAÇÃO </a:t>
            </a:r>
          </a:p>
        </p:txBody>
      </p:sp>
    </p:spTree>
    <p:extLst>
      <p:ext uri="{BB962C8B-B14F-4D97-AF65-F5344CB8AC3E}">
        <p14:creationId xmlns:p14="http://schemas.microsoft.com/office/powerpoint/2010/main" val="350756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519954" y="98156"/>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LEI DE ACESSO A INFORMAÇÃO</a:t>
            </a:r>
          </a:p>
        </p:txBody>
      </p:sp>
      <p:sp>
        <p:nvSpPr>
          <p:cNvPr id="8" name="Retângulo 7">
            <a:extLst>
              <a:ext uri="{FF2B5EF4-FFF2-40B4-BE49-F238E27FC236}">
                <a16:creationId xmlns:a16="http://schemas.microsoft.com/office/drawing/2014/main" id="{625B0C3D-0140-4A24-8D5B-EDF6094C37B9}"/>
              </a:ext>
            </a:extLst>
          </p:cNvPr>
          <p:cNvSpPr/>
          <p:nvPr/>
        </p:nvSpPr>
        <p:spPr>
          <a:xfrm>
            <a:off x="3830109" y="2623949"/>
            <a:ext cx="3741544" cy="19643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tângulo 8">
            <a:extLst>
              <a:ext uri="{FF2B5EF4-FFF2-40B4-BE49-F238E27FC236}">
                <a16:creationId xmlns:a16="http://schemas.microsoft.com/office/drawing/2014/main" id="{408647E7-CA02-4674-88E5-D3109EC56064}"/>
              </a:ext>
            </a:extLst>
          </p:cNvPr>
          <p:cNvSpPr>
            <a:spLocks noChangeArrowheads="1"/>
          </p:cNvSpPr>
          <p:nvPr/>
        </p:nvSpPr>
        <p:spPr bwMode="auto">
          <a:xfrm>
            <a:off x="752664" y="3716887"/>
            <a:ext cx="2196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400" b="1" dirty="0">
                <a:solidFill>
                  <a:schemeClr val="bg1"/>
                </a:solidFill>
                <a:latin typeface="Calibri" pitchFamily="34" charset="0"/>
              </a:rPr>
              <a:t>ABRANGÊNCIA</a:t>
            </a:r>
            <a:endParaRPr lang="pt-BR" altLang="pt-BR" sz="2400" b="1" dirty="0">
              <a:solidFill>
                <a:srgbClr val="008000"/>
              </a:solidFill>
              <a:latin typeface="Calibri" pitchFamily="34" charset="0"/>
            </a:endParaRPr>
          </a:p>
        </p:txBody>
      </p:sp>
      <p:sp>
        <p:nvSpPr>
          <p:cNvPr id="10" name="CaixaDeTexto 9">
            <a:extLst>
              <a:ext uri="{FF2B5EF4-FFF2-40B4-BE49-F238E27FC236}">
                <a16:creationId xmlns:a16="http://schemas.microsoft.com/office/drawing/2014/main" id="{64CA1CC6-A448-406A-B962-D7EC34224BA9}"/>
              </a:ext>
            </a:extLst>
          </p:cNvPr>
          <p:cNvSpPr txBox="1"/>
          <p:nvPr/>
        </p:nvSpPr>
        <p:spPr>
          <a:xfrm>
            <a:off x="9581179" y="1541327"/>
            <a:ext cx="2124980" cy="923330"/>
          </a:xfrm>
          <a:prstGeom prst="rect">
            <a:avLst/>
          </a:prstGeom>
          <a:noFill/>
        </p:spPr>
        <p:txBody>
          <a:bodyPr wrap="square" rtlCol="0">
            <a:spAutoFit/>
          </a:bodyPr>
          <a:lstStyle/>
          <a:p>
            <a:pPr marL="285750" indent="-285750">
              <a:buFont typeface="Arial" panose="020B0604020202020204" pitchFamily="34" charset="0"/>
              <a:buChar char="•"/>
            </a:pPr>
            <a:r>
              <a:rPr lang="pt-BR" b="1" dirty="0">
                <a:solidFill>
                  <a:schemeClr val="bg1"/>
                </a:solidFill>
              </a:rPr>
              <a:t>Federal</a:t>
            </a:r>
          </a:p>
          <a:p>
            <a:pPr marL="285750" indent="-285750">
              <a:buFont typeface="Arial" panose="020B0604020202020204" pitchFamily="34" charset="0"/>
              <a:buChar char="•"/>
            </a:pPr>
            <a:r>
              <a:rPr lang="pt-BR" b="1" dirty="0">
                <a:solidFill>
                  <a:schemeClr val="bg1"/>
                </a:solidFill>
              </a:rPr>
              <a:t>Estadual</a:t>
            </a:r>
            <a:r>
              <a:rPr lang="pt-BR" dirty="0">
                <a:solidFill>
                  <a:schemeClr val="bg1"/>
                </a:solidFill>
              </a:rPr>
              <a:t>/</a:t>
            </a:r>
            <a:r>
              <a:rPr lang="pt-BR" b="1" dirty="0">
                <a:solidFill>
                  <a:schemeClr val="bg1"/>
                </a:solidFill>
              </a:rPr>
              <a:t>Distrital</a:t>
            </a:r>
            <a:r>
              <a:rPr lang="pt-BR" dirty="0">
                <a:solidFill>
                  <a:schemeClr val="bg1"/>
                </a:solidFill>
              </a:rPr>
              <a:t> </a:t>
            </a:r>
          </a:p>
          <a:p>
            <a:pPr marL="285750" indent="-285750">
              <a:buFont typeface="Arial" panose="020B0604020202020204" pitchFamily="34" charset="0"/>
              <a:buChar char="•"/>
            </a:pPr>
            <a:r>
              <a:rPr lang="pt-BR" b="1" dirty="0">
                <a:solidFill>
                  <a:schemeClr val="bg1"/>
                </a:solidFill>
              </a:rPr>
              <a:t>Municipal</a:t>
            </a:r>
          </a:p>
        </p:txBody>
      </p:sp>
      <p:sp>
        <p:nvSpPr>
          <p:cNvPr id="11" name="CaixaDeTexto 10">
            <a:extLst>
              <a:ext uri="{FF2B5EF4-FFF2-40B4-BE49-F238E27FC236}">
                <a16:creationId xmlns:a16="http://schemas.microsoft.com/office/drawing/2014/main" id="{BC37B83A-4DA5-492D-A307-8778EDBCCED2}"/>
              </a:ext>
            </a:extLst>
          </p:cNvPr>
          <p:cNvSpPr txBox="1"/>
          <p:nvPr/>
        </p:nvSpPr>
        <p:spPr>
          <a:xfrm>
            <a:off x="3371978" y="2664788"/>
            <a:ext cx="1454854" cy="800219"/>
          </a:xfrm>
          <a:prstGeom prst="rect">
            <a:avLst/>
          </a:prstGeom>
          <a:noFill/>
        </p:spPr>
        <p:txBody>
          <a:bodyPr wrap="square" rtlCol="0">
            <a:spAutoFit/>
          </a:bodyPr>
          <a:lstStyle/>
          <a:p>
            <a:pPr algn="ctr"/>
            <a:r>
              <a:rPr lang="pt-BR" sz="1400" dirty="0">
                <a:solidFill>
                  <a:schemeClr val="bg1"/>
                </a:solidFill>
                <a:latin typeface="Calibri" pitchFamily="34" charset="0"/>
                <a:cs typeface="Calibri" pitchFamily="34" charset="0"/>
              </a:rPr>
              <a:t>art. 1º, parágrafo único, I , LAI </a:t>
            </a:r>
          </a:p>
          <a:p>
            <a:endParaRPr lang="pt-BR" dirty="0">
              <a:solidFill>
                <a:schemeClr val="bg1"/>
              </a:solidFill>
            </a:endParaRPr>
          </a:p>
        </p:txBody>
      </p:sp>
      <p:grpSp>
        <p:nvGrpSpPr>
          <p:cNvPr id="12" name="Agrupar 11">
            <a:extLst>
              <a:ext uri="{FF2B5EF4-FFF2-40B4-BE49-F238E27FC236}">
                <a16:creationId xmlns:a16="http://schemas.microsoft.com/office/drawing/2014/main" id="{4B50A70F-1C92-480E-8453-F2207D4FA9D7}"/>
              </a:ext>
            </a:extLst>
          </p:cNvPr>
          <p:cNvGrpSpPr/>
          <p:nvPr/>
        </p:nvGrpSpPr>
        <p:grpSpPr>
          <a:xfrm>
            <a:off x="3356463" y="1496292"/>
            <a:ext cx="9109471" cy="5531245"/>
            <a:chOff x="1928599" y="1787572"/>
            <a:chExt cx="8894591" cy="5551955"/>
          </a:xfrm>
        </p:grpSpPr>
        <p:sp>
          <p:nvSpPr>
            <p:cNvPr id="13" name="Retângulo 12">
              <a:extLst>
                <a:ext uri="{FF2B5EF4-FFF2-40B4-BE49-F238E27FC236}">
                  <a16:creationId xmlns:a16="http://schemas.microsoft.com/office/drawing/2014/main" id="{076063C2-41F8-4E4B-884C-4AC061D1B4C6}"/>
                </a:ext>
              </a:extLst>
            </p:cNvPr>
            <p:cNvSpPr/>
            <p:nvPr/>
          </p:nvSpPr>
          <p:spPr>
            <a:xfrm>
              <a:off x="2066141" y="1809700"/>
              <a:ext cx="8435766" cy="5529827"/>
            </a:xfrm>
            <a:prstGeom prst="rect">
              <a:avLst/>
            </a:prstGeom>
          </p:spPr>
          <p:txBody>
            <a:bodyPr wrap="square">
              <a:spAutoFit/>
            </a:bodyPr>
            <a:lstStyle/>
            <a:p>
              <a:pPr algn="just">
                <a:defRPr/>
              </a:pPr>
              <a:endParaRPr lang="pt-BR" sz="2000" b="1" dirty="0">
                <a:solidFill>
                  <a:schemeClr val="bg1"/>
                </a:solidFill>
                <a:latin typeface="Calibri" pitchFamily="34" charset="0"/>
                <a:cs typeface="Calibri" pitchFamily="34" charset="0"/>
              </a:endParaRPr>
            </a:p>
            <a:p>
              <a:pPr algn="just">
                <a:defRPr/>
              </a:pPr>
              <a:r>
                <a:rPr lang="pt-BR" sz="2000" b="1" dirty="0">
                  <a:solidFill>
                    <a:schemeClr val="bg1"/>
                  </a:solidFill>
                  <a:latin typeface="Calibri" pitchFamily="34" charset="0"/>
                  <a:cs typeface="Calibri" pitchFamily="34" charset="0"/>
                </a:rPr>
                <a:t>Poderes</a:t>
              </a:r>
            </a:p>
            <a:p>
              <a:pPr algn="just">
                <a:defRPr/>
              </a:pPr>
              <a:endParaRPr lang="pt-BR" sz="2000" b="1" i="1" dirty="0">
                <a:solidFill>
                  <a:schemeClr val="bg1"/>
                </a:solidFill>
                <a:latin typeface="Calibri" pitchFamily="34" charset="0"/>
                <a:cs typeface="Calibri" pitchFamily="34" charset="0"/>
              </a:endParaRPr>
            </a:p>
            <a:p>
              <a:pPr algn="just">
                <a:defRPr/>
              </a:pPr>
              <a:endParaRPr lang="pt-BR" sz="2000" b="1" i="1" dirty="0">
                <a:solidFill>
                  <a:schemeClr val="bg1"/>
                </a:solidFill>
                <a:latin typeface="Calibri" pitchFamily="34" charset="0"/>
                <a:cs typeface="Calibri" pitchFamily="34" charset="0"/>
              </a:endParaRPr>
            </a:p>
            <a:p>
              <a:pPr algn="just">
                <a:defRPr/>
              </a:pPr>
              <a:endParaRPr lang="pt-BR" sz="2000" b="1" dirty="0">
                <a:solidFill>
                  <a:schemeClr val="bg1"/>
                </a:solidFill>
                <a:latin typeface="Calibri" pitchFamily="34" charset="0"/>
                <a:cs typeface="Calibri" pitchFamily="34" charset="0"/>
              </a:endParaRPr>
            </a:p>
            <a:p>
              <a:pPr algn="just">
                <a:defRPr/>
              </a:pPr>
              <a:endParaRPr lang="pt-BR" sz="2000" b="1" dirty="0">
                <a:solidFill>
                  <a:schemeClr val="bg1"/>
                </a:solidFill>
                <a:latin typeface="Calibri" pitchFamily="34" charset="0"/>
                <a:cs typeface="Calibri" pitchFamily="34" charset="0"/>
              </a:endParaRPr>
            </a:p>
            <a:p>
              <a:pPr algn="just">
                <a:defRPr/>
              </a:pPr>
              <a:endParaRPr lang="pt-BR" sz="2000" b="1" dirty="0">
                <a:solidFill>
                  <a:schemeClr val="bg1"/>
                </a:solidFill>
                <a:latin typeface="Calibri" pitchFamily="34" charset="0"/>
                <a:cs typeface="Calibri" pitchFamily="34" charset="0"/>
              </a:endParaRPr>
            </a:p>
            <a:p>
              <a:pPr algn="just">
                <a:defRPr/>
              </a:pPr>
              <a:r>
                <a:rPr lang="pt-BR" sz="2000" b="1" dirty="0">
                  <a:solidFill>
                    <a:schemeClr val="bg1"/>
                  </a:solidFill>
                  <a:latin typeface="Calibri" pitchFamily="34" charset="0"/>
                  <a:cs typeface="Calibri" pitchFamily="34" charset="0"/>
                </a:rPr>
                <a:t>Administração Pública</a:t>
              </a:r>
            </a:p>
            <a:p>
              <a:pPr algn="just">
                <a:defRPr/>
              </a:pPr>
              <a:endParaRPr lang="pt-BR" sz="2000" b="1" dirty="0">
                <a:solidFill>
                  <a:schemeClr val="bg1"/>
                </a:solidFill>
                <a:latin typeface="Calibri" pitchFamily="34" charset="0"/>
                <a:cs typeface="Calibri" pitchFamily="34" charset="0"/>
              </a:endParaRPr>
            </a:p>
            <a:p>
              <a:pPr algn="just">
                <a:defRPr/>
              </a:pPr>
              <a:endParaRPr lang="pt-BR" sz="2000" b="1" dirty="0">
                <a:solidFill>
                  <a:schemeClr val="bg1"/>
                </a:solidFill>
                <a:latin typeface="Calibri" pitchFamily="34" charset="0"/>
                <a:cs typeface="Calibri" pitchFamily="34" charset="0"/>
              </a:endParaRPr>
            </a:p>
            <a:p>
              <a:pPr algn="just">
                <a:defRPr/>
              </a:pPr>
              <a:endParaRPr lang="pt-BR" dirty="0">
                <a:solidFill>
                  <a:schemeClr val="bg1"/>
                </a:solidFill>
              </a:endParaRPr>
            </a:p>
            <a:p>
              <a:pPr algn="just"/>
              <a:r>
                <a:rPr lang="pt-BR" sz="2000" b="1" u="sng" dirty="0">
                  <a:solidFill>
                    <a:schemeClr val="bg1"/>
                  </a:solidFill>
                  <a:latin typeface="Calibri" pitchFamily="34" charset="0"/>
                  <a:cs typeface="Calibri" pitchFamily="34" charset="0"/>
                </a:rPr>
                <a:t>Serviços Sociais Autônomos</a:t>
              </a:r>
            </a:p>
            <a:p>
              <a:pPr algn="just"/>
              <a:endParaRPr lang="pt-BR" sz="2000" b="1" dirty="0">
                <a:solidFill>
                  <a:schemeClr val="bg1"/>
                </a:solidFill>
                <a:latin typeface="Calibri" pitchFamily="34" charset="0"/>
                <a:cs typeface="Calibri" pitchFamily="34" charset="0"/>
              </a:endParaRPr>
            </a:p>
            <a:p>
              <a:pPr algn="just"/>
              <a:r>
                <a:rPr lang="pt-BR" sz="1600" b="1" dirty="0">
                  <a:solidFill>
                    <a:schemeClr val="bg1"/>
                  </a:solidFill>
                  <a:latin typeface="Calibri" pitchFamily="34" charset="0"/>
                  <a:cs typeface="Calibri" pitchFamily="34" charset="0"/>
                </a:rPr>
                <a:t>Entidades privadas sem fins lucrativos </a:t>
              </a:r>
              <a:r>
                <a:rPr lang="pt-BR" sz="1600" b="1" i="1" dirty="0">
                  <a:solidFill>
                    <a:schemeClr val="bg1"/>
                  </a:solidFill>
                  <a:latin typeface="Calibri" pitchFamily="34" charset="0"/>
                  <a:cs typeface="Calibri" pitchFamily="34" charset="0"/>
                </a:rPr>
                <a:t>-</a:t>
              </a:r>
              <a:r>
                <a:rPr lang="pt-BR" sz="1600" dirty="0">
                  <a:solidFill>
                    <a:schemeClr val="bg1"/>
                  </a:solidFill>
                  <a:latin typeface="Calibri" pitchFamily="34" charset="0"/>
                  <a:cs typeface="Calibri" pitchFamily="34" charset="0"/>
                </a:rPr>
                <a:t> </a:t>
              </a:r>
              <a:r>
                <a:rPr lang="pt-BR" sz="1600" dirty="0">
                  <a:solidFill>
                    <a:schemeClr val="bg1"/>
                  </a:solidFill>
                </a:rPr>
                <a:t>Aquelas que </a:t>
              </a:r>
              <a:r>
                <a:rPr lang="pt-BR" sz="1600" b="1" dirty="0">
                  <a:solidFill>
                    <a:schemeClr val="bg1"/>
                  </a:solidFill>
                </a:rPr>
                <a:t>receberam recurso públicos </a:t>
              </a:r>
              <a:r>
                <a:rPr lang="pt-BR" sz="1600" dirty="0">
                  <a:solidFill>
                    <a:schemeClr val="bg1"/>
                  </a:solidFill>
                </a:rPr>
                <a:t>para realização de ações de interesse público, diretamente do orçamento ou mediante subvenção social, contrato de gestão, termo de parceria, convênio, acordo, ajuste. Neste caso, a publicidade a que estão submetidas refere-se à parcela dos recursos recebidos e à sua destinação. </a:t>
              </a:r>
            </a:p>
            <a:p>
              <a:pPr algn="just"/>
              <a:r>
                <a:rPr lang="pt-BR" sz="1600" dirty="0">
                  <a:solidFill>
                    <a:schemeClr val="bg1"/>
                  </a:solidFill>
                </a:rPr>
                <a:t>(Art. 2º LAI e art. 63 Decreto nº 7.724/2012) </a:t>
              </a:r>
            </a:p>
            <a:p>
              <a:pPr algn="just">
                <a:defRPr/>
              </a:pPr>
              <a:endParaRPr lang="pt-BR" sz="1400" dirty="0">
                <a:solidFill>
                  <a:schemeClr val="bg1">
                    <a:lumMod val="50000"/>
                  </a:schemeClr>
                </a:solidFill>
                <a:latin typeface="Calibri" pitchFamily="34" charset="0"/>
                <a:cs typeface="Calibri" pitchFamily="34" charset="0"/>
              </a:endParaRPr>
            </a:p>
          </p:txBody>
        </p:sp>
        <p:sp>
          <p:nvSpPr>
            <p:cNvPr id="14" name="CaixaDeTexto 13">
              <a:extLst>
                <a:ext uri="{FF2B5EF4-FFF2-40B4-BE49-F238E27FC236}">
                  <a16:creationId xmlns:a16="http://schemas.microsoft.com/office/drawing/2014/main" id="{EE4E13A1-99E1-4A7C-BD82-E0D5DEEDC772}"/>
                </a:ext>
              </a:extLst>
            </p:cNvPr>
            <p:cNvSpPr txBox="1"/>
            <p:nvPr/>
          </p:nvSpPr>
          <p:spPr>
            <a:xfrm>
              <a:off x="3325729" y="1854735"/>
              <a:ext cx="3219320" cy="923330"/>
            </a:xfrm>
            <a:prstGeom prst="rect">
              <a:avLst/>
            </a:prstGeom>
            <a:noFill/>
          </p:spPr>
          <p:txBody>
            <a:bodyPr wrap="square" rtlCol="0">
              <a:spAutoFit/>
            </a:bodyPr>
            <a:lstStyle/>
            <a:p>
              <a:pPr marL="285750" indent="-285750">
                <a:buFont typeface="Arial" panose="020B0604020202020204" pitchFamily="34" charset="0"/>
                <a:buChar char="•"/>
              </a:pPr>
              <a:r>
                <a:rPr lang="pt-BR" b="1" dirty="0">
                  <a:solidFill>
                    <a:schemeClr val="bg1"/>
                  </a:solidFill>
                </a:rPr>
                <a:t>Executivo</a:t>
              </a:r>
            </a:p>
            <a:p>
              <a:pPr marL="285750" indent="-285750">
                <a:buFont typeface="Arial" panose="020B0604020202020204" pitchFamily="34" charset="0"/>
                <a:buChar char="•"/>
              </a:pPr>
              <a:r>
                <a:rPr lang="pt-BR" b="1" dirty="0">
                  <a:solidFill>
                    <a:schemeClr val="bg1"/>
                  </a:solidFill>
                </a:rPr>
                <a:t>Legislativo</a:t>
              </a:r>
              <a:r>
                <a:rPr lang="pt-BR" dirty="0">
                  <a:solidFill>
                    <a:schemeClr val="bg1"/>
                  </a:solidFill>
                </a:rPr>
                <a:t> </a:t>
              </a:r>
              <a:r>
                <a:rPr lang="pt-BR" sz="1600" i="1" dirty="0">
                  <a:solidFill>
                    <a:schemeClr val="bg1"/>
                  </a:solidFill>
                </a:rPr>
                <a:t>(+ Cortes de Contas)</a:t>
              </a:r>
            </a:p>
            <a:p>
              <a:pPr marL="285750" indent="-285750">
                <a:buFont typeface="Arial" panose="020B0604020202020204" pitchFamily="34" charset="0"/>
                <a:buChar char="•"/>
              </a:pPr>
              <a:r>
                <a:rPr lang="pt-BR" b="1" dirty="0">
                  <a:solidFill>
                    <a:schemeClr val="bg1"/>
                  </a:solidFill>
                </a:rPr>
                <a:t>Judiciário</a:t>
              </a:r>
              <a:r>
                <a:rPr lang="pt-BR" dirty="0">
                  <a:solidFill>
                    <a:schemeClr val="bg1"/>
                  </a:solidFill>
                </a:rPr>
                <a:t> </a:t>
              </a:r>
              <a:r>
                <a:rPr lang="pt-BR" sz="1600" i="1" dirty="0">
                  <a:solidFill>
                    <a:schemeClr val="bg1"/>
                  </a:solidFill>
                </a:rPr>
                <a:t>(+ MP)</a:t>
              </a:r>
            </a:p>
          </p:txBody>
        </p:sp>
        <p:sp>
          <p:nvSpPr>
            <p:cNvPr id="15" name="CaixaDeTexto 14">
              <a:extLst>
                <a:ext uri="{FF2B5EF4-FFF2-40B4-BE49-F238E27FC236}">
                  <a16:creationId xmlns:a16="http://schemas.microsoft.com/office/drawing/2014/main" id="{719D433F-AEC7-4AD8-ABBB-06C7993CB10B}"/>
                </a:ext>
              </a:extLst>
            </p:cNvPr>
            <p:cNvSpPr txBox="1"/>
            <p:nvPr/>
          </p:nvSpPr>
          <p:spPr>
            <a:xfrm>
              <a:off x="6862750" y="1787572"/>
              <a:ext cx="3960440" cy="707886"/>
            </a:xfrm>
            <a:prstGeom prst="rect">
              <a:avLst/>
            </a:prstGeom>
            <a:noFill/>
          </p:spPr>
          <p:txBody>
            <a:bodyPr wrap="square" rtlCol="0">
              <a:spAutoFit/>
            </a:bodyPr>
            <a:lstStyle/>
            <a:p>
              <a:endParaRPr lang="pt-BR" sz="2000" b="1" dirty="0">
                <a:solidFill>
                  <a:srgbClr val="1C5990"/>
                </a:solidFill>
                <a:latin typeface="Calibri" pitchFamily="34" charset="0"/>
                <a:cs typeface="Calibri" pitchFamily="34" charset="0"/>
              </a:endParaRPr>
            </a:p>
            <a:p>
              <a:r>
                <a:rPr lang="pt-BR" sz="2000" b="1" dirty="0">
                  <a:solidFill>
                    <a:schemeClr val="bg1"/>
                  </a:solidFill>
                  <a:latin typeface="Calibri" pitchFamily="34" charset="0"/>
                  <a:cs typeface="Calibri" pitchFamily="34" charset="0"/>
                </a:rPr>
                <a:t>Esferas</a:t>
              </a:r>
            </a:p>
          </p:txBody>
        </p:sp>
        <p:sp>
          <p:nvSpPr>
            <p:cNvPr id="16" name="CaixaDeTexto 15">
              <a:extLst>
                <a:ext uri="{FF2B5EF4-FFF2-40B4-BE49-F238E27FC236}">
                  <a16:creationId xmlns:a16="http://schemas.microsoft.com/office/drawing/2014/main" id="{B786EA1F-DCB3-4A10-8F5D-6173D565EE48}"/>
                </a:ext>
              </a:extLst>
            </p:cNvPr>
            <p:cNvSpPr txBox="1"/>
            <p:nvPr/>
          </p:nvSpPr>
          <p:spPr>
            <a:xfrm>
              <a:off x="4897995" y="3414463"/>
              <a:ext cx="5328592" cy="1446550"/>
            </a:xfrm>
            <a:prstGeom prst="rect">
              <a:avLst/>
            </a:prstGeom>
            <a:noFill/>
          </p:spPr>
          <p:txBody>
            <a:bodyPr wrap="square" rtlCol="0">
              <a:spAutoFit/>
            </a:bodyPr>
            <a:lstStyle/>
            <a:p>
              <a:r>
                <a:rPr lang="pt-BR" b="1" dirty="0">
                  <a:solidFill>
                    <a:schemeClr val="bg1"/>
                  </a:solidFill>
                </a:rPr>
                <a:t>Direta</a:t>
              </a:r>
              <a:r>
                <a:rPr lang="pt-BR" dirty="0">
                  <a:solidFill>
                    <a:schemeClr val="bg1"/>
                  </a:solidFill>
                </a:rPr>
                <a:t> </a:t>
              </a:r>
              <a:r>
                <a:rPr lang="pt-BR" sz="1600" i="1" dirty="0">
                  <a:solidFill>
                    <a:schemeClr val="bg1"/>
                  </a:solidFill>
                </a:rPr>
                <a:t>-</a:t>
              </a:r>
              <a:r>
                <a:rPr lang="pt-BR" dirty="0">
                  <a:solidFill>
                    <a:schemeClr val="bg1"/>
                  </a:solidFill>
                </a:rPr>
                <a:t> </a:t>
              </a:r>
              <a:r>
                <a:rPr lang="pt-BR" sz="1600" i="1" dirty="0">
                  <a:solidFill>
                    <a:schemeClr val="bg1"/>
                  </a:solidFill>
                </a:rPr>
                <a:t>órgãos públicos </a:t>
              </a:r>
            </a:p>
            <a:p>
              <a:r>
                <a:rPr lang="pt-BR" b="1" dirty="0">
                  <a:solidFill>
                    <a:schemeClr val="bg1"/>
                  </a:solidFill>
                </a:rPr>
                <a:t>Indireta </a:t>
              </a:r>
              <a:r>
                <a:rPr lang="pt-BR" sz="1600" i="1" dirty="0">
                  <a:solidFill>
                    <a:schemeClr val="bg1"/>
                  </a:solidFill>
                </a:rPr>
                <a:t>- autarquias, fundações, empresas públicas, sociedades de economia mista  </a:t>
              </a:r>
            </a:p>
            <a:p>
              <a:r>
                <a:rPr lang="pt-BR" dirty="0">
                  <a:solidFill>
                    <a:schemeClr val="bg1"/>
                  </a:solidFill>
                </a:rPr>
                <a:t>Demais </a:t>
              </a:r>
              <a:r>
                <a:rPr lang="pt-BR" b="1" dirty="0">
                  <a:solidFill>
                    <a:schemeClr val="bg1"/>
                  </a:solidFill>
                </a:rPr>
                <a:t>entidades controladas</a:t>
              </a:r>
              <a:r>
                <a:rPr lang="pt-BR" dirty="0">
                  <a:solidFill>
                    <a:schemeClr val="bg1"/>
                  </a:solidFill>
                </a:rPr>
                <a:t> direta ou indiretamente pela União, Estados, Distrito Federal e/ou Município</a:t>
              </a:r>
            </a:p>
          </p:txBody>
        </p:sp>
        <p:sp>
          <p:nvSpPr>
            <p:cNvPr id="17" name="CaixaDeTexto 16">
              <a:extLst>
                <a:ext uri="{FF2B5EF4-FFF2-40B4-BE49-F238E27FC236}">
                  <a16:creationId xmlns:a16="http://schemas.microsoft.com/office/drawing/2014/main" id="{499B22F6-08FC-4212-A373-EA92504928FE}"/>
                </a:ext>
              </a:extLst>
            </p:cNvPr>
            <p:cNvSpPr txBox="1"/>
            <p:nvPr/>
          </p:nvSpPr>
          <p:spPr>
            <a:xfrm>
              <a:off x="6595108" y="2396023"/>
              <a:ext cx="1454854" cy="586965"/>
            </a:xfrm>
            <a:prstGeom prst="rect">
              <a:avLst/>
            </a:prstGeom>
            <a:noFill/>
          </p:spPr>
          <p:txBody>
            <a:bodyPr wrap="square" rtlCol="0">
              <a:spAutoFit/>
            </a:bodyPr>
            <a:lstStyle/>
            <a:p>
              <a:pPr algn="ctr"/>
              <a:r>
                <a:rPr lang="pt-BR" sz="1400" dirty="0">
                  <a:solidFill>
                    <a:schemeClr val="bg1"/>
                  </a:solidFill>
                  <a:latin typeface="Calibri" pitchFamily="34" charset="0"/>
                  <a:cs typeface="Calibri" pitchFamily="34" charset="0"/>
                </a:rPr>
                <a:t>art. 1º, caput , LAI </a:t>
              </a:r>
            </a:p>
            <a:p>
              <a:endParaRPr lang="pt-BR" dirty="0"/>
            </a:p>
          </p:txBody>
        </p:sp>
        <p:sp>
          <p:nvSpPr>
            <p:cNvPr id="18" name="CaixaDeTexto 17">
              <a:extLst>
                <a:ext uri="{FF2B5EF4-FFF2-40B4-BE49-F238E27FC236}">
                  <a16:creationId xmlns:a16="http://schemas.microsoft.com/office/drawing/2014/main" id="{F8B4DA37-1E4E-41BB-9C2E-C9C20E8C4995}"/>
                </a:ext>
              </a:extLst>
            </p:cNvPr>
            <p:cNvSpPr txBox="1"/>
            <p:nvPr/>
          </p:nvSpPr>
          <p:spPr>
            <a:xfrm>
              <a:off x="1928599" y="4248180"/>
              <a:ext cx="2923934" cy="584775"/>
            </a:xfrm>
            <a:prstGeom prst="rect">
              <a:avLst/>
            </a:prstGeom>
            <a:noFill/>
          </p:spPr>
          <p:txBody>
            <a:bodyPr wrap="square" rtlCol="0">
              <a:spAutoFit/>
            </a:bodyPr>
            <a:lstStyle/>
            <a:p>
              <a:pPr algn="ctr"/>
              <a:r>
                <a:rPr lang="pt-BR" sz="1400" dirty="0">
                  <a:solidFill>
                    <a:schemeClr val="bg1"/>
                  </a:solidFill>
                  <a:latin typeface="Calibri" pitchFamily="34" charset="0"/>
                  <a:cs typeface="Calibri" pitchFamily="34" charset="0"/>
                </a:rPr>
                <a:t>art. 1º, parágrafo único, II , LAI </a:t>
              </a:r>
            </a:p>
            <a:p>
              <a:pPr algn="ctr"/>
              <a:endParaRPr lang="pt-BR" dirty="0"/>
            </a:p>
          </p:txBody>
        </p:sp>
      </p:grpSp>
      <p:sp>
        <p:nvSpPr>
          <p:cNvPr id="20" name="Chave Esquerda 19">
            <a:extLst>
              <a:ext uri="{FF2B5EF4-FFF2-40B4-BE49-F238E27FC236}">
                <a16:creationId xmlns:a16="http://schemas.microsoft.com/office/drawing/2014/main" id="{8189F759-084A-4D70-8DF0-93E621E89ABE}"/>
              </a:ext>
            </a:extLst>
          </p:cNvPr>
          <p:cNvSpPr/>
          <p:nvPr/>
        </p:nvSpPr>
        <p:spPr>
          <a:xfrm>
            <a:off x="6072208" y="3011074"/>
            <a:ext cx="360040" cy="16813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chemeClr val="bg1"/>
              </a:solidFill>
            </a:endParaRPr>
          </a:p>
        </p:txBody>
      </p:sp>
      <p:sp>
        <p:nvSpPr>
          <p:cNvPr id="21" name="Chave Esquerda 20">
            <a:extLst>
              <a:ext uri="{FF2B5EF4-FFF2-40B4-BE49-F238E27FC236}">
                <a16:creationId xmlns:a16="http://schemas.microsoft.com/office/drawing/2014/main" id="{6D90D1EA-DE4A-43CF-AA31-A3527D5943EC}"/>
              </a:ext>
            </a:extLst>
          </p:cNvPr>
          <p:cNvSpPr/>
          <p:nvPr/>
        </p:nvSpPr>
        <p:spPr>
          <a:xfrm>
            <a:off x="4606470" y="1611018"/>
            <a:ext cx="263431" cy="8072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chemeClr val="bg1"/>
              </a:solidFill>
            </a:endParaRPr>
          </a:p>
        </p:txBody>
      </p:sp>
      <p:sp>
        <p:nvSpPr>
          <p:cNvPr id="22" name="Chave Esquerda 21">
            <a:extLst>
              <a:ext uri="{FF2B5EF4-FFF2-40B4-BE49-F238E27FC236}">
                <a16:creationId xmlns:a16="http://schemas.microsoft.com/office/drawing/2014/main" id="{99D5EFE6-B544-41EC-BF21-085A3660F97F}"/>
              </a:ext>
            </a:extLst>
          </p:cNvPr>
          <p:cNvSpPr/>
          <p:nvPr/>
        </p:nvSpPr>
        <p:spPr>
          <a:xfrm>
            <a:off x="9436280" y="1541327"/>
            <a:ext cx="216024" cy="9233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chemeClr val="bg1"/>
              </a:solidFill>
            </a:endParaRPr>
          </a:p>
        </p:txBody>
      </p:sp>
      <p:pic>
        <p:nvPicPr>
          <p:cNvPr id="23" name="Picture 12" descr="Resultado de imagem para information icon free">
            <a:extLst>
              <a:ext uri="{FF2B5EF4-FFF2-40B4-BE49-F238E27FC236}">
                <a16:creationId xmlns:a16="http://schemas.microsoft.com/office/drawing/2014/main" id="{1D88ED77-4CCD-4A07-99A9-E22A3D2CB627}"/>
              </a:ext>
            </a:extLst>
          </p:cNvPr>
          <p:cNvPicPr>
            <a:picLocks noChangeAspect="1" noChangeArrowheads="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279" y="3659567"/>
            <a:ext cx="576303" cy="57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66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EXERCITANDO...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Gostaria de ter acesso aos contratos vigentes do órgão</a:t>
            </a:r>
            <a:endParaRPr kumimoji="0" lang="pt-B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INDICAR LINK DE TRANSPARÊNCIA ATIVA</a:t>
            </a:r>
          </a:p>
        </p:txBody>
      </p:sp>
    </p:spTree>
    <p:extLst>
      <p:ext uri="{BB962C8B-B14F-4D97-AF65-F5344CB8AC3E}">
        <p14:creationId xmlns:p14="http://schemas.microsoft.com/office/powerpoint/2010/main" val="8552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EXERCITANDO...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1507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Gostaria de saber que horar ocorre a troca de guarda no palácio</a:t>
            </a:r>
            <a:endParaRPr kumimoji="0" lang="pt-B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PEDIDO DESARRAZOADO</a:t>
            </a:r>
          </a:p>
        </p:txBody>
      </p:sp>
    </p:spTree>
    <p:extLst>
      <p:ext uri="{BB962C8B-B14F-4D97-AF65-F5344CB8AC3E}">
        <p14:creationId xmlns:p14="http://schemas.microsoft.com/office/powerpoint/2010/main" val="38722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EXERCITANDO...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2232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Estou fazendo uma tese de mestrado e vi que vocês publicam as metas dos programas e os gastos, mas não há cruzamento dos dados. Assim peço uma análise estatísticas correlacional entre os investimentos realizados e os resultados obtidos</a:t>
            </a:r>
            <a:endParaRPr kumimoji="0" lang="pt-B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TRATAMENTO ADICIONAL</a:t>
            </a:r>
          </a:p>
        </p:txBody>
      </p:sp>
    </p:spTree>
    <p:extLst>
      <p:ext uri="{BB962C8B-B14F-4D97-AF65-F5344CB8AC3E}">
        <p14:creationId xmlns:p14="http://schemas.microsoft.com/office/powerpoint/2010/main" val="169131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EXERCITANDO...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2232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Demandante solicita “Horas trabalhadas (folha de ponto) mês a mês de todos os servidores que trabalharam no Pronatec em 2013 até o presente momento, IFPR – Campus Paranaguá</a:t>
            </a:r>
            <a:endParaRPr kumimoji="0" lang="pt-B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ACESSO CONCEDIDO PELO E-SIC</a:t>
            </a:r>
          </a:p>
        </p:txBody>
      </p:sp>
    </p:spTree>
    <p:extLst>
      <p:ext uri="{BB962C8B-B14F-4D97-AF65-F5344CB8AC3E}">
        <p14:creationId xmlns:p14="http://schemas.microsoft.com/office/powerpoint/2010/main" val="39871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343742-6D92-49E8-885E-91854789CC10}"/>
              </a:ext>
            </a:extLst>
          </p:cNvPr>
          <p:cNvSpPr/>
          <p:nvPr/>
        </p:nvSpPr>
        <p:spPr>
          <a:xfrm>
            <a:off x="0" y="5136723"/>
            <a:ext cx="12192000" cy="127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Calibri" panose="020F0502020204030204"/>
                <a:ea typeface="+mj-ea"/>
                <a:cs typeface="+mj-cs"/>
              </a:rPr>
              <a:t>EXERCITANDO...</a:t>
            </a:r>
          </a:p>
        </p:txBody>
      </p:sp>
      <p:sp>
        <p:nvSpPr>
          <p:cNvPr id="25" name="Título 1">
            <a:extLst>
              <a:ext uri="{FF2B5EF4-FFF2-40B4-BE49-F238E27FC236}">
                <a16:creationId xmlns:a16="http://schemas.microsoft.com/office/drawing/2014/main" id="{1BA3356E-51BB-49D7-A84B-CF819DC6AA50}"/>
              </a:ext>
            </a:extLst>
          </p:cNvPr>
          <p:cNvSpPr txBox="1">
            <a:spLocks/>
          </p:cNvSpPr>
          <p:nvPr/>
        </p:nvSpPr>
        <p:spPr>
          <a:xfrm>
            <a:off x="570015" y="1721924"/>
            <a:ext cx="11051967" cy="2232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pt-BR" sz="2800" b="0" i="0" u="none"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rPr>
              <a:t>Gostaria de ter acesso a todos os contratos de obras da Infraestrutura com execução física inferior a 50%</a:t>
            </a:r>
            <a:endParaRPr kumimoji="0" lang="pt-B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8" name="Título 1">
            <a:extLst>
              <a:ext uri="{FF2B5EF4-FFF2-40B4-BE49-F238E27FC236}">
                <a16:creationId xmlns:a16="http://schemas.microsoft.com/office/drawing/2014/main" id="{522C1D50-F18F-49DF-B49B-70E858C60A39}"/>
              </a:ext>
            </a:extLst>
          </p:cNvPr>
          <p:cNvSpPr txBox="1">
            <a:spLocks/>
          </p:cNvSpPr>
          <p:nvPr/>
        </p:nvSpPr>
        <p:spPr>
          <a:xfrm>
            <a:off x="485897" y="5026321"/>
            <a:ext cx="11353801" cy="127892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pt-BR" sz="6600" b="1" i="1" u="none" strike="noStrike" kern="1200" cap="none" spc="0" normalizeH="0" baseline="0" noProof="0" dirty="0">
                <a:ln>
                  <a:noFill/>
                </a:ln>
                <a:solidFill>
                  <a:srgbClr val="44546A">
                    <a:lumMod val="50000"/>
                  </a:srgbClr>
                </a:solidFill>
                <a:effectLst/>
                <a:uLnTx/>
                <a:uFillTx/>
                <a:latin typeface="Calibri" panose="020F0502020204030204"/>
                <a:ea typeface="+mj-ea"/>
                <a:cs typeface="+mj-cs"/>
              </a:rPr>
              <a:t>DESPROPORCIONAL OU CONCEDIDO</a:t>
            </a:r>
          </a:p>
        </p:txBody>
      </p:sp>
    </p:spTree>
    <p:extLst>
      <p:ext uri="{BB962C8B-B14F-4D97-AF65-F5344CB8AC3E}">
        <p14:creationId xmlns:p14="http://schemas.microsoft.com/office/powerpoint/2010/main" val="15812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Four Person's High-fiving Each Others">
            <a:extLst>
              <a:ext uri="{FF2B5EF4-FFF2-40B4-BE49-F238E27FC236}">
                <a16:creationId xmlns:a16="http://schemas.microsoft.com/office/drawing/2014/main" id="{EE7E4010-AE73-4834-84CA-D7679BBC8F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89" b="2177"/>
          <a:stretch/>
        </p:blipFill>
        <p:spPr bwMode="auto">
          <a:xfrm>
            <a:off x="0" y="1"/>
            <a:ext cx="12171341" cy="683491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1999" cy="6857999"/>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470154" y="4254372"/>
            <a:ext cx="8281960" cy="2125609"/>
          </a:xfrm>
        </p:spPr>
        <p:txBody>
          <a:bodyPr>
            <a:normAutofit/>
          </a:bodyPr>
          <a:lstStyle/>
          <a:p>
            <a:pPr algn="l"/>
            <a:r>
              <a:rPr lang="pt-BR" sz="7200" b="1" dirty="0">
                <a:solidFill>
                  <a:schemeClr val="bg1"/>
                </a:solidFill>
                <a:latin typeface="+mn-lt"/>
              </a:rPr>
              <a:t>BOAS PRÁTICAS</a:t>
            </a:r>
          </a:p>
        </p:txBody>
      </p:sp>
      <p:pic>
        <p:nvPicPr>
          <p:cNvPr id="54274" name="Picture 2" descr="Imagem relacionada">
            <a:extLst>
              <a:ext uri="{FF2B5EF4-FFF2-40B4-BE49-F238E27FC236}">
                <a16:creationId xmlns:a16="http://schemas.microsoft.com/office/drawing/2014/main" id="{EB438902-8419-42CC-B3A3-77C1C9866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582065" y="877454"/>
            <a:ext cx="6834909" cy="512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70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COMUNICAÇÃO E LINGUAGEM</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9" name="Retângulo 8">
            <a:extLst>
              <a:ext uri="{FF2B5EF4-FFF2-40B4-BE49-F238E27FC236}">
                <a16:creationId xmlns:a16="http://schemas.microsoft.com/office/drawing/2014/main" id="{16DAC7BA-9898-4702-B438-5648F9891BD8}"/>
              </a:ext>
            </a:extLst>
          </p:cNvPr>
          <p:cNvSpPr/>
          <p:nvPr/>
        </p:nvSpPr>
        <p:spPr>
          <a:xfrm>
            <a:off x="570017" y="1704728"/>
            <a:ext cx="11186554" cy="3970318"/>
          </a:xfrm>
          <a:prstGeom prst="rect">
            <a:avLst/>
          </a:prstGeom>
          <a:ln>
            <a:noFill/>
          </a:ln>
        </p:spPr>
        <p:txBody>
          <a:bodyPr wrap="square">
            <a:spAutoFit/>
          </a:bodyPr>
          <a:lstStyle/>
          <a:p>
            <a:pPr marL="342900" indent="-342900" algn="just">
              <a:buFont typeface="Wingdings" panose="05000000000000000000" pitchFamily="2" charset="2"/>
              <a:buChar char="§"/>
            </a:pPr>
            <a:r>
              <a:rPr lang="pt-BR" sz="2800" b="1" dirty="0">
                <a:solidFill>
                  <a:schemeClr val="bg1"/>
                </a:solidFill>
              </a:rPr>
              <a:t>Evitar siglas</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Evitar termos técnicos desnecessários</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Permitir, quando solicitado, arquivos editáveis ou legíveis por máquina</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Se fizer contato, não pressionar o cidadão quanto à motivação</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endParaRPr lang="pt-BR" sz="2800" b="1" dirty="0">
              <a:solidFill>
                <a:schemeClr val="bg1"/>
              </a:solidFill>
            </a:endParaRPr>
          </a:p>
        </p:txBody>
      </p:sp>
    </p:spTree>
    <p:extLst>
      <p:ext uri="{BB962C8B-B14F-4D97-AF65-F5344CB8AC3E}">
        <p14:creationId xmlns:p14="http://schemas.microsoft.com/office/powerpoint/2010/main" val="2777283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NEGANDO UM PEDIDO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9" name="Retângulo 8">
            <a:extLst>
              <a:ext uri="{FF2B5EF4-FFF2-40B4-BE49-F238E27FC236}">
                <a16:creationId xmlns:a16="http://schemas.microsoft.com/office/drawing/2014/main" id="{16DAC7BA-9898-4702-B438-5648F9891BD8}"/>
              </a:ext>
            </a:extLst>
          </p:cNvPr>
          <p:cNvSpPr/>
          <p:nvPr/>
        </p:nvSpPr>
        <p:spPr>
          <a:xfrm>
            <a:off x="570017" y="1704728"/>
            <a:ext cx="11186554" cy="3108543"/>
          </a:xfrm>
          <a:prstGeom prst="rect">
            <a:avLst/>
          </a:prstGeom>
          <a:ln>
            <a:noFill/>
          </a:ln>
        </p:spPr>
        <p:txBody>
          <a:bodyPr wrap="square">
            <a:spAutoFit/>
          </a:bodyPr>
          <a:lstStyle/>
          <a:p>
            <a:pPr marL="342900" indent="-342900" algn="just">
              <a:buFont typeface="Wingdings" panose="05000000000000000000" pitchFamily="2" charset="2"/>
              <a:buChar char="§"/>
            </a:pPr>
            <a:r>
              <a:rPr lang="pt-BR" sz="2800" b="1" dirty="0">
                <a:solidFill>
                  <a:schemeClr val="bg1"/>
                </a:solidFill>
              </a:rPr>
              <a:t>Dar justificativa completa e clara</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Avaliar a possibilidade de acesso parcial e/ou tarjado</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Informar caso saiba alternativas para obter a informação</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endParaRPr lang="pt-BR" sz="2800" b="1" dirty="0">
              <a:solidFill>
                <a:schemeClr val="bg1"/>
              </a:solidFill>
            </a:endParaRPr>
          </a:p>
        </p:txBody>
      </p:sp>
    </p:spTree>
    <p:extLst>
      <p:ext uri="{BB962C8B-B14F-4D97-AF65-F5344CB8AC3E}">
        <p14:creationId xmlns:p14="http://schemas.microsoft.com/office/powerpoint/2010/main" val="156207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GESTÃO DOS </a:t>
            </a:r>
            <a:r>
              <a:rPr lang="pt-BR" sz="5400" b="1" dirty="0" err="1">
                <a:solidFill>
                  <a:schemeClr val="bg1"/>
                </a:solidFill>
                <a:latin typeface="+mn-lt"/>
              </a:rPr>
              <a:t>SICs</a:t>
            </a:r>
            <a:endParaRPr lang="pt-BR" sz="5400" b="1" dirty="0">
              <a:solidFill>
                <a:schemeClr val="bg1"/>
              </a:solidFill>
              <a:latin typeface="+mn-lt"/>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9" name="Retângulo 8">
            <a:extLst>
              <a:ext uri="{FF2B5EF4-FFF2-40B4-BE49-F238E27FC236}">
                <a16:creationId xmlns:a16="http://schemas.microsoft.com/office/drawing/2014/main" id="{16DAC7BA-9898-4702-B438-5648F9891BD8}"/>
              </a:ext>
            </a:extLst>
          </p:cNvPr>
          <p:cNvSpPr/>
          <p:nvPr/>
        </p:nvSpPr>
        <p:spPr>
          <a:xfrm>
            <a:off x="570017" y="1704728"/>
            <a:ext cx="11186554" cy="4401205"/>
          </a:xfrm>
          <a:prstGeom prst="rect">
            <a:avLst/>
          </a:prstGeom>
          <a:ln>
            <a:noFill/>
          </a:ln>
        </p:spPr>
        <p:txBody>
          <a:bodyPr wrap="square">
            <a:spAutoFit/>
          </a:bodyPr>
          <a:lstStyle/>
          <a:p>
            <a:pPr marL="342900" indent="-342900" algn="just">
              <a:buFont typeface="Wingdings" panose="05000000000000000000" pitchFamily="2" charset="2"/>
              <a:buChar char="§"/>
            </a:pPr>
            <a:r>
              <a:rPr lang="pt-BR" sz="2800" b="1" dirty="0">
                <a:solidFill>
                  <a:schemeClr val="bg1"/>
                </a:solidFill>
              </a:rPr>
              <a:t>Levar em conta a acessibilidade </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Criar fluxos internos</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Indicar responsáveis nas áreas técnicas</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Acompanhar o painel e relatórios da CGU</a:t>
            </a:r>
          </a:p>
          <a:p>
            <a:pPr marL="342900" indent="-342900" algn="just">
              <a:buFont typeface="Wingdings" panose="05000000000000000000" pitchFamily="2" charset="2"/>
              <a:buChar char="§"/>
            </a:pPr>
            <a:endParaRPr lang="pt-BR" sz="2800" b="1" dirty="0">
              <a:solidFill>
                <a:schemeClr val="bg1"/>
              </a:solidFill>
            </a:endParaRPr>
          </a:p>
          <a:p>
            <a:pPr marL="342900" indent="-342900" algn="just">
              <a:buFont typeface="Wingdings" panose="05000000000000000000" pitchFamily="2" charset="2"/>
              <a:buChar char="§"/>
            </a:pPr>
            <a:r>
              <a:rPr lang="pt-BR" sz="2800" b="1" dirty="0">
                <a:solidFill>
                  <a:schemeClr val="bg1"/>
                </a:solidFill>
              </a:rPr>
              <a:t>Manter atualizada a relação de servidores ativos/inativos no </a:t>
            </a:r>
            <a:r>
              <a:rPr lang="pt-BR" sz="2800" b="1" dirty="0" err="1">
                <a:solidFill>
                  <a:schemeClr val="bg1"/>
                </a:solidFill>
              </a:rPr>
              <a:t>e-SIC</a:t>
            </a:r>
            <a:endParaRPr lang="pt-BR" sz="2800" b="1" dirty="0">
              <a:solidFill>
                <a:schemeClr val="bg1"/>
              </a:solidFill>
            </a:endParaRPr>
          </a:p>
          <a:p>
            <a:pPr marL="342900" indent="-342900" algn="just">
              <a:buFont typeface="Wingdings" panose="05000000000000000000" pitchFamily="2" charset="2"/>
              <a:buChar char="§"/>
            </a:pPr>
            <a:endParaRPr lang="pt-BR" sz="2800" b="1" dirty="0">
              <a:solidFill>
                <a:schemeClr val="bg1"/>
              </a:solidFill>
            </a:endParaRPr>
          </a:p>
        </p:txBody>
      </p:sp>
      <p:cxnSp>
        <p:nvCxnSpPr>
          <p:cNvPr id="3" name="Conector reto 2">
            <a:extLst>
              <a:ext uri="{FF2B5EF4-FFF2-40B4-BE49-F238E27FC236}">
                <a16:creationId xmlns:a16="http://schemas.microsoft.com/office/drawing/2014/main" id="{C29BF91E-5916-49BD-B1A1-A69B3A19C3B5}"/>
              </a:ext>
            </a:extLst>
          </p:cNvPr>
          <p:cNvCxnSpPr/>
          <p:nvPr/>
        </p:nvCxnSpPr>
        <p:spPr>
          <a:xfrm>
            <a:off x="1019908" y="5568462"/>
            <a:ext cx="9812215"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1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oup Hand Fist Bump">
            <a:extLst>
              <a:ext uri="{FF2B5EF4-FFF2-40B4-BE49-F238E27FC236}">
                <a16:creationId xmlns:a16="http://schemas.microsoft.com/office/drawing/2014/main" id="{18D9015F-D76C-4FDB-BE44-422DDC5C0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7999"/>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470154" y="4254372"/>
            <a:ext cx="8281960" cy="2125609"/>
          </a:xfrm>
        </p:spPr>
        <p:txBody>
          <a:bodyPr>
            <a:normAutofit/>
          </a:bodyPr>
          <a:lstStyle/>
          <a:p>
            <a:pPr algn="l"/>
            <a:r>
              <a:rPr lang="pt-BR" sz="7200" b="1" dirty="0">
                <a:solidFill>
                  <a:schemeClr val="bg1"/>
                </a:solidFill>
                <a:latin typeface="+mn-lt"/>
              </a:rPr>
              <a:t>RESPONSABILIDADE</a:t>
            </a:r>
          </a:p>
        </p:txBody>
      </p:sp>
      <p:pic>
        <p:nvPicPr>
          <p:cNvPr id="7" name="Picture 2" descr="Resultado de imagem para TRANSPARENT PATTERN">
            <a:extLst>
              <a:ext uri="{FF2B5EF4-FFF2-40B4-BE49-F238E27FC236}">
                <a16:creationId xmlns:a16="http://schemas.microsoft.com/office/drawing/2014/main" id="{B4643C62-A11B-4B78-98D1-F14541D69B51}"/>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flipV="1">
            <a:off x="7571509" y="2237509"/>
            <a:ext cx="6858000" cy="238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5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LEI DE ACESSO A INFORMAÇÃO</a:t>
            </a:r>
          </a:p>
        </p:txBody>
      </p:sp>
      <p:sp>
        <p:nvSpPr>
          <p:cNvPr id="19" name="Retângulo 18">
            <a:extLst>
              <a:ext uri="{FF2B5EF4-FFF2-40B4-BE49-F238E27FC236}">
                <a16:creationId xmlns:a16="http://schemas.microsoft.com/office/drawing/2014/main" id="{41917A65-BD49-41B3-A0A0-37842DF2DFE3}"/>
              </a:ext>
            </a:extLst>
          </p:cNvPr>
          <p:cNvSpPr>
            <a:spLocks noChangeArrowheads="1"/>
          </p:cNvSpPr>
          <p:nvPr/>
        </p:nvSpPr>
        <p:spPr bwMode="auto">
          <a:xfrm>
            <a:off x="1002004" y="3156389"/>
            <a:ext cx="1606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400" b="1" dirty="0">
                <a:solidFill>
                  <a:schemeClr val="bg1"/>
                </a:solidFill>
                <a:latin typeface="Calibri" pitchFamily="34" charset="0"/>
              </a:rPr>
              <a:t>PRINCIPAIS</a:t>
            </a:r>
          </a:p>
          <a:p>
            <a:pPr eaLnBrk="1" hangingPunct="1"/>
            <a:r>
              <a:rPr lang="pt-BR" altLang="pt-BR" sz="2400" b="1" dirty="0">
                <a:solidFill>
                  <a:schemeClr val="accent1">
                    <a:lumMod val="60000"/>
                    <a:lumOff val="40000"/>
                  </a:schemeClr>
                </a:solidFill>
                <a:latin typeface="Calibri" pitchFamily="34" charset="0"/>
              </a:rPr>
              <a:t> </a:t>
            </a:r>
            <a:r>
              <a:rPr lang="pt-BR" altLang="pt-BR" sz="2400" b="1" dirty="0">
                <a:solidFill>
                  <a:schemeClr val="bg1"/>
                </a:solidFill>
                <a:latin typeface="Calibri" pitchFamily="34" charset="0"/>
              </a:rPr>
              <a:t>ASPECTOS</a:t>
            </a:r>
          </a:p>
        </p:txBody>
      </p:sp>
      <p:pic>
        <p:nvPicPr>
          <p:cNvPr id="24" name="Picture 12" descr="Resultado de imagem para information icon free">
            <a:extLst>
              <a:ext uri="{FF2B5EF4-FFF2-40B4-BE49-F238E27FC236}">
                <a16:creationId xmlns:a16="http://schemas.microsoft.com/office/drawing/2014/main" id="{2D476FFB-0A8C-4703-BFC4-09405A6769BB}"/>
              </a:ext>
            </a:extLst>
          </p:cNvPr>
          <p:cNvPicPr>
            <a:picLocks noChangeAspect="1" noChangeArrowheads="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741" y="3252998"/>
            <a:ext cx="576303" cy="576303"/>
          </a:xfrm>
          <a:prstGeom prst="rect">
            <a:avLst/>
          </a:prstGeom>
          <a:noFill/>
          <a:extLst>
            <a:ext uri="{909E8E84-426E-40DD-AFC4-6F175D3DCCD1}">
              <a14:hiddenFill xmlns:a14="http://schemas.microsoft.com/office/drawing/2010/main">
                <a:solidFill>
                  <a:srgbClr val="FFFFFF"/>
                </a:solidFill>
              </a14:hiddenFill>
            </a:ext>
          </a:extLst>
        </p:spPr>
      </p:pic>
      <p:pic>
        <p:nvPicPr>
          <p:cNvPr id="25" name="Gráfico 24" descr="Marca de seleção">
            <a:extLst>
              <a:ext uri="{FF2B5EF4-FFF2-40B4-BE49-F238E27FC236}">
                <a16:creationId xmlns:a16="http://schemas.microsoft.com/office/drawing/2014/main" id="{F6DFBE88-4F49-44B4-8928-2A3EF7EEF0B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3287" y="2326200"/>
            <a:ext cx="520099" cy="520099"/>
          </a:xfrm>
          <a:prstGeom prst="rect">
            <a:avLst/>
          </a:prstGeom>
        </p:spPr>
      </p:pic>
      <p:pic>
        <p:nvPicPr>
          <p:cNvPr id="26" name="Gráfico 25" descr="Marca de seleção">
            <a:extLst>
              <a:ext uri="{FF2B5EF4-FFF2-40B4-BE49-F238E27FC236}">
                <a16:creationId xmlns:a16="http://schemas.microsoft.com/office/drawing/2014/main" id="{18CAD6AE-B3C4-4524-8BD9-B4708AB5963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3378" y="3128928"/>
            <a:ext cx="520099" cy="520099"/>
          </a:xfrm>
          <a:prstGeom prst="rect">
            <a:avLst/>
          </a:prstGeom>
        </p:spPr>
      </p:pic>
      <p:pic>
        <p:nvPicPr>
          <p:cNvPr id="27" name="Gráfico 26" descr="Marca de seleção">
            <a:extLst>
              <a:ext uri="{FF2B5EF4-FFF2-40B4-BE49-F238E27FC236}">
                <a16:creationId xmlns:a16="http://schemas.microsoft.com/office/drawing/2014/main" id="{2E877145-7B31-4ECF-89A9-24D2428A97C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5036" y="3952962"/>
            <a:ext cx="520099" cy="520099"/>
          </a:xfrm>
          <a:prstGeom prst="rect">
            <a:avLst/>
          </a:prstGeom>
        </p:spPr>
      </p:pic>
      <p:sp>
        <p:nvSpPr>
          <p:cNvPr id="28" name="CaixaDeTexto 27">
            <a:extLst>
              <a:ext uri="{FF2B5EF4-FFF2-40B4-BE49-F238E27FC236}">
                <a16:creationId xmlns:a16="http://schemas.microsoft.com/office/drawing/2014/main" id="{02983D12-F9A1-4FB9-A430-D6B7C2A0711E}"/>
              </a:ext>
            </a:extLst>
          </p:cNvPr>
          <p:cNvSpPr txBox="1"/>
          <p:nvPr/>
        </p:nvSpPr>
        <p:spPr>
          <a:xfrm>
            <a:off x="4146481" y="2326200"/>
            <a:ext cx="7118358" cy="738664"/>
          </a:xfrm>
          <a:prstGeom prst="rect">
            <a:avLst/>
          </a:prstGeom>
          <a:noFill/>
        </p:spPr>
        <p:txBody>
          <a:bodyPr wrap="square" rtlCol="0">
            <a:spAutoFit/>
          </a:bodyPr>
          <a:lstStyle/>
          <a:p>
            <a:r>
              <a:rPr lang="pt-BR" altLang="pt-BR" sz="2400" b="1" dirty="0">
                <a:solidFill>
                  <a:schemeClr val="bg1"/>
                </a:solidFill>
                <a:latin typeface="Calibri" pitchFamily="34" charset="0"/>
              </a:rPr>
              <a:t>O acesso é a regra, o sigilo, exceção (art. 3°, I –LAI)</a:t>
            </a:r>
          </a:p>
          <a:p>
            <a:endParaRPr lang="pt-BR" dirty="0"/>
          </a:p>
        </p:txBody>
      </p:sp>
      <p:sp>
        <p:nvSpPr>
          <p:cNvPr id="29" name="Retângulo 28">
            <a:extLst>
              <a:ext uri="{FF2B5EF4-FFF2-40B4-BE49-F238E27FC236}">
                <a16:creationId xmlns:a16="http://schemas.microsoft.com/office/drawing/2014/main" id="{BE8A6B54-B914-4BA1-8B8A-DBFB6525E12A}"/>
              </a:ext>
            </a:extLst>
          </p:cNvPr>
          <p:cNvSpPr>
            <a:spLocks noChangeArrowheads="1"/>
          </p:cNvSpPr>
          <p:nvPr/>
        </p:nvSpPr>
        <p:spPr bwMode="auto">
          <a:xfrm>
            <a:off x="4113710" y="3128928"/>
            <a:ext cx="7316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400" b="1" dirty="0">
                <a:solidFill>
                  <a:schemeClr val="bg1"/>
                </a:solidFill>
                <a:latin typeface="Calibri" pitchFamily="34" charset="0"/>
              </a:rPr>
              <a:t>Não é preciso apresentar motivação (art. 10, § 3° –LAI)</a:t>
            </a:r>
          </a:p>
        </p:txBody>
      </p:sp>
      <p:sp>
        <p:nvSpPr>
          <p:cNvPr id="30" name="Retângulo 29">
            <a:extLst>
              <a:ext uri="{FF2B5EF4-FFF2-40B4-BE49-F238E27FC236}">
                <a16:creationId xmlns:a16="http://schemas.microsoft.com/office/drawing/2014/main" id="{695144D8-B7C1-46F9-9C33-E97B27F70F1B}"/>
              </a:ext>
            </a:extLst>
          </p:cNvPr>
          <p:cNvSpPr>
            <a:spLocks noChangeArrowheads="1"/>
          </p:cNvSpPr>
          <p:nvPr/>
        </p:nvSpPr>
        <p:spPr bwMode="auto">
          <a:xfrm>
            <a:off x="4113710" y="3953207"/>
            <a:ext cx="71183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400" b="1" dirty="0">
                <a:solidFill>
                  <a:schemeClr val="bg1"/>
                </a:solidFill>
                <a:latin typeface="Calibri" pitchFamily="34" charset="0"/>
              </a:rPr>
              <a:t>O fornecimento da informação é gratuito (art. 12 –LAI)</a:t>
            </a:r>
          </a:p>
        </p:txBody>
      </p:sp>
      <p:pic>
        <p:nvPicPr>
          <p:cNvPr id="31" name="Gráfico 30" descr="Marca de seleção">
            <a:extLst>
              <a:ext uri="{FF2B5EF4-FFF2-40B4-BE49-F238E27FC236}">
                <a16:creationId xmlns:a16="http://schemas.microsoft.com/office/drawing/2014/main" id="{627BBD3E-D76D-4B3E-AB34-C1581B82F33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3286" y="4904864"/>
            <a:ext cx="520099" cy="520099"/>
          </a:xfrm>
          <a:prstGeom prst="rect">
            <a:avLst/>
          </a:prstGeom>
        </p:spPr>
      </p:pic>
      <p:sp>
        <p:nvSpPr>
          <p:cNvPr id="32" name="Retângulo 31">
            <a:extLst>
              <a:ext uri="{FF2B5EF4-FFF2-40B4-BE49-F238E27FC236}">
                <a16:creationId xmlns:a16="http://schemas.microsoft.com/office/drawing/2014/main" id="{86EA70B1-A1F9-49B3-A6E7-B2E0090377F8}"/>
              </a:ext>
            </a:extLst>
          </p:cNvPr>
          <p:cNvSpPr>
            <a:spLocks noChangeArrowheads="1"/>
          </p:cNvSpPr>
          <p:nvPr/>
        </p:nvSpPr>
        <p:spPr bwMode="auto">
          <a:xfrm>
            <a:off x="4212877" y="4905615"/>
            <a:ext cx="70527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400" b="1" dirty="0">
                <a:solidFill>
                  <a:schemeClr val="bg1"/>
                </a:solidFill>
                <a:latin typeface="Calibri" pitchFamily="34" charset="0"/>
              </a:rPr>
              <a:t>O pedido pode ser feito por pessoas físicas e jurídicas </a:t>
            </a:r>
          </a:p>
          <a:p>
            <a:pPr eaLnBrk="1" hangingPunct="1"/>
            <a:r>
              <a:rPr lang="pt-BR" altLang="pt-BR" sz="2400" b="1" dirty="0">
                <a:solidFill>
                  <a:schemeClr val="bg1"/>
                </a:solidFill>
                <a:latin typeface="Calibri" pitchFamily="34" charset="0"/>
              </a:rPr>
              <a:t>independentemente da idade e da nacionalidade</a:t>
            </a:r>
          </a:p>
          <a:p>
            <a:pPr eaLnBrk="1" hangingPunct="1"/>
            <a:r>
              <a:rPr lang="pt-BR" altLang="pt-BR" sz="2400" b="1" dirty="0">
                <a:solidFill>
                  <a:schemeClr val="bg1"/>
                </a:solidFill>
                <a:latin typeface="Calibri" pitchFamily="34" charset="0"/>
              </a:rPr>
              <a:t>(art. 2°- DECRETO Nº 7.724/2012)</a:t>
            </a:r>
          </a:p>
        </p:txBody>
      </p:sp>
    </p:spTree>
    <p:extLst>
      <p:ext uri="{BB962C8B-B14F-4D97-AF65-F5344CB8AC3E}">
        <p14:creationId xmlns:p14="http://schemas.microsoft.com/office/powerpoint/2010/main" val="2997928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RESPONSABILIDADE NA LAI</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9" name="Retângulo 8">
            <a:extLst>
              <a:ext uri="{FF2B5EF4-FFF2-40B4-BE49-F238E27FC236}">
                <a16:creationId xmlns:a16="http://schemas.microsoft.com/office/drawing/2014/main" id="{16DAC7BA-9898-4702-B438-5648F9891BD8}"/>
              </a:ext>
            </a:extLst>
          </p:cNvPr>
          <p:cNvSpPr/>
          <p:nvPr/>
        </p:nvSpPr>
        <p:spPr>
          <a:xfrm>
            <a:off x="570017" y="1704728"/>
            <a:ext cx="10960923" cy="4154984"/>
          </a:xfrm>
          <a:prstGeom prst="rect">
            <a:avLst/>
          </a:prstGeom>
          <a:ln>
            <a:noFill/>
          </a:ln>
        </p:spPr>
        <p:txBody>
          <a:bodyPr wrap="square">
            <a:spAutoFit/>
          </a:bodyPr>
          <a:lstStyle/>
          <a:p>
            <a:pPr algn="just"/>
            <a:r>
              <a:rPr lang="pt-BR" sz="2400" b="1" dirty="0">
                <a:solidFill>
                  <a:schemeClr val="bg1"/>
                </a:solidFill>
              </a:rPr>
              <a:t>Condutas ilícitas que ensejam responsabilidade (</a:t>
            </a:r>
            <a:r>
              <a:rPr lang="pt-BR" sz="2400" b="1" dirty="0" err="1">
                <a:solidFill>
                  <a:schemeClr val="bg1"/>
                </a:solidFill>
              </a:rPr>
              <a:t>art</a:t>
            </a:r>
            <a:r>
              <a:rPr lang="pt-BR" sz="2400" b="1" dirty="0">
                <a:solidFill>
                  <a:schemeClr val="bg1"/>
                </a:solidFill>
              </a:rPr>
              <a:t> .32 Lei nº 12.527/2011): </a:t>
            </a:r>
          </a:p>
          <a:p>
            <a:pPr algn="just"/>
            <a:endParaRPr lang="pt-BR" sz="2000" b="1" dirty="0">
              <a:solidFill>
                <a:schemeClr val="bg1"/>
              </a:solidFill>
            </a:endParaRPr>
          </a:p>
          <a:p>
            <a:pPr algn="just"/>
            <a:r>
              <a:rPr lang="pt-BR" sz="2000" dirty="0">
                <a:solidFill>
                  <a:schemeClr val="bg1"/>
                </a:solidFill>
              </a:rPr>
              <a:t>I - </a:t>
            </a:r>
            <a:r>
              <a:rPr lang="pt-BR" sz="2000" b="1" i="1" dirty="0">
                <a:solidFill>
                  <a:schemeClr val="bg1"/>
                </a:solidFill>
                <a:latin typeface="Calibri" pitchFamily="34" charset="0"/>
                <a:cs typeface="Calibri" pitchFamily="34" charset="0"/>
              </a:rPr>
              <a:t>recusar-se</a:t>
            </a:r>
            <a:r>
              <a:rPr lang="pt-BR" sz="2000" dirty="0">
                <a:solidFill>
                  <a:schemeClr val="bg1"/>
                </a:solidFill>
              </a:rPr>
              <a:t> </a:t>
            </a:r>
            <a:r>
              <a:rPr lang="pt-BR" sz="2000" dirty="0">
                <a:solidFill>
                  <a:schemeClr val="accent1">
                    <a:lumMod val="40000"/>
                    <a:lumOff val="60000"/>
                  </a:schemeClr>
                </a:solidFill>
              </a:rPr>
              <a:t>a fornecer informação requerida nos termos desta Lei, </a:t>
            </a:r>
            <a:r>
              <a:rPr lang="pt-BR" sz="2000" b="1" i="1" dirty="0">
                <a:solidFill>
                  <a:schemeClr val="accent1">
                    <a:lumMod val="40000"/>
                    <a:lumOff val="60000"/>
                  </a:schemeClr>
                </a:solidFill>
                <a:latin typeface="Calibri" pitchFamily="34" charset="0"/>
                <a:cs typeface="Calibri" pitchFamily="34" charset="0"/>
              </a:rPr>
              <a:t>retardar </a:t>
            </a:r>
            <a:r>
              <a:rPr lang="pt-BR" sz="2000" dirty="0">
                <a:solidFill>
                  <a:schemeClr val="accent1">
                    <a:lumMod val="40000"/>
                    <a:lumOff val="60000"/>
                  </a:schemeClr>
                </a:solidFill>
              </a:rPr>
              <a:t>deliberadamente o seu fornecimento ou fornecê-la </a:t>
            </a:r>
            <a:r>
              <a:rPr lang="pt-BR" sz="2000" b="1" i="1" dirty="0">
                <a:solidFill>
                  <a:schemeClr val="bg1"/>
                </a:solidFill>
                <a:latin typeface="Calibri" pitchFamily="34" charset="0"/>
                <a:cs typeface="Calibri" pitchFamily="34" charset="0"/>
              </a:rPr>
              <a:t>intencionalmente de forma incorreta</a:t>
            </a:r>
            <a:r>
              <a:rPr lang="pt-BR" sz="2000" dirty="0">
                <a:solidFill>
                  <a:schemeClr val="bg1"/>
                </a:solidFill>
              </a:rPr>
              <a:t>, </a:t>
            </a:r>
            <a:r>
              <a:rPr lang="pt-BR" sz="2000" b="1" i="1" dirty="0">
                <a:solidFill>
                  <a:schemeClr val="bg1"/>
                </a:solidFill>
                <a:latin typeface="Calibri" pitchFamily="34" charset="0"/>
                <a:cs typeface="Calibri" pitchFamily="34" charset="0"/>
              </a:rPr>
              <a:t>incompleta ou imprecisa</a:t>
            </a:r>
            <a:r>
              <a:rPr lang="pt-BR" sz="2000" dirty="0">
                <a:solidFill>
                  <a:schemeClr val="bg1"/>
                </a:solidFill>
              </a:rPr>
              <a:t>; </a:t>
            </a:r>
          </a:p>
          <a:p>
            <a:pPr algn="just"/>
            <a:endParaRPr lang="pt-BR" sz="2000" dirty="0">
              <a:solidFill>
                <a:schemeClr val="bg1"/>
              </a:solidFill>
            </a:endParaRPr>
          </a:p>
          <a:p>
            <a:pPr algn="just"/>
            <a:r>
              <a:rPr lang="pt-BR" sz="2000" dirty="0">
                <a:solidFill>
                  <a:schemeClr val="bg1"/>
                </a:solidFill>
              </a:rPr>
              <a:t>II - </a:t>
            </a:r>
            <a:r>
              <a:rPr lang="pt-BR" sz="2000" b="1" i="1" dirty="0">
                <a:solidFill>
                  <a:schemeClr val="bg1"/>
                </a:solidFill>
                <a:latin typeface="Calibri" pitchFamily="34" charset="0"/>
                <a:cs typeface="Calibri" pitchFamily="34" charset="0"/>
              </a:rPr>
              <a:t>utilizar indevidamente</a:t>
            </a:r>
            <a:r>
              <a:rPr lang="pt-BR" sz="2000" dirty="0">
                <a:solidFill>
                  <a:schemeClr val="bg1"/>
                </a:solidFill>
              </a:rPr>
              <a:t>, </a:t>
            </a:r>
            <a:r>
              <a:rPr lang="pt-BR" sz="2000" dirty="0">
                <a:solidFill>
                  <a:schemeClr val="accent1">
                    <a:lumMod val="40000"/>
                    <a:lumOff val="60000"/>
                  </a:schemeClr>
                </a:solidFill>
              </a:rPr>
              <a:t>bem como </a:t>
            </a:r>
            <a:r>
              <a:rPr lang="pt-BR" sz="2000" b="1" i="1" dirty="0">
                <a:solidFill>
                  <a:schemeClr val="bg1"/>
                </a:solidFill>
                <a:latin typeface="Calibri" pitchFamily="34" charset="0"/>
                <a:cs typeface="Calibri" pitchFamily="34" charset="0"/>
              </a:rPr>
              <a:t>subtrair, destruir, inutilizar, desfigurar, alterar ou ocultar</a:t>
            </a:r>
            <a:r>
              <a:rPr lang="pt-BR" sz="2000" dirty="0">
                <a:solidFill>
                  <a:schemeClr val="bg1"/>
                </a:solidFill>
              </a:rPr>
              <a:t>, </a:t>
            </a:r>
            <a:r>
              <a:rPr lang="pt-BR" sz="2000" dirty="0">
                <a:solidFill>
                  <a:schemeClr val="accent1">
                    <a:lumMod val="40000"/>
                    <a:lumOff val="60000"/>
                  </a:schemeClr>
                </a:solidFill>
              </a:rPr>
              <a:t>total ou parcialmente, informação que se encontre sob sua guarda ou a que tenha acesso ou conhecimento em razão do exercício das atribuições de cargo, emprego ou função pública; </a:t>
            </a:r>
          </a:p>
          <a:p>
            <a:pPr algn="just"/>
            <a:endParaRPr lang="pt-BR" sz="2000" dirty="0">
              <a:solidFill>
                <a:schemeClr val="bg1"/>
              </a:solidFill>
            </a:endParaRPr>
          </a:p>
          <a:p>
            <a:pPr algn="just"/>
            <a:r>
              <a:rPr lang="pt-BR" sz="2000" dirty="0">
                <a:solidFill>
                  <a:schemeClr val="bg1"/>
                </a:solidFill>
              </a:rPr>
              <a:t>III </a:t>
            </a:r>
            <a:r>
              <a:rPr lang="pt-BR" sz="2000" dirty="0">
                <a:solidFill>
                  <a:schemeClr val="accent1">
                    <a:lumMod val="40000"/>
                    <a:lumOff val="60000"/>
                  </a:schemeClr>
                </a:solidFill>
              </a:rPr>
              <a:t>- agir com </a:t>
            </a:r>
            <a:r>
              <a:rPr lang="pt-BR" sz="2000" b="1" i="1" dirty="0">
                <a:solidFill>
                  <a:schemeClr val="bg1"/>
                </a:solidFill>
                <a:latin typeface="Calibri" pitchFamily="34" charset="0"/>
                <a:cs typeface="Calibri" pitchFamily="34" charset="0"/>
              </a:rPr>
              <a:t>dolo ou má-fé </a:t>
            </a:r>
            <a:r>
              <a:rPr lang="pt-BR" sz="2000" dirty="0">
                <a:solidFill>
                  <a:schemeClr val="accent1">
                    <a:lumMod val="40000"/>
                    <a:lumOff val="60000"/>
                  </a:schemeClr>
                </a:solidFill>
              </a:rPr>
              <a:t>na análise das solicitações de acesso à informação; </a:t>
            </a:r>
          </a:p>
          <a:p>
            <a:pPr algn="just"/>
            <a:endParaRPr lang="pt-BR" sz="2000" dirty="0">
              <a:solidFill>
                <a:schemeClr val="accent1">
                  <a:lumMod val="40000"/>
                  <a:lumOff val="60000"/>
                </a:schemeClr>
              </a:solidFill>
            </a:endParaRPr>
          </a:p>
          <a:p>
            <a:pPr algn="just"/>
            <a:r>
              <a:rPr lang="pt-BR" sz="2000" dirty="0">
                <a:solidFill>
                  <a:schemeClr val="bg1"/>
                </a:solidFill>
              </a:rPr>
              <a:t>IV - </a:t>
            </a:r>
            <a:r>
              <a:rPr lang="pt-BR" sz="2000" b="1" i="1" dirty="0">
                <a:solidFill>
                  <a:schemeClr val="bg1"/>
                </a:solidFill>
                <a:latin typeface="Calibri" pitchFamily="34" charset="0"/>
                <a:cs typeface="Calibri" pitchFamily="34" charset="0"/>
              </a:rPr>
              <a:t>divulgar ou permitir a divulgação </a:t>
            </a:r>
            <a:r>
              <a:rPr lang="pt-BR" sz="2000" dirty="0">
                <a:solidFill>
                  <a:schemeClr val="accent1">
                    <a:lumMod val="40000"/>
                    <a:lumOff val="60000"/>
                  </a:schemeClr>
                </a:solidFill>
              </a:rPr>
              <a:t>ou acessar ou permitir acesso indevido à </a:t>
            </a:r>
            <a:r>
              <a:rPr lang="pt-BR" sz="2000" b="1" i="1" dirty="0">
                <a:solidFill>
                  <a:schemeClr val="bg1"/>
                </a:solidFill>
                <a:latin typeface="Calibri" pitchFamily="34" charset="0"/>
                <a:cs typeface="Calibri" pitchFamily="34" charset="0"/>
              </a:rPr>
              <a:t>informação sigilosa ou informação pessoal</a:t>
            </a:r>
            <a:r>
              <a:rPr lang="pt-BR" sz="2000" dirty="0">
                <a:solidFill>
                  <a:schemeClr val="bg1"/>
                </a:solidFill>
              </a:rPr>
              <a:t>; </a:t>
            </a:r>
          </a:p>
        </p:txBody>
      </p:sp>
    </p:spTree>
    <p:extLst>
      <p:ext uri="{BB962C8B-B14F-4D97-AF65-F5344CB8AC3E}">
        <p14:creationId xmlns:p14="http://schemas.microsoft.com/office/powerpoint/2010/main" val="690062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RESPONSABILIDADE NA LAI</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9" name="Retângulo 8">
            <a:extLst>
              <a:ext uri="{FF2B5EF4-FFF2-40B4-BE49-F238E27FC236}">
                <a16:creationId xmlns:a16="http://schemas.microsoft.com/office/drawing/2014/main" id="{16DAC7BA-9898-4702-B438-5648F9891BD8}"/>
              </a:ext>
            </a:extLst>
          </p:cNvPr>
          <p:cNvSpPr/>
          <p:nvPr/>
        </p:nvSpPr>
        <p:spPr>
          <a:xfrm>
            <a:off x="570017" y="1704728"/>
            <a:ext cx="10960923" cy="3231654"/>
          </a:xfrm>
          <a:prstGeom prst="rect">
            <a:avLst/>
          </a:prstGeom>
          <a:ln>
            <a:noFill/>
          </a:ln>
        </p:spPr>
        <p:txBody>
          <a:bodyPr wrap="square">
            <a:spAutoFit/>
          </a:bodyPr>
          <a:lstStyle/>
          <a:p>
            <a:pPr algn="just"/>
            <a:r>
              <a:rPr lang="pt-BR" sz="2400" b="1" dirty="0">
                <a:solidFill>
                  <a:schemeClr val="bg1"/>
                </a:solidFill>
              </a:rPr>
              <a:t>Condutas ilícitas que ensejam responsabilidade (</a:t>
            </a:r>
            <a:r>
              <a:rPr lang="pt-BR" sz="2400" b="1" dirty="0" err="1">
                <a:solidFill>
                  <a:schemeClr val="bg1"/>
                </a:solidFill>
              </a:rPr>
              <a:t>art</a:t>
            </a:r>
            <a:r>
              <a:rPr lang="pt-BR" sz="2400" b="1" dirty="0">
                <a:solidFill>
                  <a:schemeClr val="bg1"/>
                </a:solidFill>
              </a:rPr>
              <a:t> .32 Lei nº 12.527/2011): </a:t>
            </a:r>
          </a:p>
          <a:p>
            <a:pPr algn="just"/>
            <a:endParaRPr lang="pt-BR" sz="2000" b="1" dirty="0">
              <a:solidFill>
                <a:schemeClr val="bg1"/>
              </a:solidFill>
            </a:endParaRPr>
          </a:p>
          <a:p>
            <a:pPr algn="just"/>
            <a:r>
              <a:rPr lang="pt-BR" sz="2000" dirty="0">
                <a:solidFill>
                  <a:schemeClr val="bg1"/>
                </a:solidFill>
              </a:rPr>
              <a:t>V - </a:t>
            </a:r>
            <a:r>
              <a:rPr lang="pt-BR" sz="2000" b="1" i="1" dirty="0">
                <a:solidFill>
                  <a:schemeClr val="bg1"/>
                </a:solidFill>
                <a:latin typeface="Calibri" pitchFamily="34" charset="0"/>
                <a:cs typeface="Calibri" pitchFamily="34" charset="0"/>
              </a:rPr>
              <a:t>impor sigilo </a:t>
            </a:r>
            <a:r>
              <a:rPr lang="pt-BR" sz="2000" dirty="0">
                <a:solidFill>
                  <a:schemeClr val="accent1">
                    <a:lumMod val="40000"/>
                    <a:lumOff val="60000"/>
                  </a:schemeClr>
                </a:solidFill>
              </a:rPr>
              <a:t>à informação para </a:t>
            </a:r>
            <a:r>
              <a:rPr lang="pt-BR" sz="2000" b="1" i="1" dirty="0">
                <a:solidFill>
                  <a:schemeClr val="bg1"/>
                </a:solidFill>
                <a:latin typeface="Calibri" pitchFamily="34" charset="0"/>
                <a:cs typeface="Calibri" pitchFamily="34" charset="0"/>
              </a:rPr>
              <a:t>obter proveito</a:t>
            </a:r>
            <a:r>
              <a:rPr lang="pt-BR" sz="2000" dirty="0">
                <a:solidFill>
                  <a:schemeClr val="bg1"/>
                </a:solidFill>
              </a:rPr>
              <a:t> </a:t>
            </a:r>
            <a:r>
              <a:rPr lang="pt-BR" sz="2000" dirty="0">
                <a:solidFill>
                  <a:schemeClr val="accent1">
                    <a:lumMod val="40000"/>
                    <a:lumOff val="60000"/>
                  </a:schemeClr>
                </a:solidFill>
              </a:rPr>
              <a:t>pessoal ou de terceiro, ou para fins de ocultação de ato ilegal cometido por si ou por outrem; </a:t>
            </a:r>
          </a:p>
          <a:p>
            <a:pPr algn="just"/>
            <a:endParaRPr lang="pt-BR" sz="2000" dirty="0">
              <a:solidFill>
                <a:schemeClr val="bg1"/>
              </a:solidFill>
            </a:endParaRPr>
          </a:p>
          <a:p>
            <a:pPr algn="just"/>
            <a:r>
              <a:rPr lang="pt-BR" sz="2000" dirty="0">
                <a:solidFill>
                  <a:schemeClr val="bg1"/>
                </a:solidFill>
              </a:rPr>
              <a:t>VI - </a:t>
            </a:r>
            <a:r>
              <a:rPr lang="pt-BR" sz="2000" b="1" i="1" dirty="0">
                <a:solidFill>
                  <a:schemeClr val="bg1"/>
                </a:solidFill>
                <a:latin typeface="Calibri" pitchFamily="34" charset="0"/>
                <a:cs typeface="Calibri" pitchFamily="34" charset="0"/>
              </a:rPr>
              <a:t>ocultar da revisão </a:t>
            </a:r>
            <a:r>
              <a:rPr lang="pt-BR" sz="2000" dirty="0">
                <a:solidFill>
                  <a:schemeClr val="accent1">
                    <a:lumMod val="40000"/>
                    <a:lumOff val="60000"/>
                  </a:schemeClr>
                </a:solidFill>
              </a:rPr>
              <a:t>de autoridade superior competente </a:t>
            </a:r>
            <a:r>
              <a:rPr lang="pt-BR" sz="2000" b="1" i="1" dirty="0">
                <a:solidFill>
                  <a:schemeClr val="bg1"/>
                </a:solidFill>
                <a:latin typeface="Calibri" pitchFamily="34" charset="0"/>
                <a:cs typeface="Calibri" pitchFamily="34" charset="0"/>
              </a:rPr>
              <a:t>informação sigilosa </a:t>
            </a:r>
            <a:r>
              <a:rPr lang="pt-BR" sz="2000" dirty="0">
                <a:solidFill>
                  <a:schemeClr val="accent1">
                    <a:lumMod val="40000"/>
                    <a:lumOff val="60000"/>
                  </a:schemeClr>
                </a:solidFill>
              </a:rPr>
              <a:t>para beneficiar a si ou a outrem, ou em prejuízo de terceiros; e </a:t>
            </a:r>
          </a:p>
          <a:p>
            <a:pPr algn="just"/>
            <a:endParaRPr lang="pt-BR" sz="2000" dirty="0">
              <a:solidFill>
                <a:schemeClr val="bg1"/>
              </a:solidFill>
            </a:endParaRPr>
          </a:p>
          <a:p>
            <a:pPr algn="just"/>
            <a:r>
              <a:rPr lang="pt-BR" sz="2000" dirty="0">
                <a:solidFill>
                  <a:schemeClr val="bg1"/>
                </a:solidFill>
              </a:rPr>
              <a:t>VII - </a:t>
            </a:r>
            <a:r>
              <a:rPr lang="pt-BR" sz="2000" b="1" i="1" dirty="0">
                <a:solidFill>
                  <a:schemeClr val="bg1"/>
                </a:solidFill>
                <a:latin typeface="Calibri" pitchFamily="34" charset="0"/>
                <a:cs typeface="Calibri" pitchFamily="34" charset="0"/>
              </a:rPr>
              <a:t>destruir ou subtrair</a:t>
            </a:r>
            <a:r>
              <a:rPr lang="pt-BR" sz="2000" dirty="0">
                <a:solidFill>
                  <a:schemeClr val="bg1"/>
                </a:solidFill>
              </a:rPr>
              <a:t>, </a:t>
            </a:r>
            <a:r>
              <a:rPr lang="pt-BR" sz="2000" dirty="0">
                <a:solidFill>
                  <a:schemeClr val="accent1">
                    <a:lumMod val="40000"/>
                    <a:lumOff val="60000"/>
                  </a:schemeClr>
                </a:solidFill>
              </a:rPr>
              <a:t>por qualquer meio, documentos concernentes a possíveis </a:t>
            </a:r>
            <a:r>
              <a:rPr lang="pt-BR" sz="2000" b="1" i="1" dirty="0">
                <a:solidFill>
                  <a:schemeClr val="bg1"/>
                </a:solidFill>
                <a:latin typeface="Calibri" pitchFamily="34" charset="0"/>
                <a:cs typeface="Calibri" pitchFamily="34" charset="0"/>
              </a:rPr>
              <a:t>violações de direitos humanos </a:t>
            </a:r>
            <a:r>
              <a:rPr lang="pt-BR" sz="2000" dirty="0">
                <a:solidFill>
                  <a:schemeClr val="accent1">
                    <a:lumMod val="40000"/>
                    <a:lumOff val="60000"/>
                  </a:schemeClr>
                </a:solidFill>
              </a:rPr>
              <a:t>por parte de agentes do Estado. </a:t>
            </a:r>
          </a:p>
        </p:txBody>
      </p:sp>
    </p:spTree>
    <p:extLst>
      <p:ext uri="{BB962C8B-B14F-4D97-AF65-F5344CB8AC3E}">
        <p14:creationId xmlns:p14="http://schemas.microsoft.com/office/powerpoint/2010/main" val="1244998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RESPONSABILIDADE NA LAI</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5" name="Retângulo 4">
            <a:extLst>
              <a:ext uri="{FF2B5EF4-FFF2-40B4-BE49-F238E27FC236}">
                <a16:creationId xmlns:a16="http://schemas.microsoft.com/office/drawing/2014/main" id="{FA7B55AA-14A3-4250-82DC-812777361F0C}"/>
              </a:ext>
            </a:extLst>
          </p:cNvPr>
          <p:cNvSpPr/>
          <p:nvPr/>
        </p:nvSpPr>
        <p:spPr>
          <a:xfrm>
            <a:off x="470154" y="2151907"/>
            <a:ext cx="9315114" cy="1384995"/>
          </a:xfrm>
          <a:prstGeom prst="rect">
            <a:avLst/>
          </a:prstGeom>
        </p:spPr>
        <p:txBody>
          <a:bodyPr wrap="square">
            <a:spAutoFit/>
          </a:bodyPr>
          <a:lstStyle/>
          <a:p>
            <a:r>
              <a:rPr lang="pt-BR" sz="2800" b="1" dirty="0">
                <a:solidFill>
                  <a:schemeClr val="bg1"/>
                </a:solidFill>
              </a:rPr>
              <a:t>Necessidade de fundamentar a negativa de acesso:</a:t>
            </a:r>
          </a:p>
          <a:p>
            <a:br>
              <a:rPr lang="pt-BR" sz="2800" b="1" dirty="0">
                <a:solidFill>
                  <a:schemeClr val="bg1"/>
                </a:solidFill>
              </a:rPr>
            </a:br>
            <a:endParaRPr lang="pt-BR" sz="2800" b="1" dirty="0">
              <a:solidFill>
                <a:schemeClr val="bg1"/>
              </a:solidFill>
            </a:endParaRPr>
          </a:p>
        </p:txBody>
      </p:sp>
      <p:sp>
        <p:nvSpPr>
          <p:cNvPr id="6" name="Retângulo 5">
            <a:extLst>
              <a:ext uri="{FF2B5EF4-FFF2-40B4-BE49-F238E27FC236}">
                <a16:creationId xmlns:a16="http://schemas.microsoft.com/office/drawing/2014/main" id="{69A4E189-BFCB-4C27-A609-068305CE388F}"/>
              </a:ext>
            </a:extLst>
          </p:cNvPr>
          <p:cNvSpPr/>
          <p:nvPr/>
        </p:nvSpPr>
        <p:spPr>
          <a:xfrm>
            <a:off x="470153" y="3046842"/>
            <a:ext cx="10692651" cy="1754326"/>
          </a:xfrm>
          <a:prstGeom prst="rect">
            <a:avLst/>
          </a:prstGeom>
        </p:spPr>
        <p:txBody>
          <a:bodyPr wrap="square">
            <a:spAutoFit/>
          </a:bodyPr>
          <a:lstStyle/>
          <a:p>
            <a:pPr algn="just"/>
            <a:r>
              <a:rPr lang="pt-BR" sz="2400" dirty="0">
                <a:solidFill>
                  <a:schemeClr val="bg1"/>
                </a:solidFill>
              </a:rPr>
              <a:t>§ 4º  A negativa de acesso às informações objeto de pedido formulado aos órgãos e entidades referidas no art. 1º, quando não fundamentada, sujeitará o responsável a medidas disciplinares, nos termos do art. 32 desta Lei. (Art. 7º, § 4º da LAI)</a:t>
            </a:r>
          </a:p>
          <a:p>
            <a:br>
              <a:rPr lang="pt-BR" dirty="0"/>
            </a:br>
            <a:endParaRPr lang="pt-BR" dirty="0"/>
          </a:p>
        </p:txBody>
      </p:sp>
    </p:spTree>
    <p:extLst>
      <p:ext uri="{BB962C8B-B14F-4D97-AF65-F5344CB8AC3E}">
        <p14:creationId xmlns:p14="http://schemas.microsoft.com/office/powerpoint/2010/main" val="2285773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AUTORIDADE DE MONITORAMENTO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7" name="Retângulo 6">
            <a:extLst>
              <a:ext uri="{FF2B5EF4-FFF2-40B4-BE49-F238E27FC236}">
                <a16:creationId xmlns:a16="http://schemas.microsoft.com/office/drawing/2014/main" id="{CF6335C5-53F2-4360-A993-A5204316CC27}"/>
              </a:ext>
            </a:extLst>
          </p:cNvPr>
          <p:cNvSpPr/>
          <p:nvPr/>
        </p:nvSpPr>
        <p:spPr>
          <a:xfrm>
            <a:off x="570017" y="1888177"/>
            <a:ext cx="10937173" cy="4216539"/>
          </a:xfrm>
          <a:prstGeom prst="rect">
            <a:avLst/>
          </a:prstGeom>
        </p:spPr>
        <p:txBody>
          <a:bodyPr wrap="square">
            <a:spAutoFit/>
          </a:bodyPr>
          <a:lstStyle/>
          <a:p>
            <a:pPr lvl="1" eaLnBrk="0" fontAlgn="base" hangingPunct="0">
              <a:spcBef>
                <a:spcPct val="0"/>
              </a:spcBef>
              <a:spcAft>
                <a:spcPts val="1800"/>
              </a:spcAft>
            </a:pPr>
            <a:r>
              <a:rPr lang="pt-BR" altLang="pt-BR" sz="2600" dirty="0">
                <a:solidFill>
                  <a:schemeClr val="bg1"/>
                </a:solidFill>
              </a:rPr>
              <a:t>assegurar o cumprimento da LAI;</a:t>
            </a:r>
          </a:p>
          <a:p>
            <a:pPr lvl="1" eaLnBrk="0" fontAlgn="base" hangingPunct="0">
              <a:spcBef>
                <a:spcPct val="0"/>
              </a:spcBef>
              <a:spcAft>
                <a:spcPts val="1800"/>
              </a:spcAft>
            </a:pPr>
            <a:r>
              <a:rPr lang="pt-BR" altLang="pt-BR" sz="2600" dirty="0">
                <a:solidFill>
                  <a:schemeClr val="bg1"/>
                </a:solidFill>
              </a:rPr>
              <a:t>avaliar e monitorar a implementação;</a:t>
            </a:r>
          </a:p>
          <a:p>
            <a:pPr lvl="1" eaLnBrk="0" fontAlgn="base" hangingPunct="0">
              <a:spcBef>
                <a:spcPct val="0"/>
              </a:spcBef>
              <a:spcAft>
                <a:spcPts val="1800"/>
              </a:spcAft>
            </a:pPr>
            <a:r>
              <a:rPr lang="pt-BR" altLang="pt-BR" sz="2600" dirty="0">
                <a:solidFill>
                  <a:schemeClr val="bg1"/>
                </a:solidFill>
              </a:rPr>
              <a:t>recomendar as medidas indispensáveis à implementação e ao aperfeiçoamento das normas e procedimentos necessários para o cumprimento da LAI;</a:t>
            </a:r>
          </a:p>
          <a:p>
            <a:pPr lvl="1" eaLnBrk="0" fontAlgn="base" hangingPunct="0">
              <a:spcBef>
                <a:spcPct val="0"/>
              </a:spcBef>
              <a:spcAft>
                <a:spcPts val="1800"/>
              </a:spcAft>
            </a:pPr>
            <a:r>
              <a:rPr lang="pt-BR" altLang="pt-BR" sz="2600" dirty="0">
                <a:solidFill>
                  <a:schemeClr val="bg1"/>
                </a:solidFill>
              </a:rPr>
              <a:t>orientar unidades sobre o cumprimento da LAI;</a:t>
            </a:r>
          </a:p>
          <a:p>
            <a:pPr lvl="1" eaLnBrk="0" fontAlgn="base" hangingPunct="0">
              <a:spcBef>
                <a:spcPct val="0"/>
              </a:spcBef>
              <a:spcAft>
                <a:spcPts val="1800"/>
              </a:spcAft>
            </a:pPr>
            <a:r>
              <a:rPr lang="pt-BR" altLang="pt-BR" sz="2600" dirty="0">
                <a:solidFill>
                  <a:schemeClr val="bg1"/>
                </a:solidFill>
              </a:rPr>
              <a:t>manifestar-se sobre a reclamação apresentada em caso de omissão de resposta ao solicitante.</a:t>
            </a:r>
            <a:endParaRPr lang="pt-BR" altLang="pt-BR" sz="2600" dirty="0"/>
          </a:p>
        </p:txBody>
      </p:sp>
    </p:spTree>
    <p:extLst>
      <p:ext uri="{BB962C8B-B14F-4D97-AF65-F5344CB8AC3E}">
        <p14:creationId xmlns:p14="http://schemas.microsoft.com/office/powerpoint/2010/main" val="3730385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urned-on Monitor Displaying Frequency Graph">
            <a:extLst>
              <a:ext uri="{FF2B5EF4-FFF2-40B4-BE49-F238E27FC236}">
                <a16:creationId xmlns:a16="http://schemas.microsoft.com/office/drawing/2014/main" id="{DA10A165-19AE-4A57-9588-0753C3451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1999" cy="6857999"/>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470154" y="4254372"/>
            <a:ext cx="8281960" cy="2125609"/>
          </a:xfrm>
        </p:spPr>
        <p:txBody>
          <a:bodyPr>
            <a:normAutofit/>
          </a:bodyPr>
          <a:lstStyle/>
          <a:p>
            <a:pPr algn="l"/>
            <a:r>
              <a:rPr lang="pt-BR" sz="7200" b="1" dirty="0">
                <a:solidFill>
                  <a:schemeClr val="bg1"/>
                </a:solidFill>
                <a:latin typeface="+mn-lt"/>
              </a:rPr>
              <a:t>MONITORAMENTO</a:t>
            </a:r>
          </a:p>
        </p:txBody>
      </p:sp>
      <p:pic>
        <p:nvPicPr>
          <p:cNvPr id="6" name="Imagem 5">
            <a:extLst>
              <a:ext uri="{FF2B5EF4-FFF2-40B4-BE49-F238E27FC236}">
                <a16:creationId xmlns:a16="http://schemas.microsoft.com/office/drawing/2014/main" id="{3BE4C6EF-4D0E-4B71-82E6-00BE8A64D071}"/>
              </a:ext>
            </a:extLst>
          </p:cNvPr>
          <p:cNvPicPr>
            <a:picLocks noChangeAspect="1"/>
          </p:cNvPicPr>
          <p:nvPr/>
        </p:nvPicPr>
        <p:blipFill>
          <a:blip r:embed="rId3"/>
          <a:stretch>
            <a:fillRect/>
          </a:stretch>
        </p:blipFill>
        <p:spPr>
          <a:xfrm>
            <a:off x="10210800" y="0"/>
            <a:ext cx="1981200" cy="6858000"/>
          </a:xfrm>
          <a:prstGeom prst="rect">
            <a:avLst/>
          </a:prstGeom>
        </p:spPr>
      </p:pic>
    </p:spTree>
    <p:extLst>
      <p:ext uri="{BB962C8B-B14F-4D97-AF65-F5344CB8AC3E}">
        <p14:creationId xmlns:p14="http://schemas.microsoft.com/office/powerpoint/2010/main" val="324602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2643" y="2752072"/>
            <a:ext cx="11464547" cy="1030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9600" b="1" dirty="0" err="1">
                <a:solidFill>
                  <a:schemeClr val="bg1"/>
                </a:solidFill>
                <a:latin typeface="+mn-lt"/>
              </a:rPr>
              <a:t>QualiLAI</a:t>
            </a:r>
            <a:endParaRPr lang="pt-BR" sz="9600" b="1" dirty="0">
              <a:solidFill>
                <a:schemeClr val="bg1"/>
              </a:solidFill>
              <a:latin typeface="+mn-lt"/>
            </a:endParaRP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7" name="Retângulo 6">
            <a:extLst>
              <a:ext uri="{FF2B5EF4-FFF2-40B4-BE49-F238E27FC236}">
                <a16:creationId xmlns:a16="http://schemas.microsoft.com/office/drawing/2014/main" id="{CF6335C5-53F2-4360-A993-A5204316CC27}"/>
              </a:ext>
            </a:extLst>
          </p:cNvPr>
          <p:cNvSpPr/>
          <p:nvPr/>
        </p:nvSpPr>
        <p:spPr>
          <a:xfrm>
            <a:off x="570017" y="1888177"/>
            <a:ext cx="10937173" cy="492443"/>
          </a:xfrm>
          <a:prstGeom prst="rect">
            <a:avLst/>
          </a:prstGeom>
        </p:spPr>
        <p:txBody>
          <a:bodyPr wrap="square">
            <a:spAutoFit/>
          </a:bodyPr>
          <a:lstStyle/>
          <a:p>
            <a:pPr lvl="1" eaLnBrk="0" fontAlgn="base" hangingPunct="0">
              <a:spcBef>
                <a:spcPct val="0"/>
              </a:spcBef>
              <a:spcAft>
                <a:spcPts val="1800"/>
              </a:spcAft>
            </a:pPr>
            <a:endParaRPr lang="pt-BR" altLang="pt-BR" sz="2600" dirty="0"/>
          </a:p>
        </p:txBody>
      </p:sp>
      <p:sp>
        <p:nvSpPr>
          <p:cNvPr id="2" name="Retângulo 1">
            <a:extLst>
              <a:ext uri="{FF2B5EF4-FFF2-40B4-BE49-F238E27FC236}">
                <a16:creationId xmlns:a16="http://schemas.microsoft.com/office/drawing/2014/main" id="{4F16C2A9-66BE-4F29-99DA-F12D7625AA17}"/>
              </a:ext>
            </a:extLst>
          </p:cNvPr>
          <p:cNvSpPr/>
          <p:nvPr/>
        </p:nvSpPr>
        <p:spPr>
          <a:xfrm>
            <a:off x="887239" y="5160475"/>
            <a:ext cx="10836998" cy="369332"/>
          </a:xfrm>
          <a:prstGeom prst="rect">
            <a:avLst/>
          </a:prstGeom>
        </p:spPr>
        <p:txBody>
          <a:bodyPr wrap="square">
            <a:spAutoFit/>
          </a:bodyPr>
          <a:lstStyle/>
          <a:p>
            <a:r>
              <a:rPr lang="pt-BR" dirty="0">
                <a:solidFill>
                  <a:schemeClr val="bg1"/>
                </a:solidFill>
              </a:rPr>
              <a:t>http://www.acessoainformacao.gov.br/lai-para-sic/politica-monitoramento/avaliacao-do-atendimento-a-lai</a:t>
            </a:r>
          </a:p>
        </p:txBody>
      </p:sp>
    </p:spTree>
    <p:extLst>
      <p:ext uri="{BB962C8B-B14F-4D97-AF65-F5344CB8AC3E}">
        <p14:creationId xmlns:p14="http://schemas.microsoft.com/office/powerpoint/2010/main" val="385720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02214AE-4310-4A3D-A3BC-DB213338D688}"/>
              </a:ext>
            </a:extLst>
          </p:cNvPr>
          <p:cNvSpPr/>
          <p:nvPr/>
        </p:nvSpPr>
        <p:spPr>
          <a:xfrm>
            <a:off x="0" y="5608158"/>
            <a:ext cx="12192000" cy="1030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3" y="5679412"/>
            <a:ext cx="448185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tx2">
                    <a:lumMod val="50000"/>
                  </a:schemeClr>
                </a:solidFill>
                <a:latin typeface="+mn-lt"/>
              </a:rPr>
              <a:t>PAINEL DA LAI</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pic>
        <p:nvPicPr>
          <p:cNvPr id="3" name="Imagem 2">
            <a:extLst>
              <a:ext uri="{FF2B5EF4-FFF2-40B4-BE49-F238E27FC236}">
                <a16:creationId xmlns:a16="http://schemas.microsoft.com/office/drawing/2014/main" id="{5793B9EA-B54C-4FA8-94BA-77DAF9AD5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047" y="557403"/>
            <a:ext cx="9108760" cy="4694421"/>
          </a:xfrm>
          <a:prstGeom prst="rect">
            <a:avLst/>
          </a:prstGeom>
        </p:spPr>
      </p:pic>
      <p:sp>
        <p:nvSpPr>
          <p:cNvPr id="8" name="Título 1">
            <a:extLst>
              <a:ext uri="{FF2B5EF4-FFF2-40B4-BE49-F238E27FC236}">
                <a16:creationId xmlns:a16="http://schemas.microsoft.com/office/drawing/2014/main" id="{94992E97-4E48-4AEC-BB41-D0F325CDF626}"/>
              </a:ext>
            </a:extLst>
          </p:cNvPr>
          <p:cNvSpPr txBox="1">
            <a:spLocks/>
          </p:cNvSpPr>
          <p:nvPr/>
        </p:nvSpPr>
        <p:spPr>
          <a:xfrm>
            <a:off x="5242054" y="5608158"/>
            <a:ext cx="6383889"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b="1" i="1" dirty="0">
                <a:solidFill>
                  <a:schemeClr val="tx1">
                    <a:lumMod val="65000"/>
                    <a:lumOff val="35000"/>
                  </a:schemeClr>
                </a:solidFill>
                <a:latin typeface="+mn-lt"/>
                <a:hlinkClick r:id="rId3">
                  <a:extLst>
                    <a:ext uri="{A12FA001-AC4F-418D-AE19-62706E023703}">
                      <ahyp:hlinkClr xmlns:ahyp="http://schemas.microsoft.com/office/drawing/2018/hyperlinkcolor" val="tx"/>
                    </a:ext>
                  </a:extLst>
                </a:hlinkClick>
              </a:rPr>
              <a:t>paineis.cgu.gov.br/</a:t>
            </a:r>
            <a:r>
              <a:rPr lang="pt-BR" sz="4800" b="1" i="1" dirty="0" err="1">
                <a:solidFill>
                  <a:schemeClr val="tx1">
                    <a:lumMod val="65000"/>
                    <a:lumOff val="35000"/>
                  </a:schemeClr>
                </a:solidFill>
                <a:latin typeface="+mn-lt"/>
                <a:hlinkClick r:id="rId3">
                  <a:extLst>
                    <a:ext uri="{A12FA001-AC4F-418D-AE19-62706E023703}">
                      <ahyp:hlinkClr xmlns:ahyp="http://schemas.microsoft.com/office/drawing/2018/hyperlinkcolor" val="tx"/>
                    </a:ext>
                  </a:extLst>
                </a:hlinkClick>
              </a:rPr>
              <a:t>lai</a:t>
            </a:r>
            <a:endParaRPr lang="pt-BR" sz="4800" b="1" i="1" dirty="0">
              <a:solidFill>
                <a:schemeClr val="tx1">
                  <a:lumMod val="65000"/>
                  <a:lumOff val="35000"/>
                </a:schemeClr>
              </a:solidFill>
              <a:latin typeface="+mn-lt"/>
            </a:endParaRPr>
          </a:p>
        </p:txBody>
      </p:sp>
    </p:spTree>
    <p:extLst>
      <p:ext uri="{BB962C8B-B14F-4D97-AF65-F5344CB8AC3E}">
        <p14:creationId xmlns:p14="http://schemas.microsoft.com/office/powerpoint/2010/main" val="32794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lack and Gray Laptop Computer">
            <a:extLst>
              <a:ext uri="{FF2B5EF4-FFF2-40B4-BE49-F238E27FC236}">
                <a16:creationId xmlns:a16="http://schemas.microsoft.com/office/drawing/2014/main" id="{6433B4AA-08EC-4B9E-8D48-2DF3DC146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80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470154" y="4254372"/>
            <a:ext cx="7734413" cy="2125609"/>
          </a:xfrm>
        </p:spPr>
        <p:txBody>
          <a:bodyPr>
            <a:normAutofit/>
          </a:bodyPr>
          <a:lstStyle/>
          <a:p>
            <a:pPr algn="l"/>
            <a:r>
              <a:rPr lang="pt-BR" sz="7200" b="1" dirty="0">
                <a:solidFill>
                  <a:schemeClr val="bg1"/>
                </a:solidFill>
                <a:latin typeface="+mn-lt"/>
              </a:rPr>
              <a:t>DADOS ABERTOS</a:t>
            </a:r>
          </a:p>
        </p:txBody>
      </p:sp>
      <p:pic>
        <p:nvPicPr>
          <p:cNvPr id="9" name="Picture 2" descr="Imagem relacionada">
            <a:extLst>
              <a:ext uri="{FF2B5EF4-FFF2-40B4-BE49-F238E27FC236}">
                <a16:creationId xmlns:a16="http://schemas.microsoft.com/office/drawing/2014/main" id="{80FC21CA-FAFA-4CE9-9930-53C5E2596951}"/>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011922" y="603737"/>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34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DADOS ABERTOS</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7" name="Retângulo 6">
            <a:extLst>
              <a:ext uri="{FF2B5EF4-FFF2-40B4-BE49-F238E27FC236}">
                <a16:creationId xmlns:a16="http://schemas.microsoft.com/office/drawing/2014/main" id="{CF6335C5-53F2-4360-A993-A5204316CC27}"/>
              </a:ext>
            </a:extLst>
          </p:cNvPr>
          <p:cNvSpPr/>
          <p:nvPr/>
        </p:nvSpPr>
        <p:spPr>
          <a:xfrm>
            <a:off x="570017" y="1888177"/>
            <a:ext cx="11141337" cy="4493538"/>
          </a:xfrm>
          <a:prstGeom prst="rect">
            <a:avLst/>
          </a:prstGeom>
        </p:spPr>
        <p:txBody>
          <a:bodyPr wrap="square">
            <a:spAutoFit/>
          </a:bodyPr>
          <a:lstStyle/>
          <a:p>
            <a:pPr marL="914400" lvl="1" indent="-457200" eaLnBrk="0" fontAlgn="base" hangingPunct="0">
              <a:spcBef>
                <a:spcPct val="0"/>
              </a:spcBef>
              <a:spcAft>
                <a:spcPts val="1800"/>
              </a:spcAft>
              <a:buFont typeface="Wingdings" panose="05000000000000000000" pitchFamily="2" charset="2"/>
              <a:buChar char="§"/>
            </a:pPr>
            <a:r>
              <a:rPr lang="pt-BR" altLang="pt-BR" sz="2800" b="1" dirty="0">
                <a:solidFill>
                  <a:schemeClr val="bg1"/>
                </a:solidFill>
              </a:rPr>
              <a:t>Processáveis por máquina</a:t>
            </a:r>
          </a:p>
          <a:p>
            <a:pPr marL="914400" lvl="1" indent="-457200" eaLnBrk="0" fontAlgn="base" hangingPunct="0">
              <a:spcBef>
                <a:spcPct val="0"/>
              </a:spcBef>
              <a:spcAft>
                <a:spcPts val="1800"/>
              </a:spcAft>
              <a:buFont typeface="Wingdings" panose="05000000000000000000" pitchFamily="2" charset="2"/>
              <a:buChar char="§"/>
            </a:pPr>
            <a:r>
              <a:rPr lang="pt-BR" altLang="pt-BR" sz="2800" b="1" dirty="0">
                <a:solidFill>
                  <a:schemeClr val="bg1"/>
                </a:solidFill>
              </a:rPr>
              <a:t>Não proprietário</a:t>
            </a:r>
          </a:p>
          <a:p>
            <a:pPr marL="914400" lvl="1" indent="-457200" eaLnBrk="0" fontAlgn="base" hangingPunct="0">
              <a:spcBef>
                <a:spcPct val="0"/>
              </a:spcBef>
              <a:spcAft>
                <a:spcPts val="1800"/>
              </a:spcAft>
              <a:buFont typeface="Wingdings" panose="05000000000000000000" pitchFamily="2" charset="2"/>
              <a:buChar char="§"/>
            </a:pPr>
            <a:r>
              <a:rPr lang="pt-BR" altLang="pt-BR" sz="2800" b="1" dirty="0">
                <a:solidFill>
                  <a:schemeClr val="bg1"/>
                </a:solidFill>
              </a:rPr>
              <a:t>Livre de licenças</a:t>
            </a:r>
          </a:p>
          <a:p>
            <a:pPr marL="914400" lvl="1" indent="-457200" eaLnBrk="0" fontAlgn="base" hangingPunct="0">
              <a:spcBef>
                <a:spcPct val="0"/>
              </a:spcBef>
              <a:spcAft>
                <a:spcPts val="1800"/>
              </a:spcAft>
              <a:buFont typeface="Wingdings" panose="05000000000000000000" pitchFamily="2" charset="2"/>
              <a:buChar char="§"/>
            </a:pPr>
            <a:r>
              <a:rPr lang="pt-BR" altLang="pt-BR" sz="2800" b="1" dirty="0">
                <a:solidFill>
                  <a:schemeClr val="bg1"/>
                </a:solidFill>
              </a:rPr>
              <a:t>Acesso não discriminatório</a:t>
            </a:r>
          </a:p>
          <a:p>
            <a:pPr marL="914400" lvl="1" indent="-457200" eaLnBrk="0" fontAlgn="base" hangingPunct="0">
              <a:spcBef>
                <a:spcPct val="0"/>
              </a:spcBef>
              <a:spcAft>
                <a:spcPts val="1800"/>
              </a:spcAft>
              <a:buFont typeface="Wingdings" panose="05000000000000000000" pitchFamily="2" charset="2"/>
              <a:buChar char="§"/>
            </a:pPr>
            <a:r>
              <a:rPr lang="pt-BR" altLang="pt-BR" sz="2800" b="1" dirty="0">
                <a:solidFill>
                  <a:schemeClr val="bg1"/>
                </a:solidFill>
              </a:rPr>
              <a:t>Completos</a:t>
            </a:r>
          </a:p>
          <a:p>
            <a:pPr marL="914400" lvl="1" indent="-457200" eaLnBrk="0" fontAlgn="base" hangingPunct="0">
              <a:spcBef>
                <a:spcPct val="0"/>
              </a:spcBef>
              <a:spcAft>
                <a:spcPts val="1800"/>
              </a:spcAft>
              <a:buFont typeface="Wingdings" panose="05000000000000000000" pitchFamily="2" charset="2"/>
              <a:buChar char="§"/>
            </a:pPr>
            <a:r>
              <a:rPr lang="pt-BR" altLang="pt-BR" sz="2800" b="1" dirty="0">
                <a:solidFill>
                  <a:schemeClr val="bg1"/>
                </a:solidFill>
              </a:rPr>
              <a:t>Primários</a:t>
            </a:r>
          </a:p>
          <a:p>
            <a:pPr marL="914400" lvl="1" indent="-457200" eaLnBrk="0" fontAlgn="base" hangingPunct="0">
              <a:spcBef>
                <a:spcPct val="0"/>
              </a:spcBef>
              <a:spcAft>
                <a:spcPts val="1800"/>
              </a:spcAft>
              <a:buFont typeface="Wingdings" panose="05000000000000000000" pitchFamily="2" charset="2"/>
              <a:buChar char="§"/>
            </a:pPr>
            <a:r>
              <a:rPr lang="pt-BR" altLang="pt-BR" sz="2800" b="1" dirty="0">
                <a:solidFill>
                  <a:schemeClr val="bg1"/>
                </a:solidFill>
              </a:rPr>
              <a:t>Tempestivos</a:t>
            </a:r>
          </a:p>
        </p:txBody>
      </p:sp>
    </p:spTree>
    <p:extLst>
      <p:ext uri="{BB962C8B-B14F-4D97-AF65-F5344CB8AC3E}">
        <p14:creationId xmlns:p14="http://schemas.microsoft.com/office/powerpoint/2010/main" val="3480450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POR QUE DADOS ABERTOS?</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7" name="Retângulo 6">
            <a:extLst>
              <a:ext uri="{FF2B5EF4-FFF2-40B4-BE49-F238E27FC236}">
                <a16:creationId xmlns:a16="http://schemas.microsoft.com/office/drawing/2014/main" id="{CF6335C5-53F2-4360-A993-A5204316CC27}"/>
              </a:ext>
            </a:extLst>
          </p:cNvPr>
          <p:cNvSpPr/>
          <p:nvPr/>
        </p:nvSpPr>
        <p:spPr>
          <a:xfrm>
            <a:off x="570017" y="1888177"/>
            <a:ext cx="11141337" cy="3908762"/>
          </a:xfrm>
          <a:prstGeom prst="rect">
            <a:avLst/>
          </a:prstGeom>
        </p:spPr>
        <p:txBody>
          <a:bodyPr wrap="square">
            <a:spAutoFit/>
          </a:bodyPr>
          <a:lstStyle/>
          <a:p>
            <a:pPr marL="914400" lvl="1" indent="-457200" eaLnBrk="0" fontAlgn="base" hangingPunct="0">
              <a:spcBef>
                <a:spcPct val="0"/>
              </a:spcBef>
              <a:spcAft>
                <a:spcPts val="3000"/>
              </a:spcAft>
              <a:buFont typeface="Wingdings" panose="05000000000000000000" pitchFamily="2" charset="2"/>
              <a:buChar char="§"/>
            </a:pPr>
            <a:r>
              <a:rPr lang="pt-BR" altLang="pt-BR" sz="3000" b="1" dirty="0">
                <a:solidFill>
                  <a:schemeClr val="bg1"/>
                </a:solidFill>
              </a:rPr>
              <a:t>Interoperabilidade</a:t>
            </a:r>
          </a:p>
          <a:p>
            <a:pPr marL="914400" lvl="1" indent="-457200" eaLnBrk="0" fontAlgn="base" hangingPunct="0">
              <a:spcBef>
                <a:spcPct val="0"/>
              </a:spcBef>
              <a:spcAft>
                <a:spcPts val="3000"/>
              </a:spcAft>
              <a:buFont typeface="Wingdings" panose="05000000000000000000" pitchFamily="2" charset="2"/>
              <a:buChar char="§"/>
            </a:pPr>
            <a:r>
              <a:rPr lang="pt-BR" altLang="pt-BR" sz="3000" b="1" dirty="0">
                <a:solidFill>
                  <a:schemeClr val="bg1"/>
                </a:solidFill>
              </a:rPr>
              <a:t>Oferta de serviços</a:t>
            </a:r>
          </a:p>
          <a:p>
            <a:pPr marL="914400" lvl="1" indent="-457200" eaLnBrk="0" fontAlgn="base" hangingPunct="0">
              <a:spcBef>
                <a:spcPct val="0"/>
              </a:spcBef>
              <a:spcAft>
                <a:spcPts val="3000"/>
              </a:spcAft>
              <a:buFont typeface="Wingdings" panose="05000000000000000000" pitchFamily="2" charset="2"/>
              <a:buChar char="§"/>
            </a:pPr>
            <a:r>
              <a:rPr lang="pt-BR" altLang="pt-BR" sz="3000" b="1" dirty="0">
                <a:solidFill>
                  <a:schemeClr val="bg1"/>
                </a:solidFill>
              </a:rPr>
              <a:t>Inovação e geração de negócios</a:t>
            </a:r>
          </a:p>
          <a:p>
            <a:pPr marL="914400" lvl="1" indent="-457200" eaLnBrk="0" fontAlgn="base" hangingPunct="0">
              <a:spcBef>
                <a:spcPct val="0"/>
              </a:spcBef>
              <a:spcAft>
                <a:spcPts val="3000"/>
              </a:spcAft>
              <a:buFont typeface="Wingdings" panose="05000000000000000000" pitchFamily="2" charset="2"/>
              <a:buChar char="§"/>
            </a:pPr>
            <a:r>
              <a:rPr lang="pt-BR" altLang="pt-BR" sz="3000" b="1" dirty="0">
                <a:solidFill>
                  <a:schemeClr val="bg1"/>
                </a:solidFill>
              </a:rPr>
              <a:t>Pesquisa e produção de conhecimentos</a:t>
            </a:r>
          </a:p>
          <a:p>
            <a:pPr marL="914400" lvl="1" indent="-457200" eaLnBrk="0" fontAlgn="base" hangingPunct="0">
              <a:spcBef>
                <a:spcPct val="0"/>
              </a:spcBef>
              <a:spcAft>
                <a:spcPts val="3000"/>
              </a:spcAft>
              <a:buFont typeface="Wingdings" panose="05000000000000000000" pitchFamily="2" charset="2"/>
              <a:buChar char="§"/>
            </a:pPr>
            <a:r>
              <a:rPr lang="pt-BR" altLang="pt-BR" sz="3000" b="1" dirty="0">
                <a:solidFill>
                  <a:schemeClr val="bg1"/>
                </a:solidFill>
              </a:rPr>
              <a:t>Melhoria da gestão pública</a:t>
            </a:r>
          </a:p>
        </p:txBody>
      </p:sp>
    </p:spTree>
    <p:extLst>
      <p:ext uri="{BB962C8B-B14F-4D97-AF65-F5344CB8AC3E}">
        <p14:creationId xmlns:p14="http://schemas.microsoft.com/office/powerpoint/2010/main" val="350036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LEI DE ACESSO A INFORMAÇÃO</a:t>
            </a:r>
          </a:p>
        </p:txBody>
      </p:sp>
      <p:sp>
        <p:nvSpPr>
          <p:cNvPr id="13" name="Retângulo 12">
            <a:extLst>
              <a:ext uri="{FF2B5EF4-FFF2-40B4-BE49-F238E27FC236}">
                <a16:creationId xmlns:a16="http://schemas.microsoft.com/office/drawing/2014/main" id="{3CA60FB8-F5C1-4F47-B20B-5FC0C6156B33}"/>
              </a:ext>
            </a:extLst>
          </p:cNvPr>
          <p:cNvSpPr>
            <a:spLocks noChangeArrowheads="1"/>
          </p:cNvSpPr>
          <p:nvPr/>
        </p:nvSpPr>
        <p:spPr bwMode="auto">
          <a:xfrm>
            <a:off x="1110284" y="3198167"/>
            <a:ext cx="1219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400" b="1" dirty="0">
                <a:solidFill>
                  <a:schemeClr val="bg1"/>
                </a:solidFill>
                <a:latin typeface="Calibri" pitchFamily="34" charset="0"/>
              </a:rPr>
              <a:t>ESCOPO</a:t>
            </a:r>
          </a:p>
        </p:txBody>
      </p:sp>
      <p:pic>
        <p:nvPicPr>
          <p:cNvPr id="14" name="Picture 12" descr="Resultado de imagem para information icon free">
            <a:extLst>
              <a:ext uri="{FF2B5EF4-FFF2-40B4-BE49-F238E27FC236}">
                <a16:creationId xmlns:a16="http://schemas.microsoft.com/office/drawing/2014/main" id="{22877983-035F-4732-A5F7-AE111F25175B}"/>
              </a:ext>
            </a:extLst>
          </p:cNvPr>
          <p:cNvPicPr>
            <a:picLocks noChangeAspect="1" noChangeArrowheads="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63" y="3138362"/>
            <a:ext cx="576303" cy="576303"/>
          </a:xfrm>
          <a:prstGeom prst="rect">
            <a:avLst/>
          </a:prstGeom>
          <a:noFill/>
          <a:extLst>
            <a:ext uri="{909E8E84-426E-40DD-AFC4-6F175D3DCCD1}">
              <a14:hiddenFill xmlns:a14="http://schemas.microsoft.com/office/drawing/2010/main">
                <a:solidFill>
                  <a:srgbClr val="FFFFFF"/>
                </a:solidFill>
              </a14:hiddenFill>
            </a:ext>
          </a:extLst>
        </p:spPr>
      </p:pic>
      <p:sp>
        <p:nvSpPr>
          <p:cNvPr id="21" name="Elipse 20">
            <a:extLst>
              <a:ext uri="{FF2B5EF4-FFF2-40B4-BE49-F238E27FC236}">
                <a16:creationId xmlns:a16="http://schemas.microsoft.com/office/drawing/2014/main" id="{507FED49-0053-4692-9375-3139C75EE39B}"/>
              </a:ext>
            </a:extLst>
          </p:cNvPr>
          <p:cNvSpPr/>
          <p:nvPr/>
        </p:nvSpPr>
        <p:spPr>
          <a:xfrm>
            <a:off x="4440067" y="1293134"/>
            <a:ext cx="6568359" cy="48266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Elipse 21">
            <a:extLst>
              <a:ext uri="{FF2B5EF4-FFF2-40B4-BE49-F238E27FC236}">
                <a16:creationId xmlns:a16="http://schemas.microsoft.com/office/drawing/2014/main" id="{4BE970CB-531C-44C5-B746-8B0CD3F0DB87}"/>
              </a:ext>
            </a:extLst>
          </p:cNvPr>
          <p:cNvSpPr/>
          <p:nvPr/>
        </p:nvSpPr>
        <p:spPr>
          <a:xfrm>
            <a:off x="5461626" y="2736922"/>
            <a:ext cx="4770044" cy="3382856"/>
          </a:xfrm>
          <a:prstGeom prst="ellipse">
            <a:avLst/>
          </a:prstGeom>
          <a:solidFill>
            <a:schemeClr val="accent5">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CaixaDeTexto 22">
            <a:extLst>
              <a:ext uri="{FF2B5EF4-FFF2-40B4-BE49-F238E27FC236}">
                <a16:creationId xmlns:a16="http://schemas.microsoft.com/office/drawing/2014/main" id="{BE26959B-980D-483F-B0A6-21E8C7AEBA1C}"/>
              </a:ext>
            </a:extLst>
          </p:cNvPr>
          <p:cNvSpPr txBox="1"/>
          <p:nvPr/>
        </p:nvSpPr>
        <p:spPr>
          <a:xfrm>
            <a:off x="5865339" y="1720144"/>
            <a:ext cx="3717813" cy="769441"/>
          </a:xfrm>
          <a:prstGeom prst="rect">
            <a:avLst/>
          </a:prstGeom>
          <a:noFill/>
        </p:spPr>
        <p:txBody>
          <a:bodyPr wrap="none" rtlCol="0">
            <a:spAutoFit/>
          </a:bodyPr>
          <a:lstStyle/>
          <a:p>
            <a:pPr algn="ctr"/>
            <a:r>
              <a:rPr lang="es-CR" sz="2200" b="1" dirty="0">
                <a:solidFill>
                  <a:srgbClr val="002142"/>
                </a:solidFill>
              </a:rPr>
              <a:t>INFORMAÇÕES PRODUZIDAS</a:t>
            </a:r>
            <a:br>
              <a:rPr lang="es-CR" sz="2200" b="1" dirty="0">
                <a:solidFill>
                  <a:srgbClr val="002142"/>
                </a:solidFill>
              </a:rPr>
            </a:br>
            <a:r>
              <a:rPr lang="es-CR" sz="2200" b="1" dirty="0">
                <a:solidFill>
                  <a:srgbClr val="002142"/>
                </a:solidFill>
              </a:rPr>
              <a:t>E CUSTODIADAS PELO ESTADO</a:t>
            </a:r>
          </a:p>
        </p:txBody>
      </p:sp>
      <p:sp>
        <p:nvSpPr>
          <p:cNvPr id="33" name="CaixaDeTexto 32">
            <a:extLst>
              <a:ext uri="{FF2B5EF4-FFF2-40B4-BE49-F238E27FC236}">
                <a16:creationId xmlns:a16="http://schemas.microsoft.com/office/drawing/2014/main" id="{B7F518D2-A09C-40B2-BE72-494DCA9B201D}"/>
              </a:ext>
            </a:extLst>
          </p:cNvPr>
          <p:cNvSpPr txBox="1"/>
          <p:nvPr/>
        </p:nvSpPr>
        <p:spPr>
          <a:xfrm>
            <a:off x="6852432" y="2916013"/>
            <a:ext cx="1743628" cy="372495"/>
          </a:xfrm>
          <a:prstGeom prst="rect">
            <a:avLst/>
          </a:prstGeom>
          <a:noFill/>
        </p:spPr>
        <p:txBody>
          <a:bodyPr wrap="none" rtlCol="0">
            <a:spAutoFit/>
          </a:bodyPr>
          <a:lstStyle/>
          <a:p>
            <a:pPr algn="ctr"/>
            <a:r>
              <a:rPr lang="es-CR" sz="2000" dirty="0"/>
              <a:t>Acesso Restrito</a:t>
            </a:r>
          </a:p>
        </p:txBody>
      </p:sp>
      <p:sp>
        <p:nvSpPr>
          <p:cNvPr id="34" name="Retângulo Arredondado 17">
            <a:extLst>
              <a:ext uri="{FF2B5EF4-FFF2-40B4-BE49-F238E27FC236}">
                <a16:creationId xmlns:a16="http://schemas.microsoft.com/office/drawing/2014/main" id="{9B7FD2D7-8FAA-4EE1-B03C-AD8C15A6129B}"/>
              </a:ext>
            </a:extLst>
          </p:cNvPr>
          <p:cNvSpPr/>
          <p:nvPr/>
        </p:nvSpPr>
        <p:spPr>
          <a:xfrm>
            <a:off x="6469718" y="3288509"/>
            <a:ext cx="2645427" cy="5730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rgbClr val="002142"/>
                </a:solidFill>
              </a:rPr>
              <a:t>PESSOAL </a:t>
            </a:r>
          </a:p>
          <a:p>
            <a:pPr algn="ctr"/>
            <a:r>
              <a:rPr lang="pt-BR" sz="2000" dirty="0">
                <a:solidFill>
                  <a:srgbClr val="002142"/>
                </a:solidFill>
              </a:rPr>
              <a:t>art. 31</a:t>
            </a:r>
          </a:p>
        </p:txBody>
      </p:sp>
      <p:sp>
        <p:nvSpPr>
          <p:cNvPr id="17" name="Retângulo Arredondado 17">
            <a:extLst>
              <a:ext uri="{FF2B5EF4-FFF2-40B4-BE49-F238E27FC236}">
                <a16:creationId xmlns:a16="http://schemas.microsoft.com/office/drawing/2014/main" id="{4C7D0AD8-2EC4-41B1-AD61-9058D624EB5E}"/>
              </a:ext>
            </a:extLst>
          </p:cNvPr>
          <p:cNvSpPr/>
          <p:nvPr/>
        </p:nvSpPr>
        <p:spPr>
          <a:xfrm>
            <a:off x="6469718" y="3933626"/>
            <a:ext cx="2645426" cy="5730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rgbClr val="002142"/>
                </a:solidFill>
              </a:rPr>
              <a:t>SIGILOSA </a:t>
            </a:r>
          </a:p>
          <a:p>
            <a:pPr algn="ctr"/>
            <a:r>
              <a:rPr lang="pt-BR" sz="2000" dirty="0">
                <a:solidFill>
                  <a:srgbClr val="002142"/>
                </a:solidFill>
              </a:rPr>
              <a:t>art. 22</a:t>
            </a:r>
          </a:p>
        </p:txBody>
      </p:sp>
      <p:sp>
        <p:nvSpPr>
          <p:cNvPr id="18" name="Retângulo Arredondado 17">
            <a:extLst>
              <a:ext uri="{FF2B5EF4-FFF2-40B4-BE49-F238E27FC236}">
                <a16:creationId xmlns:a16="http://schemas.microsoft.com/office/drawing/2014/main" id="{9525D407-9AA1-4ACF-B1A5-41310C8B1888}"/>
              </a:ext>
            </a:extLst>
          </p:cNvPr>
          <p:cNvSpPr/>
          <p:nvPr/>
        </p:nvSpPr>
        <p:spPr>
          <a:xfrm>
            <a:off x="6469718" y="4577894"/>
            <a:ext cx="2645426" cy="5730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rgbClr val="002142"/>
                </a:solidFill>
              </a:rPr>
              <a:t>CLASSIFICADA </a:t>
            </a:r>
          </a:p>
          <a:p>
            <a:pPr algn="ctr"/>
            <a:r>
              <a:rPr lang="pt-BR" sz="2000" dirty="0">
                <a:solidFill>
                  <a:srgbClr val="002142"/>
                </a:solidFill>
              </a:rPr>
              <a:t>art. 23</a:t>
            </a:r>
          </a:p>
        </p:txBody>
      </p:sp>
      <p:sp>
        <p:nvSpPr>
          <p:cNvPr id="20" name="Retângulo Arredondado 17">
            <a:extLst>
              <a:ext uri="{FF2B5EF4-FFF2-40B4-BE49-F238E27FC236}">
                <a16:creationId xmlns:a16="http://schemas.microsoft.com/office/drawing/2014/main" id="{6D631403-1009-411F-B4FF-ED84548939EB}"/>
              </a:ext>
            </a:extLst>
          </p:cNvPr>
          <p:cNvSpPr/>
          <p:nvPr/>
        </p:nvSpPr>
        <p:spPr>
          <a:xfrm>
            <a:off x="6469718" y="5222583"/>
            <a:ext cx="2645426" cy="57305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rgbClr val="002142"/>
                </a:solidFill>
              </a:rPr>
              <a:t>DOC. PREPARATÓRIO</a:t>
            </a:r>
          </a:p>
          <a:p>
            <a:pPr algn="ctr"/>
            <a:r>
              <a:rPr lang="pt-BR" sz="2000" dirty="0">
                <a:solidFill>
                  <a:srgbClr val="002142"/>
                </a:solidFill>
              </a:rPr>
              <a:t>art. 7º, § 3º</a:t>
            </a:r>
          </a:p>
        </p:txBody>
      </p:sp>
      <p:sp>
        <p:nvSpPr>
          <p:cNvPr id="35" name="Retângulo 34">
            <a:extLst>
              <a:ext uri="{FF2B5EF4-FFF2-40B4-BE49-F238E27FC236}">
                <a16:creationId xmlns:a16="http://schemas.microsoft.com/office/drawing/2014/main" id="{8DE0584C-321A-4249-9D9D-CF1BD98C1289}"/>
              </a:ext>
            </a:extLst>
          </p:cNvPr>
          <p:cNvSpPr/>
          <p:nvPr/>
        </p:nvSpPr>
        <p:spPr>
          <a:xfrm>
            <a:off x="3619436" y="6192848"/>
            <a:ext cx="8562109" cy="646331"/>
          </a:xfrm>
          <a:prstGeom prst="rect">
            <a:avLst/>
          </a:prstGeom>
        </p:spPr>
        <p:txBody>
          <a:bodyPr wrap="square">
            <a:spAutoFit/>
          </a:bodyPr>
          <a:lstStyle/>
          <a:p>
            <a:pPr algn="ctr"/>
            <a:r>
              <a:rPr lang="pt-BR" dirty="0">
                <a:solidFill>
                  <a:schemeClr val="bg1"/>
                </a:solidFill>
              </a:rPr>
              <a:t>Toda informação produzida, guardada, organizada e gerenciada pelo Estado é um bem público, devendo o acesso a ela ser restringido apenas em casos previsto em lei.</a:t>
            </a:r>
          </a:p>
        </p:txBody>
      </p:sp>
    </p:spTree>
    <p:extLst>
      <p:ext uri="{BB962C8B-B14F-4D97-AF65-F5344CB8AC3E}">
        <p14:creationId xmlns:p14="http://schemas.microsoft.com/office/powerpoint/2010/main" val="26374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p:bldP spid="34" grpId="0" animBg="1"/>
      <p:bldP spid="17" grpId="0" animBg="1"/>
      <p:bldP spid="18"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DADOS ABERTOS NA LEGISLAÇÃO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7" name="Retângulo 6">
            <a:extLst>
              <a:ext uri="{FF2B5EF4-FFF2-40B4-BE49-F238E27FC236}">
                <a16:creationId xmlns:a16="http://schemas.microsoft.com/office/drawing/2014/main" id="{CF6335C5-53F2-4360-A993-A5204316CC27}"/>
              </a:ext>
            </a:extLst>
          </p:cNvPr>
          <p:cNvSpPr/>
          <p:nvPr/>
        </p:nvSpPr>
        <p:spPr>
          <a:xfrm>
            <a:off x="570017" y="1888177"/>
            <a:ext cx="10937173" cy="4139595"/>
          </a:xfrm>
          <a:prstGeom prst="rect">
            <a:avLst/>
          </a:prstGeom>
        </p:spPr>
        <p:txBody>
          <a:bodyPr wrap="square">
            <a:spAutoFit/>
          </a:bodyPr>
          <a:lstStyle/>
          <a:p>
            <a:pPr lvl="1" eaLnBrk="0" fontAlgn="base" hangingPunct="0">
              <a:spcBef>
                <a:spcPct val="0"/>
              </a:spcBef>
              <a:spcAft>
                <a:spcPts val="3000"/>
              </a:spcAft>
            </a:pPr>
            <a:r>
              <a:rPr lang="pt-BR" altLang="pt-BR" sz="3000" b="1" dirty="0">
                <a:solidFill>
                  <a:schemeClr val="bg1"/>
                </a:solidFill>
              </a:rPr>
              <a:t>LEI DE ACESSO À INFORMAÇÃO (art. 8º)</a:t>
            </a:r>
          </a:p>
          <a:p>
            <a:pPr lvl="1" eaLnBrk="0" fontAlgn="base" hangingPunct="0">
              <a:spcBef>
                <a:spcPct val="0"/>
              </a:spcBef>
              <a:spcAft>
                <a:spcPts val="3000"/>
              </a:spcAft>
            </a:pPr>
            <a:r>
              <a:rPr lang="pt-BR" altLang="pt-BR" sz="2800" dirty="0">
                <a:solidFill>
                  <a:schemeClr val="bg1"/>
                </a:solidFill>
              </a:rPr>
              <a:t>“possibilitar a gravação de relatórios em diversos formatos eletrônicos, inclusive abertos e não proprietários, tais como planilhas e texto, de modo a facilitar a análise das informações”</a:t>
            </a:r>
          </a:p>
          <a:p>
            <a:pPr lvl="1" eaLnBrk="0" fontAlgn="base" hangingPunct="0">
              <a:spcBef>
                <a:spcPct val="0"/>
              </a:spcBef>
              <a:spcAft>
                <a:spcPts val="1800"/>
              </a:spcAft>
            </a:pPr>
            <a:r>
              <a:rPr lang="pt-BR" altLang="pt-BR" sz="2800" dirty="0">
                <a:solidFill>
                  <a:schemeClr val="bg1"/>
                </a:solidFill>
              </a:rPr>
              <a:t>“possibilitar o acesso automatizado por sistemas externos em formatos abertos, estruturados e legíveis por máquina”</a:t>
            </a:r>
          </a:p>
          <a:p>
            <a:pPr lvl="1" eaLnBrk="0" fontAlgn="base" hangingPunct="0">
              <a:spcBef>
                <a:spcPct val="0"/>
              </a:spcBef>
              <a:spcAft>
                <a:spcPts val="1800"/>
              </a:spcAft>
            </a:pPr>
            <a:endParaRPr lang="pt-BR" altLang="pt-BR" sz="2800" dirty="0"/>
          </a:p>
        </p:txBody>
      </p:sp>
    </p:spTree>
    <p:extLst>
      <p:ext uri="{BB962C8B-B14F-4D97-AF65-F5344CB8AC3E}">
        <p14:creationId xmlns:p14="http://schemas.microsoft.com/office/powerpoint/2010/main" val="26651210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DADOS ABERTOS NA LEGISLAÇÃO</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7" name="Retângulo 6">
            <a:extLst>
              <a:ext uri="{FF2B5EF4-FFF2-40B4-BE49-F238E27FC236}">
                <a16:creationId xmlns:a16="http://schemas.microsoft.com/office/drawing/2014/main" id="{CF6335C5-53F2-4360-A993-A5204316CC27}"/>
              </a:ext>
            </a:extLst>
          </p:cNvPr>
          <p:cNvSpPr/>
          <p:nvPr/>
        </p:nvSpPr>
        <p:spPr>
          <a:xfrm>
            <a:off x="570017" y="1888177"/>
            <a:ext cx="11141337" cy="3134063"/>
          </a:xfrm>
          <a:prstGeom prst="rect">
            <a:avLst/>
          </a:prstGeom>
        </p:spPr>
        <p:txBody>
          <a:bodyPr wrap="square">
            <a:spAutoFit/>
          </a:bodyPr>
          <a:lstStyle/>
          <a:p>
            <a:pPr lvl="1" eaLnBrk="0" fontAlgn="base" hangingPunct="0">
              <a:spcBef>
                <a:spcPct val="0"/>
              </a:spcBef>
              <a:spcAft>
                <a:spcPts val="3000"/>
              </a:spcAft>
            </a:pPr>
            <a:r>
              <a:rPr lang="pt-BR" altLang="pt-BR" sz="3000" b="1" dirty="0">
                <a:solidFill>
                  <a:schemeClr val="bg1"/>
                </a:solidFill>
              </a:rPr>
              <a:t>DECRETO 8.777</a:t>
            </a:r>
          </a:p>
          <a:p>
            <a:pPr lvl="1" eaLnBrk="0" fontAlgn="base" hangingPunct="0">
              <a:lnSpc>
                <a:spcPct val="130000"/>
              </a:lnSpc>
              <a:spcBef>
                <a:spcPct val="0"/>
              </a:spcBef>
              <a:spcAft>
                <a:spcPts val="3000"/>
              </a:spcAft>
            </a:pPr>
            <a:r>
              <a:rPr lang="pt-BR" altLang="pt-BR" sz="2800" dirty="0">
                <a:solidFill>
                  <a:schemeClr val="bg1"/>
                </a:solidFill>
              </a:rPr>
              <a:t>“Às solicitações de abertura de bases de dados da administração pública federal aplicam-se os prazos e os procedimentos previstos para o processamento de pedidos de acesso à informação, nos termos da Lei </a:t>
            </a:r>
            <a:br>
              <a:rPr lang="pt-BR" altLang="pt-BR" sz="2800" dirty="0">
                <a:solidFill>
                  <a:schemeClr val="bg1"/>
                </a:solidFill>
              </a:rPr>
            </a:br>
            <a:r>
              <a:rPr lang="pt-BR" altLang="pt-BR" sz="2800" dirty="0">
                <a:solidFill>
                  <a:schemeClr val="bg1"/>
                </a:solidFill>
              </a:rPr>
              <a:t>nº 12.527, de 2011 , e do Decreto nº 7.724, de 16 de maio de 2012.”</a:t>
            </a:r>
            <a:endParaRPr lang="pt-BR" altLang="pt-BR" sz="2800" dirty="0"/>
          </a:p>
        </p:txBody>
      </p:sp>
    </p:spTree>
    <p:extLst>
      <p:ext uri="{BB962C8B-B14F-4D97-AF65-F5344CB8AC3E}">
        <p14:creationId xmlns:p14="http://schemas.microsoft.com/office/powerpoint/2010/main" val="2394420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PLANOS DE DADOS ABERTOS</a:t>
            </a: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7" name="Retângulo 6">
            <a:extLst>
              <a:ext uri="{FF2B5EF4-FFF2-40B4-BE49-F238E27FC236}">
                <a16:creationId xmlns:a16="http://schemas.microsoft.com/office/drawing/2014/main" id="{CF6335C5-53F2-4360-A993-A5204316CC27}"/>
              </a:ext>
            </a:extLst>
          </p:cNvPr>
          <p:cNvSpPr/>
          <p:nvPr/>
        </p:nvSpPr>
        <p:spPr>
          <a:xfrm>
            <a:off x="570017" y="1888177"/>
            <a:ext cx="11141337" cy="3062377"/>
          </a:xfrm>
          <a:prstGeom prst="rect">
            <a:avLst/>
          </a:prstGeom>
        </p:spPr>
        <p:txBody>
          <a:bodyPr wrap="square">
            <a:spAutoFit/>
          </a:bodyPr>
          <a:lstStyle/>
          <a:p>
            <a:pPr marL="914400" lvl="1" indent="-457200" eaLnBrk="0" fontAlgn="base" hangingPunct="0">
              <a:spcBef>
                <a:spcPct val="0"/>
              </a:spcBef>
              <a:spcAft>
                <a:spcPts val="3000"/>
              </a:spcAft>
              <a:buFont typeface="Wingdings" panose="05000000000000000000" pitchFamily="2" charset="2"/>
              <a:buChar char="§"/>
            </a:pPr>
            <a:r>
              <a:rPr lang="pt-BR" altLang="pt-BR" sz="3000" b="1" dirty="0">
                <a:solidFill>
                  <a:schemeClr val="bg1"/>
                </a:solidFill>
              </a:rPr>
              <a:t>Planejamento do órgão</a:t>
            </a:r>
          </a:p>
          <a:p>
            <a:pPr marL="914400" lvl="1" indent="-457200" eaLnBrk="0" fontAlgn="base" hangingPunct="0">
              <a:spcBef>
                <a:spcPct val="0"/>
              </a:spcBef>
              <a:spcAft>
                <a:spcPts val="3000"/>
              </a:spcAft>
              <a:buFont typeface="Wingdings" panose="05000000000000000000" pitchFamily="2" charset="2"/>
              <a:buChar char="§"/>
            </a:pPr>
            <a:r>
              <a:rPr lang="pt-BR" altLang="pt-BR" sz="3000" b="1" dirty="0">
                <a:solidFill>
                  <a:schemeClr val="bg1"/>
                </a:solidFill>
              </a:rPr>
              <a:t>Movimento constante de abertura</a:t>
            </a:r>
          </a:p>
          <a:p>
            <a:pPr marL="914400" lvl="1" indent="-457200" eaLnBrk="0" fontAlgn="base" hangingPunct="0">
              <a:spcBef>
                <a:spcPct val="0"/>
              </a:spcBef>
              <a:spcAft>
                <a:spcPts val="3000"/>
              </a:spcAft>
              <a:buFont typeface="Wingdings" panose="05000000000000000000" pitchFamily="2" charset="2"/>
              <a:buChar char="§"/>
            </a:pPr>
            <a:r>
              <a:rPr lang="pt-BR" altLang="pt-BR" sz="3000" b="1" dirty="0">
                <a:solidFill>
                  <a:schemeClr val="bg1"/>
                </a:solidFill>
              </a:rPr>
              <a:t>Catalogação no Dados.gov.br</a:t>
            </a:r>
          </a:p>
          <a:p>
            <a:pPr marL="914400" lvl="1" indent="-457200" eaLnBrk="0" fontAlgn="base" hangingPunct="0">
              <a:spcBef>
                <a:spcPct val="0"/>
              </a:spcBef>
              <a:spcAft>
                <a:spcPts val="3000"/>
              </a:spcAft>
              <a:buFont typeface="Wingdings" panose="05000000000000000000" pitchFamily="2" charset="2"/>
              <a:buChar char="§"/>
            </a:pPr>
            <a:endParaRPr lang="pt-BR" altLang="pt-BR" sz="2800" dirty="0"/>
          </a:p>
        </p:txBody>
      </p:sp>
    </p:spTree>
    <p:extLst>
      <p:ext uri="{BB962C8B-B14F-4D97-AF65-F5344CB8AC3E}">
        <p14:creationId xmlns:p14="http://schemas.microsoft.com/office/powerpoint/2010/main" val="6910507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Bottom View of Clear Glass Building Under Blue Cloudy Sky during Day Time">
            <a:extLst>
              <a:ext uri="{FF2B5EF4-FFF2-40B4-BE49-F238E27FC236}">
                <a16:creationId xmlns:a16="http://schemas.microsoft.com/office/drawing/2014/main" id="{B648D784-8EBE-47B6-9551-4D2DA299C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80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470154" y="4254372"/>
            <a:ext cx="10948123" cy="2125609"/>
          </a:xfrm>
        </p:spPr>
        <p:txBody>
          <a:bodyPr>
            <a:normAutofit/>
          </a:bodyPr>
          <a:lstStyle/>
          <a:p>
            <a:pPr algn="l"/>
            <a:r>
              <a:rPr lang="pt-BR" sz="7200" b="1" dirty="0">
                <a:solidFill>
                  <a:schemeClr val="bg1"/>
                </a:solidFill>
                <a:latin typeface="+mn-lt"/>
              </a:rPr>
              <a:t>TRANSPARÊNCIA</a:t>
            </a:r>
            <a:br>
              <a:rPr lang="pt-BR" sz="7200" b="1" dirty="0">
                <a:solidFill>
                  <a:schemeClr val="bg1"/>
                </a:solidFill>
                <a:latin typeface="+mn-lt"/>
              </a:rPr>
            </a:br>
            <a:r>
              <a:rPr lang="pt-BR" sz="7200" b="1" dirty="0">
                <a:solidFill>
                  <a:schemeClr val="bg1"/>
                </a:solidFill>
                <a:latin typeface="+mn-lt"/>
              </a:rPr>
              <a:t>COMO POLÍTICA</a:t>
            </a:r>
          </a:p>
        </p:txBody>
      </p:sp>
      <p:pic>
        <p:nvPicPr>
          <p:cNvPr id="73736" name="Picture 8" descr="Imagem relacionada">
            <a:extLst>
              <a:ext uri="{FF2B5EF4-FFF2-40B4-BE49-F238E27FC236}">
                <a16:creationId xmlns:a16="http://schemas.microsoft.com/office/drawing/2014/main" id="{1F9CE81A-6386-48BC-976C-0E712770B0D9}"/>
              </a:ext>
            </a:extLst>
          </p:cNvPr>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b="56827"/>
          <a:stretch/>
        </p:blipFill>
        <p:spPr bwMode="auto">
          <a:xfrm rot="5400000">
            <a:off x="7447086" y="2113085"/>
            <a:ext cx="6857998" cy="263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2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DA193C6-CA0A-44B7-904A-9E60BF59BE92}"/>
              </a:ext>
            </a:extLst>
          </p:cNvPr>
          <p:cNvSpPr/>
          <p:nvPr/>
        </p:nvSpPr>
        <p:spPr>
          <a:xfrm>
            <a:off x="6096000" y="0"/>
            <a:ext cx="609599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a:extLst>
              <a:ext uri="{FF2B5EF4-FFF2-40B4-BE49-F238E27FC236}">
                <a16:creationId xmlns:a16="http://schemas.microsoft.com/office/drawing/2014/main" id="{47530D7E-105C-4A66-9243-B72ECCB91243}"/>
              </a:ext>
            </a:extLst>
          </p:cNvPr>
          <p:cNvSpPr txBox="1">
            <a:spLocks/>
          </p:cNvSpPr>
          <p:nvPr/>
        </p:nvSpPr>
        <p:spPr>
          <a:xfrm>
            <a:off x="570017" y="2752072"/>
            <a:ext cx="6139542"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800" b="1" dirty="0">
              <a:solidFill>
                <a:schemeClr val="bg1"/>
              </a:solidFill>
              <a:latin typeface="+mn-lt"/>
            </a:endParaRPr>
          </a:p>
        </p:txBody>
      </p:sp>
      <p:sp>
        <p:nvSpPr>
          <p:cNvPr id="5" name="Retângulo 4">
            <a:extLst>
              <a:ext uri="{FF2B5EF4-FFF2-40B4-BE49-F238E27FC236}">
                <a16:creationId xmlns:a16="http://schemas.microsoft.com/office/drawing/2014/main" id="{55339DCC-DFA7-4F15-9FF6-D254214C483C}"/>
              </a:ext>
            </a:extLst>
          </p:cNvPr>
          <p:cNvSpPr/>
          <p:nvPr/>
        </p:nvSpPr>
        <p:spPr>
          <a:xfrm>
            <a:off x="1" y="0"/>
            <a:ext cx="6099716" cy="6858000"/>
          </a:xfrm>
          <a:prstGeom prst="rect">
            <a:avLst/>
          </a:prstGeom>
          <a:solidFill>
            <a:schemeClr val="tx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49F6DFC5-1884-4F9A-897A-5137E58E74BE}"/>
              </a:ext>
            </a:extLst>
          </p:cNvPr>
          <p:cNvSpPr txBox="1">
            <a:spLocks/>
          </p:cNvSpPr>
          <p:nvPr/>
        </p:nvSpPr>
        <p:spPr>
          <a:xfrm>
            <a:off x="603941" y="420465"/>
            <a:ext cx="4637133" cy="87283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bg1"/>
                </a:solidFill>
                <a:latin typeface="+mn-lt"/>
              </a:rPr>
              <a:t>TRANSPARÊNCIA COMO PRINCÍPIO</a:t>
            </a:r>
          </a:p>
        </p:txBody>
      </p:sp>
      <p:sp>
        <p:nvSpPr>
          <p:cNvPr id="8" name="Título 1">
            <a:extLst>
              <a:ext uri="{FF2B5EF4-FFF2-40B4-BE49-F238E27FC236}">
                <a16:creationId xmlns:a16="http://schemas.microsoft.com/office/drawing/2014/main" id="{486FD8D0-D485-49A0-B7BA-69C19D7B6A3F}"/>
              </a:ext>
            </a:extLst>
          </p:cNvPr>
          <p:cNvSpPr txBox="1">
            <a:spLocks/>
          </p:cNvSpPr>
          <p:nvPr/>
        </p:nvSpPr>
        <p:spPr>
          <a:xfrm>
            <a:off x="6961416" y="1713767"/>
            <a:ext cx="4784270" cy="1478334"/>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pt-BR" sz="2800" dirty="0">
                <a:solidFill>
                  <a:schemeClr val="bg2">
                    <a:lumMod val="25000"/>
                  </a:schemeClr>
                </a:solidFill>
                <a:latin typeface="+mn-lt"/>
              </a:rPr>
              <a:t>Ação deliberada e objetiva buscando resultados concretos</a:t>
            </a:r>
          </a:p>
        </p:txBody>
      </p:sp>
      <p:sp>
        <p:nvSpPr>
          <p:cNvPr id="9" name="Título 1">
            <a:extLst>
              <a:ext uri="{FF2B5EF4-FFF2-40B4-BE49-F238E27FC236}">
                <a16:creationId xmlns:a16="http://schemas.microsoft.com/office/drawing/2014/main" id="{C2EE7CBB-1CE5-46FB-A26A-45FB52C476BE}"/>
              </a:ext>
            </a:extLst>
          </p:cNvPr>
          <p:cNvSpPr txBox="1">
            <a:spLocks/>
          </p:cNvSpPr>
          <p:nvPr/>
        </p:nvSpPr>
        <p:spPr>
          <a:xfrm>
            <a:off x="6961416" y="245327"/>
            <a:ext cx="4637133" cy="104797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300" b="1" dirty="0">
                <a:solidFill>
                  <a:schemeClr val="bg2">
                    <a:lumMod val="25000"/>
                  </a:schemeClr>
                </a:solidFill>
                <a:latin typeface="+mn-lt"/>
              </a:rPr>
              <a:t>TRANSPARÊNCIA COMO POLÍTICA</a:t>
            </a:r>
          </a:p>
        </p:txBody>
      </p:sp>
      <p:sp>
        <p:nvSpPr>
          <p:cNvPr id="10" name="Título 1">
            <a:extLst>
              <a:ext uri="{FF2B5EF4-FFF2-40B4-BE49-F238E27FC236}">
                <a16:creationId xmlns:a16="http://schemas.microsoft.com/office/drawing/2014/main" id="{9D777206-18F2-4CA9-8F6B-BEE2B2710D32}"/>
              </a:ext>
            </a:extLst>
          </p:cNvPr>
          <p:cNvSpPr txBox="1">
            <a:spLocks/>
          </p:cNvSpPr>
          <p:nvPr/>
        </p:nvSpPr>
        <p:spPr>
          <a:xfrm>
            <a:off x="603941" y="1713768"/>
            <a:ext cx="5019725" cy="82731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pt-BR" sz="2800" dirty="0">
                <a:solidFill>
                  <a:schemeClr val="bg1"/>
                </a:solidFill>
                <a:latin typeface="+mn-lt"/>
              </a:rPr>
              <a:t>Princípio da publicidade</a:t>
            </a:r>
          </a:p>
        </p:txBody>
      </p:sp>
      <p:sp>
        <p:nvSpPr>
          <p:cNvPr id="11" name="Título 1">
            <a:extLst>
              <a:ext uri="{FF2B5EF4-FFF2-40B4-BE49-F238E27FC236}">
                <a16:creationId xmlns:a16="http://schemas.microsoft.com/office/drawing/2014/main" id="{B5DA5A39-80FD-4EF3-B6D8-FB62E99F2C53}"/>
              </a:ext>
            </a:extLst>
          </p:cNvPr>
          <p:cNvSpPr txBox="1">
            <a:spLocks/>
          </p:cNvSpPr>
          <p:nvPr/>
        </p:nvSpPr>
        <p:spPr>
          <a:xfrm>
            <a:off x="603941" y="2667129"/>
            <a:ext cx="5019725" cy="158772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pt-BR" sz="2800" dirty="0">
                <a:solidFill>
                  <a:schemeClr val="bg1"/>
                </a:solidFill>
                <a:latin typeface="+mn-lt"/>
              </a:rPr>
              <a:t>Direito do cidadão de saber e dever do Estado de informar </a:t>
            </a:r>
          </a:p>
        </p:txBody>
      </p:sp>
      <p:sp>
        <p:nvSpPr>
          <p:cNvPr id="12" name="Título 1">
            <a:extLst>
              <a:ext uri="{FF2B5EF4-FFF2-40B4-BE49-F238E27FC236}">
                <a16:creationId xmlns:a16="http://schemas.microsoft.com/office/drawing/2014/main" id="{98DF279A-FA2D-44CD-80C5-F2C3FF79CFE4}"/>
              </a:ext>
            </a:extLst>
          </p:cNvPr>
          <p:cNvSpPr txBox="1">
            <a:spLocks/>
          </p:cNvSpPr>
          <p:nvPr/>
        </p:nvSpPr>
        <p:spPr>
          <a:xfrm>
            <a:off x="6961416" y="3334943"/>
            <a:ext cx="4784270" cy="1887742"/>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pt-BR" sz="2800" dirty="0">
                <a:solidFill>
                  <a:schemeClr val="bg2">
                    <a:lumMod val="25000"/>
                  </a:schemeClr>
                </a:solidFill>
                <a:latin typeface="+mn-lt"/>
              </a:rPr>
              <a:t>Informações específicas para dar suporte ao alcance de objetivos</a:t>
            </a:r>
          </a:p>
        </p:txBody>
      </p:sp>
      <p:sp>
        <p:nvSpPr>
          <p:cNvPr id="13" name="Título 1">
            <a:extLst>
              <a:ext uri="{FF2B5EF4-FFF2-40B4-BE49-F238E27FC236}">
                <a16:creationId xmlns:a16="http://schemas.microsoft.com/office/drawing/2014/main" id="{A19E965D-508C-401F-A2A1-B1EE383DF16E}"/>
              </a:ext>
            </a:extLst>
          </p:cNvPr>
          <p:cNvSpPr txBox="1">
            <a:spLocks/>
          </p:cNvSpPr>
          <p:nvPr/>
        </p:nvSpPr>
        <p:spPr>
          <a:xfrm>
            <a:off x="6961416" y="5365527"/>
            <a:ext cx="4784270" cy="131690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pt-BR" sz="2800" dirty="0">
                <a:solidFill>
                  <a:schemeClr val="bg2">
                    <a:lumMod val="25000"/>
                  </a:schemeClr>
                </a:solidFill>
                <a:latin typeface="+mn-lt"/>
              </a:rPr>
              <a:t>Fomento e treinamento para o uso da informação</a:t>
            </a:r>
          </a:p>
        </p:txBody>
      </p:sp>
      <p:sp>
        <p:nvSpPr>
          <p:cNvPr id="14" name="Título 1">
            <a:extLst>
              <a:ext uri="{FF2B5EF4-FFF2-40B4-BE49-F238E27FC236}">
                <a16:creationId xmlns:a16="http://schemas.microsoft.com/office/drawing/2014/main" id="{BC2094F6-98A2-4A99-BEF5-9A995BD5D9E4}"/>
              </a:ext>
            </a:extLst>
          </p:cNvPr>
          <p:cNvSpPr txBox="1">
            <a:spLocks/>
          </p:cNvSpPr>
          <p:nvPr/>
        </p:nvSpPr>
        <p:spPr>
          <a:xfrm>
            <a:off x="603941" y="4254851"/>
            <a:ext cx="5019725" cy="158772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pt-BR" sz="2800" dirty="0">
                <a:solidFill>
                  <a:schemeClr val="bg1"/>
                </a:solidFill>
                <a:latin typeface="+mn-lt"/>
              </a:rPr>
              <a:t>Não precisa e não deve exigir motivação</a:t>
            </a:r>
          </a:p>
        </p:txBody>
      </p:sp>
    </p:spTree>
    <p:extLst>
      <p:ext uri="{BB962C8B-B14F-4D97-AF65-F5344CB8AC3E}">
        <p14:creationId xmlns:p14="http://schemas.microsoft.com/office/powerpoint/2010/main" val="5854055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Man In White Dress Shirt And Maroon Neck Tie Shaking Hands With Girl In White Dress">
            <a:extLst>
              <a:ext uri="{FF2B5EF4-FFF2-40B4-BE49-F238E27FC236}">
                <a16:creationId xmlns:a16="http://schemas.microsoft.com/office/drawing/2014/main" id="{462B4D9E-0DBF-4788-944A-F0CE92869B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47" b="5129"/>
          <a:stretch/>
        </p:blipFill>
        <p:spPr bwMode="auto">
          <a:xfrm>
            <a:off x="0" y="-22343"/>
            <a:ext cx="12192000" cy="6890969"/>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CE762B24-8A49-4485-9755-49D50478262E}"/>
              </a:ext>
            </a:extLst>
          </p:cNvPr>
          <p:cNvSpPr/>
          <p:nvPr/>
        </p:nvSpPr>
        <p:spPr>
          <a:xfrm>
            <a:off x="0" y="0"/>
            <a:ext cx="12192000" cy="6858000"/>
          </a:xfrm>
          <a:prstGeom prst="rect">
            <a:avLst/>
          </a:prstGeom>
          <a:solidFill>
            <a:schemeClr val="tx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a:extLst>
              <a:ext uri="{FF2B5EF4-FFF2-40B4-BE49-F238E27FC236}">
                <a16:creationId xmlns:a16="http://schemas.microsoft.com/office/drawing/2014/main" id="{B527DF88-DA5E-4544-9EB2-4FCAF97324C8}"/>
              </a:ext>
            </a:extLst>
          </p:cNvPr>
          <p:cNvSpPr>
            <a:spLocks noGrp="1"/>
          </p:cNvSpPr>
          <p:nvPr>
            <p:ph type="ctrTitle"/>
          </p:nvPr>
        </p:nvSpPr>
        <p:spPr>
          <a:xfrm>
            <a:off x="192947" y="3271706"/>
            <a:ext cx="11769753" cy="2038466"/>
          </a:xfrm>
        </p:spPr>
        <p:txBody>
          <a:bodyPr>
            <a:normAutofit/>
          </a:bodyPr>
          <a:lstStyle/>
          <a:p>
            <a:r>
              <a:rPr lang="pt-BR" b="1" dirty="0">
                <a:solidFill>
                  <a:schemeClr val="bg1"/>
                </a:solidFill>
                <a:latin typeface="+mn-lt"/>
              </a:rPr>
              <a:t>Aureliano Junior</a:t>
            </a:r>
            <a:br>
              <a:rPr lang="pt-BR" b="1" dirty="0">
                <a:solidFill>
                  <a:schemeClr val="bg1"/>
                </a:solidFill>
                <a:latin typeface="+mn-lt"/>
              </a:rPr>
            </a:br>
            <a:r>
              <a:rPr lang="pt-BR" sz="3800" b="1" dirty="0">
                <a:solidFill>
                  <a:schemeClr val="bg1"/>
                </a:solidFill>
                <a:latin typeface="+mn-lt"/>
              </a:rPr>
              <a:t>Coordenação-Geral de Governo Aberto e Transparência</a:t>
            </a:r>
          </a:p>
        </p:txBody>
      </p:sp>
      <p:sp>
        <p:nvSpPr>
          <p:cNvPr id="6" name="Título 1">
            <a:extLst>
              <a:ext uri="{FF2B5EF4-FFF2-40B4-BE49-F238E27FC236}">
                <a16:creationId xmlns:a16="http://schemas.microsoft.com/office/drawing/2014/main" id="{C996F644-1C82-4F22-BE53-03AF065DBF1B}"/>
              </a:ext>
            </a:extLst>
          </p:cNvPr>
          <p:cNvSpPr txBox="1">
            <a:spLocks/>
          </p:cNvSpPr>
          <p:nvPr/>
        </p:nvSpPr>
        <p:spPr>
          <a:xfrm>
            <a:off x="470154" y="5277932"/>
            <a:ext cx="10948123" cy="603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bg1"/>
                </a:solidFill>
                <a:latin typeface="+mn-lt"/>
              </a:rPr>
              <a:t>ACESSO_INFORMACAO@CGU.GOV.BR</a:t>
            </a:r>
          </a:p>
        </p:txBody>
      </p:sp>
      <p:sp>
        <p:nvSpPr>
          <p:cNvPr id="8" name="Título 1">
            <a:extLst>
              <a:ext uri="{FF2B5EF4-FFF2-40B4-BE49-F238E27FC236}">
                <a16:creationId xmlns:a16="http://schemas.microsoft.com/office/drawing/2014/main" id="{398DBC14-8564-4366-A7CD-235A004AAEF2}"/>
              </a:ext>
            </a:extLst>
          </p:cNvPr>
          <p:cNvSpPr txBox="1">
            <a:spLocks/>
          </p:cNvSpPr>
          <p:nvPr/>
        </p:nvSpPr>
        <p:spPr>
          <a:xfrm>
            <a:off x="470154" y="5888638"/>
            <a:ext cx="10948123" cy="603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dirty="0">
                <a:solidFill>
                  <a:schemeClr val="bg1"/>
                </a:solidFill>
                <a:latin typeface="+mn-lt"/>
              </a:rPr>
              <a:t>(61) 2020 – 6538 </a:t>
            </a:r>
          </a:p>
        </p:txBody>
      </p:sp>
    </p:spTree>
    <p:extLst>
      <p:ext uri="{BB962C8B-B14F-4D97-AF65-F5344CB8AC3E}">
        <p14:creationId xmlns:p14="http://schemas.microsoft.com/office/powerpoint/2010/main" val="425710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LEI DE ACESSO A INFORMAÇÃO</a:t>
            </a:r>
          </a:p>
        </p:txBody>
      </p:sp>
      <p:sp>
        <p:nvSpPr>
          <p:cNvPr id="19" name="Retângulo 18">
            <a:extLst>
              <a:ext uri="{FF2B5EF4-FFF2-40B4-BE49-F238E27FC236}">
                <a16:creationId xmlns:a16="http://schemas.microsoft.com/office/drawing/2014/main" id="{EB69FAF0-A8B1-44D3-A011-7B4317CCF207}"/>
              </a:ext>
            </a:extLst>
          </p:cNvPr>
          <p:cNvSpPr>
            <a:spLocks noChangeArrowheads="1"/>
          </p:cNvSpPr>
          <p:nvPr/>
        </p:nvSpPr>
        <p:spPr bwMode="auto">
          <a:xfrm>
            <a:off x="835165" y="3288154"/>
            <a:ext cx="1204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400" b="1" dirty="0">
                <a:solidFill>
                  <a:schemeClr val="bg1"/>
                </a:solidFill>
                <a:latin typeface="Calibri" pitchFamily="34" charset="0"/>
              </a:rPr>
              <a:t>PRAZOS</a:t>
            </a:r>
          </a:p>
        </p:txBody>
      </p:sp>
      <p:pic>
        <p:nvPicPr>
          <p:cNvPr id="24" name="Picture 12" descr="Resultado de imagem para information icon free">
            <a:extLst>
              <a:ext uri="{FF2B5EF4-FFF2-40B4-BE49-F238E27FC236}">
                <a16:creationId xmlns:a16="http://schemas.microsoft.com/office/drawing/2014/main" id="{B6704948-A632-4FC6-8A44-52AD209371FE}"/>
              </a:ext>
            </a:extLst>
          </p:cNvPr>
          <p:cNvPicPr>
            <a:picLocks noChangeAspect="1" noChangeArrowheads="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972" y="3266024"/>
            <a:ext cx="576303" cy="576303"/>
          </a:xfrm>
          <a:prstGeom prst="rect">
            <a:avLst/>
          </a:prstGeom>
          <a:noFill/>
          <a:extLst>
            <a:ext uri="{909E8E84-426E-40DD-AFC4-6F175D3DCCD1}">
              <a14:hiddenFill xmlns:a14="http://schemas.microsoft.com/office/drawing/2010/main">
                <a:solidFill>
                  <a:srgbClr val="FFFFFF"/>
                </a:solidFill>
              </a14:hiddenFill>
            </a:ext>
          </a:extLst>
        </p:spPr>
      </p:pic>
      <p:sp>
        <p:nvSpPr>
          <p:cNvPr id="25" name="CaixaDeTexto 24">
            <a:extLst>
              <a:ext uri="{FF2B5EF4-FFF2-40B4-BE49-F238E27FC236}">
                <a16:creationId xmlns:a16="http://schemas.microsoft.com/office/drawing/2014/main" id="{EB8D3FE5-8B69-4978-848E-C8658A8A52DB}"/>
              </a:ext>
            </a:extLst>
          </p:cNvPr>
          <p:cNvSpPr txBox="1"/>
          <p:nvPr/>
        </p:nvSpPr>
        <p:spPr>
          <a:xfrm>
            <a:off x="2951545" y="2832011"/>
            <a:ext cx="8592756" cy="2246769"/>
          </a:xfrm>
          <a:prstGeom prst="rect">
            <a:avLst/>
          </a:prstGeom>
          <a:noFill/>
        </p:spPr>
        <p:txBody>
          <a:bodyPr wrap="square" rtlCol="0">
            <a:spAutoFit/>
          </a:bodyPr>
          <a:lstStyle/>
          <a:p>
            <a:pPr algn="just"/>
            <a:r>
              <a:rPr lang="pt-BR" sz="2800" dirty="0">
                <a:solidFill>
                  <a:schemeClr val="bg1"/>
                </a:solidFill>
              </a:rPr>
              <a:t>Se disponível, a informação deve ser entregue imediatamente. </a:t>
            </a:r>
          </a:p>
          <a:p>
            <a:pPr algn="just"/>
            <a:r>
              <a:rPr lang="pt-BR" sz="2800" dirty="0">
                <a:solidFill>
                  <a:schemeClr val="bg1"/>
                </a:solidFill>
              </a:rPr>
              <a:t>O órgão ou entidade tem até </a:t>
            </a:r>
            <a:r>
              <a:rPr lang="pt-BR" sz="2800" b="1" dirty="0">
                <a:solidFill>
                  <a:schemeClr val="bg1"/>
                </a:solidFill>
              </a:rPr>
              <a:t>20 dias </a:t>
            </a:r>
            <a:r>
              <a:rPr lang="pt-BR" sz="2800" dirty="0">
                <a:solidFill>
                  <a:schemeClr val="bg1"/>
                </a:solidFill>
              </a:rPr>
              <a:t>para responder ao pedido, podendo prorrogar por mais </a:t>
            </a:r>
            <a:r>
              <a:rPr lang="pt-BR" sz="2800" b="1" dirty="0">
                <a:solidFill>
                  <a:schemeClr val="bg1"/>
                </a:solidFill>
              </a:rPr>
              <a:t>10 dias</a:t>
            </a:r>
            <a:r>
              <a:rPr lang="pt-BR" sz="2800" dirty="0">
                <a:solidFill>
                  <a:schemeClr val="bg1"/>
                </a:solidFill>
              </a:rPr>
              <a:t>, mediante justificativa expressa e citação legal.</a:t>
            </a:r>
          </a:p>
        </p:txBody>
      </p:sp>
    </p:spTree>
    <p:extLst>
      <p:ext uri="{BB962C8B-B14F-4D97-AF65-F5344CB8AC3E}">
        <p14:creationId xmlns:p14="http://schemas.microsoft.com/office/powerpoint/2010/main" val="233619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96ED32F-6C63-49D1-9CA4-2E7AEB6D6C52}"/>
              </a:ext>
            </a:extLst>
          </p:cNvPr>
          <p:cNvSpPr txBox="1">
            <a:spLocks/>
          </p:cNvSpPr>
          <p:nvPr/>
        </p:nvSpPr>
        <p:spPr>
          <a:xfrm>
            <a:off x="470154" y="466144"/>
            <a:ext cx="11464547" cy="103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dirty="0">
                <a:solidFill>
                  <a:schemeClr val="bg1"/>
                </a:solidFill>
                <a:latin typeface="+mn-lt"/>
              </a:rPr>
              <a:t>LEI DE ACESSO A INFORMAÇÃO</a:t>
            </a:r>
          </a:p>
        </p:txBody>
      </p:sp>
      <p:sp>
        <p:nvSpPr>
          <p:cNvPr id="6" name="Retângulo 5">
            <a:extLst>
              <a:ext uri="{FF2B5EF4-FFF2-40B4-BE49-F238E27FC236}">
                <a16:creationId xmlns:a16="http://schemas.microsoft.com/office/drawing/2014/main" id="{0CBC86C8-DCE4-4DD6-8515-E645B2D855B3}"/>
              </a:ext>
            </a:extLst>
          </p:cNvPr>
          <p:cNvSpPr>
            <a:spLocks noChangeArrowheads="1"/>
          </p:cNvSpPr>
          <p:nvPr/>
        </p:nvSpPr>
        <p:spPr bwMode="auto">
          <a:xfrm>
            <a:off x="874634" y="3440484"/>
            <a:ext cx="1538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2400" b="1" dirty="0">
                <a:solidFill>
                  <a:schemeClr val="bg1"/>
                </a:solidFill>
                <a:latin typeface="Calibri" pitchFamily="34" charset="0"/>
              </a:rPr>
              <a:t>RECURSOS</a:t>
            </a:r>
          </a:p>
        </p:txBody>
      </p:sp>
      <p:pic>
        <p:nvPicPr>
          <p:cNvPr id="7" name="Picture 12" descr="Resultado de imagem para information icon free">
            <a:extLst>
              <a:ext uri="{FF2B5EF4-FFF2-40B4-BE49-F238E27FC236}">
                <a16:creationId xmlns:a16="http://schemas.microsoft.com/office/drawing/2014/main" id="{A8A99DC5-8948-4ED0-B109-2BE2388A1418}"/>
              </a:ext>
            </a:extLst>
          </p:cNvPr>
          <p:cNvPicPr>
            <a:picLocks noChangeAspect="1" noChangeArrowheads="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561" y="3387319"/>
            <a:ext cx="576303" cy="576303"/>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DA0F5093-B3BD-411B-AB3F-6466A5607FF6}"/>
              </a:ext>
            </a:extLst>
          </p:cNvPr>
          <p:cNvSpPr txBox="1"/>
          <p:nvPr/>
        </p:nvSpPr>
        <p:spPr>
          <a:xfrm>
            <a:off x="2902688" y="1871332"/>
            <a:ext cx="8252789" cy="2769989"/>
          </a:xfrm>
          <a:prstGeom prst="rect">
            <a:avLst/>
          </a:prstGeom>
          <a:noFill/>
        </p:spPr>
        <p:txBody>
          <a:bodyPr wrap="square" rtlCol="0">
            <a:spAutoFit/>
          </a:bodyPr>
          <a:lstStyle/>
          <a:p>
            <a:pPr algn="just"/>
            <a:r>
              <a:rPr lang="pt-BR" sz="2500" dirty="0">
                <a:solidFill>
                  <a:schemeClr val="bg1"/>
                </a:solidFill>
              </a:rPr>
              <a:t>Caso o pedido de acesso seja negado, o cidadão pode recorrer no prazo de </a:t>
            </a:r>
            <a:r>
              <a:rPr lang="pt-BR" sz="2500" b="1" i="1" dirty="0">
                <a:solidFill>
                  <a:schemeClr val="bg1"/>
                </a:solidFill>
              </a:rPr>
              <a:t>10 dias</a:t>
            </a:r>
            <a:r>
              <a:rPr lang="pt-BR" sz="2500" dirty="0">
                <a:solidFill>
                  <a:schemeClr val="bg1"/>
                </a:solidFill>
              </a:rPr>
              <a:t>. </a:t>
            </a:r>
          </a:p>
          <a:p>
            <a:pPr algn="just"/>
            <a:r>
              <a:rPr lang="pt-BR" sz="2500" dirty="0">
                <a:solidFill>
                  <a:schemeClr val="bg1"/>
                </a:solidFill>
              </a:rPr>
              <a:t>O recurso é dirigido incialmente à </a:t>
            </a:r>
            <a:r>
              <a:rPr lang="pt-BR" sz="2500" b="1" i="1" dirty="0">
                <a:solidFill>
                  <a:schemeClr val="bg1"/>
                </a:solidFill>
              </a:rPr>
              <a:t>autoridade hierarquicamente superior </a:t>
            </a:r>
            <a:r>
              <a:rPr lang="pt-BR" sz="2500" dirty="0">
                <a:solidFill>
                  <a:schemeClr val="bg1"/>
                </a:solidFill>
              </a:rPr>
              <a:t>do servidor responsável pela elaboração da resposta inicial e deve ser analisado no prazo de </a:t>
            </a:r>
            <a:r>
              <a:rPr lang="pt-BR" sz="2500" b="1" i="1" dirty="0">
                <a:solidFill>
                  <a:schemeClr val="bg1"/>
                </a:solidFill>
              </a:rPr>
              <a:t>5 dias</a:t>
            </a:r>
            <a:r>
              <a:rPr lang="pt-BR" sz="2500" dirty="0">
                <a:solidFill>
                  <a:schemeClr val="bg1"/>
                </a:solidFill>
              </a:rPr>
              <a:t>.</a:t>
            </a:r>
          </a:p>
          <a:p>
            <a:endParaRPr lang="pt-BR" dirty="0">
              <a:solidFill>
                <a:schemeClr val="bg1"/>
              </a:solidFill>
            </a:endParaRPr>
          </a:p>
        </p:txBody>
      </p:sp>
      <p:graphicFrame>
        <p:nvGraphicFramePr>
          <p:cNvPr id="9" name="Diagrama 8">
            <a:extLst>
              <a:ext uri="{FF2B5EF4-FFF2-40B4-BE49-F238E27FC236}">
                <a16:creationId xmlns:a16="http://schemas.microsoft.com/office/drawing/2014/main" id="{1428E931-A8DB-4444-993B-ABD4AC7A1902}"/>
              </a:ext>
            </a:extLst>
          </p:cNvPr>
          <p:cNvGraphicFramePr/>
          <p:nvPr>
            <p:extLst>
              <p:ext uri="{D42A27DB-BD31-4B8C-83A1-F6EECF244321}">
                <p14:modId xmlns:p14="http://schemas.microsoft.com/office/powerpoint/2010/main" val="1245570265"/>
              </p:ext>
            </p:extLst>
          </p:nvPr>
        </p:nvGraphicFramePr>
        <p:xfrm>
          <a:off x="1643691" y="4205692"/>
          <a:ext cx="10770782" cy="265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3313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TotalTime>
  <Words>2807</Words>
  <Application>Microsoft Office PowerPoint</Application>
  <PresentationFormat>Widescreen</PresentationFormat>
  <Paragraphs>424</Paragraphs>
  <Slides>75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75</vt:i4>
      </vt:variant>
    </vt:vector>
  </HeadingPairs>
  <TitlesOfParts>
    <vt:vector size="81" baseType="lpstr">
      <vt:lpstr>Arial</vt:lpstr>
      <vt:lpstr>Calibri</vt:lpstr>
      <vt:lpstr>Calibri Light</vt:lpstr>
      <vt:lpstr>Times New Roman</vt:lpstr>
      <vt:lpstr>Wingdings</vt:lpstr>
      <vt:lpstr>Tema do Office</vt:lpstr>
      <vt:lpstr>ORIENTAÇÃO SOBRE A IMPLEMENTAÇÃO DA LEI DE ACESSO A INFORMAÇÃO</vt:lpstr>
      <vt:lpstr>VISÃO GERAL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IMPLEMENTANDO A LAI</vt:lpstr>
      <vt:lpstr>Apresentação do PowerPoint</vt:lpstr>
      <vt:lpstr>Apresentação do PowerPoint</vt:lpstr>
      <vt:lpstr>Apresentação do PowerPoint</vt:lpstr>
      <vt:lpstr>Apresentação do PowerPoint</vt:lpstr>
      <vt:lpstr>ATENDENDO A LAI</vt:lpstr>
      <vt:lpstr>Apresentação do PowerPoint</vt:lpstr>
      <vt:lpstr>Apresentação do PowerPoint</vt:lpstr>
      <vt:lpstr>Apresentação do PowerPoint</vt:lpstr>
      <vt:lpstr>Apresentação do PowerPoint</vt:lpstr>
      <vt:lpstr>Apresentação do PowerPoint</vt:lpstr>
      <vt:lpstr>Apresentação do PowerPoint</vt:lpstr>
      <vt:lpstr>ATIVIDADE</vt:lpstr>
      <vt:lpstr>Apresentação do PowerPoint</vt:lpstr>
      <vt:lpstr>Apresentação do PowerPoint</vt:lpstr>
      <vt:lpstr>Apresentação do PowerPoint</vt:lpstr>
      <vt:lpstr>RESPONDENDO PEDIDOS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ATIVIDADE</vt:lpstr>
      <vt:lpstr>Apresentação do PowerPoint</vt:lpstr>
      <vt:lpstr>Apresentação do PowerPoint</vt:lpstr>
      <vt:lpstr>Apresentação do PowerPoint</vt:lpstr>
      <vt:lpstr>Apresentação do PowerPoint</vt:lpstr>
      <vt:lpstr>Apresentação do PowerPoint</vt:lpstr>
      <vt:lpstr>Apresentação do PowerPoint</vt:lpstr>
      <vt:lpstr>BOAS PRÁTICAS</vt:lpstr>
      <vt:lpstr>Apresentação do PowerPoint</vt:lpstr>
      <vt:lpstr>Apresentação do PowerPoint</vt:lpstr>
      <vt:lpstr>Apresentação do PowerPoint</vt:lpstr>
      <vt:lpstr>RESPONSABILIDADE</vt:lpstr>
      <vt:lpstr>Apresentação do PowerPoint</vt:lpstr>
      <vt:lpstr>Apresentação do PowerPoint</vt:lpstr>
      <vt:lpstr>Apresentação do PowerPoint</vt:lpstr>
      <vt:lpstr>Apresentação do PowerPoint</vt:lpstr>
      <vt:lpstr>MONITORAMENTO</vt:lpstr>
      <vt:lpstr>Apresentação do PowerPoint</vt:lpstr>
      <vt:lpstr>Apresentação do PowerPoint</vt:lpstr>
      <vt:lpstr>DADOS ABERTOS</vt:lpstr>
      <vt:lpstr>Apresentação do PowerPoint</vt:lpstr>
      <vt:lpstr>Apresentação do PowerPoint</vt:lpstr>
      <vt:lpstr>Apresentação do PowerPoint</vt:lpstr>
      <vt:lpstr>Apresentação do PowerPoint</vt:lpstr>
      <vt:lpstr>Apresentação do PowerPoint</vt:lpstr>
      <vt:lpstr>TRANSPARÊNCIA COMO POLÍTICA</vt:lpstr>
      <vt:lpstr>Apresentação do PowerPoint</vt:lpstr>
      <vt:lpstr>Aureliano Junior Coordenação-Geral de Governo Aberto e Transparência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LEI DE ACESSO  A INFORMAÇÃO</dc:title>
  <dc:creator>Otavio Moreira de Castro Neves</dc:creator>
  <cp:lastModifiedBy>Aureliano Vogado Rodrigues Junior</cp:lastModifiedBy>
  <cp:revision>134</cp:revision>
  <dcterms:created xsi:type="dcterms:W3CDTF">2019-05-28T13:25:22Z</dcterms:created>
  <dcterms:modified xsi:type="dcterms:W3CDTF">2019-09-03T10:43:07Z</dcterms:modified>
</cp:coreProperties>
</file>