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307" r:id="rId2"/>
    <p:sldId id="259" r:id="rId3"/>
    <p:sldId id="261" r:id="rId4"/>
    <p:sldId id="281" r:id="rId5"/>
    <p:sldId id="272" r:id="rId6"/>
    <p:sldId id="282" r:id="rId7"/>
    <p:sldId id="296" r:id="rId8"/>
    <p:sldId id="289" r:id="rId9"/>
    <p:sldId id="297" r:id="rId10"/>
    <p:sldId id="263" r:id="rId11"/>
    <p:sldId id="273" r:id="rId12"/>
    <p:sldId id="334" r:id="rId13"/>
    <p:sldId id="274" r:id="rId14"/>
    <p:sldId id="335" r:id="rId15"/>
    <p:sldId id="284" r:id="rId16"/>
    <p:sldId id="267" r:id="rId17"/>
    <p:sldId id="339" r:id="rId18"/>
    <p:sldId id="336" r:id="rId19"/>
    <p:sldId id="305" r:id="rId20"/>
    <p:sldId id="264" r:id="rId21"/>
    <p:sldId id="300" r:id="rId22"/>
    <p:sldId id="271" r:id="rId23"/>
    <p:sldId id="299" r:id="rId24"/>
    <p:sldId id="301" r:id="rId25"/>
    <p:sldId id="265" r:id="rId26"/>
    <p:sldId id="292" r:id="rId27"/>
    <p:sldId id="293" r:id="rId28"/>
    <p:sldId id="294" r:id="rId29"/>
    <p:sldId id="303" r:id="rId30"/>
    <p:sldId id="295" r:id="rId31"/>
    <p:sldId id="285" r:id="rId32"/>
    <p:sldId id="266" r:id="rId33"/>
    <p:sldId id="286" r:id="rId34"/>
    <p:sldId id="288" r:id="rId35"/>
    <p:sldId id="337" r:id="rId36"/>
    <p:sldId id="302" r:id="rId37"/>
    <p:sldId id="287" r:id="rId38"/>
    <p:sldId id="308" r:id="rId39"/>
    <p:sldId id="276" r:id="rId40"/>
    <p:sldId id="312" r:id="rId41"/>
    <p:sldId id="313" r:id="rId42"/>
    <p:sldId id="316" r:id="rId43"/>
    <p:sldId id="317" r:id="rId44"/>
    <p:sldId id="329" r:id="rId45"/>
    <p:sldId id="318" r:id="rId46"/>
    <p:sldId id="319" r:id="rId47"/>
    <p:sldId id="320" r:id="rId48"/>
    <p:sldId id="331" r:id="rId49"/>
    <p:sldId id="332" r:id="rId50"/>
    <p:sldId id="333" r:id="rId51"/>
    <p:sldId id="315" r:id="rId52"/>
    <p:sldId id="321" r:id="rId53"/>
    <p:sldId id="314" r:id="rId54"/>
    <p:sldId id="325" r:id="rId55"/>
    <p:sldId id="328" r:id="rId56"/>
    <p:sldId id="326" r:id="rId57"/>
    <p:sldId id="327" r:id="rId58"/>
    <p:sldId id="256" r:id="rId59"/>
  </p:sldIdLst>
  <p:sldSz cx="9144000" cy="6858000" type="screen4x3"/>
  <p:notesSz cx="9926638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 Carlos Gomes Barbosa" initials="JCGB" lastIdx="1" clrIdx="0">
    <p:extLst>
      <p:ext uri="{19B8F6BF-5375-455C-9EA6-DF929625EA0E}">
        <p15:presenceInfo xmlns:p15="http://schemas.microsoft.com/office/powerpoint/2012/main" userId="S-1-5-21-2321219463-4261475146-1807988925-614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06CEAA-59EE-4629-BB46-BE80D6CA0EB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AF5DC15-5F12-4009-A547-5A7D32DCC41D}">
      <dgm:prSet phldrT="[Texto]"/>
      <dgm:spPr/>
      <dgm:t>
        <a:bodyPr/>
        <a:lstStyle/>
        <a:p>
          <a:r>
            <a:rPr lang="pt-BR" dirty="0"/>
            <a:t>INFORMAÇÃO DISPONÍVEL</a:t>
          </a:r>
        </a:p>
      </dgm:t>
    </dgm:pt>
    <dgm:pt modelId="{E50038A3-BA1D-4AEC-95C4-75D6494079C2}" type="parTrans" cxnId="{43E13E91-0164-4D0E-8A99-4D53DFD6699F}">
      <dgm:prSet/>
      <dgm:spPr/>
      <dgm:t>
        <a:bodyPr/>
        <a:lstStyle/>
        <a:p>
          <a:endParaRPr lang="pt-BR"/>
        </a:p>
      </dgm:t>
    </dgm:pt>
    <dgm:pt modelId="{77559FC1-5F81-41DB-A947-61077CD20765}" type="sibTrans" cxnId="{43E13E91-0164-4D0E-8A99-4D53DFD6699F}">
      <dgm:prSet/>
      <dgm:spPr/>
      <dgm:t>
        <a:bodyPr/>
        <a:lstStyle/>
        <a:p>
          <a:endParaRPr lang="pt-BR"/>
        </a:p>
      </dgm:t>
    </dgm:pt>
    <dgm:pt modelId="{C943233F-A626-4D1F-A7CE-A4B16CFC303F}">
      <dgm:prSet phldrT="[Texto]"/>
      <dgm:spPr/>
      <dgm:t>
        <a:bodyPr/>
        <a:lstStyle/>
        <a:p>
          <a:r>
            <a:rPr lang="pt-BR" dirty="0"/>
            <a:t>ACESSO IMEDIATO</a:t>
          </a:r>
        </a:p>
      </dgm:t>
    </dgm:pt>
    <dgm:pt modelId="{88793ACD-8EA6-4C0F-90B0-15EEBC6123B0}" type="parTrans" cxnId="{EF6EABFE-64F7-44B5-BD09-92B66B09AD34}">
      <dgm:prSet/>
      <dgm:spPr/>
      <dgm:t>
        <a:bodyPr/>
        <a:lstStyle/>
        <a:p>
          <a:endParaRPr lang="pt-BR"/>
        </a:p>
      </dgm:t>
    </dgm:pt>
    <dgm:pt modelId="{BDAF0689-FF55-44B5-89E9-EE01EEB3C899}" type="sibTrans" cxnId="{EF6EABFE-64F7-44B5-BD09-92B66B09AD34}">
      <dgm:prSet/>
      <dgm:spPr/>
      <dgm:t>
        <a:bodyPr/>
        <a:lstStyle/>
        <a:p>
          <a:endParaRPr lang="pt-BR"/>
        </a:p>
      </dgm:t>
    </dgm:pt>
    <dgm:pt modelId="{629A5E5F-7B90-4553-A5F7-7CF1E7F13D97}" type="pres">
      <dgm:prSet presAssocID="{B706CEAA-59EE-4629-BB46-BE80D6CA0EB7}" presName="Name0" presStyleCnt="0">
        <dgm:presLayoutVars>
          <dgm:dir/>
          <dgm:animLvl val="lvl"/>
          <dgm:resizeHandles val="exact"/>
        </dgm:presLayoutVars>
      </dgm:prSet>
      <dgm:spPr/>
    </dgm:pt>
    <dgm:pt modelId="{1CA15295-A46B-4151-A93F-0ED9E5A29EB8}" type="pres">
      <dgm:prSet presAssocID="{1AF5DC15-5F12-4009-A547-5A7D32DCC41D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0982D51A-0487-47F5-8174-D3F10725F9EC}" type="pres">
      <dgm:prSet presAssocID="{77559FC1-5F81-41DB-A947-61077CD20765}" presName="parTxOnlySpace" presStyleCnt="0"/>
      <dgm:spPr/>
    </dgm:pt>
    <dgm:pt modelId="{C5B5A254-583C-4917-9FDA-95030335033E}" type="pres">
      <dgm:prSet presAssocID="{C943233F-A626-4D1F-A7CE-A4B16CFC303F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F04BD30E-6365-4791-A7CF-0D55D9EF0D97}" type="presOf" srcId="{C943233F-A626-4D1F-A7CE-A4B16CFC303F}" destId="{C5B5A254-583C-4917-9FDA-95030335033E}" srcOrd="0" destOrd="0" presId="urn:microsoft.com/office/officeart/2005/8/layout/chevron1"/>
    <dgm:cxn modelId="{B2C71026-BC9E-4419-9DBB-DE64B4D878A2}" type="presOf" srcId="{1AF5DC15-5F12-4009-A547-5A7D32DCC41D}" destId="{1CA15295-A46B-4151-A93F-0ED9E5A29EB8}" srcOrd="0" destOrd="0" presId="urn:microsoft.com/office/officeart/2005/8/layout/chevron1"/>
    <dgm:cxn modelId="{F881656F-8F76-44FA-80ED-1159276C5CE5}" type="presOf" srcId="{B706CEAA-59EE-4629-BB46-BE80D6CA0EB7}" destId="{629A5E5F-7B90-4553-A5F7-7CF1E7F13D97}" srcOrd="0" destOrd="0" presId="urn:microsoft.com/office/officeart/2005/8/layout/chevron1"/>
    <dgm:cxn modelId="{43E13E91-0164-4D0E-8A99-4D53DFD6699F}" srcId="{B706CEAA-59EE-4629-BB46-BE80D6CA0EB7}" destId="{1AF5DC15-5F12-4009-A547-5A7D32DCC41D}" srcOrd="0" destOrd="0" parTransId="{E50038A3-BA1D-4AEC-95C4-75D6494079C2}" sibTransId="{77559FC1-5F81-41DB-A947-61077CD20765}"/>
    <dgm:cxn modelId="{EF6EABFE-64F7-44B5-BD09-92B66B09AD34}" srcId="{B706CEAA-59EE-4629-BB46-BE80D6CA0EB7}" destId="{C943233F-A626-4D1F-A7CE-A4B16CFC303F}" srcOrd="1" destOrd="0" parTransId="{88793ACD-8EA6-4C0F-90B0-15EEBC6123B0}" sibTransId="{BDAF0689-FF55-44B5-89E9-EE01EEB3C899}"/>
    <dgm:cxn modelId="{C5555911-E1EA-4AEF-9006-6E773585E554}" type="presParOf" srcId="{629A5E5F-7B90-4553-A5F7-7CF1E7F13D97}" destId="{1CA15295-A46B-4151-A93F-0ED9E5A29EB8}" srcOrd="0" destOrd="0" presId="urn:microsoft.com/office/officeart/2005/8/layout/chevron1"/>
    <dgm:cxn modelId="{C2F7A0CC-B87A-43B6-A993-3B1A20113945}" type="presParOf" srcId="{629A5E5F-7B90-4553-A5F7-7CF1E7F13D97}" destId="{0982D51A-0487-47F5-8174-D3F10725F9EC}" srcOrd="1" destOrd="0" presId="urn:microsoft.com/office/officeart/2005/8/layout/chevron1"/>
    <dgm:cxn modelId="{480E362A-B6CF-4CE2-85EE-7976804C0197}" type="presParOf" srcId="{629A5E5F-7B90-4553-A5F7-7CF1E7F13D97}" destId="{C5B5A254-583C-4917-9FDA-95030335033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06CEAA-59EE-4629-BB46-BE80D6CA0EB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AF5DC15-5F12-4009-A547-5A7D32DCC41D}">
      <dgm:prSet phldrT="[Texto]"/>
      <dgm:spPr/>
      <dgm:t>
        <a:bodyPr/>
        <a:lstStyle/>
        <a:p>
          <a:r>
            <a:rPr lang="pt-BR" dirty="0"/>
            <a:t>INFORMAÇÃO SEM DISPONIBILIDADE IMEDIATA</a:t>
          </a:r>
        </a:p>
      </dgm:t>
    </dgm:pt>
    <dgm:pt modelId="{E50038A3-BA1D-4AEC-95C4-75D6494079C2}" type="parTrans" cxnId="{43E13E91-0164-4D0E-8A99-4D53DFD6699F}">
      <dgm:prSet/>
      <dgm:spPr/>
      <dgm:t>
        <a:bodyPr/>
        <a:lstStyle/>
        <a:p>
          <a:endParaRPr lang="pt-BR"/>
        </a:p>
      </dgm:t>
    </dgm:pt>
    <dgm:pt modelId="{77559FC1-5F81-41DB-A947-61077CD20765}" type="sibTrans" cxnId="{43E13E91-0164-4D0E-8A99-4D53DFD6699F}">
      <dgm:prSet/>
      <dgm:spPr/>
      <dgm:t>
        <a:bodyPr/>
        <a:lstStyle/>
        <a:p>
          <a:endParaRPr lang="pt-BR"/>
        </a:p>
      </dgm:t>
    </dgm:pt>
    <dgm:pt modelId="{C943233F-A626-4D1F-A7CE-A4B16CFC303F}">
      <dgm:prSet phldrT="[Texto]"/>
      <dgm:spPr/>
      <dgm:t>
        <a:bodyPr/>
        <a:lstStyle/>
        <a:p>
          <a:r>
            <a:rPr lang="pt-BR" dirty="0"/>
            <a:t>20 DIAS + 10 DIAS (MEDIANTE JUSTIFICATIVA)</a:t>
          </a:r>
        </a:p>
      </dgm:t>
    </dgm:pt>
    <dgm:pt modelId="{88793ACD-8EA6-4C0F-90B0-15EEBC6123B0}" type="parTrans" cxnId="{EF6EABFE-64F7-44B5-BD09-92B66B09AD34}">
      <dgm:prSet/>
      <dgm:spPr/>
      <dgm:t>
        <a:bodyPr/>
        <a:lstStyle/>
        <a:p>
          <a:endParaRPr lang="pt-BR"/>
        </a:p>
      </dgm:t>
    </dgm:pt>
    <dgm:pt modelId="{BDAF0689-FF55-44B5-89E9-EE01EEB3C899}" type="sibTrans" cxnId="{EF6EABFE-64F7-44B5-BD09-92B66B09AD34}">
      <dgm:prSet/>
      <dgm:spPr/>
      <dgm:t>
        <a:bodyPr/>
        <a:lstStyle/>
        <a:p>
          <a:endParaRPr lang="pt-BR"/>
        </a:p>
      </dgm:t>
    </dgm:pt>
    <dgm:pt modelId="{629A5E5F-7B90-4553-A5F7-7CF1E7F13D97}" type="pres">
      <dgm:prSet presAssocID="{B706CEAA-59EE-4629-BB46-BE80D6CA0EB7}" presName="Name0" presStyleCnt="0">
        <dgm:presLayoutVars>
          <dgm:dir/>
          <dgm:animLvl val="lvl"/>
          <dgm:resizeHandles val="exact"/>
        </dgm:presLayoutVars>
      </dgm:prSet>
      <dgm:spPr/>
    </dgm:pt>
    <dgm:pt modelId="{1CA15295-A46B-4151-A93F-0ED9E5A29EB8}" type="pres">
      <dgm:prSet presAssocID="{1AF5DC15-5F12-4009-A547-5A7D32DCC41D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0982D51A-0487-47F5-8174-D3F10725F9EC}" type="pres">
      <dgm:prSet presAssocID="{77559FC1-5F81-41DB-A947-61077CD20765}" presName="parTxOnlySpace" presStyleCnt="0"/>
      <dgm:spPr/>
    </dgm:pt>
    <dgm:pt modelId="{C5B5A254-583C-4917-9FDA-95030335033E}" type="pres">
      <dgm:prSet presAssocID="{C943233F-A626-4D1F-A7CE-A4B16CFC303F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F04BD30E-6365-4791-A7CF-0D55D9EF0D97}" type="presOf" srcId="{C943233F-A626-4D1F-A7CE-A4B16CFC303F}" destId="{C5B5A254-583C-4917-9FDA-95030335033E}" srcOrd="0" destOrd="0" presId="urn:microsoft.com/office/officeart/2005/8/layout/chevron1"/>
    <dgm:cxn modelId="{B2C71026-BC9E-4419-9DBB-DE64B4D878A2}" type="presOf" srcId="{1AF5DC15-5F12-4009-A547-5A7D32DCC41D}" destId="{1CA15295-A46B-4151-A93F-0ED9E5A29EB8}" srcOrd="0" destOrd="0" presId="urn:microsoft.com/office/officeart/2005/8/layout/chevron1"/>
    <dgm:cxn modelId="{F881656F-8F76-44FA-80ED-1159276C5CE5}" type="presOf" srcId="{B706CEAA-59EE-4629-BB46-BE80D6CA0EB7}" destId="{629A5E5F-7B90-4553-A5F7-7CF1E7F13D97}" srcOrd="0" destOrd="0" presId="urn:microsoft.com/office/officeart/2005/8/layout/chevron1"/>
    <dgm:cxn modelId="{43E13E91-0164-4D0E-8A99-4D53DFD6699F}" srcId="{B706CEAA-59EE-4629-BB46-BE80D6CA0EB7}" destId="{1AF5DC15-5F12-4009-A547-5A7D32DCC41D}" srcOrd="0" destOrd="0" parTransId="{E50038A3-BA1D-4AEC-95C4-75D6494079C2}" sibTransId="{77559FC1-5F81-41DB-A947-61077CD20765}"/>
    <dgm:cxn modelId="{EF6EABFE-64F7-44B5-BD09-92B66B09AD34}" srcId="{B706CEAA-59EE-4629-BB46-BE80D6CA0EB7}" destId="{C943233F-A626-4D1F-A7CE-A4B16CFC303F}" srcOrd="1" destOrd="0" parTransId="{88793ACD-8EA6-4C0F-90B0-15EEBC6123B0}" sibTransId="{BDAF0689-FF55-44B5-89E9-EE01EEB3C899}"/>
    <dgm:cxn modelId="{C5555911-E1EA-4AEF-9006-6E773585E554}" type="presParOf" srcId="{629A5E5F-7B90-4553-A5F7-7CF1E7F13D97}" destId="{1CA15295-A46B-4151-A93F-0ED9E5A29EB8}" srcOrd="0" destOrd="0" presId="urn:microsoft.com/office/officeart/2005/8/layout/chevron1"/>
    <dgm:cxn modelId="{C2F7A0CC-B87A-43B6-A993-3B1A20113945}" type="presParOf" srcId="{629A5E5F-7B90-4553-A5F7-7CF1E7F13D97}" destId="{0982D51A-0487-47F5-8174-D3F10725F9EC}" srcOrd="1" destOrd="0" presId="urn:microsoft.com/office/officeart/2005/8/layout/chevron1"/>
    <dgm:cxn modelId="{480E362A-B6CF-4CE2-85EE-7976804C0197}" type="presParOf" srcId="{629A5E5F-7B90-4553-A5F7-7CF1E7F13D97}" destId="{C5B5A254-583C-4917-9FDA-95030335033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06CEAA-59EE-4629-BB46-BE80D6CA0EB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AF5DC15-5F12-4009-A547-5A7D32DCC41D}">
      <dgm:prSet phldrT="[Texto]" custT="1"/>
      <dgm:spPr/>
      <dgm:t>
        <a:bodyPr/>
        <a:lstStyle/>
        <a:p>
          <a:r>
            <a:rPr lang="pt-BR" sz="2000" dirty="0"/>
            <a:t>INFORMAÇÃO DE GRANDE VOLUME</a:t>
          </a:r>
        </a:p>
      </dgm:t>
    </dgm:pt>
    <dgm:pt modelId="{E50038A3-BA1D-4AEC-95C4-75D6494079C2}" type="parTrans" cxnId="{43E13E91-0164-4D0E-8A99-4D53DFD6699F}">
      <dgm:prSet/>
      <dgm:spPr/>
      <dgm:t>
        <a:bodyPr/>
        <a:lstStyle/>
        <a:p>
          <a:endParaRPr lang="pt-BR"/>
        </a:p>
      </dgm:t>
    </dgm:pt>
    <dgm:pt modelId="{77559FC1-5F81-41DB-A947-61077CD20765}" type="sibTrans" cxnId="{43E13E91-0164-4D0E-8A99-4D53DFD6699F}">
      <dgm:prSet/>
      <dgm:spPr/>
      <dgm:t>
        <a:bodyPr/>
        <a:lstStyle/>
        <a:p>
          <a:endParaRPr lang="pt-BR"/>
        </a:p>
      </dgm:t>
    </dgm:pt>
    <dgm:pt modelId="{C943233F-A626-4D1F-A7CE-A4B16CFC303F}">
      <dgm:prSet phldrT="[Texto]"/>
      <dgm:spPr/>
      <dgm:t>
        <a:bodyPr/>
        <a:lstStyle/>
        <a:p>
          <a:r>
            <a:rPr lang="pt-BR" dirty="0"/>
            <a:t>Comunicar data, local e modo para realizar consulta à informação, efetuar reprodução ou obter certidão relativa à informação.</a:t>
          </a:r>
        </a:p>
      </dgm:t>
    </dgm:pt>
    <dgm:pt modelId="{88793ACD-8EA6-4C0F-90B0-15EEBC6123B0}" type="parTrans" cxnId="{EF6EABFE-64F7-44B5-BD09-92B66B09AD34}">
      <dgm:prSet/>
      <dgm:spPr/>
      <dgm:t>
        <a:bodyPr/>
        <a:lstStyle/>
        <a:p>
          <a:endParaRPr lang="pt-BR"/>
        </a:p>
      </dgm:t>
    </dgm:pt>
    <dgm:pt modelId="{BDAF0689-FF55-44B5-89E9-EE01EEB3C899}" type="sibTrans" cxnId="{EF6EABFE-64F7-44B5-BD09-92B66B09AD34}">
      <dgm:prSet/>
      <dgm:spPr/>
      <dgm:t>
        <a:bodyPr/>
        <a:lstStyle/>
        <a:p>
          <a:endParaRPr lang="pt-BR"/>
        </a:p>
      </dgm:t>
    </dgm:pt>
    <dgm:pt modelId="{629A5E5F-7B90-4553-A5F7-7CF1E7F13D97}" type="pres">
      <dgm:prSet presAssocID="{B706CEAA-59EE-4629-BB46-BE80D6CA0EB7}" presName="Name0" presStyleCnt="0">
        <dgm:presLayoutVars>
          <dgm:dir/>
          <dgm:animLvl val="lvl"/>
          <dgm:resizeHandles val="exact"/>
        </dgm:presLayoutVars>
      </dgm:prSet>
      <dgm:spPr/>
    </dgm:pt>
    <dgm:pt modelId="{1CA15295-A46B-4151-A93F-0ED9E5A29EB8}" type="pres">
      <dgm:prSet presAssocID="{1AF5DC15-5F12-4009-A547-5A7D32DCC41D}" presName="parTxOnly" presStyleLbl="node1" presStyleIdx="0" presStyleCnt="2" custScaleY="123615">
        <dgm:presLayoutVars>
          <dgm:chMax val="0"/>
          <dgm:chPref val="0"/>
          <dgm:bulletEnabled val="1"/>
        </dgm:presLayoutVars>
      </dgm:prSet>
      <dgm:spPr/>
    </dgm:pt>
    <dgm:pt modelId="{0982D51A-0487-47F5-8174-D3F10725F9EC}" type="pres">
      <dgm:prSet presAssocID="{77559FC1-5F81-41DB-A947-61077CD20765}" presName="parTxOnlySpace" presStyleCnt="0"/>
      <dgm:spPr/>
    </dgm:pt>
    <dgm:pt modelId="{C5B5A254-583C-4917-9FDA-95030335033E}" type="pres">
      <dgm:prSet presAssocID="{C943233F-A626-4D1F-A7CE-A4B16CFC303F}" presName="parTxOnly" presStyleLbl="node1" presStyleIdx="1" presStyleCnt="2" custScaleY="130255">
        <dgm:presLayoutVars>
          <dgm:chMax val="0"/>
          <dgm:chPref val="0"/>
          <dgm:bulletEnabled val="1"/>
        </dgm:presLayoutVars>
      </dgm:prSet>
      <dgm:spPr/>
    </dgm:pt>
  </dgm:ptLst>
  <dgm:cxnLst>
    <dgm:cxn modelId="{F04BD30E-6365-4791-A7CF-0D55D9EF0D97}" type="presOf" srcId="{C943233F-A626-4D1F-A7CE-A4B16CFC303F}" destId="{C5B5A254-583C-4917-9FDA-95030335033E}" srcOrd="0" destOrd="0" presId="urn:microsoft.com/office/officeart/2005/8/layout/chevron1"/>
    <dgm:cxn modelId="{B2C71026-BC9E-4419-9DBB-DE64B4D878A2}" type="presOf" srcId="{1AF5DC15-5F12-4009-A547-5A7D32DCC41D}" destId="{1CA15295-A46B-4151-A93F-0ED9E5A29EB8}" srcOrd="0" destOrd="0" presId="urn:microsoft.com/office/officeart/2005/8/layout/chevron1"/>
    <dgm:cxn modelId="{F881656F-8F76-44FA-80ED-1159276C5CE5}" type="presOf" srcId="{B706CEAA-59EE-4629-BB46-BE80D6CA0EB7}" destId="{629A5E5F-7B90-4553-A5F7-7CF1E7F13D97}" srcOrd="0" destOrd="0" presId="urn:microsoft.com/office/officeart/2005/8/layout/chevron1"/>
    <dgm:cxn modelId="{43E13E91-0164-4D0E-8A99-4D53DFD6699F}" srcId="{B706CEAA-59EE-4629-BB46-BE80D6CA0EB7}" destId="{1AF5DC15-5F12-4009-A547-5A7D32DCC41D}" srcOrd="0" destOrd="0" parTransId="{E50038A3-BA1D-4AEC-95C4-75D6494079C2}" sibTransId="{77559FC1-5F81-41DB-A947-61077CD20765}"/>
    <dgm:cxn modelId="{EF6EABFE-64F7-44B5-BD09-92B66B09AD34}" srcId="{B706CEAA-59EE-4629-BB46-BE80D6CA0EB7}" destId="{C943233F-A626-4D1F-A7CE-A4B16CFC303F}" srcOrd="1" destOrd="0" parTransId="{88793ACD-8EA6-4C0F-90B0-15EEBC6123B0}" sibTransId="{BDAF0689-FF55-44B5-89E9-EE01EEB3C899}"/>
    <dgm:cxn modelId="{C5555911-E1EA-4AEF-9006-6E773585E554}" type="presParOf" srcId="{629A5E5F-7B90-4553-A5F7-7CF1E7F13D97}" destId="{1CA15295-A46B-4151-A93F-0ED9E5A29EB8}" srcOrd="0" destOrd="0" presId="urn:microsoft.com/office/officeart/2005/8/layout/chevron1"/>
    <dgm:cxn modelId="{C2F7A0CC-B87A-43B6-A993-3B1A20113945}" type="presParOf" srcId="{629A5E5F-7B90-4553-A5F7-7CF1E7F13D97}" destId="{0982D51A-0487-47F5-8174-D3F10725F9EC}" srcOrd="1" destOrd="0" presId="urn:microsoft.com/office/officeart/2005/8/layout/chevron1"/>
    <dgm:cxn modelId="{480E362A-B6CF-4CE2-85EE-7976804C0197}" type="presParOf" srcId="{629A5E5F-7B90-4553-A5F7-7CF1E7F13D97}" destId="{C5B5A254-583C-4917-9FDA-95030335033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06CEAA-59EE-4629-BB46-BE80D6CA0EB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AF5DC15-5F12-4009-A547-5A7D32DCC41D}">
      <dgm:prSet phldrT="[Texto]" custT="1"/>
      <dgm:spPr/>
      <dgm:t>
        <a:bodyPr/>
        <a:lstStyle/>
        <a:p>
          <a:r>
            <a:rPr lang="pt-BR" sz="2400" dirty="0"/>
            <a:t>INFORMAÇÃO INEXISTENTE</a:t>
          </a:r>
        </a:p>
      </dgm:t>
    </dgm:pt>
    <dgm:pt modelId="{E50038A3-BA1D-4AEC-95C4-75D6494079C2}" type="parTrans" cxnId="{43E13E91-0164-4D0E-8A99-4D53DFD6699F}">
      <dgm:prSet/>
      <dgm:spPr/>
      <dgm:t>
        <a:bodyPr/>
        <a:lstStyle/>
        <a:p>
          <a:endParaRPr lang="pt-BR"/>
        </a:p>
      </dgm:t>
    </dgm:pt>
    <dgm:pt modelId="{77559FC1-5F81-41DB-A947-61077CD20765}" type="sibTrans" cxnId="{43E13E91-0164-4D0E-8A99-4D53DFD6699F}">
      <dgm:prSet/>
      <dgm:spPr/>
      <dgm:t>
        <a:bodyPr/>
        <a:lstStyle/>
        <a:p>
          <a:endParaRPr lang="pt-BR"/>
        </a:p>
      </dgm:t>
    </dgm:pt>
    <dgm:pt modelId="{C943233F-A626-4D1F-A7CE-A4B16CFC303F}">
      <dgm:prSet phldrT="[Texto]"/>
      <dgm:spPr/>
      <dgm:t>
        <a:bodyPr/>
        <a:lstStyle/>
        <a:p>
          <a:r>
            <a:rPr lang="pt-BR" dirty="0"/>
            <a:t>Comunicar que não possui a informação ou que não tem conhecimento de sua existência.</a:t>
          </a:r>
        </a:p>
      </dgm:t>
    </dgm:pt>
    <dgm:pt modelId="{88793ACD-8EA6-4C0F-90B0-15EEBC6123B0}" type="parTrans" cxnId="{EF6EABFE-64F7-44B5-BD09-92B66B09AD34}">
      <dgm:prSet/>
      <dgm:spPr/>
      <dgm:t>
        <a:bodyPr/>
        <a:lstStyle/>
        <a:p>
          <a:endParaRPr lang="pt-BR"/>
        </a:p>
      </dgm:t>
    </dgm:pt>
    <dgm:pt modelId="{BDAF0689-FF55-44B5-89E9-EE01EEB3C899}" type="sibTrans" cxnId="{EF6EABFE-64F7-44B5-BD09-92B66B09AD34}">
      <dgm:prSet/>
      <dgm:spPr/>
      <dgm:t>
        <a:bodyPr/>
        <a:lstStyle/>
        <a:p>
          <a:endParaRPr lang="pt-BR"/>
        </a:p>
      </dgm:t>
    </dgm:pt>
    <dgm:pt modelId="{629A5E5F-7B90-4553-A5F7-7CF1E7F13D97}" type="pres">
      <dgm:prSet presAssocID="{B706CEAA-59EE-4629-BB46-BE80D6CA0EB7}" presName="Name0" presStyleCnt="0">
        <dgm:presLayoutVars>
          <dgm:dir/>
          <dgm:animLvl val="lvl"/>
          <dgm:resizeHandles val="exact"/>
        </dgm:presLayoutVars>
      </dgm:prSet>
      <dgm:spPr/>
    </dgm:pt>
    <dgm:pt modelId="{1CA15295-A46B-4151-A93F-0ED9E5A29EB8}" type="pres">
      <dgm:prSet presAssocID="{1AF5DC15-5F12-4009-A547-5A7D32DCC41D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0982D51A-0487-47F5-8174-D3F10725F9EC}" type="pres">
      <dgm:prSet presAssocID="{77559FC1-5F81-41DB-A947-61077CD20765}" presName="parTxOnlySpace" presStyleCnt="0"/>
      <dgm:spPr/>
    </dgm:pt>
    <dgm:pt modelId="{C5B5A254-583C-4917-9FDA-95030335033E}" type="pres">
      <dgm:prSet presAssocID="{C943233F-A626-4D1F-A7CE-A4B16CFC303F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F04BD30E-6365-4791-A7CF-0D55D9EF0D97}" type="presOf" srcId="{C943233F-A626-4D1F-A7CE-A4B16CFC303F}" destId="{C5B5A254-583C-4917-9FDA-95030335033E}" srcOrd="0" destOrd="0" presId="urn:microsoft.com/office/officeart/2005/8/layout/chevron1"/>
    <dgm:cxn modelId="{B2C71026-BC9E-4419-9DBB-DE64B4D878A2}" type="presOf" srcId="{1AF5DC15-5F12-4009-A547-5A7D32DCC41D}" destId="{1CA15295-A46B-4151-A93F-0ED9E5A29EB8}" srcOrd="0" destOrd="0" presId="urn:microsoft.com/office/officeart/2005/8/layout/chevron1"/>
    <dgm:cxn modelId="{F881656F-8F76-44FA-80ED-1159276C5CE5}" type="presOf" srcId="{B706CEAA-59EE-4629-BB46-BE80D6CA0EB7}" destId="{629A5E5F-7B90-4553-A5F7-7CF1E7F13D97}" srcOrd="0" destOrd="0" presId="urn:microsoft.com/office/officeart/2005/8/layout/chevron1"/>
    <dgm:cxn modelId="{43E13E91-0164-4D0E-8A99-4D53DFD6699F}" srcId="{B706CEAA-59EE-4629-BB46-BE80D6CA0EB7}" destId="{1AF5DC15-5F12-4009-A547-5A7D32DCC41D}" srcOrd="0" destOrd="0" parTransId="{E50038A3-BA1D-4AEC-95C4-75D6494079C2}" sibTransId="{77559FC1-5F81-41DB-A947-61077CD20765}"/>
    <dgm:cxn modelId="{EF6EABFE-64F7-44B5-BD09-92B66B09AD34}" srcId="{B706CEAA-59EE-4629-BB46-BE80D6CA0EB7}" destId="{C943233F-A626-4D1F-A7CE-A4B16CFC303F}" srcOrd="1" destOrd="0" parTransId="{88793ACD-8EA6-4C0F-90B0-15EEBC6123B0}" sibTransId="{BDAF0689-FF55-44B5-89E9-EE01EEB3C899}"/>
    <dgm:cxn modelId="{C5555911-E1EA-4AEF-9006-6E773585E554}" type="presParOf" srcId="{629A5E5F-7B90-4553-A5F7-7CF1E7F13D97}" destId="{1CA15295-A46B-4151-A93F-0ED9E5A29EB8}" srcOrd="0" destOrd="0" presId="urn:microsoft.com/office/officeart/2005/8/layout/chevron1"/>
    <dgm:cxn modelId="{C2F7A0CC-B87A-43B6-A993-3B1A20113945}" type="presParOf" srcId="{629A5E5F-7B90-4553-A5F7-7CF1E7F13D97}" destId="{0982D51A-0487-47F5-8174-D3F10725F9EC}" srcOrd="1" destOrd="0" presId="urn:microsoft.com/office/officeart/2005/8/layout/chevron1"/>
    <dgm:cxn modelId="{480E362A-B6CF-4CE2-85EE-7976804C0197}" type="presParOf" srcId="{629A5E5F-7B90-4553-A5F7-7CF1E7F13D97}" destId="{C5B5A254-583C-4917-9FDA-95030335033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06CEAA-59EE-4629-BB46-BE80D6CA0EB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AF5DC15-5F12-4009-A547-5A7D32DCC41D}">
      <dgm:prSet phldrT="[Texto]" custT="1"/>
      <dgm:spPr/>
      <dgm:t>
        <a:bodyPr/>
        <a:lstStyle/>
        <a:p>
          <a:r>
            <a:rPr lang="pt-BR" sz="2400" dirty="0"/>
            <a:t>INFORMAÇÃO DE OUTRO ÓRGÃO</a:t>
          </a:r>
        </a:p>
      </dgm:t>
    </dgm:pt>
    <dgm:pt modelId="{E50038A3-BA1D-4AEC-95C4-75D6494079C2}" type="parTrans" cxnId="{43E13E91-0164-4D0E-8A99-4D53DFD6699F}">
      <dgm:prSet/>
      <dgm:spPr/>
      <dgm:t>
        <a:bodyPr/>
        <a:lstStyle/>
        <a:p>
          <a:endParaRPr lang="pt-BR"/>
        </a:p>
      </dgm:t>
    </dgm:pt>
    <dgm:pt modelId="{77559FC1-5F81-41DB-A947-61077CD20765}" type="sibTrans" cxnId="{43E13E91-0164-4D0E-8A99-4D53DFD6699F}">
      <dgm:prSet/>
      <dgm:spPr/>
      <dgm:t>
        <a:bodyPr/>
        <a:lstStyle/>
        <a:p>
          <a:endParaRPr lang="pt-BR"/>
        </a:p>
      </dgm:t>
    </dgm:pt>
    <dgm:pt modelId="{C943233F-A626-4D1F-A7CE-A4B16CFC303F}">
      <dgm:prSet phldrT="[Texto]"/>
      <dgm:spPr/>
      <dgm:t>
        <a:bodyPr/>
        <a:lstStyle/>
        <a:p>
          <a:r>
            <a:rPr lang="pt-BR" dirty="0"/>
            <a:t>Indicar o órgão ou entidade responsável pela informação ou que a detenha ou encaminhar pedido. </a:t>
          </a:r>
        </a:p>
      </dgm:t>
    </dgm:pt>
    <dgm:pt modelId="{88793ACD-8EA6-4C0F-90B0-15EEBC6123B0}" type="parTrans" cxnId="{EF6EABFE-64F7-44B5-BD09-92B66B09AD34}">
      <dgm:prSet/>
      <dgm:spPr/>
      <dgm:t>
        <a:bodyPr/>
        <a:lstStyle/>
        <a:p>
          <a:endParaRPr lang="pt-BR"/>
        </a:p>
      </dgm:t>
    </dgm:pt>
    <dgm:pt modelId="{BDAF0689-FF55-44B5-89E9-EE01EEB3C899}" type="sibTrans" cxnId="{EF6EABFE-64F7-44B5-BD09-92B66B09AD34}">
      <dgm:prSet/>
      <dgm:spPr/>
      <dgm:t>
        <a:bodyPr/>
        <a:lstStyle/>
        <a:p>
          <a:endParaRPr lang="pt-BR"/>
        </a:p>
      </dgm:t>
    </dgm:pt>
    <dgm:pt modelId="{629A5E5F-7B90-4553-A5F7-7CF1E7F13D97}" type="pres">
      <dgm:prSet presAssocID="{B706CEAA-59EE-4629-BB46-BE80D6CA0EB7}" presName="Name0" presStyleCnt="0">
        <dgm:presLayoutVars>
          <dgm:dir/>
          <dgm:animLvl val="lvl"/>
          <dgm:resizeHandles val="exact"/>
        </dgm:presLayoutVars>
      </dgm:prSet>
      <dgm:spPr/>
    </dgm:pt>
    <dgm:pt modelId="{1CA15295-A46B-4151-A93F-0ED9E5A29EB8}" type="pres">
      <dgm:prSet presAssocID="{1AF5DC15-5F12-4009-A547-5A7D32DCC41D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0982D51A-0487-47F5-8174-D3F10725F9EC}" type="pres">
      <dgm:prSet presAssocID="{77559FC1-5F81-41DB-A947-61077CD20765}" presName="parTxOnlySpace" presStyleCnt="0"/>
      <dgm:spPr/>
    </dgm:pt>
    <dgm:pt modelId="{C5B5A254-583C-4917-9FDA-95030335033E}" type="pres">
      <dgm:prSet presAssocID="{C943233F-A626-4D1F-A7CE-A4B16CFC303F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F04BD30E-6365-4791-A7CF-0D55D9EF0D97}" type="presOf" srcId="{C943233F-A626-4D1F-A7CE-A4B16CFC303F}" destId="{C5B5A254-583C-4917-9FDA-95030335033E}" srcOrd="0" destOrd="0" presId="urn:microsoft.com/office/officeart/2005/8/layout/chevron1"/>
    <dgm:cxn modelId="{B2C71026-BC9E-4419-9DBB-DE64B4D878A2}" type="presOf" srcId="{1AF5DC15-5F12-4009-A547-5A7D32DCC41D}" destId="{1CA15295-A46B-4151-A93F-0ED9E5A29EB8}" srcOrd="0" destOrd="0" presId="urn:microsoft.com/office/officeart/2005/8/layout/chevron1"/>
    <dgm:cxn modelId="{F881656F-8F76-44FA-80ED-1159276C5CE5}" type="presOf" srcId="{B706CEAA-59EE-4629-BB46-BE80D6CA0EB7}" destId="{629A5E5F-7B90-4553-A5F7-7CF1E7F13D97}" srcOrd="0" destOrd="0" presId="urn:microsoft.com/office/officeart/2005/8/layout/chevron1"/>
    <dgm:cxn modelId="{43E13E91-0164-4D0E-8A99-4D53DFD6699F}" srcId="{B706CEAA-59EE-4629-BB46-BE80D6CA0EB7}" destId="{1AF5DC15-5F12-4009-A547-5A7D32DCC41D}" srcOrd="0" destOrd="0" parTransId="{E50038A3-BA1D-4AEC-95C4-75D6494079C2}" sibTransId="{77559FC1-5F81-41DB-A947-61077CD20765}"/>
    <dgm:cxn modelId="{EF6EABFE-64F7-44B5-BD09-92B66B09AD34}" srcId="{B706CEAA-59EE-4629-BB46-BE80D6CA0EB7}" destId="{C943233F-A626-4D1F-A7CE-A4B16CFC303F}" srcOrd="1" destOrd="0" parTransId="{88793ACD-8EA6-4C0F-90B0-15EEBC6123B0}" sibTransId="{BDAF0689-FF55-44B5-89E9-EE01EEB3C899}"/>
    <dgm:cxn modelId="{C5555911-E1EA-4AEF-9006-6E773585E554}" type="presParOf" srcId="{629A5E5F-7B90-4553-A5F7-7CF1E7F13D97}" destId="{1CA15295-A46B-4151-A93F-0ED9E5A29EB8}" srcOrd="0" destOrd="0" presId="urn:microsoft.com/office/officeart/2005/8/layout/chevron1"/>
    <dgm:cxn modelId="{C2F7A0CC-B87A-43B6-A993-3B1A20113945}" type="presParOf" srcId="{629A5E5F-7B90-4553-A5F7-7CF1E7F13D97}" destId="{0982D51A-0487-47F5-8174-D3F10725F9EC}" srcOrd="1" destOrd="0" presId="urn:microsoft.com/office/officeart/2005/8/layout/chevron1"/>
    <dgm:cxn modelId="{480E362A-B6CF-4CE2-85EE-7976804C0197}" type="presParOf" srcId="{629A5E5F-7B90-4553-A5F7-7CF1E7F13D97}" destId="{C5B5A254-583C-4917-9FDA-95030335033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06CEAA-59EE-4629-BB46-BE80D6CA0EB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AF5DC15-5F12-4009-A547-5A7D32DCC41D}">
      <dgm:prSet phldrT="[Texto]" custT="1"/>
      <dgm:spPr/>
      <dgm:t>
        <a:bodyPr/>
        <a:lstStyle/>
        <a:p>
          <a:r>
            <a:rPr lang="pt-BR" sz="2400" dirty="0"/>
            <a:t>INFORMAÇÃO RESTRITA</a:t>
          </a:r>
        </a:p>
      </dgm:t>
    </dgm:pt>
    <dgm:pt modelId="{E50038A3-BA1D-4AEC-95C4-75D6494079C2}" type="parTrans" cxnId="{43E13E91-0164-4D0E-8A99-4D53DFD6699F}">
      <dgm:prSet/>
      <dgm:spPr/>
      <dgm:t>
        <a:bodyPr/>
        <a:lstStyle/>
        <a:p>
          <a:endParaRPr lang="pt-BR"/>
        </a:p>
      </dgm:t>
    </dgm:pt>
    <dgm:pt modelId="{77559FC1-5F81-41DB-A947-61077CD20765}" type="sibTrans" cxnId="{43E13E91-0164-4D0E-8A99-4D53DFD6699F}">
      <dgm:prSet/>
      <dgm:spPr/>
      <dgm:t>
        <a:bodyPr/>
        <a:lstStyle/>
        <a:p>
          <a:endParaRPr lang="pt-BR"/>
        </a:p>
      </dgm:t>
    </dgm:pt>
    <dgm:pt modelId="{C943233F-A626-4D1F-A7CE-A4B16CFC303F}">
      <dgm:prSet phldrT="[Texto]"/>
      <dgm:spPr/>
      <dgm:t>
        <a:bodyPr/>
        <a:lstStyle/>
        <a:p>
          <a:r>
            <a:rPr lang="pt-BR" dirty="0"/>
            <a:t>Indicar as razões da negativa, total ou parcial, do acesso.</a:t>
          </a:r>
        </a:p>
      </dgm:t>
    </dgm:pt>
    <dgm:pt modelId="{88793ACD-8EA6-4C0F-90B0-15EEBC6123B0}" type="parTrans" cxnId="{EF6EABFE-64F7-44B5-BD09-92B66B09AD34}">
      <dgm:prSet/>
      <dgm:spPr/>
      <dgm:t>
        <a:bodyPr/>
        <a:lstStyle/>
        <a:p>
          <a:endParaRPr lang="pt-BR"/>
        </a:p>
      </dgm:t>
    </dgm:pt>
    <dgm:pt modelId="{BDAF0689-FF55-44B5-89E9-EE01EEB3C899}" type="sibTrans" cxnId="{EF6EABFE-64F7-44B5-BD09-92B66B09AD34}">
      <dgm:prSet/>
      <dgm:spPr/>
      <dgm:t>
        <a:bodyPr/>
        <a:lstStyle/>
        <a:p>
          <a:endParaRPr lang="pt-BR"/>
        </a:p>
      </dgm:t>
    </dgm:pt>
    <dgm:pt modelId="{629A5E5F-7B90-4553-A5F7-7CF1E7F13D97}" type="pres">
      <dgm:prSet presAssocID="{B706CEAA-59EE-4629-BB46-BE80D6CA0EB7}" presName="Name0" presStyleCnt="0">
        <dgm:presLayoutVars>
          <dgm:dir/>
          <dgm:animLvl val="lvl"/>
          <dgm:resizeHandles val="exact"/>
        </dgm:presLayoutVars>
      </dgm:prSet>
      <dgm:spPr/>
    </dgm:pt>
    <dgm:pt modelId="{1CA15295-A46B-4151-A93F-0ED9E5A29EB8}" type="pres">
      <dgm:prSet presAssocID="{1AF5DC15-5F12-4009-A547-5A7D32DCC41D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0982D51A-0487-47F5-8174-D3F10725F9EC}" type="pres">
      <dgm:prSet presAssocID="{77559FC1-5F81-41DB-A947-61077CD20765}" presName="parTxOnlySpace" presStyleCnt="0"/>
      <dgm:spPr/>
    </dgm:pt>
    <dgm:pt modelId="{C5B5A254-583C-4917-9FDA-95030335033E}" type="pres">
      <dgm:prSet presAssocID="{C943233F-A626-4D1F-A7CE-A4B16CFC303F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F04BD30E-6365-4791-A7CF-0D55D9EF0D97}" type="presOf" srcId="{C943233F-A626-4D1F-A7CE-A4B16CFC303F}" destId="{C5B5A254-583C-4917-9FDA-95030335033E}" srcOrd="0" destOrd="0" presId="urn:microsoft.com/office/officeart/2005/8/layout/chevron1"/>
    <dgm:cxn modelId="{B2C71026-BC9E-4419-9DBB-DE64B4D878A2}" type="presOf" srcId="{1AF5DC15-5F12-4009-A547-5A7D32DCC41D}" destId="{1CA15295-A46B-4151-A93F-0ED9E5A29EB8}" srcOrd="0" destOrd="0" presId="urn:microsoft.com/office/officeart/2005/8/layout/chevron1"/>
    <dgm:cxn modelId="{F881656F-8F76-44FA-80ED-1159276C5CE5}" type="presOf" srcId="{B706CEAA-59EE-4629-BB46-BE80D6CA0EB7}" destId="{629A5E5F-7B90-4553-A5F7-7CF1E7F13D97}" srcOrd="0" destOrd="0" presId="urn:microsoft.com/office/officeart/2005/8/layout/chevron1"/>
    <dgm:cxn modelId="{43E13E91-0164-4D0E-8A99-4D53DFD6699F}" srcId="{B706CEAA-59EE-4629-BB46-BE80D6CA0EB7}" destId="{1AF5DC15-5F12-4009-A547-5A7D32DCC41D}" srcOrd="0" destOrd="0" parTransId="{E50038A3-BA1D-4AEC-95C4-75D6494079C2}" sibTransId="{77559FC1-5F81-41DB-A947-61077CD20765}"/>
    <dgm:cxn modelId="{EF6EABFE-64F7-44B5-BD09-92B66B09AD34}" srcId="{B706CEAA-59EE-4629-BB46-BE80D6CA0EB7}" destId="{C943233F-A626-4D1F-A7CE-A4B16CFC303F}" srcOrd="1" destOrd="0" parTransId="{88793ACD-8EA6-4C0F-90B0-15EEBC6123B0}" sibTransId="{BDAF0689-FF55-44B5-89E9-EE01EEB3C899}"/>
    <dgm:cxn modelId="{C5555911-E1EA-4AEF-9006-6E773585E554}" type="presParOf" srcId="{629A5E5F-7B90-4553-A5F7-7CF1E7F13D97}" destId="{1CA15295-A46B-4151-A93F-0ED9E5A29EB8}" srcOrd="0" destOrd="0" presId="urn:microsoft.com/office/officeart/2005/8/layout/chevron1"/>
    <dgm:cxn modelId="{C2F7A0CC-B87A-43B6-A993-3B1A20113945}" type="presParOf" srcId="{629A5E5F-7B90-4553-A5F7-7CF1E7F13D97}" destId="{0982D51A-0487-47F5-8174-D3F10725F9EC}" srcOrd="1" destOrd="0" presId="urn:microsoft.com/office/officeart/2005/8/layout/chevron1"/>
    <dgm:cxn modelId="{480E362A-B6CF-4CE2-85EE-7976804C0197}" type="presParOf" srcId="{629A5E5F-7B90-4553-A5F7-7CF1E7F13D97}" destId="{C5B5A254-583C-4917-9FDA-95030335033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026967-BC0D-403A-9BAB-602234ED4107}" type="doc">
      <dgm:prSet loTypeId="urn:microsoft.com/office/officeart/2005/8/layout/radial3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25AA8F0C-CF26-4A3E-ACAE-9A976BF1EC68}">
      <dgm:prSet phldrT="[Texto]" custT="1"/>
      <dgm:spPr/>
      <dgm:t>
        <a:bodyPr/>
        <a:lstStyle/>
        <a:p>
          <a:pPr algn="ctr"/>
          <a:endParaRPr lang="pt-BR" sz="800" b="0" dirty="0">
            <a:ln/>
          </a:endParaRPr>
        </a:p>
        <a:p>
          <a:pPr algn="ctr"/>
          <a:endParaRPr lang="pt-BR" sz="800" b="0" dirty="0">
            <a:ln/>
          </a:endParaRPr>
        </a:p>
        <a:p>
          <a:pPr algn="ctr"/>
          <a:endParaRPr lang="pt-BR" sz="800" b="0" dirty="0">
            <a:ln/>
          </a:endParaRPr>
        </a:p>
        <a:p>
          <a:pPr algn="ctr"/>
          <a:endParaRPr lang="pt-BR" sz="800" b="0" dirty="0">
            <a:ln/>
          </a:endParaRPr>
        </a:p>
        <a:p>
          <a:pPr algn="ctr"/>
          <a:endParaRPr lang="pt-BR" sz="800" b="0" dirty="0">
            <a:ln/>
          </a:endParaRPr>
        </a:p>
        <a:p>
          <a:pPr algn="ctr"/>
          <a:endParaRPr lang="pt-BR" sz="800" b="0" dirty="0">
            <a:ln/>
          </a:endParaRPr>
        </a:p>
      </dgm:t>
    </dgm:pt>
    <dgm:pt modelId="{EEB28C4E-C3FA-4F51-8502-7463AB316943}" type="parTrans" cxnId="{323215AA-45B0-4AF9-ACF8-0D6FA5CC6D63}">
      <dgm:prSet/>
      <dgm:spPr/>
      <dgm:t>
        <a:bodyPr/>
        <a:lstStyle/>
        <a:p>
          <a:pPr algn="ctr"/>
          <a:endParaRPr lang="pt-BR"/>
        </a:p>
      </dgm:t>
    </dgm:pt>
    <dgm:pt modelId="{C5DFD393-B730-4B06-A586-A99FED76D996}" type="sibTrans" cxnId="{323215AA-45B0-4AF9-ACF8-0D6FA5CC6D63}">
      <dgm:prSet/>
      <dgm:spPr/>
      <dgm:t>
        <a:bodyPr/>
        <a:lstStyle/>
        <a:p>
          <a:pPr algn="ctr"/>
          <a:endParaRPr lang="pt-BR"/>
        </a:p>
      </dgm:t>
    </dgm:pt>
    <dgm:pt modelId="{9391B5F6-DEF1-41DB-A2CE-2319F27EFF50}">
      <dgm:prSet phldrT="[Texto]" custT="1"/>
      <dgm:spPr/>
      <dgm:t>
        <a:bodyPr/>
        <a:lstStyle/>
        <a:p>
          <a:pPr algn="ctr"/>
          <a:endParaRPr lang="pt-BR" sz="1000" b="1" dirty="0"/>
        </a:p>
      </dgm:t>
    </dgm:pt>
    <dgm:pt modelId="{368448C0-8ACE-4D4E-AFE8-35C80F3479E2}" type="parTrans" cxnId="{71F92CEA-B40F-494B-9E29-FF13527A3D83}">
      <dgm:prSet/>
      <dgm:spPr/>
      <dgm:t>
        <a:bodyPr/>
        <a:lstStyle/>
        <a:p>
          <a:pPr algn="ctr"/>
          <a:endParaRPr lang="pt-BR"/>
        </a:p>
      </dgm:t>
    </dgm:pt>
    <dgm:pt modelId="{E073D9E6-238A-4420-9145-52A5DEE1E434}" type="sibTrans" cxnId="{71F92CEA-B40F-494B-9E29-FF13527A3D83}">
      <dgm:prSet/>
      <dgm:spPr/>
      <dgm:t>
        <a:bodyPr/>
        <a:lstStyle/>
        <a:p>
          <a:pPr algn="ctr"/>
          <a:endParaRPr lang="pt-BR"/>
        </a:p>
      </dgm:t>
    </dgm:pt>
    <dgm:pt modelId="{B5D8C8F0-F6B0-43BB-ACC2-0E27A5013CC3}">
      <dgm:prSet phldrT="[Texto]" custT="1"/>
      <dgm:spPr/>
      <dgm:t>
        <a:bodyPr/>
        <a:lstStyle/>
        <a:p>
          <a:pPr algn="ctr"/>
          <a:endParaRPr lang="pt-BR" sz="1400" b="1" u="none" dirty="0">
            <a:effectLst/>
          </a:endParaRPr>
        </a:p>
        <a:p>
          <a:pPr algn="ctr"/>
          <a:endParaRPr lang="pt-BR" sz="1400" b="1" u="none" dirty="0">
            <a:effectLst/>
          </a:endParaRPr>
        </a:p>
        <a:p>
          <a:pPr algn="ctr"/>
          <a:endParaRPr lang="pt-BR" sz="1400" b="1" u="none" dirty="0">
            <a:effectLst/>
          </a:endParaRPr>
        </a:p>
        <a:p>
          <a:pPr algn="ctr"/>
          <a:endParaRPr lang="pt-BR" sz="1400" b="1" u="none" dirty="0">
            <a:effectLst/>
          </a:endParaRPr>
        </a:p>
        <a:p>
          <a:pPr algn="ctr"/>
          <a:endParaRPr lang="pt-BR" sz="1400" b="1" u="none" dirty="0">
            <a:effectLst/>
          </a:endParaRPr>
        </a:p>
        <a:p>
          <a:pPr algn="ctr"/>
          <a:endParaRPr lang="pt-BR" sz="1400" b="1" u="none" dirty="0">
            <a:effectLst/>
          </a:endParaRPr>
        </a:p>
      </dgm:t>
    </dgm:pt>
    <dgm:pt modelId="{5EBA84F7-DED4-480C-8B80-E423E5755F08}" type="sibTrans" cxnId="{56EE86F0-A944-40E5-913D-AA26700AD042}">
      <dgm:prSet/>
      <dgm:spPr/>
      <dgm:t>
        <a:bodyPr/>
        <a:lstStyle/>
        <a:p>
          <a:pPr algn="ctr"/>
          <a:endParaRPr lang="pt-BR"/>
        </a:p>
      </dgm:t>
    </dgm:pt>
    <dgm:pt modelId="{093E81E8-C1CB-488A-85C4-6522FCF3F774}" type="parTrans" cxnId="{56EE86F0-A944-40E5-913D-AA26700AD042}">
      <dgm:prSet/>
      <dgm:spPr/>
      <dgm:t>
        <a:bodyPr/>
        <a:lstStyle/>
        <a:p>
          <a:pPr algn="ctr"/>
          <a:endParaRPr lang="pt-BR"/>
        </a:p>
      </dgm:t>
    </dgm:pt>
    <dgm:pt modelId="{14F51DB8-6A26-46C8-98A1-FFCE1771ADA5}" type="pres">
      <dgm:prSet presAssocID="{6F026967-BC0D-403A-9BAB-602234ED4107}" presName="composite" presStyleCnt="0">
        <dgm:presLayoutVars>
          <dgm:chMax val="1"/>
          <dgm:dir/>
          <dgm:resizeHandles val="exact"/>
        </dgm:presLayoutVars>
      </dgm:prSet>
      <dgm:spPr/>
    </dgm:pt>
    <dgm:pt modelId="{214BFD80-BC68-4046-B0BD-6BF8074F88C4}" type="pres">
      <dgm:prSet presAssocID="{6F026967-BC0D-403A-9BAB-602234ED4107}" presName="radial" presStyleCnt="0">
        <dgm:presLayoutVars>
          <dgm:animLvl val="ctr"/>
        </dgm:presLayoutVars>
      </dgm:prSet>
      <dgm:spPr/>
    </dgm:pt>
    <dgm:pt modelId="{E03F4E5A-2EB9-4AD2-9214-0BCC5B47E5C3}" type="pres">
      <dgm:prSet presAssocID="{B5D8C8F0-F6B0-43BB-ACC2-0E27A5013CC3}" presName="centerShape" presStyleLbl="vennNode1" presStyleIdx="0" presStyleCnt="3" custScaleX="232466" custScaleY="211352"/>
      <dgm:spPr/>
    </dgm:pt>
    <dgm:pt modelId="{62E0653F-9E8A-4145-A2B7-6409557A16BD}" type="pres">
      <dgm:prSet presAssocID="{25AA8F0C-CF26-4A3E-ACAE-9A976BF1EC68}" presName="node" presStyleLbl="vennNode1" presStyleIdx="1" presStyleCnt="3" custScaleX="325227" custScaleY="325227" custRadScaleRad="25188" custRadScaleInc="-99016">
        <dgm:presLayoutVars>
          <dgm:bulletEnabled val="1"/>
        </dgm:presLayoutVars>
      </dgm:prSet>
      <dgm:spPr/>
    </dgm:pt>
    <dgm:pt modelId="{7603C90E-7C41-44B0-B8C0-E4B1E1F6D685}" type="pres">
      <dgm:prSet presAssocID="{9391B5F6-DEF1-41DB-A2CE-2319F27EFF50}" presName="node" presStyleLbl="vennNode1" presStyleIdx="2" presStyleCnt="3" custScaleX="192715" custScaleY="192715" custRadScaleRad="56573" custRadScaleInc="1433">
        <dgm:presLayoutVars>
          <dgm:bulletEnabled val="1"/>
        </dgm:presLayoutVars>
      </dgm:prSet>
      <dgm:spPr/>
    </dgm:pt>
  </dgm:ptLst>
  <dgm:cxnLst>
    <dgm:cxn modelId="{E3EEC323-C6D5-4338-8AE2-2D172415D3BB}" type="presOf" srcId="{6F026967-BC0D-403A-9BAB-602234ED4107}" destId="{14F51DB8-6A26-46C8-98A1-FFCE1771ADA5}" srcOrd="0" destOrd="0" presId="urn:microsoft.com/office/officeart/2005/8/layout/radial3"/>
    <dgm:cxn modelId="{6D587B73-C410-4C23-8923-439EC27189F1}" type="presOf" srcId="{9391B5F6-DEF1-41DB-A2CE-2319F27EFF50}" destId="{7603C90E-7C41-44B0-B8C0-E4B1E1F6D685}" srcOrd="0" destOrd="0" presId="urn:microsoft.com/office/officeart/2005/8/layout/radial3"/>
    <dgm:cxn modelId="{6A183295-0BEE-49E8-9C45-ECE88EBA5E48}" type="presOf" srcId="{B5D8C8F0-F6B0-43BB-ACC2-0E27A5013CC3}" destId="{E03F4E5A-2EB9-4AD2-9214-0BCC5B47E5C3}" srcOrd="0" destOrd="0" presId="urn:microsoft.com/office/officeart/2005/8/layout/radial3"/>
    <dgm:cxn modelId="{323215AA-45B0-4AF9-ACF8-0D6FA5CC6D63}" srcId="{B5D8C8F0-F6B0-43BB-ACC2-0E27A5013CC3}" destId="{25AA8F0C-CF26-4A3E-ACAE-9A976BF1EC68}" srcOrd="0" destOrd="0" parTransId="{EEB28C4E-C3FA-4F51-8502-7463AB316943}" sibTransId="{C5DFD393-B730-4B06-A586-A99FED76D996}"/>
    <dgm:cxn modelId="{39EFE3B0-BCEC-4FFE-BAA0-E0E3784FB00E}" type="presOf" srcId="{25AA8F0C-CF26-4A3E-ACAE-9A976BF1EC68}" destId="{62E0653F-9E8A-4145-A2B7-6409557A16BD}" srcOrd="0" destOrd="0" presId="urn:microsoft.com/office/officeart/2005/8/layout/radial3"/>
    <dgm:cxn modelId="{71F92CEA-B40F-494B-9E29-FF13527A3D83}" srcId="{B5D8C8F0-F6B0-43BB-ACC2-0E27A5013CC3}" destId="{9391B5F6-DEF1-41DB-A2CE-2319F27EFF50}" srcOrd="1" destOrd="0" parTransId="{368448C0-8ACE-4D4E-AFE8-35C80F3479E2}" sibTransId="{E073D9E6-238A-4420-9145-52A5DEE1E434}"/>
    <dgm:cxn modelId="{56EE86F0-A944-40E5-913D-AA26700AD042}" srcId="{6F026967-BC0D-403A-9BAB-602234ED4107}" destId="{B5D8C8F0-F6B0-43BB-ACC2-0E27A5013CC3}" srcOrd="0" destOrd="0" parTransId="{093E81E8-C1CB-488A-85C4-6522FCF3F774}" sibTransId="{5EBA84F7-DED4-480C-8B80-E423E5755F08}"/>
    <dgm:cxn modelId="{37EC9F29-C47F-4CD8-8968-0399BCEF4C1F}" type="presParOf" srcId="{14F51DB8-6A26-46C8-98A1-FFCE1771ADA5}" destId="{214BFD80-BC68-4046-B0BD-6BF8074F88C4}" srcOrd="0" destOrd="0" presId="urn:microsoft.com/office/officeart/2005/8/layout/radial3"/>
    <dgm:cxn modelId="{F1209615-FB4C-4E5E-8A01-CB3039FFC416}" type="presParOf" srcId="{214BFD80-BC68-4046-B0BD-6BF8074F88C4}" destId="{E03F4E5A-2EB9-4AD2-9214-0BCC5B47E5C3}" srcOrd="0" destOrd="0" presId="urn:microsoft.com/office/officeart/2005/8/layout/radial3"/>
    <dgm:cxn modelId="{70A3AF89-DCA2-4AB5-BE7B-AB1D0E7512D4}" type="presParOf" srcId="{214BFD80-BC68-4046-B0BD-6BF8074F88C4}" destId="{62E0653F-9E8A-4145-A2B7-6409557A16BD}" srcOrd="1" destOrd="0" presId="urn:microsoft.com/office/officeart/2005/8/layout/radial3"/>
    <dgm:cxn modelId="{76C32E73-EBFF-41FB-A7F5-5BFE8F868512}" type="presParOf" srcId="{214BFD80-BC68-4046-B0BD-6BF8074F88C4}" destId="{7603C90E-7C41-44B0-B8C0-E4B1E1F6D685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DF850A-89D0-42AB-A97A-796180D29CB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6C45F6B-57BF-4D54-B79B-22973733C1A9}">
      <dgm:prSet phldrT="[Texto]" custT="1"/>
      <dgm:spPr/>
      <dgm:t>
        <a:bodyPr/>
        <a:lstStyle/>
        <a:p>
          <a:pPr algn="ctr"/>
          <a:r>
            <a:rPr lang="pt-BR" sz="1600" dirty="0"/>
            <a:t>PEDIDO DE ACESSO</a:t>
          </a:r>
        </a:p>
      </dgm:t>
    </dgm:pt>
    <dgm:pt modelId="{EDFF111A-6845-466C-884F-882182FB639C}" type="parTrans" cxnId="{E17F0997-2BCF-4B9A-B6CF-221BEC14DC84}">
      <dgm:prSet/>
      <dgm:spPr/>
      <dgm:t>
        <a:bodyPr/>
        <a:lstStyle/>
        <a:p>
          <a:endParaRPr lang="pt-BR"/>
        </a:p>
      </dgm:t>
    </dgm:pt>
    <dgm:pt modelId="{5A1A3950-8493-40FA-8162-B478B3675502}" type="sibTrans" cxnId="{E17F0997-2BCF-4B9A-B6CF-221BEC14DC84}">
      <dgm:prSet/>
      <dgm:spPr/>
      <dgm:t>
        <a:bodyPr/>
        <a:lstStyle/>
        <a:p>
          <a:endParaRPr lang="pt-BR"/>
        </a:p>
      </dgm:t>
    </dgm:pt>
    <dgm:pt modelId="{1BA5882E-0129-4573-9D2F-F0C9661356AA}">
      <dgm:prSet phldrT="[Texto]" custT="1"/>
      <dgm:spPr/>
      <dgm:t>
        <a:bodyPr/>
        <a:lstStyle/>
        <a:p>
          <a:r>
            <a:rPr lang="pt-BR" sz="1600" dirty="0"/>
            <a:t>RECURSO À AUTORIDADE HIERARQUICAMENTE SUPERIOR</a:t>
          </a:r>
        </a:p>
      </dgm:t>
    </dgm:pt>
    <dgm:pt modelId="{F480D683-B5DF-4C26-BEA1-F28B868542F9}" type="parTrans" cxnId="{334B3EA8-EE5E-42E1-8068-8720DC9E2C75}">
      <dgm:prSet/>
      <dgm:spPr/>
      <dgm:t>
        <a:bodyPr/>
        <a:lstStyle/>
        <a:p>
          <a:endParaRPr lang="pt-BR"/>
        </a:p>
      </dgm:t>
    </dgm:pt>
    <dgm:pt modelId="{804C5E02-AD6F-478A-BF6A-69958930C09F}" type="sibTrans" cxnId="{334B3EA8-EE5E-42E1-8068-8720DC9E2C75}">
      <dgm:prSet/>
      <dgm:spPr/>
      <dgm:t>
        <a:bodyPr/>
        <a:lstStyle/>
        <a:p>
          <a:endParaRPr lang="pt-BR"/>
        </a:p>
      </dgm:t>
    </dgm:pt>
    <dgm:pt modelId="{B315166F-78C9-418A-AE59-EC01B4B650CB}">
      <dgm:prSet phldrT="[Texto]" custT="1"/>
      <dgm:spPr/>
      <dgm:t>
        <a:bodyPr/>
        <a:lstStyle/>
        <a:p>
          <a:pPr algn="ctr"/>
          <a:r>
            <a:rPr lang="pt-BR" sz="1600" dirty="0"/>
            <a:t>RECURSO À AUTORIDADE MÁXIMA DO ÓRGÃO</a:t>
          </a:r>
        </a:p>
      </dgm:t>
    </dgm:pt>
    <dgm:pt modelId="{E28D6B48-3F09-4DA0-84DD-F59E541E1416}" type="parTrans" cxnId="{FAE2DB4D-5DEC-43AC-8DDD-C35B97F26928}">
      <dgm:prSet/>
      <dgm:spPr/>
      <dgm:t>
        <a:bodyPr/>
        <a:lstStyle/>
        <a:p>
          <a:endParaRPr lang="pt-BR"/>
        </a:p>
      </dgm:t>
    </dgm:pt>
    <dgm:pt modelId="{4BD9A808-12F3-4FB5-B403-93A601057839}" type="sibTrans" cxnId="{FAE2DB4D-5DEC-43AC-8DDD-C35B97F26928}">
      <dgm:prSet/>
      <dgm:spPr/>
      <dgm:t>
        <a:bodyPr/>
        <a:lstStyle/>
        <a:p>
          <a:endParaRPr lang="pt-BR"/>
        </a:p>
      </dgm:t>
    </dgm:pt>
    <dgm:pt modelId="{04F497D5-A738-4EC5-9FB6-EA358B7EC0B9}">
      <dgm:prSet/>
      <dgm:spPr/>
      <dgm:t>
        <a:bodyPr/>
        <a:lstStyle/>
        <a:p>
          <a:endParaRPr lang="pt-BR"/>
        </a:p>
      </dgm:t>
    </dgm:pt>
    <dgm:pt modelId="{A4B26AD5-FC7F-43B8-9F8C-1C39523A0E2A}" type="parTrans" cxnId="{6D6C58CD-4FD4-4E46-A974-E8D2312F6EED}">
      <dgm:prSet/>
      <dgm:spPr/>
      <dgm:t>
        <a:bodyPr/>
        <a:lstStyle/>
        <a:p>
          <a:endParaRPr lang="pt-BR"/>
        </a:p>
      </dgm:t>
    </dgm:pt>
    <dgm:pt modelId="{A164233D-69C8-47EF-AFAF-E28918C9BAB7}" type="sibTrans" cxnId="{6D6C58CD-4FD4-4E46-A974-E8D2312F6EED}">
      <dgm:prSet/>
      <dgm:spPr/>
      <dgm:t>
        <a:bodyPr/>
        <a:lstStyle/>
        <a:p>
          <a:endParaRPr lang="pt-BR"/>
        </a:p>
      </dgm:t>
    </dgm:pt>
    <dgm:pt modelId="{89F53BAE-F3B0-43D3-A8DA-AD4F79435EF9}">
      <dgm:prSet/>
      <dgm:spPr/>
      <dgm:t>
        <a:bodyPr/>
        <a:lstStyle/>
        <a:p>
          <a:endParaRPr lang="pt-BR"/>
        </a:p>
      </dgm:t>
    </dgm:pt>
    <dgm:pt modelId="{09628892-5B4A-4F81-97DE-A7EFAAEEE11A}" type="parTrans" cxnId="{12A31F38-05F3-40DD-9F6E-0ECC6F4936AE}">
      <dgm:prSet/>
      <dgm:spPr/>
      <dgm:t>
        <a:bodyPr/>
        <a:lstStyle/>
        <a:p>
          <a:endParaRPr lang="pt-BR"/>
        </a:p>
      </dgm:t>
    </dgm:pt>
    <dgm:pt modelId="{23C57137-14B5-4CA1-AD65-F3A9D2B9BD76}" type="sibTrans" cxnId="{12A31F38-05F3-40DD-9F6E-0ECC6F4936AE}">
      <dgm:prSet/>
      <dgm:spPr/>
      <dgm:t>
        <a:bodyPr/>
        <a:lstStyle/>
        <a:p>
          <a:endParaRPr lang="pt-BR"/>
        </a:p>
      </dgm:t>
    </dgm:pt>
    <dgm:pt modelId="{2055FDB2-3ADC-4926-9C2D-365D9D518351}" type="pres">
      <dgm:prSet presAssocID="{03DF850A-89D0-42AB-A97A-796180D29CB4}" presName="rootnode" presStyleCnt="0">
        <dgm:presLayoutVars>
          <dgm:chMax/>
          <dgm:chPref/>
          <dgm:dir/>
          <dgm:animLvl val="lvl"/>
        </dgm:presLayoutVars>
      </dgm:prSet>
      <dgm:spPr/>
    </dgm:pt>
    <dgm:pt modelId="{41F362C0-5A00-44EC-B6E7-21F3C4BEA6D6}" type="pres">
      <dgm:prSet presAssocID="{86C45F6B-57BF-4D54-B79B-22973733C1A9}" presName="composite" presStyleCnt="0"/>
      <dgm:spPr/>
    </dgm:pt>
    <dgm:pt modelId="{1575CFC6-889C-4B02-9895-2950BAA24BE1}" type="pres">
      <dgm:prSet presAssocID="{86C45F6B-57BF-4D54-B79B-22973733C1A9}" presName="LShape" presStyleLbl="alignNode1" presStyleIdx="0" presStyleCnt="9"/>
      <dgm:spPr>
        <a:solidFill>
          <a:srgbClr val="0070C0"/>
        </a:solidFill>
      </dgm:spPr>
    </dgm:pt>
    <dgm:pt modelId="{8A3E37C5-C166-4B92-9421-71614139D97B}" type="pres">
      <dgm:prSet presAssocID="{86C45F6B-57BF-4D54-B79B-22973733C1A9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A90145FF-3F73-4EFA-B737-18E930C6613F}" type="pres">
      <dgm:prSet presAssocID="{86C45F6B-57BF-4D54-B79B-22973733C1A9}" presName="Triangle" presStyleLbl="alignNode1" presStyleIdx="1" presStyleCnt="9"/>
      <dgm:spPr>
        <a:solidFill>
          <a:srgbClr val="0070C0"/>
        </a:solidFill>
      </dgm:spPr>
    </dgm:pt>
    <dgm:pt modelId="{7514DC10-88C0-478E-BA22-DD7272A9AF42}" type="pres">
      <dgm:prSet presAssocID="{5A1A3950-8493-40FA-8162-B478B3675502}" presName="sibTrans" presStyleCnt="0"/>
      <dgm:spPr/>
    </dgm:pt>
    <dgm:pt modelId="{8F40113E-C72A-4F46-9C11-798137FD15CB}" type="pres">
      <dgm:prSet presAssocID="{5A1A3950-8493-40FA-8162-B478B3675502}" presName="space" presStyleCnt="0"/>
      <dgm:spPr/>
    </dgm:pt>
    <dgm:pt modelId="{0E92F4BF-34B6-4C90-8FD3-B8F7145A9C15}" type="pres">
      <dgm:prSet presAssocID="{1BA5882E-0129-4573-9D2F-F0C9661356AA}" presName="composite" presStyleCnt="0"/>
      <dgm:spPr/>
    </dgm:pt>
    <dgm:pt modelId="{238EF275-C70C-4B6C-9971-75A51F4F9A74}" type="pres">
      <dgm:prSet presAssocID="{1BA5882E-0129-4573-9D2F-F0C9661356AA}" presName="LShape" presStyleLbl="alignNode1" presStyleIdx="2" presStyleCnt="9"/>
      <dgm:spPr>
        <a:solidFill>
          <a:srgbClr val="0070C0"/>
        </a:solidFill>
      </dgm:spPr>
    </dgm:pt>
    <dgm:pt modelId="{33BEA9BD-7EBE-42F3-A863-E844F6BC7B40}" type="pres">
      <dgm:prSet presAssocID="{1BA5882E-0129-4573-9D2F-F0C9661356AA}" presName="ParentText" presStyleLbl="revTx" presStyleIdx="1" presStyleCnt="5" custScaleX="115723" custLinFactNeighborX="6832" custLinFactNeighborY="-709">
        <dgm:presLayoutVars>
          <dgm:chMax val="0"/>
          <dgm:chPref val="0"/>
          <dgm:bulletEnabled val="1"/>
        </dgm:presLayoutVars>
      </dgm:prSet>
      <dgm:spPr/>
    </dgm:pt>
    <dgm:pt modelId="{BF2F0434-6713-42C5-8E49-B861F78008BB}" type="pres">
      <dgm:prSet presAssocID="{1BA5882E-0129-4573-9D2F-F0C9661356AA}" presName="Triangle" presStyleLbl="alignNode1" presStyleIdx="3" presStyleCnt="9"/>
      <dgm:spPr>
        <a:solidFill>
          <a:srgbClr val="0070C0"/>
        </a:solidFill>
      </dgm:spPr>
    </dgm:pt>
    <dgm:pt modelId="{E3AF75A8-42D8-4087-834F-F1A96C0D6194}" type="pres">
      <dgm:prSet presAssocID="{804C5E02-AD6F-478A-BF6A-69958930C09F}" presName="sibTrans" presStyleCnt="0"/>
      <dgm:spPr/>
    </dgm:pt>
    <dgm:pt modelId="{65F3C090-0888-4462-BA02-046961F6540F}" type="pres">
      <dgm:prSet presAssocID="{804C5E02-AD6F-478A-BF6A-69958930C09F}" presName="space" presStyleCnt="0"/>
      <dgm:spPr/>
    </dgm:pt>
    <dgm:pt modelId="{1FD151EC-A6F4-4763-B96A-970F07A1EC16}" type="pres">
      <dgm:prSet presAssocID="{B315166F-78C9-418A-AE59-EC01B4B650CB}" presName="composite" presStyleCnt="0"/>
      <dgm:spPr/>
    </dgm:pt>
    <dgm:pt modelId="{FEB3BC97-7425-4CD4-84D5-8AB0DCB9412C}" type="pres">
      <dgm:prSet presAssocID="{B315166F-78C9-418A-AE59-EC01B4B650CB}" presName="LShape" presStyleLbl="alignNode1" presStyleIdx="4" presStyleCnt="9"/>
      <dgm:spPr>
        <a:solidFill>
          <a:srgbClr val="0070C0"/>
        </a:solidFill>
      </dgm:spPr>
    </dgm:pt>
    <dgm:pt modelId="{2E1A87A3-1BCC-44F5-80CD-9AA0A89B3567}" type="pres">
      <dgm:prSet presAssocID="{B315166F-78C9-418A-AE59-EC01B4B650CB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537DC9E5-422E-4A24-ADF2-6FD1E86A80F7}" type="pres">
      <dgm:prSet presAssocID="{B315166F-78C9-418A-AE59-EC01B4B650CB}" presName="Triangle" presStyleLbl="alignNode1" presStyleIdx="5" presStyleCnt="9"/>
      <dgm:spPr>
        <a:solidFill>
          <a:srgbClr val="0070C0"/>
        </a:solidFill>
      </dgm:spPr>
    </dgm:pt>
    <dgm:pt modelId="{6FA574A5-99FC-46AA-8558-B425D7844F13}" type="pres">
      <dgm:prSet presAssocID="{4BD9A808-12F3-4FB5-B403-93A601057839}" presName="sibTrans" presStyleCnt="0"/>
      <dgm:spPr/>
    </dgm:pt>
    <dgm:pt modelId="{90355087-480D-40F1-B37F-B2A13719C112}" type="pres">
      <dgm:prSet presAssocID="{4BD9A808-12F3-4FB5-B403-93A601057839}" presName="space" presStyleCnt="0"/>
      <dgm:spPr/>
    </dgm:pt>
    <dgm:pt modelId="{48B202BB-9100-4BBA-A946-54617C85422A}" type="pres">
      <dgm:prSet presAssocID="{04F497D5-A738-4EC5-9FB6-EA358B7EC0B9}" presName="composite" presStyleCnt="0"/>
      <dgm:spPr/>
    </dgm:pt>
    <dgm:pt modelId="{550AD6DD-C513-4153-AEBE-38C1A03ACFFB}" type="pres">
      <dgm:prSet presAssocID="{04F497D5-A738-4EC5-9FB6-EA358B7EC0B9}" presName="LShape" presStyleLbl="alignNode1" presStyleIdx="6" presStyleCnt="9"/>
      <dgm:spPr>
        <a:solidFill>
          <a:srgbClr val="0070C0"/>
        </a:solidFill>
      </dgm:spPr>
    </dgm:pt>
    <dgm:pt modelId="{9E49A7A3-85A1-4C51-957B-16DE10FCDC75}" type="pres">
      <dgm:prSet presAssocID="{04F497D5-A738-4EC5-9FB6-EA358B7EC0B9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6D1AB419-85D5-458F-9718-2D7FC025DB6A}" type="pres">
      <dgm:prSet presAssocID="{04F497D5-A738-4EC5-9FB6-EA358B7EC0B9}" presName="Triangle" presStyleLbl="alignNode1" presStyleIdx="7" presStyleCnt="9"/>
      <dgm:spPr>
        <a:solidFill>
          <a:srgbClr val="0070C0"/>
        </a:solidFill>
      </dgm:spPr>
    </dgm:pt>
    <dgm:pt modelId="{E8BF9A4E-1E79-4C2A-B07A-17FB2AF2C8F0}" type="pres">
      <dgm:prSet presAssocID="{A164233D-69C8-47EF-AFAF-E28918C9BAB7}" presName="sibTrans" presStyleCnt="0"/>
      <dgm:spPr/>
    </dgm:pt>
    <dgm:pt modelId="{80019447-F051-4A94-9725-DD9F7298E131}" type="pres">
      <dgm:prSet presAssocID="{A164233D-69C8-47EF-AFAF-E28918C9BAB7}" presName="space" presStyleCnt="0"/>
      <dgm:spPr/>
    </dgm:pt>
    <dgm:pt modelId="{9ECE18D9-A5A9-4D25-A4F7-4102CFEA6E15}" type="pres">
      <dgm:prSet presAssocID="{89F53BAE-F3B0-43D3-A8DA-AD4F79435EF9}" presName="composite" presStyleCnt="0"/>
      <dgm:spPr/>
    </dgm:pt>
    <dgm:pt modelId="{74D0F026-4A3F-437B-A4C3-6E9F89CF4209}" type="pres">
      <dgm:prSet presAssocID="{89F53BAE-F3B0-43D3-A8DA-AD4F79435EF9}" presName="LShape" presStyleLbl="alignNode1" presStyleIdx="8" presStyleCnt="9"/>
      <dgm:spPr>
        <a:solidFill>
          <a:srgbClr val="0070C0"/>
        </a:solidFill>
      </dgm:spPr>
    </dgm:pt>
    <dgm:pt modelId="{0D37CBBA-BAB7-4302-8DA1-D770987BBFD3}" type="pres">
      <dgm:prSet presAssocID="{89F53BAE-F3B0-43D3-A8DA-AD4F79435EF9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A632C17-E5F9-4176-8066-8B8F61C7942A}" type="presOf" srcId="{1BA5882E-0129-4573-9D2F-F0C9661356AA}" destId="{33BEA9BD-7EBE-42F3-A863-E844F6BC7B40}" srcOrd="0" destOrd="0" presId="urn:microsoft.com/office/officeart/2009/3/layout/StepUpProcess"/>
    <dgm:cxn modelId="{D18C8722-5EA2-4BE9-959C-6F372564D6E6}" type="presOf" srcId="{86C45F6B-57BF-4D54-B79B-22973733C1A9}" destId="{8A3E37C5-C166-4B92-9421-71614139D97B}" srcOrd="0" destOrd="0" presId="urn:microsoft.com/office/officeart/2009/3/layout/StepUpProcess"/>
    <dgm:cxn modelId="{97FAEA28-256E-405B-8826-A905B0351F73}" type="presOf" srcId="{03DF850A-89D0-42AB-A97A-796180D29CB4}" destId="{2055FDB2-3ADC-4926-9C2D-365D9D518351}" srcOrd="0" destOrd="0" presId="urn:microsoft.com/office/officeart/2009/3/layout/StepUpProcess"/>
    <dgm:cxn modelId="{12A31F38-05F3-40DD-9F6E-0ECC6F4936AE}" srcId="{03DF850A-89D0-42AB-A97A-796180D29CB4}" destId="{89F53BAE-F3B0-43D3-A8DA-AD4F79435EF9}" srcOrd="4" destOrd="0" parTransId="{09628892-5B4A-4F81-97DE-A7EFAAEEE11A}" sibTransId="{23C57137-14B5-4CA1-AD65-F3A9D2B9BD76}"/>
    <dgm:cxn modelId="{F3EAA14C-B39A-47BE-AF63-74BE03223D1D}" type="presOf" srcId="{B315166F-78C9-418A-AE59-EC01B4B650CB}" destId="{2E1A87A3-1BCC-44F5-80CD-9AA0A89B3567}" srcOrd="0" destOrd="0" presId="urn:microsoft.com/office/officeart/2009/3/layout/StepUpProcess"/>
    <dgm:cxn modelId="{FAE2DB4D-5DEC-43AC-8DDD-C35B97F26928}" srcId="{03DF850A-89D0-42AB-A97A-796180D29CB4}" destId="{B315166F-78C9-418A-AE59-EC01B4B650CB}" srcOrd="2" destOrd="0" parTransId="{E28D6B48-3F09-4DA0-84DD-F59E541E1416}" sibTransId="{4BD9A808-12F3-4FB5-B403-93A601057839}"/>
    <dgm:cxn modelId="{8CD5A795-1FAE-4374-AD3A-F221A3945F3D}" type="presOf" srcId="{89F53BAE-F3B0-43D3-A8DA-AD4F79435EF9}" destId="{0D37CBBA-BAB7-4302-8DA1-D770987BBFD3}" srcOrd="0" destOrd="0" presId="urn:microsoft.com/office/officeart/2009/3/layout/StepUpProcess"/>
    <dgm:cxn modelId="{E17F0997-2BCF-4B9A-B6CF-221BEC14DC84}" srcId="{03DF850A-89D0-42AB-A97A-796180D29CB4}" destId="{86C45F6B-57BF-4D54-B79B-22973733C1A9}" srcOrd="0" destOrd="0" parTransId="{EDFF111A-6845-466C-884F-882182FB639C}" sibTransId="{5A1A3950-8493-40FA-8162-B478B3675502}"/>
    <dgm:cxn modelId="{C6A0619D-5726-4940-809B-B6A101264AC4}" type="presOf" srcId="{04F497D5-A738-4EC5-9FB6-EA358B7EC0B9}" destId="{9E49A7A3-85A1-4C51-957B-16DE10FCDC75}" srcOrd="0" destOrd="0" presId="urn:microsoft.com/office/officeart/2009/3/layout/StepUpProcess"/>
    <dgm:cxn modelId="{334B3EA8-EE5E-42E1-8068-8720DC9E2C75}" srcId="{03DF850A-89D0-42AB-A97A-796180D29CB4}" destId="{1BA5882E-0129-4573-9D2F-F0C9661356AA}" srcOrd="1" destOrd="0" parTransId="{F480D683-B5DF-4C26-BEA1-F28B868542F9}" sibTransId="{804C5E02-AD6F-478A-BF6A-69958930C09F}"/>
    <dgm:cxn modelId="{6D6C58CD-4FD4-4E46-A974-E8D2312F6EED}" srcId="{03DF850A-89D0-42AB-A97A-796180D29CB4}" destId="{04F497D5-A738-4EC5-9FB6-EA358B7EC0B9}" srcOrd="3" destOrd="0" parTransId="{A4B26AD5-FC7F-43B8-9F8C-1C39523A0E2A}" sibTransId="{A164233D-69C8-47EF-AFAF-E28918C9BAB7}"/>
    <dgm:cxn modelId="{122C8FF9-AEEF-44C4-9572-E1400E1D564A}" type="presParOf" srcId="{2055FDB2-3ADC-4926-9C2D-365D9D518351}" destId="{41F362C0-5A00-44EC-B6E7-21F3C4BEA6D6}" srcOrd="0" destOrd="0" presId="urn:microsoft.com/office/officeart/2009/3/layout/StepUpProcess"/>
    <dgm:cxn modelId="{B705DAAB-1BC7-4446-969F-358756E7E028}" type="presParOf" srcId="{41F362C0-5A00-44EC-B6E7-21F3C4BEA6D6}" destId="{1575CFC6-889C-4B02-9895-2950BAA24BE1}" srcOrd="0" destOrd="0" presId="urn:microsoft.com/office/officeart/2009/3/layout/StepUpProcess"/>
    <dgm:cxn modelId="{D64161F5-5CE4-4443-9AD3-9ECB8332FBC5}" type="presParOf" srcId="{41F362C0-5A00-44EC-B6E7-21F3C4BEA6D6}" destId="{8A3E37C5-C166-4B92-9421-71614139D97B}" srcOrd="1" destOrd="0" presId="urn:microsoft.com/office/officeart/2009/3/layout/StepUpProcess"/>
    <dgm:cxn modelId="{BCA95EC0-B3A7-4873-A10C-1E1B846EB081}" type="presParOf" srcId="{41F362C0-5A00-44EC-B6E7-21F3C4BEA6D6}" destId="{A90145FF-3F73-4EFA-B737-18E930C6613F}" srcOrd="2" destOrd="0" presId="urn:microsoft.com/office/officeart/2009/3/layout/StepUpProcess"/>
    <dgm:cxn modelId="{5201CCB5-B783-4FA0-82D1-21DDBCD2973D}" type="presParOf" srcId="{2055FDB2-3ADC-4926-9C2D-365D9D518351}" destId="{7514DC10-88C0-478E-BA22-DD7272A9AF42}" srcOrd="1" destOrd="0" presId="urn:microsoft.com/office/officeart/2009/3/layout/StepUpProcess"/>
    <dgm:cxn modelId="{4CC118D2-C1A6-47D1-A477-872C149513B2}" type="presParOf" srcId="{7514DC10-88C0-478E-BA22-DD7272A9AF42}" destId="{8F40113E-C72A-4F46-9C11-798137FD15CB}" srcOrd="0" destOrd="0" presId="urn:microsoft.com/office/officeart/2009/3/layout/StepUpProcess"/>
    <dgm:cxn modelId="{54836C3C-26FB-4A75-88D2-05C724C1C064}" type="presParOf" srcId="{2055FDB2-3ADC-4926-9C2D-365D9D518351}" destId="{0E92F4BF-34B6-4C90-8FD3-B8F7145A9C15}" srcOrd="2" destOrd="0" presId="urn:microsoft.com/office/officeart/2009/3/layout/StepUpProcess"/>
    <dgm:cxn modelId="{CAC1769A-1323-460E-95B4-F005FFBF1B0B}" type="presParOf" srcId="{0E92F4BF-34B6-4C90-8FD3-B8F7145A9C15}" destId="{238EF275-C70C-4B6C-9971-75A51F4F9A74}" srcOrd="0" destOrd="0" presId="urn:microsoft.com/office/officeart/2009/3/layout/StepUpProcess"/>
    <dgm:cxn modelId="{4F2AB77A-0AD7-4E16-9FB9-2ADD989FB1EF}" type="presParOf" srcId="{0E92F4BF-34B6-4C90-8FD3-B8F7145A9C15}" destId="{33BEA9BD-7EBE-42F3-A863-E844F6BC7B40}" srcOrd="1" destOrd="0" presId="urn:microsoft.com/office/officeart/2009/3/layout/StepUpProcess"/>
    <dgm:cxn modelId="{38EE8F4B-9183-4875-9E33-C178DD6778E4}" type="presParOf" srcId="{0E92F4BF-34B6-4C90-8FD3-B8F7145A9C15}" destId="{BF2F0434-6713-42C5-8E49-B861F78008BB}" srcOrd="2" destOrd="0" presId="urn:microsoft.com/office/officeart/2009/3/layout/StepUpProcess"/>
    <dgm:cxn modelId="{9C8CA684-7BBC-446A-B3A3-AB4F1D03A1D7}" type="presParOf" srcId="{2055FDB2-3ADC-4926-9C2D-365D9D518351}" destId="{E3AF75A8-42D8-4087-834F-F1A96C0D6194}" srcOrd="3" destOrd="0" presId="urn:microsoft.com/office/officeart/2009/3/layout/StepUpProcess"/>
    <dgm:cxn modelId="{6996FBF0-E71C-46B1-8098-63FCA3B81F2B}" type="presParOf" srcId="{E3AF75A8-42D8-4087-834F-F1A96C0D6194}" destId="{65F3C090-0888-4462-BA02-046961F6540F}" srcOrd="0" destOrd="0" presId="urn:microsoft.com/office/officeart/2009/3/layout/StepUpProcess"/>
    <dgm:cxn modelId="{2CF7FC30-E2E3-4A1F-8791-6BBC5D856029}" type="presParOf" srcId="{2055FDB2-3ADC-4926-9C2D-365D9D518351}" destId="{1FD151EC-A6F4-4763-B96A-970F07A1EC16}" srcOrd="4" destOrd="0" presId="urn:microsoft.com/office/officeart/2009/3/layout/StepUpProcess"/>
    <dgm:cxn modelId="{534035A5-7147-4048-9E88-3EA259D3A5B3}" type="presParOf" srcId="{1FD151EC-A6F4-4763-B96A-970F07A1EC16}" destId="{FEB3BC97-7425-4CD4-84D5-8AB0DCB9412C}" srcOrd="0" destOrd="0" presId="urn:microsoft.com/office/officeart/2009/3/layout/StepUpProcess"/>
    <dgm:cxn modelId="{12F3A757-39F0-453D-9E93-A16D6577097D}" type="presParOf" srcId="{1FD151EC-A6F4-4763-B96A-970F07A1EC16}" destId="{2E1A87A3-1BCC-44F5-80CD-9AA0A89B3567}" srcOrd="1" destOrd="0" presId="urn:microsoft.com/office/officeart/2009/3/layout/StepUpProcess"/>
    <dgm:cxn modelId="{93845F6A-78C9-4FE9-BC92-D1FEA24259ED}" type="presParOf" srcId="{1FD151EC-A6F4-4763-B96A-970F07A1EC16}" destId="{537DC9E5-422E-4A24-ADF2-6FD1E86A80F7}" srcOrd="2" destOrd="0" presId="urn:microsoft.com/office/officeart/2009/3/layout/StepUpProcess"/>
    <dgm:cxn modelId="{E398F3BB-35AD-4A2C-AE7B-75B06E51CCBD}" type="presParOf" srcId="{2055FDB2-3ADC-4926-9C2D-365D9D518351}" destId="{6FA574A5-99FC-46AA-8558-B425D7844F13}" srcOrd="5" destOrd="0" presId="urn:microsoft.com/office/officeart/2009/3/layout/StepUpProcess"/>
    <dgm:cxn modelId="{673DA9DC-7B52-4FB9-B27A-3B1114E89B9E}" type="presParOf" srcId="{6FA574A5-99FC-46AA-8558-B425D7844F13}" destId="{90355087-480D-40F1-B37F-B2A13719C112}" srcOrd="0" destOrd="0" presId="urn:microsoft.com/office/officeart/2009/3/layout/StepUpProcess"/>
    <dgm:cxn modelId="{09787836-B111-4807-B25D-6C0CB4FB5341}" type="presParOf" srcId="{2055FDB2-3ADC-4926-9C2D-365D9D518351}" destId="{48B202BB-9100-4BBA-A946-54617C85422A}" srcOrd="6" destOrd="0" presId="urn:microsoft.com/office/officeart/2009/3/layout/StepUpProcess"/>
    <dgm:cxn modelId="{56EF63B0-BD01-4213-B9E7-A8357151679E}" type="presParOf" srcId="{48B202BB-9100-4BBA-A946-54617C85422A}" destId="{550AD6DD-C513-4153-AEBE-38C1A03ACFFB}" srcOrd="0" destOrd="0" presId="urn:microsoft.com/office/officeart/2009/3/layout/StepUpProcess"/>
    <dgm:cxn modelId="{2F697FA3-4601-46C8-B0BA-09C655D26D3E}" type="presParOf" srcId="{48B202BB-9100-4BBA-A946-54617C85422A}" destId="{9E49A7A3-85A1-4C51-957B-16DE10FCDC75}" srcOrd="1" destOrd="0" presId="urn:microsoft.com/office/officeart/2009/3/layout/StepUpProcess"/>
    <dgm:cxn modelId="{4A2FB0C2-DB92-4123-93C5-A58290EF8008}" type="presParOf" srcId="{48B202BB-9100-4BBA-A946-54617C85422A}" destId="{6D1AB419-85D5-458F-9718-2D7FC025DB6A}" srcOrd="2" destOrd="0" presId="urn:microsoft.com/office/officeart/2009/3/layout/StepUpProcess"/>
    <dgm:cxn modelId="{E56EC29C-FEF8-4B0B-A56D-B39AA3C08CA0}" type="presParOf" srcId="{2055FDB2-3ADC-4926-9C2D-365D9D518351}" destId="{E8BF9A4E-1E79-4C2A-B07A-17FB2AF2C8F0}" srcOrd="7" destOrd="0" presId="urn:microsoft.com/office/officeart/2009/3/layout/StepUpProcess"/>
    <dgm:cxn modelId="{EF955FFB-F28E-4923-AD90-58072A823F8B}" type="presParOf" srcId="{E8BF9A4E-1E79-4C2A-B07A-17FB2AF2C8F0}" destId="{80019447-F051-4A94-9725-DD9F7298E131}" srcOrd="0" destOrd="0" presId="urn:microsoft.com/office/officeart/2009/3/layout/StepUpProcess"/>
    <dgm:cxn modelId="{3687B29B-3EF7-4AEA-AA33-2FFD66B75777}" type="presParOf" srcId="{2055FDB2-3ADC-4926-9C2D-365D9D518351}" destId="{9ECE18D9-A5A9-4D25-A4F7-4102CFEA6E15}" srcOrd="8" destOrd="0" presId="urn:microsoft.com/office/officeart/2009/3/layout/StepUpProcess"/>
    <dgm:cxn modelId="{A258E2C9-0309-4CDC-A6FF-DFD8DC3DCB23}" type="presParOf" srcId="{9ECE18D9-A5A9-4D25-A4F7-4102CFEA6E15}" destId="{74D0F026-4A3F-437B-A4C3-6E9F89CF4209}" srcOrd="0" destOrd="0" presId="urn:microsoft.com/office/officeart/2009/3/layout/StepUpProcess"/>
    <dgm:cxn modelId="{319AC86F-799F-4514-8FAB-271A8186C0AA}" type="presParOf" srcId="{9ECE18D9-A5A9-4D25-A4F7-4102CFEA6E15}" destId="{0D37CBBA-BAB7-4302-8DA1-D770987BBFD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15295-A46B-4151-A93F-0ED9E5A29EB8}">
      <dsp:nvSpPr>
        <dsp:cNvPr id="0" name=""/>
        <dsp:cNvSpPr/>
      </dsp:nvSpPr>
      <dsp:spPr>
        <a:xfrm>
          <a:off x="5357" y="590753"/>
          <a:ext cx="3202781" cy="12811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INFORMAÇÃO DISPONÍVEL</a:t>
          </a:r>
        </a:p>
      </dsp:txBody>
      <dsp:txXfrm>
        <a:off x="645913" y="590753"/>
        <a:ext cx="1921669" cy="1281112"/>
      </dsp:txXfrm>
    </dsp:sp>
    <dsp:sp modelId="{C5B5A254-583C-4917-9FDA-95030335033E}">
      <dsp:nvSpPr>
        <dsp:cNvPr id="0" name=""/>
        <dsp:cNvSpPr/>
      </dsp:nvSpPr>
      <dsp:spPr>
        <a:xfrm>
          <a:off x="2887860" y="590753"/>
          <a:ext cx="3202781" cy="12811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ACESSO IMEDIATO</a:t>
          </a:r>
        </a:p>
      </dsp:txBody>
      <dsp:txXfrm>
        <a:off x="3528416" y="590753"/>
        <a:ext cx="1921669" cy="1281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15295-A46B-4151-A93F-0ED9E5A29EB8}">
      <dsp:nvSpPr>
        <dsp:cNvPr id="0" name=""/>
        <dsp:cNvSpPr/>
      </dsp:nvSpPr>
      <dsp:spPr>
        <a:xfrm>
          <a:off x="5357" y="590753"/>
          <a:ext cx="3202781" cy="12811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INFORMAÇÃO SEM DISPONIBILIDADE IMEDIATA</a:t>
          </a:r>
        </a:p>
      </dsp:txBody>
      <dsp:txXfrm>
        <a:off x="645913" y="590753"/>
        <a:ext cx="1921669" cy="1281112"/>
      </dsp:txXfrm>
    </dsp:sp>
    <dsp:sp modelId="{C5B5A254-583C-4917-9FDA-95030335033E}">
      <dsp:nvSpPr>
        <dsp:cNvPr id="0" name=""/>
        <dsp:cNvSpPr/>
      </dsp:nvSpPr>
      <dsp:spPr>
        <a:xfrm>
          <a:off x="2887860" y="590753"/>
          <a:ext cx="3202781" cy="12811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20 DIAS + 10 DIAS (MEDIANTE JUSTIFICATIVA)</a:t>
          </a:r>
        </a:p>
      </dsp:txBody>
      <dsp:txXfrm>
        <a:off x="3528416" y="590753"/>
        <a:ext cx="1921669" cy="12811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15295-A46B-4151-A93F-0ED9E5A29EB8}">
      <dsp:nvSpPr>
        <dsp:cNvPr id="0" name=""/>
        <dsp:cNvSpPr/>
      </dsp:nvSpPr>
      <dsp:spPr>
        <a:xfrm>
          <a:off x="5357" y="439485"/>
          <a:ext cx="3202781" cy="15836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INFORMAÇÃO DE GRANDE VOLUME</a:t>
          </a:r>
        </a:p>
      </dsp:txBody>
      <dsp:txXfrm>
        <a:off x="797181" y="439485"/>
        <a:ext cx="1619134" cy="1583647"/>
      </dsp:txXfrm>
    </dsp:sp>
    <dsp:sp modelId="{C5B5A254-583C-4917-9FDA-95030335033E}">
      <dsp:nvSpPr>
        <dsp:cNvPr id="0" name=""/>
        <dsp:cNvSpPr/>
      </dsp:nvSpPr>
      <dsp:spPr>
        <a:xfrm>
          <a:off x="2887860" y="396952"/>
          <a:ext cx="3202781" cy="16687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Comunicar data, local e modo para realizar consulta à informação, efetuar reprodução ou obter certidão relativa à informação.</a:t>
          </a:r>
        </a:p>
      </dsp:txBody>
      <dsp:txXfrm>
        <a:off x="3722217" y="396952"/>
        <a:ext cx="1534068" cy="16687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15295-A46B-4151-A93F-0ED9E5A29EB8}">
      <dsp:nvSpPr>
        <dsp:cNvPr id="0" name=""/>
        <dsp:cNvSpPr/>
      </dsp:nvSpPr>
      <dsp:spPr>
        <a:xfrm>
          <a:off x="5357" y="590753"/>
          <a:ext cx="3202781" cy="12811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INFORMAÇÃO INEXISTENTE</a:t>
          </a:r>
        </a:p>
      </dsp:txBody>
      <dsp:txXfrm>
        <a:off x="645913" y="590753"/>
        <a:ext cx="1921669" cy="1281112"/>
      </dsp:txXfrm>
    </dsp:sp>
    <dsp:sp modelId="{C5B5A254-583C-4917-9FDA-95030335033E}">
      <dsp:nvSpPr>
        <dsp:cNvPr id="0" name=""/>
        <dsp:cNvSpPr/>
      </dsp:nvSpPr>
      <dsp:spPr>
        <a:xfrm>
          <a:off x="2887860" y="590753"/>
          <a:ext cx="3202781" cy="12811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Comunicar que não possui a informação ou que não tem conhecimento de sua existência.</a:t>
          </a:r>
        </a:p>
      </dsp:txBody>
      <dsp:txXfrm>
        <a:off x="3528416" y="590753"/>
        <a:ext cx="1921669" cy="12811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15295-A46B-4151-A93F-0ED9E5A29EB8}">
      <dsp:nvSpPr>
        <dsp:cNvPr id="0" name=""/>
        <dsp:cNvSpPr/>
      </dsp:nvSpPr>
      <dsp:spPr>
        <a:xfrm>
          <a:off x="5357" y="590753"/>
          <a:ext cx="3202781" cy="12811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INFORMAÇÃO DE OUTRO ÓRGÃO</a:t>
          </a:r>
        </a:p>
      </dsp:txBody>
      <dsp:txXfrm>
        <a:off x="645913" y="590753"/>
        <a:ext cx="1921669" cy="1281112"/>
      </dsp:txXfrm>
    </dsp:sp>
    <dsp:sp modelId="{C5B5A254-583C-4917-9FDA-95030335033E}">
      <dsp:nvSpPr>
        <dsp:cNvPr id="0" name=""/>
        <dsp:cNvSpPr/>
      </dsp:nvSpPr>
      <dsp:spPr>
        <a:xfrm>
          <a:off x="2887860" y="590753"/>
          <a:ext cx="3202781" cy="12811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Indicar o órgão ou entidade responsável pela informação ou que a detenha ou encaminhar pedido. </a:t>
          </a:r>
        </a:p>
      </dsp:txBody>
      <dsp:txXfrm>
        <a:off x="3528416" y="590753"/>
        <a:ext cx="1921669" cy="12811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15295-A46B-4151-A93F-0ED9E5A29EB8}">
      <dsp:nvSpPr>
        <dsp:cNvPr id="0" name=""/>
        <dsp:cNvSpPr/>
      </dsp:nvSpPr>
      <dsp:spPr>
        <a:xfrm>
          <a:off x="5357" y="590753"/>
          <a:ext cx="3202781" cy="12811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INFORMAÇÃO RESTRITA</a:t>
          </a:r>
        </a:p>
      </dsp:txBody>
      <dsp:txXfrm>
        <a:off x="645913" y="590753"/>
        <a:ext cx="1921669" cy="1281112"/>
      </dsp:txXfrm>
    </dsp:sp>
    <dsp:sp modelId="{C5B5A254-583C-4917-9FDA-95030335033E}">
      <dsp:nvSpPr>
        <dsp:cNvPr id="0" name=""/>
        <dsp:cNvSpPr/>
      </dsp:nvSpPr>
      <dsp:spPr>
        <a:xfrm>
          <a:off x="2887860" y="590753"/>
          <a:ext cx="3202781" cy="12811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Indicar as razões da negativa, total ou parcial, do acesso.</a:t>
          </a:r>
        </a:p>
      </dsp:txBody>
      <dsp:txXfrm>
        <a:off x="3528416" y="590753"/>
        <a:ext cx="1921669" cy="12811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F4E5A-2EB9-4AD2-9214-0BCC5B47E5C3}">
      <dsp:nvSpPr>
        <dsp:cNvPr id="0" name=""/>
        <dsp:cNvSpPr/>
      </dsp:nvSpPr>
      <dsp:spPr>
        <a:xfrm>
          <a:off x="1422681" y="674811"/>
          <a:ext cx="5756377" cy="523354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u="none" kern="1200" dirty="0">
            <a:effectLst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u="none" kern="1200" dirty="0">
            <a:effectLst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u="none" kern="1200" dirty="0">
            <a:effectLst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u="none" kern="1200" dirty="0">
            <a:effectLst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u="none" kern="1200" dirty="0">
            <a:effectLst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u="none" kern="1200" dirty="0">
            <a:effectLst/>
          </a:endParaRPr>
        </a:p>
      </dsp:txBody>
      <dsp:txXfrm>
        <a:off x="2265683" y="1441246"/>
        <a:ext cx="4070373" cy="3700677"/>
      </dsp:txXfrm>
    </dsp:sp>
    <dsp:sp modelId="{62E0653F-9E8A-4145-A2B7-6409557A16BD}">
      <dsp:nvSpPr>
        <dsp:cNvPr id="0" name=""/>
        <dsp:cNvSpPr/>
      </dsp:nvSpPr>
      <dsp:spPr>
        <a:xfrm>
          <a:off x="2269922" y="1736173"/>
          <a:ext cx="4026673" cy="402667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b="0" kern="1200" dirty="0">
            <a:ln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b="0" kern="1200" dirty="0">
            <a:ln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b="0" kern="1200" dirty="0">
            <a:ln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b="0" kern="1200" dirty="0">
            <a:ln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b="0" kern="1200" dirty="0">
            <a:ln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b="0" kern="1200" dirty="0">
            <a:ln/>
          </a:endParaRPr>
        </a:p>
      </dsp:txBody>
      <dsp:txXfrm>
        <a:off x="2859615" y="2325866"/>
        <a:ext cx="2847287" cy="2847287"/>
      </dsp:txXfrm>
    </dsp:sp>
    <dsp:sp modelId="{7603C90E-7C41-44B0-B8C0-E4B1E1F6D685}">
      <dsp:nvSpPr>
        <dsp:cNvPr id="0" name=""/>
        <dsp:cNvSpPr/>
      </dsp:nvSpPr>
      <dsp:spPr>
        <a:xfrm>
          <a:off x="3050262" y="3377028"/>
          <a:ext cx="2386026" cy="238602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b="1" kern="1200" dirty="0"/>
        </a:p>
      </dsp:txBody>
      <dsp:txXfrm>
        <a:off x="3399687" y="3726453"/>
        <a:ext cx="1687176" cy="16871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5CFC6-889C-4B02-9895-2950BAA24BE1}">
      <dsp:nvSpPr>
        <dsp:cNvPr id="0" name=""/>
        <dsp:cNvSpPr/>
      </dsp:nvSpPr>
      <dsp:spPr>
        <a:xfrm rot="5400000">
          <a:off x="309157" y="1881321"/>
          <a:ext cx="925332" cy="1539732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E37C5-C166-4B92-9421-71614139D97B}">
      <dsp:nvSpPr>
        <dsp:cNvPr id="0" name=""/>
        <dsp:cNvSpPr/>
      </dsp:nvSpPr>
      <dsp:spPr>
        <a:xfrm>
          <a:off x="154696" y="2341369"/>
          <a:ext cx="1390078" cy="121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PEDIDO DE ACESSO</a:t>
          </a:r>
        </a:p>
      </dsp:txBody>
      <dsp:txXfrm>
        <a:off x="154696" y="2341369"/>
        <a:ext cx="1390078" cy="1218485"/>
      </dsp:txXfrm>
    </dsp:sp>
    <dsp:sp modelId="{A90145FF-3F73-4EFA-B737-18E930C6613F}">
      <dsp:nvSpPr>
        <dsp:cNvPr id="0" name=""/>
        <dsp:cNvSpPr/>
      </dsp:nvSpPr>
      <dsp:spPr>
        <a:xfrm>
          <a:off x="1282496" y="1767964"/>
          <a:ext cx="262279" cy="262279"/>
        </a:xfrm>
        <a:prstGeom prst="triangle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EF275-C70C-4B6C-9971-75A51F4F9A74}">
      <dsp:nvSpPr>
        <dsp:cNvPr id="0" name=""/>
        <dsp:cNvSpPr/>
      </dsp:nvSpPr>
      <dsp:spPr>
        <a:xfrm rot="5400000">
          <a:off x="2010885" y="1460227"/>
          <a:ext cx="925332" cy="1539732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EA9BD-7EBE-42F3-A863-E844F6BC7B40}">
      <dsp:nvSpPr>
        <dsp:cNvPr id="0" name=""/>
        <dsp:cNvSpPr/>
      </dsp:nvSpPr>
      <dsp:spPr>
        <a:xfrm>
          <a:off x="1842114" y="1911636"/>
          <a:ext cx="1608640" cy="121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RECURSO À AUTORIDADE HIERARQUICAMENTE SUPERIOR</a:t>
          </a:r>
        </a:p>
      </dsp:txBody>
      <dsp:txXfrm>
        <a:off x="1842114" y="1911636"/>
        <a:ext cx="1608640" cy="1218485"/>
      </dsp:txXfrm>
    </dsp:sp>
    <dsp:sp modelId="{BF2F0434-6713-42C5-8E49-B861F78008BB}">
      <dsp:nvSpPr>
        <dsp:cNvPr id="0" name=""/>
        <dsp:cNvSpPr/>
      </dsp:nvSpPr>
      <dsp:spPr>
        <a:xfrm>
          <a:off x="2984224" y="1346870"/>
          <a:ext cx="262279" cy="262279"/>
        </a:xfrm>
        <a:prstGeom prst="triangle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3BC97-7425-4CD4-84D5-8AB0DCB9412C}">
      <dsp:nvSpPr>
        <dsp:cNvPr id="0" name=""/>
        <dsp:cNvSpPr/>
      </dsp:nvSpPr>
      <dsp:spPr>
        <a:xfrm rot="5400000">
          <a:off x="3712614" y="1039133"/>
          <a:ext cx="925332" cy="1539732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A87A3-1BCC-44F5-80CD-9AA0A89B3567}">
      <dsp:nvSpPr>
        <dsp:cNvPr id="0" name=""/>
        <dsp:cNvSpPr/>
      </dsp:nvSpPr>
      <dsp:spPr>
        <a:xfrm>
          <a:off x="3558153" y="1499181"/>
          <a:ext cx="1390078" cy="121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RECURSO À AUTORIDADE MÁXIMA DO ÓRGÃO</a:t>
          </a:r>
        </a:p>
      </dsp:txBody>
      <dsp:txXfrm>
        <a:off x="3558153" y="1499181"/>
        <a:ext cx="1390078" cy="1218485"/>
      </dsp:txXfrm>
    </dsp:sp>
    <dsp:sp modelId="{537DC9E5-422E-4A24-ADF2-6FD1E86A80F7}">
      <dsp:nvSpPr>
        <dsp:cNvPr id="0" name=""/>
        <dsp:cNvSpPr/>
      </dsp:nvSpPr>
      <dsp:spPr>
        <a:xfrm>
          <a:off x="4685952" y="925776"/>
          <a:ext cx="262279" cy="262279"/>
        </a:xfrm>
        <a:prstGeom prst="triangle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AD6DD-C513-4153-AEBE-38C1A03ACFFB}">
      <dsp:nvSpPr>
        <dsp:cNvPr id="0" name=""/>
        <dsp:cNvSpPr/>
      </dsp:nvSpPr>
      <dsp:spPr>
        <a:xfrm rot="5400000">
          <a:off x="5414342" y="618038"/>
          <a:ext cx="925332" cy="1539732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9A7A3-85A1-4C51-957B-16DE10FCDC75}">
      <dsp:nvSpPr>
        <dsp:cNvPr id="0" name=""/>
        <dsp:cNvSpPr/>
      </dsp:nvSpPr>
      <dsp:spPr>
        <a:xfrm>
          <a:off x="5259881" y="1078087"/>
          <a:ext cx="1390078" cy="121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600" kern="1200"/>
        </a:p>
      </dsp:txBody>
      <dsp:txXfrm>
        <a:off x="5259881" y="1078087"/>
        <a:ext cx="1390078" cy="1218485"/>
      </dsp:txXfrm>
    </dsp:sp>
    <dsp:sp modelId="{6D1AB419-85D5-458F-9718-2D7FC025DB6A}">
      <dsp:nvSpPr>
        <dsp:cNvPr id="0" name=""/>
        <dsp:cNvSpPr/>
      </dsp:nvSpPr>
      <dsp:spPr>
        <a:xfrm>
          <a:off x="6387680" y="504682"/>
          <a:ext cx="262279" cy="262279"/>
        </a:xfrm>
        <a:prstGeom prst="triangle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0F026-4A3F-437B-A4C3-6E9F89CF4209}">
      <dsp:nvSpPr>
        <dsp:cNvPr id="0" name=""/>
        <dsp:cNvSpPr/>
      </dsp:nvSpPr>
      <dsp:spPr>
        <a:xfrm rot="5400000">
          <a:off x="7116070" y="196944"/>
          <a:ext cx="925332" cy="1539732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7CBBA-BAB7-4302-8DA1-D770987BBFD3}">
      <dsp:nvSpPr>
        <dsp:cNvPr id="0" name=""/>
        <dsp:cNvSpPr/>
      </dsp:nvSpPr>
      <dsp:spPr>
        <a:xfrm>
          <a:off x="6961609" y="656992"/>
          <a:ext cx="1390078" cy="121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600" kern="1200"/>
        </a:p>
      </dsp:txBody>
      <dsp:txXfrm>
        <a:off x="6961609" y="656992"/>
        <a:ext cx="1390078" cy="1218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4585D-DCB6-4C70-BF1A-5D80095CFE2A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FF956-862E-4AF6-85AA-7794E02D19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071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INTRODUZIR</a:t>
            </a:r>
            <a:r>
              <a:rPr lang="pt-BR" baseline="0" dirty="0"/>
              <a:t> O TEMA: </a:t>
            </a:r>
            <a:r>
              <a:rPr lang="pt-BR" baseline="0" dirty="0" err="1"/>
              <a:t>e-SIC</a:t>
            </a:r>
            <a:r>
              <a:rPr lang="pt-BR" baseline="0" dirty="0"/>
              <a:t>.</a:t>
            </a:r>
          </a:p>
          <a:p>
            <a:r>
              <a:rPr lang="pt-BR" baseline="0" dirty="0"/>
              <a:t>EVIDENCIAR O TAMANHO DO SISTEMA.</a:t>
            </a:r>
          </a:p>
          <a:p>
            <a:r>
              <a:rPr lang="pt-BR" baseline="0" dirty="0"/>
              <a:t>PERGUNTAR AOS PARTICIPANTES SE TODOS JÁ TEM ACESSO AO SISTEMA E COM QUE PERFIL (GESTOR SIC, RESPONDENTE, OBSERVADOR).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55E8-D4AF-43A8-B085-2441A0F7084E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827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</a:t>
            </a:r>
            <a:r>
              <a:rPr lang="pt-BR" baseline="0" dirty="0"/>
              <a:t> SITE ACESSO A INFORMAÇÃO PODEMOS ACESSAR O “BUSCA DE PEDIDOS E REPOSTAS”</a:t>
            </a:r>
          </a:p>
          <a:p>
            <a:r>
              <a:rPr lang="pt-BR" baseline="0" dirty="0"/>
              <a:t>PARA ISSO APERTE “CONSULTE PEDIDOS QUE JÁ FORAM RESPONDIDOS” A SEGUIR APERTE “ACESSE A BUSCA”</a:t>
            </a:r>
          </a:p>
          <a:p>
            <a:r>
              <a:rPr lang="pt-BR" baseline="0" dirty="0"/>
              <a:t>NO “BUSCA DE PEDIDOS E RESPOSTAS” É POSSÍVEL ACESSAR AS RESPOSTAS DADAS PELA CGU E CMRI, POR ISSO É MUITO ÚTIL, PRINCIPALMENTE QUANDO O SERVIDOR TEM DÚVIDAS SOBRE A POSSIBILIDADE DE FORNECER OU NÃO A RESPOSTA.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55E8-D4AF-43A8-B085-2441A0F7084E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371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</a:t>
            </a:r>
            <a:r>
              <a:rPr lang="pt-BR" baseline="0" dirty="0"/>
              <a:t> SITE ACESSO A INFORMAÇÃO PODEMOS ACESSAR O “BUSCA DE PEDIDOS E REPOSTAS”</a:t>
            </a:r>
          </a:p>
          <a:p>
            <a:r>
              <a:rPr lang="pt-BR" baseline="0" dirty="0"/>
              <a:t>PARA ISSO APERTE “CONSULTE PEDIDOS QUE JÁ FORAM RESPONDIDOS” A SEGUIR APERTE “ACESSE A BUSCA”</a:t>
            </a:r>
          </a:p>
          <a:p>
            <a:r>
              <a:rPr lang="pt-BR" baseline="0" dirty="0"/>
              <a:t>NO “BUSCA DE PEDIDOS E RESPOSTAS” É POSSÍVEL ACESSAR AS RESPOSTAS DADAS PELA CGU E CMRI, POR ISSO É MUITO ÚTIL, PRINCIPALMENTE QUANDO O SERVIDOR TEM DÚVIDAS SOBRE A POSSIBILIDADE DE FORNECER OU NÃO A RESPOSTA.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55E8-D4AF-43A8-B085-2441A0F7084E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45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</a:t>
            </a:r>
            <a:r>
              <a:rPr lang="pt-BR" baseline="0" dirty="0"/>
              <a:t> SITE ACESSO A INFORMAÇÃO PODEMOS ACESSAR O “BUSCA DE PEDIDOS E REPOSTAS”</a:t>
            </a:r>
          </a:p>
          <a:p>
            <a:r>
              <a:rPr lang="pt-BR" baseline="0" dirty="0"/>
              <a:t>PARA ISSO APERTE “CONSULTE PEDIDOS QUE JÁ FORAM RESPONDIDOS” A SEGUIR APERTE “ACESSE A BUSCA”</a:t>
            </a:r>
          </a:p>
          <a:p>
            <a:r>
              <a:rPr lang="pt-BR" baseline="0" dirty="0"/>
              <a:t>NO “BUSCA DE PEDIDOS E RESPOSTAS” É POSSÍVEL ACESSAR AS RESPOSTAS DADAS PELA CGU E CMRI, POR ISSO É MUITO ÚTIL, PRINCIPALMENTE QUANDO O SERVIDOR TEM DÚVIDAS SOBRE A POSSIBILIDADE DE FORNECER OU NÃO A RESPOSTA.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55E8-D4AF-43A8-B085-2441A0F7084E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468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ESTÁ</a:t>
            </a:r>
            <a:r>
              <a:rPr lang="pt-BR" baseline="0" dirty="0"/>
              <a:t> É A TELA INICIAL DO E-SIC, ANTES DE EFETUAR O LOGIN.</a:t>
            </a:r>
          </a:p>
          <a:p>
            <a:r>
              <a:rPr lang="pt-BR" baseline="0" dirty="0"/>
              <a:t>1ª OBSERVAÇÃO: O USUÁRIO DE SERVIDOR É O SEU CPF.</a:t>
            </a:r>
          </a:p>
          <a:p>
            <a:r>
              <a:rPr lang="pt-BR" baseline="0" dirty="0"/>
              <a:t>2ª OBSERVAÇÃO: AQUI É POSSÍVEL ACESSAR OS MANUAIS – DOS USUÁRIOS E DOS SIC’S.</a:t>
            </a:r>
          </a:p>
          <a:p>
            <a:r>
              <a:rPr lang="pt-BR" baseline="0" dirty="0"/>
              <a:t>3ª OBSERVAÇÃO: AQUI TEM O LINK PARA “ACESSO A INFORMAÇÃO”.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55E8-D4AF-43A8-B085-2441A0F7084E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874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AQUI PODEMOS</a:t>
            </a:r>
            <a:r>
              <a:rPr lang="pt-BR" baseline="0" dirty="0"/>
              <a:t> VER O QUE CADA TIPO DE PERFIL PODE FAZER NO SISTEMA.</a:t>
            </a:r>
          </a:p>
          <a:p>
            <a:r>
              <a:rPr lang="pt-BR" baseline="0" dirty="0"/>
              <a:t>REPARE QUE O PERFIL GESTOR SIC É O ÚNICO QUE PERMITE GERENCIAR USUÁRIOS E GERENCIAR O CADASTRO DO ÓRGÃO.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55E8-D4AF-43A8-B085-2441A0F7084E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369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55E8-D4AF-43A8-B085-2441A0F7084E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881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GERENCIAR O CADASTRO DO ÓRGÃO DEVE-SE IR</a:t>
            </a:r>
            <a:r>
              <a:rPr lang="pt-BR" baseline="0" dirty="0"/>
              <a:t> EM “GERENCIAR” &gt;&gt; “SIC”.</a:t>
            </a:r>
          </a:p>
          <a:p>
            <a:r>
              <a:rPr lang="pt-BR" baseline="0" dirty="0"/>
              <a:t>AQUI, O USUÁRIO COM PERFIL “GESTOR SIC” PODE ATUALIZAR AS INFORMAÇÕES DO CADASTRO DO ÓRGÃO E DEVE INSERIR A PORTARIA DE NOMEAÇÃO DA AUTORIDADE DE MONITORAMENTO.</a:t>
            </a:r>
          </a:p>
          <a:p>
            <a:r>
              <a:rPr lang="pt-BR" baseline="0" dirty="0"/>
              <a:t>SE O ÓRGÃO NÃO TIVER SERVIDOR COM O PERFIL GESTOR SIC DEVE ENVIAR UM EMAIL PARA SUPORTE.ESIC@CGU.GOV.BR COM AS SEGUINTES INFORMAÇÕES: NOME COMPLETO, CPF, ÓRGÃO VINCULADO, PERFIL, EMAIL, TELEFONE.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55E8-D4AF-43A8-B085-2441A0F7084E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234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NESTE</a:t>
            </a:r>
            <a:r>
              <a:rPr lang="pt-BR" baseline="0" dirty="0"/>
              <a:t> LINK – GERENCIAR &gt;&gt; SERVIDOR - </a:t>
            </a:r>
            <a:r>
              <a:rPr lang="pt-BR" dirty="0"/>
              <a:t>USUÁRIO</a:t>
            </a:r>
            <a:r>
              <a:rPr lang="pt-BR" baseline="0" dirty="0"/>
              <a:t> COM PERFIL “GESTOR SIC”  PODE:</a:t>
            </a:r>
          </a:p>
          <a:p>
            <a:r>
              <a:rPr lang="pt-BR" baseline="0" dirty="0"/>
              <a:t>INATIVAR SERVIDORES QUE NÃO TRABALHAM MAIS COM O E-SIC, CADASTRAR NOVOS SERVIDORES COM O PERFIL RESPONDENTE.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55E8-D4AF-43A8-B085-2441A0F7084E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520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ACESSAR</a:t>
            </a:r>
            <a:r>
              <a:rPr lang="pt-BR" baseline="0" dirty="0"/>
              <a:t> OS PEDIDOS: CONSULTAR &gt;&gt; PEDIDOS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55E8-D4AF-43A8-B085-2441A0F7084E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465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AQUI</a:t>
            </a:r>
            <a:r>
              <a:rPr lang="pt-BR" baseline="0" dirty="0"/>
              <a:t> ACESSAMOS OS RELATÓRIOS ESTATÍSTICOS – NESTE LINK PODEMOS TER UMA VISÃO GERAL SOBRE O E-SIC, COMO: QUANTIDADE DE PEDIDOS, RECURSOS E RECLAMAÇÕES, E DE SOLICITANTES.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55E8-D4AF-43A8-B085-2441A0F7084E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141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NESTE LINK É POSSÍVEL</a:t>
            </a:r>
            <a:r>
              <a:rPr lang="pt-BR" baseline="0" dirty="0"/>
              <a:t> ACESSAR OS RELATÓRIOS – DETALHADOS SOBRE PEDIDOS DE INFORMAÇÃO, PESQUISA DE SATISFAÇÃO, ESTATÍSTICO SOBRE RECURSOS.</a:t>
            </a:r>
          </a:p>
          <a:p>
            <a:r>
              <a:rPr lang="pt-BR" baseline="0" dirty="0"/>
              <a:t>ESTES RELATÓRIOS PODEM SER EXPORTADOS PARA OS FORMATOS: PDF, EXCEL, WORD.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55E8-D4AF-43A8-B085-2441A0F7084E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224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53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74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94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02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00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614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22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29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43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82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44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06E03-E37D-48AC-81BB-14FA1F82A2E4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47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essoainformacao.gov.br/lai-para-sic/sic-apoio-orientacoes/guias-e-orientacoes/manual-e-sic-guia-para-sic-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tm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tmp"/><Relationship Id="rId4" Type="http://schemas.openxmlformats.org/officeDocument/2006/relationships/image" Target="../media/image34.tm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tmp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005419" y="5117650"/>
            <a:ext cx="7230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INTRODUÇÃO À LEI DE ACESSO À INFORMAÇÃO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05420" y="1290904"/>
            <a:ext cx="723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OFICINA</a:t>
            </a:r>
          </a:p>
        </p:txBody>
      </p:sp>
    </p:spTree>
    <p:extLst>
      <p:ext uri="{BB962C8B-B14F-4D97-AF65-F5344CB8AC3E}">
        <p14:creationId xmlns:p14="http://schemas.microsoft.com/office/powerpoint/2010/main" val="2511407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944" t="46341" r="12939" b="42411"/>
          <a:stretch/>
        </p:blipFill>
        <p:spPr>
          <a:xfrm>
            <a:off x="33237" y="1828800"/>
            <a:ext cx="9110763" cy="378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10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3346" y="3770165"/>
            <a:ext cx="878249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pt-BR" sz="2800" i="1" dirty="0">
                <a:latin typeface="Calibri" pitchFamily="34" charset="0"/>
                <a:cs typeface="Calibri" pitchFamily="34" charset="0"/>
              </a:rPr>
              <a:t>Toda informação produzida, guardada, organizada e gerenciada pelo Estado é um bem público, devendo o acesso a ela ser restringido apenas em casos previsto em lei.</a:t>
            </a:r>
          </a:p>
          <a:p>
            <a:pPr fontAlgn="auto">
              <a:spcAft>
                <a:spcPts val="0"/>
              </a:spcAft>
              <a:defRPr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03345" y="3246945"/>
            <a:ext cx="8782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4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defRPr>
            </a:lvl1pPr>
          </a:lstStyle>
          <a:p>
            <a:r>
              <a:rPr lang="pt-BR" sz="2800" b="1" dirty="0">
                <a:solidFill>
                  <a:schemeClr val="tx1"/>
                </a:solidFill>
                <a:latin typeface="+mn-lt"/>
              </a:rPr>
              <a:t>INFORMAÇÃO PÚBLICA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664" y="556895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51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EC149198-2C4E-4BE7-AE94-63C674C1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97443"/>
            <a:ext cx="7886700" cy="1807534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r>
              <a:rPr lang="pt-BR" sz="4000" dirty="0"/>
              <a:t>Vedação a quaisquer exigências relativas aos motivos determinantes da solicitação</a:t>
            </a:r>
            <a:br>
              <a:rPr lang="pt-BR" dirty="0"/>
            </a:br>
            <a:endParaRPr lang="pt-BR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773B1A7-4F03-4EA2-9513-3C3DD342F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5163878"/>
            <a:ext cx="7802969" cy="10130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/>
              <a:t>Artigo 10, §3º, LAI</a:t>
            </a:r>
          </a:p>
          <a:p>
            <a:pPr marL="0" indent="0" algn="ctr">
              <a:buNone/>
            </a:pPr>
            <a:r>
              <a:rPr lang="pt-BR" sz="2400" dirty="0"/>
              <a:t>Artigo 14, Decreto 7.724/12</a:t>
            </a:r>
          </a:p>
        </p:txBody>
      </p:sp>
      <p:pic>
        <p:nvPicPr>
          <p:cNvPr id="1026" name="Picture 2" descr="Resultado de imagem para desenho atenÃ§Ã£o">
            <a:extLst>
              <a:ext uri="{FF2B5EF4-FFF2-40B4-BE49-F238E27FC236}">
                <a16:creationId xmlns:a16="http://schemas.microsoft.com/office/drawing/2014/main" id="{3084A22A-DBEF-468C-8AD4-675DA40A4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209" y="2470298"/>
            <a:ext cx="2693581" cy="269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780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77944"/>
          <a:stretch/>
        </p:blipFill>
        <p:spPr>
          <a:xfrm>
            <a:off x="1000125" y="9409813"/>
            <a:ext cx="7143750" cy="472052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4168" t="112421" r="-4168" b="-28766"/>
          <a:stretch/>
        </p:blipFill>
        <p:spPr>
          <a:xfrm>
            <a:off x="1000125" y="9409813"/>
            <a:ext cx="7143750" cy="349811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339702" y="1754371"/>
            <a:ext cx="64645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4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defRPr>
            </a:lvl1pPr>
          </a:lstStyle>
          <a:p>
            <a:r>
              <a:rPr lang="pt-BR" sz="6600" b="1" dirty="0">
                <a:solidFill>
                  <a:schemeClr val="tx1"/>
                </a:solidFill>
                <a:latin typeface="+mn-lt"/>
              </a:rPr>
              <a:t>GRATUIDADE</a:t>
            </a:r>
          </a:p>
          <a:p>
            <a:r>
              <a:rPr lang="pt-BR" sz="1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(Art. 12 da LAI)</a:t>
            </a:r>
            <a:endParaRPr lang="pt-BR" sz="66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613" y="3513744"/>
            <a:ext cx="2114550" cy="21621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885" y="3513744"/>
            <a:ext cx="2000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38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C63530-79B5-4C91-84AB-308423CC1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75" y="595423"/>
            <a:ext cx="7941325" cy="1445323"/>
          </a:xfrm>
        </p:spPr>
        <p:txBody>
          <a:bodyPr anchor="b">
            <a:normAutofit fontScale="90000"/>
          </a:bodyPr>
          <a:lstStyle/>
          <a:p>
            <a:r>
              <a:rPr lang="pt-BR" sz="2400" dirty="0">
                <a:latin typeface="Calibri" pitchFamily="34" charset="0"/>
                <a:cs typeface="Calibri" pitchFamily="34" charset="0"/>
              </a:rPr>
              <a:t>“A busca e o fornecimento da informação são </a:t>
            </a:r>
            <a:r>
              <a:rPr lang="pt-BR" sz="2400" b="1" i="1" dirty="0">
                <a:latin typeface="Calibri" pitchFamily="34" charset="0"/>
                <a:cs typeface="Calibri" pitchFamily="34" charset="0"/>
              </a:rPr>
              <a:t>gratuitos,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ressalvada a cobrança do valor referente ao custo dos serviços e dos materiais utilizados, tais como </a:t>
            </a:r>
            <a:r>
              <a:rPr lang="pt-BR" sz="2400" b="1" i="1" dirty="0">
                <a:latin typeface="Calibri" pitchFamily="34" charset="0"/>
                <a:cs typeface="Calibri" pitchFamily="34" charset="0"/>
              </a:rPr>
              <a:t>reprodução de documentos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pt-BR" sz="2400" b="1" i="1" dirty="0">
                <a:latin typeface="Calibri" pitchFamily="34" charset="0"/>
                <a:cs typeface="Calibri" pitchFamily="34" charset="0"/>
              </a:rPr>
              <a:t>mídias digitais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e </a:t>
            </a:r>
            <a:r>
              <a:rPr lang="pt-BR" sz="2400" b="1" i="1" dirty="0">
                <a:latin typeface="Calibri" pitchFamily="34" charset="0"/>
                <a:cs typeface="Calibri" pitchFamily="34" charset="0"/>
              </a:rPr>
              <a:t>postagem”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(art. 4º do Decreto 7.724/2012).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15AADF63-C316-4751-B501-3010AA6DD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17" y="2811104"/>
            <a:ext cx="2524860" cy="2582976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BFE13A-7006-43FB-B60C-A4648B98F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515" y="2682433"/>
            <a:ext cx="4711627" cy="3215749"/>
          </a:xfrm>
        </p:spPr>
        <p:txBody>
          <a:bodyPr>
            <a:normAutofit/>
          </a:bodyPr>
          <a:lstStyle/>
          <a:p>
            <a:pPr marL="285750" indent="-285750"/>
            <a:endParaRPr lang="pt-BR" sz="1800" dirty="0">
              <a:latin typeface="Calibri" pitchFamily="34" charset="0"/>
              <a:cs typeface="Calibri" pitchFamily="34" charset="0"/>
            </a:endParaRPr>
          </a:p>
          <a:p>
            <a:pPr marL="285750" indent="-285750"/>
            <a:r>
              <a:rPr lang="pt-BR" sz="1800" dirty="0">
                <a:latin typeface="Calibri" pitchFamily="34" charset="0"/>
                <a:cs typeface="Calibri" pitchFamily="34" charset="0"/>
              </a:rPr>
              <a:t>Isenção de ressarcir os custos: aquele cuja situação econômica não lhe permita fazê-lo sem prejuízo do sustento próprio ou da família.</a:t>
            </a:r>
          </a:p>
          <a:p>
            <a:pPr marL="0" indent="0">
              <a:buNone/>
            </a:pPr>
            <a:endParaRPr lang="pt-BR" sz="1800" dirty="0">
              <a:latin typeface="Calibri" pitchFamily="34" charset="0"/>
              <a:cs typeface="Calibri" pitchFamily="34" charset="0"/>
            </a:endParaRPr>
          </a:p>
          <a:p>
            <a:pPr marL="285750" indent="-285750"/>
            <a:r>
              <a:rPr lang="pt-BR" sz="1800" dirty="0">
                <a:latin typeface="Calibri" pitchFamily="34" charset="0"/>
                <a:cs typeface="Calibri" pitchFamily="34" charset="0"/>
              </a:rPr>
              <a:t>Declaratório.</a:t>
            </a:r>
          </a:p>
          <a:p>
            <a:endParaRPr lang="pt-BR" sz="1800" dirty="0">
              <a:latin typeface="Calibri" pitchFamily="34" charset="0"/>
              <a:cs typeface="Calibri" pitchFamily="34" charset="0"/>
            </a:endParaRPr>
          </a:p>
          <a:p>
            <a:pPr marL="285750" indent="-285750"/>
            <a:r>
              <a:rPr lang="pt-BR" sz="1800" dirty="0">
                <a:latin typeface="Calibri" pitchFamily="34" charset="0"/>
                <a:cs typeface="Calibri" pitchFamily="34" charset="0"/>
              </a:rPr>
              <a:t>Declaração falsa: sanções civis, administrativas e criminais. </a:t>
            </a: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958646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3916" y="1905246"/>
            <a:ext cx="872933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i="1" dirty="0">
                <a:latin typeface="Calibri" pitchFamily="34" charset="0"/>
                <a:cs typeface="Calibri" pitchFamily="34" charset="0"/>
              </a:rPr>
              <a:t>Passo 1</a:t>
            </a:r>
            <a:r>
              <a:rPr lang="pt-BR" b="1" i="1" dirty="0">
                <a:solidFill>
                  <a:srgbClr val="1C599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pt-BR" dirty="0">
                <a:latin typeface="Calibri" pitchFamily="34" charset="0"/>
                <a:cs typeface="Calibri" pitchFamily="34" charset="0"/>
              </a:rPr>
              <a:t>Avisar ao requerente sobre o custo dos serviços e do material utilizado, informando link para gerar Guia de Recolhimento da União - GRU. Ou gerar GRU ou documento equivalente.  </a:t>
            </a:r>
          </a:p>
          <a:p>
            <a:endParaRPr lang="pt-BR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b="1" i="1" dirty="0">
                <a:latin typeface="Calibri" pitchFamily="34" charset="0"/>
                <a:cs typeface="Calibri" pitchFamily="34" charset="0"/>
              </a:rPr>
              <a:t>Passo 2 – </a:t>
            </a:r>
            <a:r>
              <a:rPr lang="pt-BR" dirty="0">
                <a:latin typeface="Calibri" pitchFamily="34" charset="0"/>
                <a:cs typeface="Calibri" pitchFamily="34" charset="0"/>
              </a:rPr>
              <a:t>Comunicar ao requerente que a informação estará disponível no prazo de dez dias, contado da comprovação do pagamento ou da entrega de declaração de pobreza por ele firmada. </a:t>
            </a:r>
            <a:r>
              <a:rPr lang="pt-BR" sz="1600" i="1" dirty="0"/>
              <a:t>(Ressalvadas hipóteses justificadas em que, devido ao volume ou ao estado dos documentos, a reprodução demande prazo superior)</a:t>
            </a:r>
          </a:p>
          <a:p>
            <a:pPr algn="just"/>
            <a:endParaRPr lang="pt-BR" dirty="0"/>
          </a:p>
          <a:p>
            <a:pPr algn="just"/>
            <a:r>
              <a:rPr lang="pt-BR" b="1" i="1" dirty="0">
                <a:latin typeface="Calibri" pitchFamily="34" charset="0"/>
                <a:cs typeface="Calibri" pitchFamily="34" charset="0"/>
              </a:rPr>
              <a:t>Passo 3 – </a:t>
            </a:r>
            <a:r>
              <a:rPr lang="pt-BR" dirty="0">
                <a:latin typeface="Calibri" pitchFamily="34" charset="0"/>
                <a:cs typeface="Calibri" pitchFamily="34" charset="0"/>
              </a:rPr>
              <a:t>Registrar no e-SIC: Acesso concedido/comunicada necessidade de pagamento de custos de postagem e/ou reprodução.</a:t>
            </a:r>
          </a:p>
          <a:p>
            <a:endParaRPr lang="pt-BR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b="1" i="1" dirty="0">
                <a:latin typeface="Calibri" pitchFamily="34" charset="0"/>
                <a:cs typeface="Calibri" pitchFamily="34" charset="0"/>
              </a:rPr>
              <a:t>Passo 4 – </a:t>
            </a:r>
            <a:r>
              <a:rPr lang="pt-BR" dirty="0">
                <a:latin typeface="Calibri" pitchFamily="34" charset="0"/>
                <a:cs typeface="Calibri" pitchFamily="34" charset="0"/>
              </a:rPr>
              <a:t>Receber comprovação de pagamento e entregar a informação. </a:t>
            </a:r>
            <a:r>
              <a:rPr lang="pt-BR" sz="1600" i="1" dirty="0"/>
              <a:t>(controle de recebimento com data da entrega).</a:t>
            </a:r>
          </a:p>
          <a:p>
            <a:endParaRPr lang="pt-BR" dirty="0"/>
          </a:p>
          <a:p>
            <a:r>
              <a:rPr lang="pt-BR" b="1" i="1" dirty="0">
                <a:latin typeface="Calibri" pitchFamily="34" charset="0"/>
                <a:cs typeface="Calibri" pitchFamily="34" charset="0"/>
              </a:rPr>
              <a:t>Passo 5 –  </a:t>
            </a:r>
            <a:r>
              <a:rPr lang="pt-BR" dirty="0">
                <a:latin typeface="Calibri" pitchFamily="34" charset="0"/>
                <a:cs typeface="Calibri" pitchFamily="34" charset="0"/>
              </a:rPr>
              <a:t>Informar ao requerente sobre prazo e forma para interposição de recurso. </a:t>
            </a:r>
            <a:endParaRPr lang="pt-BR" sz="1200" dirty="0"/>
          </a:p>
        </p:txBody>
      </p:sp>
      <p:sp>
        <p:nvSpPr>
          <p:cNvPr id="3" name="Retângulo 2"/>
          <p:cNvSpPr/>
          <p:nvPr/>
        </p:nvSpPr>
        <p:spPr>
          <a:xfrm>
            <a:off x="1860524" y="979600"/>
            <a:ext cx="5476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PROCEDIMENTOS PARA COBRANÇA</a:t>
            </a:r>
          </a:p>
        </p:txBody>
      </p:sp>
    </p:spTree>
    <p:extLst>
      <p:ext uri="{BB962C8B-B14F-4D97-AF65-F5344CB8AC3E}">
        <p14:creationId xmlns:p14="http://schemas.microsoft.com/office/powerpoint/2010/main" val="2690708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77944"/>
          <a:stretch/>
        </p:blipFill>
        <p:spPr>
          <a:xfrm>
            <a:off x="1000125" y="9409813"/>
            <a:ext cx="7143750" cy="472052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4168" t="112421" r="-4168" b="-28766"/>
          <a:stretch/>
        </p:blipFill>
        <p:spPr>
          <a:xfrm>
            <a:off x="1000125" y="9409813"/>
            <a:ext cx="7143750" cy="34981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5498" t="77895" r="4903" b="5860"/>
          <a:stretch/>
        </p:blipFill>
        <p:spPr>
          <a:xfrm>
            <a:off x="42238" y="1265274"/>
            <a:ext cx="9101762" cy="494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25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734A3B-48CA-4CE0-91F9-D7213B8C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801060"/>
            <a:ext cx="3840085" cy="1692794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SOLICITANTE FREQUENTE</a:t>
            </a:r>
          </a:p>
        </p:txBody>
      </p:sp>
      <p:sp>
        <p:nvSpPr>
          <p:cNvPr id="1033" name="Content Placeholder 1029">
            <a:extLst>
              <a:ext uri="{FF2B5EF4-FFF2-40B4-BE49-F238E27FC236}">
                <a16:creationId xmlns:a16="http://schemas.microsoft.com/office/drawing/2014/main" id="{D8E5C908-C890-4108-BADF-703D26773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702624"/>
            <a:ext cx="4193399" cy="39178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O foco deve ser no PEDIDO e </a:t>
            </a:r>
            <a:r>
              <a:rPr lang="en-US" sz="1800" b="1" dirty="0"/>
              <a:t>não na pessoa</a:t>
            </a:r>
            <a:r>
              <a:rPr lang="en-US" sz="1800" dirty="0"/>
              <a:t>!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Exercício abusivo do direito de demandar: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lphaLcPeriod"/>
            </a:pPr>
            <a:r>
              <a:rPr lang="en-US" sz="1800" dirty="0"/>
              <a:t>Parecer nº 3.102 – CGU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lphaLcPeriod"/>
            </a:pPr>
            <a:r>
              <a:rPr lang="en-US" sz="1800" dirty="0"/>
              <a:t>Requisitos:</a:t>
            </a:r>
          </a:p>
          <a:p>
            <a:pPr lvl="2">
              <a:lnSpc>
                <a:spcPct val="100000"/>
              </a:lnSpc>
              <a:buAutoNum type="arabicPeriod"/>
            </a:pPr>
            <a:r>
              <a:rPr lang="en-US" sz="1800" dirty="0"/>
              <a:t>Desvio de finalidade;</a:t>
            </a:r>
          </a:p>
          <a:p>
            <a:pPr lvl="2">
              <a:lnSpc>
                <a:spcPct val="100000"/>
              </a:lnSpc>
              <a:buAutoNum type="arabicPeriod"/>
            </a:pPr>
            <a:r>
              <a:rPr lang="en-US" sz="1800" dirty="0"/>
              <a:t>Potencial dano a terceiros; e</a:t>
            </a:r>
          </a:p>
          <a:p>
            <a:pPr lvl="2">
              <a:lnSpc>
                <a:spcPct val="100000"/>
              </a:lnSpc>
              <a:buAutoNum type="arabicPeriod"/>
            </a:pPr>
            <a:r>
              <a:rPr lang="en-US" sz="1800" dirty="0"/>
              <a:t>Má-fé do cidadão.</a:t>
            </a: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5FF5964B-6F9A-4715-B119-22EF471CA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4" r="9355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726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20003E10-0B98-4F0B-A25A-D9AFD859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pt-BR" sz="4100" dirty="0"/>
              <a:t>O que é o pedido de Informação?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B231581F-28C1-4566-B4A3-E40EECAE5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r>
              <a:rPr lang="pt-BR" sz="1600" dirty="0"/>
              <a:t>Conceito</a:t>
            </a:r>
          </a:p>
          <a:p>
            <a:r>
              <a:rPr lang="pt-BR" sz="1600" dirty="0"/>
              <a:t>Características</a:t>
            </a:r>
          </a:p>
          <a:p>
            <a:endParaRPr lang="pt-BR" sz="1600" dirty="0"/>
          </a:p>
          <a:p>
            <a:r>
              <a:rPr lang="pt-BR" sz="1600" dirty="0"/>
              <a:t>ATENÇÃO! O pedido NÃO deve ser: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1600" dirty="0"/>
              <a:t>Genérico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1600" dirty="0"/>
              <a:t>Desarrazoado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1600" dirty="0"/>
              <a:t>Desproporcional</a:t>
            </a:r>
          </a:p>
          <a:p>
            <a:endParaRPr lang="pt-BR" sz="16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687C502-B942-4072-B42E-176D371C2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28" r="15242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39346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116" t="58494" r="9368" b="30586"/>
          <a:stretch/>
        </p:blipFill>
        <p:spPr>
          <a:xfrm>
            <a:off x="42530" y="1060265"/>
            <a:ext cx="9101470" cy="340241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95731" y="4841749"/>
            <a:ext cx="62140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 SIC deve orientar o requerente a procurar os canais adequados do órgão.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796" y="446268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61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5378" t="13497" r="24311" b="15939"/>
          <a:stretch/>
        </p:blipFill>
        <p:spPr>
          <a:xfrm>
            <a:off x="6464594" y="1858025"/>
            <a:ext cx="2094615" cy="347227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61506" y="1485895"/>
            <a:ext cx="589043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4400" i="1" dirty="0"/>
              <a:t>Quem é você?</a:t>
            </a:r>
            <a:endParaRPr lang="pt-BR" sz="1200" i="1" dirty="0"/>
          </a:p>
          <a:p>
            <a:endParaRPr lang="pt-BR" sz="2400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4400" i="1" dirty="0"/>
              <a:t>Descreva sua atividade no SIC...</a:t>
            </a:r>
          </a:p>
          <a:p>
            <a:endParaRPr lang="pt-BR" sz="2400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4400" i="1" dirty="0"/>
              <a:t>Há quanto tempo trabalha com a LAI?</a:t>
            </a:r>
          </a:p>
        </p:txBody>
      </p:sp>
    </p:spTree>
    <p:extLst>
      <p:ext uri="{BB962C8B-B14F-4D97-AF65-F5344CB8AC3E}">
        <p14:creationId xmlns:p14="http://schemas.microsoft.com/office/powerpoint/2010/main" val="1797502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66820" y="1403520"/>
            <a:ext cx="841035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Os órgãos/entidades que aderiram ao Fala.BR podem encaminhar manifestações de ouvidoria recebidas pelo e-SIC diretamente ao sistema.</a:t>
            </a:r>
          </a:p>
          <a:p>
            <a:pPr algn="just"/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O gestor tem </a:t>
            </a:r>
            <a:r>
              <a:rPr lang="pt-BR" b="1" i="1" dirty="0">
                <a:solidFill>
                  <a:srgbClr val="0070C0"/>
                </a:solidFill>
              </a:rPr>
              <a:t>5 dias úteis </a:t>
            </a:r>
            <a:r>
              <a:rPr lang="pt-BR" dirty="0"/>
              <a:t>para verificar se o pedido é uma solicitação de informação.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algn="just"/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Caso seja encaminhado para o e-OUV, o </a:t>
            </a:r>
            <a:r>
              <a:rPr lang="pt-BR" b="1" i="1" dirty="0">
                <a:solidFill>
                  <a:srgbClr val="0070C0"/>
                </a:solidFill>
              </a:rPr>
              <a:t>solicitante recebe uma notificação por e-mail </a:t>
            </a:r>
            <a:r>
              <a:rPr lang="pt-BR" dirty="0"/>
              <a:t>sobre encaminhamento da manifestação.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Caso o cidadão não concorde, ele pode apresentar um pedido de </a:t>
            </a:r>
            <a:r>
              <a:rPr lang="pt-BR" b="1" i="1" dirty="0">
                <a:solidFill>
                  <a:srgbClr val="0070C0"/>
                </a:solidFill>
              </a:rPr>
              <a:t>reconsideração</a:t>
            </a:r>
            <a:r>
              <a:rPr lang="pt-BR" dirty="0"/>
              <a:t> à CGU em até </a:t>
            </a:r>
            <a:r>
              <a:rPr lang="pt-BR" b="1" i="1" dirty="0">
                <a:solidFill>
                  <a:srgbClr val="0070C0"/>
                </a:solidFill>
              </a:rPr>
              <a:t>10 dias</a:t>
            </a:r>
            <a:r>
              <a:rPr lang="pt-BR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A reconsideração é julgada em até </a:t>
            </a:r>
            <a:r>
              <a:rPr lang="pt-BR" b="1" i="1" dirty="0">
                <a:solidFill>
                  <a:srgbClr val="0070C0"/>
                </a:solidFill>
              </a:rPr>
              <a:t>5 dias</a:t>
            </a:r>
            <a:r>
              <a:rPr lang="pt-BR" dirty="0"/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Se for </a:t>
            </a:r>
            <a:r>
              <a:rPr lang="pt-BR" b="1" i="1" dirty="0">
                <a:solidFill>
                  <a:srgbClr val="0070C0"/>
                </a:solidFill>
              </a:rPr>
              <a:t>improcedente</a:t>
            </a:r>
            <a:r>
              <a:rPr lang="pt-BR" dirty="0"/>
              <a:t>, a manifestação será </a:t>
            </a:r>
            <a:r>
              <a:rPr lang="pt-BR" b="1" i="1" dirty="0">
                <a:solidFill>
                  <a:srgbClr val="0070C0"/>
                </a:solidFill>
              </a:rPr>
              <a:t>definitivamente enviada ao e-OUV</a:t>
            </a:r>
            <a:r>
              <a:rPr lang="pt-BR" dirty="0"/>
              <a:t>, no qual se iniciará o prazo de 20 dias para respondê-la.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Se for </a:t>
            </a:r>
            <a:r>
              <a:rPr lang="pt-BR" b="1" i="1" dirty="0">
                <a:solidFill>
                  <a:srgbClr val="0070C0"/>
                </a:solidFill>
              </a:rPr>
              <a:t>procedente</a:t>
            </a:r>
            <a:r>
              <a:rPr lang="pt-BR" dirty="0"/>
              <a:t>, ela ficará no e-SIC como </a:t>
            </a:r>
            <a:r>
              <a:rPr lang="pt-BR" b="1" i="1" dirty="0">
                <a:solidFill>
                  <a:srgbClr val="0070C0"/>
                </a:solidFill>
              </a:rPr>
              <a:t>recurso de 1ª Instância</a:t>
            </a:r>
            <a:r>
              <a:rPr lang="pt-BR" dirty="0"/>
              <a:t>, seguindo os mesmos trâmites recursais dos pedidos de acesso à informação.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73B4835-5B9D-41A1-BD0F-4CE24170A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64" y="3133683"/>
            <a:ext cx="2991267" cy="590632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F8902EA3-2E56-4F50-A501-C331A0E91364}"/>
              </a:ext>
            </a:extLst>
          </p:cNvPr>
          <p:cNvSpPr/>
          <p:nvPr/>
        </p:nvSpPr>
        <p:spPr>
          <a:xfrm>
            <a:off x="3076364" y="3133682"/>
            <a:ext cx="1354771" cy="590633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101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1371599"/>
            <a:ext cx="8835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4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defRPr>
            </a:lvl1pPr>
          </a:lstStyle>
          <a:p>
            <a:r>
              <a:rPr lang="pt-BR" sz="4800" b="1" dirty="0">
                <a:solidFill>
                  <a:schemeClr val="tx1"/>
                </a:solidFill>
                <a:latin typeface="+mn-lt"/>
              </a:rPr>
              <a:t>RESPOSTA</a:t>
            </a:r>
            <a:endParaRPr lang="pt-BR" sz="1600" b="1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b="10695"/>
          <a:stretch/>
        </p:blipFill>
        <p:spPr>
          <a:xfrm>
            <a:off x="1818807" y="2828260"/>
            <a:ext cx="5198042" cy="360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95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53682850"/>
              </p:ext>
            </p:extLst>
          </p:nvPr>
        </p:nvGraphicFramePr>
        <p:xfrm>
          <a:off x="1566530" y="499730"/>
          <a:ext cx="6096000" cy="2462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10187605"/>
              </p:ext>
            </p:extLst>
          </p:nvPr>
        </p:nvGraphicFramePr>
        <p:xfrm>
          <a:off x="1566530" y="2098155"/>
          <a:ext cx="6096000" cy="2462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022757652"/>
              </p:ext>
            </p:extLst>
          </p:nvPr>
        </p:nvGraphicFramePr>
        <p:xfrm>
          <a:off x="1566530" y="3983660"/>
          <a:ext cx="6096000" cy="2462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150358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43588233"/>
              </p:ext>
            </p:extLst>
          </p:nvPr>
        </p:nvGraphicFramePr>
        <p:xfrm>
          <a:off x="1566530" y="499730"/>
          <a:ext cx="6096000" cy="2462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838141218"/>
              </p:ext>
            </p:extLst>
          </p:nvPr>
        </p:nvGraphicFramePr>
        <p:xfrm>
          <a:off x="1566530" y="2098155"/>
          <a:ext cx="6096000" cy="2462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0327288"/>
              </p:ext>
            </p:extLst>
          </p:nvPr>
        </p:nvGraphicFramePr>
        <p:xfrm>
          <a:off x="1566530" y="3696580"/>
          <a:ext cx="6096000" cy="2462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276920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2893" y="1201479"/>
            <a:ext cx="82721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Antes de enviar a resposta o órgão ou entidade deve sempre informar: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A possibilidade de interposição do recurso, indicando o prazo.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O responsável pela resposta.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O destinatário do recurso.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79" y="2912624"/>
            <a:ext cx="8830160" cy="149988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98393" y="5273649"/>
            <a:ext cx="84266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 ainda permaneçam dúvidas, vocês podem consultar o manual do e-SIC disponível em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http://www.acessoainformacao.gov.br/lai-para-sic/sic-apoio-orientacoes/guias-e-orientacoes/manual-e-sic-guia-para-sic-s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6267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82774" y="1413394"/>
            <a:ext cx="8761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4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defRPr>
            </a:lvl1pPr>
          </a:lstStyle>
          <a:p>
            <a:r>
              <a:rPr lang="pt-BR" sz="6600" dirty="0">
                <a:solidFill>
                  <a:schemeClr val="tx1"/>
                </a:solidFill>
                <a:latin typeface="+mn-lt"/>
              </a:rPr>
              <a:t>RESTRIÇÃO DE ACESSO</a:t>
            </a:r>
            <a:endParaRPr lang="pt-BR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869" y="2881423"/>
            <a:ext cx="4985035" cy="281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54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632" y="1129066"/>
            <a:ext cx="88356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 algn="just">
              <a:buFont typeface="Calibri" panose="020F0502020204030204" pitchFamily="34" charset="0"/>
              <a:buChar char="×"/>
            </a:pPr>
            <a:r>
              <a:rPr lang="pt-BR" sz="2800" dirty="0"/>
              <a:t> Dados Pessoais</a:t>
            </a:r>
          </a:p>
          <a:p>
            <a:pPr marL="1371600" lvl="2" indent="-457200" algn="just">
              <a:buFont typeface="Calibri" panose="020F0502020204030204" pitchFamily="34" charset="0"/>
              <a:buChar char="×"/>
            </a:pPr>
            <a:r>
              <a:rPr lang="pt-BR" sz="2800" dirty="0"/>
              <a:t> Informação sigilosa classificada conforme a Lei nº 12.527/2011 - LAI</a:t>
            </a:r>
          </a:p>
          <a:p>
            <a:pPr marL="1371600" lvl="2" indent="-457200" algn="just">
              <a:buFont typeface="Calibri" panose="020F0502020204030204" pitchFamily="34" charset="0"/>
              <a:buChar char="×"/>
            </a:pPr>
            <a:r>
              <a:rPr lang="pt-BR" sz="2800" dirty="0"/>
              <a:t> Informação sigilosa de acordo com legislação específica </a:t>
            </a:r>
            <a:r>
              <a:rPr lang="pt-BR" sz="2400" i="1" dirty="0"/>
              <a:t>(Sigilo bancário, telefônico, etc.)</a:t>
            </a:r>
          </a:p>
          <a:p>
            <a:pPr marL="1371600" lvl="2" indent="-457200" algn="just">
              <a:buFont typeface="Calibri" panose="020F0502020204030204" pitchFamily="34" charset="0"/>
              <a:buChar char="×"/>
            </a:pPr>
            <a:r>
              <a:rPr lang="pt-BR" sz="2800" dirty="0"/>
              <a:t> Pedido desproporcional ou desarrazoado</a:t>
            </a:r>
          </a:p>
          <a:p>
            <a:pPr marL="1371600" lvl="2" indent="-457200" algn="just">
              <a:buFont typeface="Calibri" panose="020F0502020204030204" pitchFamily="34" charset="0"/>
              <a:buChar char="×"/>
            </a:pPr>
            <a:r>
              <a:rPr lang="pt-BR" sz="2800" dirty="0"/>
              <a:t> Pedido exige tratamento adicional de dados</a:t>
            </a:r>
          </a:p>
          <a:p>
            <a:pPr marL="1371600" lvl="2" indent="-457200" algn="just">
              <a:buFont typeface="Calibri" panose="020F0502020204030204" pitchFamily="34" charset="0"/>
              <a:buChar char="×"/>
            </a:pPr>
            <a:r>
              <a:rPr lang="pt-BR" sz="2800" dirty="0"/>
              <a:t> Pedido genérico</a:t>
            </a:r>
          </a:p>
          <a:p>
            <a:pPr marL="1371600" lvl="2" indent="-457200" algn="just">
              <a:buFont typeface="Calibri" panose="020F0502020204030204" pitchFamily="34" charset="0"/>
              <a:buChar char="×"/>
            </a:pPr>
            <a:r>
              <a:rPr lang="pt-BR" sz="2800" dirty="0"/>
              <a:t> Pedido incompreensível</a:t>
            </a:r>
          </a:p>
          <a:p>
            <a:pPr marL="1371600" lvl="2" indent="-457200" algn="just">
              <a:buFont typeface="Calibri" panose="020F0502020204030204" pitchFamily="34" charset="0"/>
              <a:buChar char="×"/>
            </a:pPr>
            <a:r>
              <a:rPr lang="pt-BR" sz="2800" dirty="0"/>
              <a:t> Processo decisório em curso</a:t>
            </a:r>
          </a:p>
        </p:txBody>
      </p:sp>
    </p:spTree>
    <p:extLst>
      <p:ext uri="{BB962C8B-B14F-4D97-AF65-F5344CB8AC3E}">
        <p14:creationId xmlns:p14="http://schemas.microsoft.com/office/powerpoint/2010/main" val="2016496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/>
          <p:cNvGrpSpPr/>
          <p:nvPr/>
        </p:nvGrpSpPr>
        <p:grpSpPr>
          <a:xfrm>
            <a:off x="531094" y="764140"/>
            <a:ext cx="9658978" cy="5911852"/>
            <a:chOff x="531094" y="764140"/>
            <a:chExt cx="9658978" cy="5911852"/>
          </a:xfrm>
        </p:grpSpPr>
        <p:graphicFrame>
          <p:nvGraphicFramePr>
            <p:cNvPr id="4" name="Diagrama 3"/>
            <p:cNvGraphicFramePr/>
            <p:nvPr>
              <p:extLst>
                <p:ext uri="{D42A27DB-BD31-4B8C-83A1-F6EECF244321}">
                  <p14:modId xmlns:p14="http://schemas.microsoft.com/office/powerpoint/2010/main" val="3825662046"/>
                </p:ext>
              </p:extLst>
            </p:nvPr>
          </p:nvGraphicFramePr>
          <p:xfrm>
            <a:off x="1588332" y="764140"/>
            <a:ext cx="8601740" cy="57628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Retângulo 4"/>
            <p:cNvSpPr/>
            <p:nvPr/>
          </p:nvSpPr>
          <p:spPr>
            <a:xfrm>
              <a:off x="5376369" y="1845092"/>
              <a:ext cx="10256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pt-BR" b="1" dirty="0"/>
                <a:t>PESSOAL</a:t>
              </a:r>
            </a:p>
          </p:txBody>
        </p:sp>
        <p:sp>
          <p:nvSpPr>
            <p:cNvPr id="6" name="Retângulo 5"/>
            <p:cNvSpPr/>
            <p:nvPr/>
          </p:nvSpPr>
          <p:spPr>
            <a:xfrm>
              <a:off x="5248589" y="2833711"/>
              <a:ext cx="128122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b="1" dirty="0">
                  <a:ln/>
                </a:rPr>
                <a:t>PESSOAL </a:t>
              </a:r>
            </a:p>
            <a:p>
              <a:pPr lvl="0" algn="ctr"/>
              <a:r>
                <a:rPr lang="pt-BR" b="1" dirty="0">
                  <a:ln/>
                </a:rPr>
                <a:t>[sensível]</a:t>
              </a:r>
            </a:p>
            <a:p>
              <a:pPr lvl="0" algn="ctr"/>
              <a:r>
                <a:rPr lang="pt-BR" b="1" dirty="0">
                  <a:ln/>
                </a:rPr>
                <a:t>ART. 31 LAI</a:t>
              </a:r>
            </a:p>
          </p:txBody>
        </p:sp>
        <p:sp>
          <p:nvSpPr>
            <p:cNvPr id="7" name="Retângulo 6"/>
            <p:cNvSpPr/>
            <p:nvPr/>
          </p:nvSpPr>
          <p:spPr>
            <a:xfrm>
              <a:off x="4915087" y="4652894"/>
              <a:ext cx="194822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b="1" dirty="0"/>
                <a:t>PESSOAL</a:t>
              </a:r>
            </a:p>
            <a:p>
              <a:pPr lvl="0" algn="ctr"/>
              <a:r>
                <a:rPr lang="pt-BR" b="1" dirty="0"/>
                <a:t>[sigilos legais]</a:t>
              </a:r>
            </a:p>
            <a:p>
              <a:pPr lvl="0" algn="ctr"/>
              <a:r>
                <a:rPr lang="pt-BR" b="1" dirty="0"/>
                <a:t>ART. 5º, X CF/88</a:t>
              </a:r>
            </a:p>
          </p:txBody>
        </p:sp>
        <p:sp>
          <p:nvSpPr>
            <p:cNvPr id="3" name="Chave Esquerda 2"/>
            <p:cNvSpPr/>
            <p:nvPr/>
          </p:nvSpPr>
          <p:spPr>
            <a:xfrm>
              <a:off x="2472876" y="1276056"/>
              <a:ext cx="667381" cy="5399936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1094" y="2514234"/>
              <a:ext cx="1762125" cy="2600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9316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312860"/>
              </p:ext>
            </p:extLst>
          </p:nvPr>
        </p:nvGraphicFramePr>
        <p:xfrm>
          <a:off x="606056" y="1212112"/>
          <a:ext cx="8208335" cy="5066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5526">
                  <a:extLst>
                    <a:ext uri="{9D8B030D-6E8A-4147-A177-3AD203B41FA5}">
                      <a16:colId xmlns:a16="http://schemas.microsoft.com/office/drawing/2014/main" val="2515382921"/>
                    </a:ext>
                  </a:extLst>
                </a:gridCol>
                <a:gridCol w="2526153">
                  <a:extLst>
                    <a:ext uri="{9D8B030D-6E8A-4147-A177-3AD203B41FA5}">
                      <a16:colId xmlns:a16="http://schemas.microsoft.com/office/drawing/2014/main" val="1987472581"/>
                    </a:ext>
                  </a:extLst>
                </a:gridCol>
                <a:gridCol w="3086656">
                  <a:extLst>
                    <a:ext uri="{9D8B030D-6E8A-4147-A177-3AD203B41FA5}">
                      <a16:colId xmlns:a16="http://schemas.microsoft.com/office/drawing/2014/main" val="546758310"/>
                    </a:ext>
                  </a:extLst>
                </a:gridCol>
              </a:tblGrid>
              <a:tr h="760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DEFINIÇÃO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ABRANGÊNCIA/ESCOPO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0465993"/>
                  </a:ext>
                </a:extLst>
              </a:tr>
              <a:tr h="1774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Lei nº 12.527/2011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Informação pessoal: aquela relacionada à pessoa natural identificada ou identificável.  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Informação produzida ou custodiada pela Administração Pública.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4533724"/>
                  </a:ext>
                </a:extLst>
              </a:tr>
              <a:tr h="2281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Lei nº 12.414/2011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Informação sensível: aquelas pertinentes à origem social e étnica, à saúde, à informação genética, à orientação sexual e às convicções políticas, religiosas e filosóficas.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Bancos de dados com informações de adimplemento, de pessoas naturais ou de pessoas jurídicas, para formação de histórico de crédito.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4337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552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/>
          <p:cNvGrpSpPr/>
          <p:nvPr/>
        </p:nvGrpSpPr>
        <p:grpSpPr>
          <a:xfrm>
            <a:off x="457341" y="2331502"/>
            <a:ext cx="8354245" cy="2701553"/>
            <a:chOff x="457341" y="2331502"/>
            <a:chExt cx="8354245" cy="2701553"/>
          </a:xfrm>
        </p:grpSpPr>
        <p:sp>
          <p:nvSpPr>
            <p:cNvPr id="3" name="Retângulo de cantos arredondados 30"/>
            <p:cNvSpPr/>
            <p:nvPr/>
          </p:nvSpPr>
          <p:spPr>
            <a:xfrm>
              <a:off x="457341" y="3972605"/>
              <a:ext cx="1727200" cy="647700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dirty="0">
                  <a:latin typeface="Calibri" pitchFamily="34" charset="0"/>
                </a:rPr>
                <a:t>Produção de informação</a:t>
              </a:r>
            </a:p>
          </p:txBody>
        </p:sp>
        <p:cxnSp>
          <p:nvCxnSpPr>
            <p:cNvPr id="4" name="Conector reto 3"/>
            <p:cNvCxnSpPr>
              <a:stCxn id="3" idx="3"/>
            </p:cNvCxnSpPr>
            <p:nvPr/>
          </p:nvCxnSpPr>
          <p:spPr>
            <a:xfrm>
              <a:off x="2184541" y="4296455"/>
              <a:ext cx="5545137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CaixaDeTexto 6"/>
            <p:cNvSpPr txBox="1">
              <a:spLocks noChangeArrowheads="1"/>
            </p:cNvSpPr>
            <p:nvPr/>
          </p:nvSpPr>
          <p:spPr bwMode="auto">
            <a:xfrm>
              <a:off x="1515187" y="2331502"/>
              <a:ext cx="16479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altLang="pt-BR" sz="1400" dirty="0">
                  <a:latin typeface="Calibri" pitchFamily="34" charset="0"/>
                </a:rPr>
                <a:t>Decreto 7.724/2012</a:t>
              </a:r>
            </a:p>
            <a:p>
              <a:pPr eaLnBrk="1" hangingPunct="1"/>
              <a:r>
                <a:rPr lang="pt-BR" altLang="pt-BR" sz="1400" dirty="0">
                  <a:latin typeface="Calibri" pitchFamily="34" charset="0"/>
                </a:rPr>
                <a:t>Temporalidade</a:t>
              </a:r>
            </a:p>
          </p:txBody>
        </p:sp>
        <p:cxnSp>
          <p:nvCxnSpPr>
            <p:cNvPr id="6" name="Conector de seta reta 34"/>
            <p:cNvCxnSpPr>
              <a:stCxn id="5" idx="3"/>
            </p:cNvCxnSpPr>
            <p:nvPr/>
          </p:nvCxnSpPr>
          <p:spPr>
            <a:xfrm>
              <a:off x="3163139" y="2593112"/>
              <a:ext cx="4184523" cy="327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>
              <a:off x="3624403" y="4055155"/>
              <a:ext cx="0" cy="49212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>
              <a:off x="5640528" y="3755117"/>
              <a:ext cx="0" cy="108108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>
              <a:off x="7585216" y="3467780"/>
              <a:ext cx="0" cy="156527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ixaDeTexto 24"/>
            <p:cNvSpPr txBox="1">
              <a:spLocks noChangeArrowheads="1"/>
            </p:cNvSpPr>
            <p:nvPr/>
          </p:nvSpPr>
          <p:spPr bwMode="auto">
            <a:xfrm>
              <a:off x="2439559" y="3987686"/>
              <a:ext cx="105682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sz="1600" dirty="0">
                  <a:latin typeface="Calibri" pitchFamily="34" charset="0"/>
                </a:rPr>
                <a:t>Reservado</a:t>
              </a:r>
              <a:endParaRPr lang="pt-BR" altLang="pt-BR" sz="1600" dirty="0"/>
            </a:p>
          </p:txBody>
        </p:sp>
        <p:sp>
          <p:nvSpPr>
            <p:cNvPr id="11" name="CaixaDeTexto 25"/>
            <p:cNvSpPr txBox="1">
              <a:spLocks noChangeArrowheads="1"/>
            </p:cNvSpPr>
            <p:nvPr/>
          </p:nvSpPr>
          <p:spPr bwMode="auto">
            <a:xfrm>
              <a:off x="4255777" y="3987686"/>
              <a:ext cx="8152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altLang="pt-BR" sz="1600" dirty="0">
                  <a:latin typeface="Calibri" panose="020F0502020204030204" pitchFamily="34" charset="0"/>
                </a:rPr>
                <a:t>Secreto</a:t>
              </a:r>
            </a:p>
          </p:txBody>
        </p:sp>
        <p:sp>
          <p:nvSpPr>
            <p:cNvPr id="12" name="CaixaDeTexto 26"/>
            <p:cNvSpPr txBox="1">
              <a:spLocks noChangeArrowheads="1"/>
            </p:cNvSpPr>
            <p:nvPr/>
          </p:nvSpPr>
          <p:spPr bwMode="auto">
            <a:xfrm>
              <a:off x="6033562" y="3987686"/>
              <a:ext cx="129355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altLang="pt-BR" sz="1600" dirty="0">
                  <a:latin typeface="Calibri" panose="020F0502020204030204" pitchFamily="34" charset="0"/>
                </a:rPr>
                <a:t>Ultrassecreto</a:t>
              </a:r>
            </a:p>
          </p:txBody>
        </p:sp>
        <p:sp>
          <p:nvSpPr>
            <p:cNvPr id="13" name="CaixaDeTexto 35"/>
            <p:cNvSpPr txBox="1">
              <a:spLocks noChangeArrowheads="1"/>
            </p:cNvSpPr>
            <p:nvPr/>
          </p:nvSpPr>
          <p:spPr bwMode="auto">
            <a:xfrm>
              <a:off x="3356116" y="3746126"/>
              <a:ext cx="7216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altLang="pt-BR" sz="1400" dirty="0"/>
                <a:t>5 anos</a:t>
              </a:r>
            </a:p>
          </p:txBody>
        </p:sp>
        <p:sp>
          <p:nvSpPr>
            <p:cNvPr id="14" name="CaixaDeTexto 38"/>
            <p:cNvSpPr txBox="1">
              <a:spLocks noChangeArrowheads="1"/>
            </p:cNvSpPr>
            <p:nvPr/>
          </p:nvSpPr>
          <p:spPr bwMode="auto">
            <a:xfrm>
              <a:off x="7656653" y="3424110"/>
              <a:ext cx="1154933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altLang="pt-BR" sz="900" dirty="0"/>
                <a:t>Prorrogável por igual período pela CMRI</a:t>
              </a:r>
            </a:p>
          </p:txBody>
        </p:sp>
        <p:sp>
          <p:nvSpPr>
            <p:cNvPr id="15" name="CaixaDeTexto 35"/>
            <p:cNvSpPr txBox="1">
              <a:spLocks noChangeArrowheads="1"/>
            </p:cNvSpPr>
            <p:nvPr/>
          </p:nvSpPr>
          <p:spPr bwMode="auto">
            <a:xfrm>
              <a:off x="5279692" y="3468122"/>
              <a:ext cx="8210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altLang="pt-BR" sz="1400" dirty="0"/>
                <a:t>15 anos</a:t>
              </a:r>
            </a:p>
          </p:txBody>
        </p:sp>
        <p:sp>
          <p:nvSpPr>
            <p:cNvPr id="16" name="CaixaDeTexto 35"/>
            <p:cNvSpPr txBox="1">
              <a:spLocks noChangeArrowheads="1"/>
            </p:cNvSpPr>
            <p:nvPr/>
          </p:nvSpPr>
          <p:spPr bwMode="auto">
            <a:xfrm>
              <a:off x="7174686" y="3116332"/>
              <a:ext cx="8210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altLang="pt-BR" sz="1400" dirty="0"/>
                <a:t>25 anos</a:t>
              </a:r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2339163" y="784195"/>
            <a:ext cx="3997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INFORMAÇÃO CLASSIFICADA</a:t>
            </a:r>
          </a:p>
        </p:txBody>
      </p:sp>
    </p:spTree>
    <p:extLst>
      <p:ext uri="{BB962C8B-B14F-4D97-AF65-F5344CB8AC3E}">
        <p14:creationId xmlns:p14="http://schemas.microsoft.com/office/powerpoint/2010/main" val="332674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738962" y="705001"/>
            <a:ext cx="76660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4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defRPr>
            </a:lvl1pPr>
          </a:lstStyle>
          <a:p>
            <a:r>
              <a:rPr lang="pt-BR" b="1" dirty="0">
                <a:solidFill>
                  <a:schemeClr val="tx1"/>
                </a:solidFill>
                <a:latin typeface="+mn-lt"/>
              </a:rPr>
              <a:t>VIGÊNCIA </a:t>
            </a:r>
          </a:p>
          <a:p>
            <a:r>
              <a:rPr lang="pt-BR" b="1" dirty="0">
                <a:solidFill>
                  <a:schemeClr val="tx1"/>
                </a:solidFill>
                <a:latin typeface="+mn-lt"/>
              </a:rPr>
              <a:t>E </a:t>
            </a:r>
          </a:p>
          <a:p>
            <a:r>
              <a:rPr lang="pt-BR" b="1" dirty="0">
                <a:solidFill>
                  <a:schemeClr val="tx1"/>
                </a:solidFill>
                <a:latin typeface="+mn-lt"/>
              </a:rPr>
              <a:t>ABRANGÊNCIA OBJETIVA</a:t>
            </a:r>
            <a:endParaRPr lang="pt-BR" sz="4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710" y="3013325"/>
            <a:ext cx="3976577" cy="368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11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258675"/>
              </p:ext>
            </p:extLst>
          </p:nvPr>
        </p:nvGraphicFramePr>
        <p:xfrm>
          <a:off x="265814" y="1095154"/>
          <a:ext cx="8601740" cy="5401338"/>
        </p:xfrm>
        <a:graphic>
          <a:graphicData uri="http://schemas.openxmlformats.org/drawingml/2006/table">
            <a:tbl>
              <a:tblPr firstRow="1" firstCol="1" bandRow="1"/>
              <a:tblGrid>
                <a:gridCol w="3284143">
                  <a:extLst>
                    <a:ext uri="{9D8B030D-6E8A-4147-A177-3AD203B41FA5}">
                      <a16:colId xmlns:a16="http://schemas.microsoft.com/office/drawing/2014/main" val="1370868347"/>
                    </a:ext>
                  </a:extLst>
                </a:gridCol>
                <a:gridCol w="5317597">
                  <a:extLst>
                    <a:ext uri="{9D8B030D-6E8A-4147-A177-3AD203B41FA5}">
                      <a16:colId xmlns:a16="http://schemas.microsoft.com/office/drawing/2014/main" val="4170502220"/>
                    </a:ext>
                  </a:extLst>
                </a:gridCol>
              </a:tblGrid>
              <a:tr h="679415">
                <a:tc gridSpan="2"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0" dirty="0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 kern="50" dirty="0">
                        <a:effectLst/>
                        <a:latin typeface="Liberation Serif"/>
                        <a:ea typeface="Times New Roman" panose="02020603050405020304" pitchFamily="18" charset="0"/>
                        <a:cs typeface="Lohit Devanagari"/>
                      </a:endParaRPr>
                    </a:p>
                    <a:p>
                      <a:pPr marL="215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0" dirty="0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INFORMAÇÕES PROTEGIDAS POR LEGISLAÇÃO ESPECÍFICA*</a:t>
                      </a:r>
                    </a:p>
                    <a:p>
                      <a:pPr marL="215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kern="0" dirty="0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(*A</a:t>
                      </a:r>
                      <a:r>
                        <a:rPr lang="pt-BR" sz="1400" i="1" kern="0" dirty="0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hipóteses legais de restrição de acesso à informação elencadas neste item não são exaustivas)</a:t>
                      </a:r>
                      <a:r>
                        <a:rPr lang="pt-BR" sz="1400" kern="0" dirty="0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 kern="50" dirty="0">
                        <a:effectLst/>
                        <a:latin typeface="Liberation Serif"/>
                        <a:ea typeface="Times New Roman" panose="02020603050405020304" pitchFamily="18" charset="0"/>
                        <a:cs typeface="Lohit Devanaga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039775"/>
                  </a:ext>
                </a:extLst>
              </a:tr>
              <a:tr h="277747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Sigilos decorrentes de direitos de personalidade</a:t>
                      </a:r>
                      <a:endParaRPr lang="pt-BR" sz="1400" kern="50" dirty="0">
                        <a:effectLst/>
                        <a:latin typeface="Liberation Serif"/>
                        <a:ea typeface="Times New Roman" panose="02020603050405020304" pitchFamily="18" charset="0"/>
                        <a:cs typeface="Lohit Devanaga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911848"/>
                  </a:ext>
                </a:extLst>
              </a:tr>
              <a:tr h="27774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Sigilo Fiscal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Art. 198 do Código Tributário Nacional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718474"/>
                  </a:ext>
                </a:extLst>
              </a:tr>
              <a:tr h="27774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Sigilo Bancário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Art. 1º da Lei Complementar nº 105/2001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01906"/>
                  </a:ext>
                </a:extLst>
              </a:tr>
              <a:tr h="27774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Sigilo Comercial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Art. 155, §2º da Lei nº 6.404/1976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926929"/>
                  </a:ext>
                </a:extLst>
              </a:tr>
              <a:tr h="27774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Sigilo Empresarial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Art. 169 da Lei nº 11.101/2005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198127"/>
                  </a:ext>
                </a:extLst>
              </a:tr>
              <a:tr h="27774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Sigilo Contábil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kern="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Art. 1.190 e 1.191 do Código Civil</a:t>
                      </a:r>
                      <a:endParaRPr lang="pt-BR" sz="1400" kern="50" dirty="0">
                        <a:effectLst/>
                        <a:latin typeface="Liberation Serif"/>
                        <a:ea typeface="Times New Roman" panose="02020603050405020304" pitchFamily="18" charset="0"/>
                        <a:cs typeface="Lohit Devanaga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283528"/>
                  </a:ext>
                </a:extLst>
              </a:tr>
              <a:tr h="27774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Sigilos de Processos e procedimentos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352257"/>
                  </a:ext>
                </a:extLst>
              </a:tr>
              <a:tr h="48366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Restrição discricionária de acesso a documento preparatório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§ 3º, art. 7º da Lei nº 12.527/2011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927426"/>
                  </a:ext>
                </a:extLst>
              </a:tr>
              <a:tr h="44627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Sigilo do Procedimento Administrativo Disciplinar em curso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Art. 150 da Lei nº 8.112/1991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13672"/>
                  </a:ext>
                </a:extLst>
              </a:tr>
              <a:tr h="27774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Sigilo do Inquérito Policial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Art. 20 do Código de Processo Penal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588904"/>
                  </a:ext>
                </a:extLst>
              </a:tr>
              <a:tr h="2451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Segredo de Justiça no Processo Civil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Art. 155 da Lei nº 5.869/1973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552991"/>
                  </a:ext>
                </a:extLst>
              </a:tr>
              <a:tr h="22980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Segredo de Justiça no Processo Penal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6º do art. 201 da Lei nº 3.689/1941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407981"/>
                  </a:ext>
                </a:extLst>
              </a:tr>
              <a:tr h="27774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Informação de natureza patrimonial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264727"/>
                  </a:ext>
                </a:extLst>
              </a:tr>
              <a:tr h="27774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Segredo Industrial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Lei nº 9.279/1991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7578372"/>
                  </a:ext>
                </a:extLst>
              </a:tr>
              <a:tr h="27774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Direito Autoral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Lei nº 9.610/1998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026363"/>
                  </a:ext>
                </a:extLst>
              </a:tr>
              <a:tr h="2618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Propriedade Intelectual - software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Lei nº 9.609/1998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979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887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6325" y="916416"/>
            <a:ext cx="88462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PEDIDO GENÉRICO</a:t>
            </a:r>
          </a:p>
          <a:p>
            <a:pPr algn="just"/>
            <a:r>
              <a:rPr lang="pt-BR" dirty="0"/>
              <a:t>É aquele que não é específico, ou seja, não descreve de forma delimitada (quantidade, período temporal, localização, sujeito, recorte temático, formato, etc.) o objeto do pedido de acesso à informação, o que impossibilita a identificação e a compreensão do objeto da solicitação. É um pedido que se caracteriza pelo seu aspecto generalizante, com ausência de dados importantes para a sua delimitação e atendimento.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6326" y="2670742"/>
            <a:ext cx="8846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PEDIDO DESARRAZOADO</a:t>
            </a:r>
          </a:p>
          <a:p>
            <a:pPr algn="just"/>
            <a:r>
              <a:rPr lang="pt-BR" dirty="0"/>
              <a:t>É aquele que não encontra amparo para a concessão de acesso solicitado nos objetivos da LAI e tampouco nos seus dispositivos legais, nem nas garantias fundamentais previstas na Constituição. É um pedido que se caracteriza pela desconformidade com os interesses públicos, como segurança pública, celeridade e economicidade da administração pública.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6324" y="4148070"/>
            <a:ext cx="8846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PEDIDO DESPROPORCIONAL</a:t>
            </a:r>
          </a:p>
          <a:p>
            <a:pPr algn="just"/>
            <a:r>
              <a:rPr lang="pt-BR" dirty="0"/>
              <a:t>Para saber se o pedido é desproporcional, analisa-se a sua adequação de modo que o atendimento não comprometa significativamente a realização das atividades rotineiras da instituição, acarretando prejuízo injustificado aos direitos de outros solicitantes.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40879" y="5440731"/>
            <a:ext cx="8777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PEDIDOS QUE EXIGEM TRABALHOS ADICIONAIS </a:t>
            </a:r>
            <a:r>
              <a:rPr lang="pt-BR" dirty="0"/>
              <a:t>de análise, interpretação ou consolidação de dados e informações, ou serviço de produção ou tratamento de dados que não seja de competência do órgão ou entidade.</a:t>
            </a:r>
          </a:p>
        </p:txBody>
      </p:sp>
    </p:spTree>
    <p:extLst>
      <p:ext uri="{BB962C8B-B14F-4D97-AF65-F5344CB8AC3E}">
        <p14:creationId xmlns:p14="http://schemas.microsoft.com/office/powerpoint/2010/main" val="4055418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05891" y="1933731"/>
            <a:ext cx="64645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4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defRPr>
            </a:lvl1pPr>
          </a:lstStyle>
          <a:p>
            <a:r>
              <a:rPr lang="pt-BR" sz="6600" b="1" dirty="0">
                <a:solidFill>
                  <a:schemeClr val="tx1"/>
                </a:solidFill>
                <a:latin typeface="+mn-lt"/>
              </a:rPr>
              <a:t>RECURSOS </a:t>
            </a:r>
          </a:p>
          <a:p>
            <a:r>
              <a:rPr lang="pt-BR" sz="6600" b="1" dirty="0">
                <a:solidFill>
                  <a:schemeClr val="tx1"/>
                </a:solidFill>
                <a:latin typeface="+mn-lt"/>
              </a:rPr>
              <a:t>E </a:t>
            </a:r>
          </a:p>
          <a:p>
            <a:r>
              <a:rPr lang="pt-BR" sz="6600" b="1" dirty="0">
                <a:solidFill>
                  <a:schemeClr val="tx1"/>
                </a:solidFill>
                <a:latin typeface="+mn-lt"/>
              </a:rPr>
              <a:t>RECLAMAÇÃO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574" y="2131792"/>
            <a:ext cx="16668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73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399321" y="2294125"/>
            <a:ext cx="8353646" cy="4064000"/>
            <a:chOff x="399321" y="2294125"/>
            <a:chExt cx="8353646" cy="4064000"/>
          </a:xfrm>
        </p:grpSpPr>
        <p:grpSp>
          <p:nvGrpSpPr>
            <p:cNvPr id="2" name="Agrupar 1"/>
            <p:cNvGrpSpPr/>
            <p:nvPr/>
          </p:nvGrpSpPr>
          <p:grpSpPr>
            <a:xfrm>
              <a:off x="399321" y="2294125"/>
              <a:ext cx="8353646" cy="4064000"/>
              <a:chOff x="399321" y="2294125"/>
              <a:chExt cx="8353646" cy="4064000"/>
            </a:xfrm>
          </p:grpSpPr>
          <p:graphicFrame>
            <p:nvGraphicFramePr>
              <p:cNvPr id="4" name="Diagrama 3"/>
              <p:cNvGraphicFramePr/>
              <p:nvPr>
                <p:extLst>
                  <p:ext uri="{D42A27DB-BD31-4B8C-83A1-F6EECF244321}">
                    <p14:modId xmlns:p14="http://schemas.microsoft.com/office/powerpoint/2010/main" val="1279057023"/>
                  </p:ext>
                </p:extLst>
              </p:nvPr>
            </p:nvGraphicFramePr>
            <p:xfrm>
              <a:off x="399321" y="2294125"/>
              <a:ext cx="8353646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5" name="CaixaDeTexto 4"/>
              <p:cNvSpPr txBox="1"/>
              <p:nvPr/>
            </p:nvSpPr>
            <p:spPr>
              <a:xfrm>
                <a:off x="5677786" y="3448493"/>
                <a:ext cx="1371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/>
                  <a:t>RECURSO À CGU</a:t>
                </a:r>
              </a:p>
            </p:txBody>
          </p:sp>
        </p:grpSp>
        <p:sp>
          <p:nvSpPr>
            <p:cNvPr id="6" name="CaixaDeTexto 5"/>
            <p:cNvSpPr txBox="1"/>
            <p:nvPr/>
          </p:nvSpPr>
          <p:spPr>
            <a:xfrm>
              <a:off x="7381366" y="3001926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RECURSO À CMRI</a:t>
              </a:r>
            </a:p>
          </p:txBody>
        </p:sp>
      </p:grpSp>
      <p:sp>
        <p:nvSpPr>
          <p:cNvPr id="7" name="Retângulo 6"/>
          <p:cNvSpPr/>
          <p:nvPr/>
        </p:nvSpPr>
        <p:spPr>
          <a:xfrm>
            <a:off x="399321" y="1370795"/>
            <a:ext cx="83536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Caso o pedido de acesso seja negado, o cidadão pode recorrer no prazo de </a:t>
            </a:r>
            <a:r>
              <a:rPr lang="pt-BR" b="1" i="1" dirty="0"/>
              <a:t>10 dias</a:t>
            </a:r>
            <a:r>
              <a:rPr lang="pt-BR" dirty="0"/>
              <a:t>. </a:t>
            </a:r>
          </a:p>
          <a:p>
            <a:pPr algn="just"/>
            <a:r>
              <a:rPr lang="pt-BR" dirty="0"/>
              <a:t>O recurso é dirigido incialmente à </a:t>
            </a:r>
            <a:r>
              <a:rPr lang="pt-BR" b="1" i="1" dirty="0"/>
              <a:t>autoridade hierarquicamente superior </a:t>
            </a:r>
            <a:r>
              <a:rPr lang="pt-BR" dirty="0"/>
              <a:t>do servidor responsável pela elaboração da resposta inicial e deve ser analisado no prazo de </a:t>
            </a:r>
            <a:r>
              <a:rPr lang="pt-BR" b="1" i="1" dirty="0"/>
              <a:t>5 dias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1885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627221"/>
              </p:ext>
            </p:extLst>
          </p:nvPr>
        </p:nvGraphicFramePr>
        <p:xfrm>
          <a:off x="170119" y="1041988"/>
          <a:ext cx="8718699" cy="4821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637686432"/>
                    </a:ext>
                  </a:extLst>
                </a:gridCol>
                <a:gridCol w="2683615">
                  <a:extLst>
                    <a:ext uri="{9D8B030D-6E8A-4147-A177-3AD203B41FA5}">
                      <a16:colId xmlns:a16="http://schemas.microsoft.com/office/drawing/2014/main" val="3837552729"/>
                    </a:ext>
                  </a:extLst>
                </a:gridCol>
                <a:gridCol w="2284299">
                  <a:extLst>
                    <a:ext uri="{9D8B030D-6E8A-4147-A177-3AD203B41FA5}">
                      <a16:colId xmlns:a16="http://schemas.microsoft.com/office/drawing/2014/main" val="893107538"/>
                    </a:ext>
                  </a:extLst>
                </a:gridCol>
                <a:gridCol w="2490061">
                  <a:extLst>
                    <a:ext uri="{9D8B030D-6E8A-4147-A177-3AD203B41FA5}">
                      <a16:colId xmlns:a16="http://schemas.microsoft.com/office/drawing/2014/main" val="2590508168"/>
                    </a:ext>
                  </a:extLst>
                </a:gridCol>
              </a:tblGrid>
              <a:tr h="812985"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r>
                        <a:rPr lang="pt-BR" sz="3200" dirty="0">
                          <a:effectLst/>
                        </a:rPr>
                        <a:t>RECURSOS</a:t>
                      </a:r>
                      <a:endParaRPr lang="pt-BR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162223"/>
                  </a:ext>
                </a:extLst>
              </a:tr>
              <a:tr h="81298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Instância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Autoridade julgadora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para o</a:t>
                      </a:r>
                      <a:b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cidadão recorrer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para manifestação </a:t>
                      </a:r>
                      <a:b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órgão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531362"/>
                  </a:ext>
                </a:extLst>
              </a:tr>
              <a:tr h="81298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1ª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Autoridade superior àquela que proferiu a decisão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10 dias, contados da resposta do órgão ou entidade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br>
                        <a:rPr lang="pt-BR" sz="1800" dirty="0">
                          <a:effectLst/>
                        </a:rPr>
                      </a:br>
                      <a:r>
                        <a:rPr lang="pt-BR" sz="1800" dirty="0">
                          <a:effectLst/>
                        </a:rPr>
                        <a:t>5 dias, contados do recebimento do recurso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1433045"/>
                  </a:ext>
                </a:extLst>
              </a:tr>
              <a:tr h="39421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2ª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Autoridade máxima do órgão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54985"/>
                  </a:ext>
                </a:extLst>
              </a:tr>
              <a:tr h="39421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3ª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Controladoria-Geral da União (CGU)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04217"/>
                  </a:ext>
                </a:extLst>
              </a:tr>
              <a:tr h="81298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4ª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Comissão Mista de Reavaliação de Informações (CMRI)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Até a 3ª reunião após o recebimento do recurso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6640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857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7873A5-9FCD-4201-A62F-35D6AB541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6"/>
            <a:ext cx="7886700" cy="1009651"/>
          </a:xfrm>
        </p:spPr>
        <p:txBody>
          <a:bodyPr>
            <a:normAutofit/>
          </a:bodyPr>
          <a:lstStyle/>
          <a:p>
            <a:r>
              <a:rPr lang="pt-BR" dirty="0"/>
              <a:t>Curiosidades sobre Prazos</a:t>
            </a:r>
          </a:p>
        </p:txBody>
      </p:sp>
      <p:sp>
        <p:nvSpPr>
          <p:cNvPr id="5" name="Espaço Reservado para Conteúdo 3">
            <a:extLst>
              <a:ext uri="{FF2B5EF4-FFF2-40B4-BE49-F238E27FC236}">
                <a16:creationId xmlns:a16="http://schemas.microsoft.com/office/drawing/2014/main" id="{645CBE8B-FD00-42D7-9FBA-9EF350250A7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49" y="1825625"/>
            <a:ext cx="503555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BR" sz="1900" b="1" dirty="0"/>
              <a:t>Pedidos realizados após as 19h:</a:t>
            </a:r>
            <a:endParaRPr lang="pt-BR" sz="1900" dirty="0"/>
          </a:p>
          <a:p>
            <a:pPr marL="0" indent="0">
              <a:buNone/>
            </a:pPr>
            <a:r>
              <a:rPr lang="pt-BR" sz="1900" dirty="0"/>
              <a:t>Pedidos, recursos e reclamações realizados entre 19h e 23h59 serão considerados como se tivessem sido realizados no dia útil seguinte e a contagem só terá início a partir do primeiro dia útil posterior.</a:t>
            </a:r>
          </a:p>
          <a:p>
            <a:endParaRPr lang="pt-BR" sz="1900" dirty="0"/>
          </a:p>
          <a:p>
            <a:r>
              <a:rPr lang="pt-BR" sz="1900" b="1" dirty="0"/>
              <a:t>Prazo final coincidindo com final de semana ou feriado:</a:t>
            </a:r>
            <a:endParaRPr lang="pt-BR" sz="1900" dirty="0"/>
          </a:p>
          <a:p>
            <a:pPr marL="0" indent="0">
              <a:buNone/>
            </a:pPr>
            <a:r>
              <a:rPr lang="pt-BR" sz="1900" dirty="0"/>
              <a:t>Quando o prazo final para responder a solicitação coincidir com final de semana ou feriado previsto em portaria do Ministério da Economia, ele será postergado para o próximo dia útil.</a:t>
            </a:r>
          </a:p>
          <a:p>
            <a:endParaRPr lang="pt-BR" sz="19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59F3176-468D-42E3-9236-B4B78BF23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105218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8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1386" y="1652649"/>
            <a:ext cx="87612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Caso o órgão </a:t>
            </a:r>
            <a:r>
              <a:rPr lang="pt-BR" b="1" i="1" dirty="0">
                <a:solidFill>
                  <a:srgbClr val="1C5990"/>
                </a:solidFill>
                <a:latin typeface="Calibri" pitchFamily="34" charset="0"/>
                <a:cs typeface="Calibri" pitchFamily="34" charset="0"/>
              </a:rPr>
              <a:t>não responda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ao pedido de informação em </a:t>
            </a:r>
            <a:r>
              <a:rPr lang="pt-BR" b="1" i="1" dirty="0">
                <a:solidFill>
                  <a:srgbClr val="1C5990"/>
                </a:solidFill>
                <a:latin typeface="Calibri" pitchFamily="34" charset="0"/>
                <a:cs typeface="Calibri" pitchFamily="34" charset="0"/>
              </a:rPr>
              <a:t>30 dias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o requerente tem </a:t>
            </a:r>
            <a:r>
              <a:rPr lang="pt-BR" b="1" i="1" dirty="0">
                <a:solidFill>
                  <a:srgbClr val="1C5990"/>
                </a:solidFill>
                <a:latin typeface="Calibri" pitchFamily="34" charset="0"/>
                <a:cs typeface="Calibri" pitchFamily="34" charset="0"/>
              </a:rPr>
              <a:t>10 dias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para fazer uma </a:t>
            </a:r>
            <a:r>
              <a:rPr lang="pt-BR" b="1" i="1" dirty="0">
                <a:solidFill>
                  <a:srgbClr val="1C5990"/>
                </a:solidFill>
                <a:latin typeface="Calibri" pitchFamily="34" charset="0"/>
                <a:cs typeface="Calibri" pitchFamily="34" charset="0"/>
              </a:rPr>
              <a:t>reclamação. </a:t>
            </a:r>
          </a:p>
          <a:p>
            <a:pPr algn="just" fontAlgn="auto">
              <a:spcAft>
                <a:spcPts val="0"/>
              </a:spcAft>
              <a:defRPr/>
            </a:pPr>
            <a:endParaRPr lang="pt-BR" b="1" i="1" dirty="0">
              <a:solidFill>
                <a:srgbClr val="1C5990"/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pt-BR" b="1" i="1" dirty="0">
              <a:solidFill>
                <a:srgbClr val="1C599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 reclamação é encaminhada para a </a:t>
            </a:r>
            <a:r>
              <a:rPr lang="pt-BR" b="1" i="1" dirty="0">
                <a:solidFill>
                  <a:srgbClr val="1C5990"/>
                </a:solidFill>
                <a:latin typeface="Calibri" pitchFamily="34" charset="0"/>
                <a:cs typeface="Calibri" pitchFamily="34" charset="0"/>
              </a:rPr>
              <a:t>autoridade de monitoramento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do órgão omisso. </a:t>
            </a:r>
          </a:p>
          <a:p>
            <a:pPr algn="just" fontAlgn="auto">
              <a:spcAft>
                <a:spcPts val="0"/>
              </a:spcAft>
              <a:defRPr/>
            </a:pPr>
            <a:endParaRPr lang="pt-BR" b="1" i="1" dirty="0">
              <a:solidFill>
                <a:srgbClr val="1C5990"/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pt-BR" b="1" i="1" dirty="0">
              <a:solidFill>
                <a:srgbClr val="1C599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 autoridade tem até </a:t>
            </a:r>
            <a:r>
              <a:rPr lang="pt-BR" b="1" i="1" dirty="0">
                <a:solidFill>
                  <a:srgbClr val="1C5990"/>
                </a:solidFill>
                <a:latin typeface="Calibri" pitchFamily="34" charset="0"/>
                <a:cs typeface="Calibri" pitchFamily="34" charset="0"/>
              </a:rPr>
              <a:t>5 dias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para responder, contados do recebimento da reclamação. </a:t>
            </a:r>
          </a:p>
          <a:p>
            <a:pPr algn="just" fontAlgn="auto">
              <a:spcAft>
                <a:spcPts val="0"/>
              </a:spcAft>
              <a:defRPr/>
            </a:pPr>
            <a:endParaRPr lang="pt-BR" b="1" i="1" dirty="0">
              <a:solidFill>
                <a:srgbClr val="1C5990"/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pt-BR" b="1" i="1" dirty="0">
              <a:solidFill>
                <a:srgbClr val="1C5990"/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Caso o órgão continue sem responder, é possível entrar com </a:t>
            </a:r>
            <a:r>
              <a:rPr lang="pt-BR" b="1" i="1" dirty="0">
                <a:solidFill>
                  <a:srgbClr val="1C5990"/>
                </a:solidFill>
                <a:latin typeface="Calibri" pitchFamily="34" charset="0"/>
                <a:cs typeface="Calibri" pitchFamily="34" charset="0"/>
              </a:rPr>
              <a:t>recurso à CGU,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em até dez dias, contados do término do prazo para manifestação por parte da autoridade de monitoramento.</a:t>
            </a:r>
          </a:p>
          <a:p>
            <a:pPr algn="just" fontAlgn="auto">
              <a:spcAft>
                <a:spcPts val="0"/>
              </a:spcAft>
              <a:defRPr/>
            </a:pP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CGU tem </a:t>
            </a:r>
            <a:r>
              <a:rPr lang="pt-BR" b="1" i="1" dirty="0">
                <a:solidFill>
                  <a:srgbClr val="1C5990"/>
                </a:solidFill>
                <a:latin typeface="Calibri" pitchFamily="34" charset="0"/>
                <a:cs typeface="Calibri" pitchFamily="34" charset="0"/>
              </a:rPr>
              <a:t>5 dias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para se manifestar.</a:t>
            </a:r>
          </a:p>
        </p:txBody>
      </p:sp>
      <p:sp>
        <p:nvSpPr>
          <p:cNvPr id="2" name="Seta para Baixo 1"/>
          <p:cNvSpPr/>
          <p:nvPr/>
        </p:nvSpPr>
        <p:spPr>
          <a:xfrm>
            <a:off x="4093534" y="2106765"/>
            <a:ext cx="669851" cy="542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Baixo 4"/>
          <p:cNvSpPr/>
          <p:nvPr/>
        </p:nvSpPr>
        <p:spPr>
          <a:xfrm>
            <a:off x="4093534" y="3107031"/>
            <a:ext cx="669851" cy="542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>
            <a:off x="4093534" y="3914806"/>
            <a:ext cx="669851" cy="542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>
            <a:off x="4093533" y="5205351"/>
            <a:ext cx="669851" cy="542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D85390A-D543-42BA-B6FC-4429FA13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6"/>
            <a:ext cx="7886700" cy="1009651"/>
          </a:xfrm>
        </p:spPr>
        <p:txBody>
          <a:bodyPr>
            <a:normAutofit/>
          </a:bodyPr>
          <a:lstStyle/>
          <a:p>
            <a:r>
              <a:rPr lang="pt-BR" dirty="0"/>
              <a:t>RECLAMAÇÃO</a:t>
            </a:r>
          </a:p>
        </p:txBody>
      </p:sp>
    </p:spTree>
    <p:extLst>
      <p:ext uri="{BB962C8B-B14F-4D97-AF65-F5344CB8AC3E}">
        <p14:creationId xmlns:p14="http://schemas.microsoft.com/office/powerpoint/2010/main" val="18780829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087410"/>
              </p:ext>
            </p:extLst>
          </p:nvPr>
        </p:nvGraphicFramePr>
        <p:xfrm>
          <a:off x="180754" y="1275905"/>
          <a:ext cx="8665535" cy="4978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366">
                  <a:extLst>
                    <a:ext uri="{9D8B030D-6E8A-4147-A177-3AD203B41FA5}">
                      <a16:colId xmlns:a16="http://schemas.microsoft.com/office/drawing/2014/main" val="1813003039"/>
                    </a:ext>
                  </a:extLst>
                </a:gridCol>
                <a:gridCol w="5179169">
                  <a:extLst>
                    <a:ext uri="{9D8B030D-6E8A-4147-A177-3AD203B41FA5}">
                      <a16:colId xmlns:a16="http://schemas.microsoft.com/office/drawing/2014/main" val="2648298183"/>
                    </a:ext>
                  </a:extLst>
                </a:gridCol>
              </a:tblGrid>
              <a:tr h="3926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TIPO DE DECISÃO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EFEITO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639126"/>
                  </a:ext>
                </a:extLst>
              </a:tr>
              <a:tr h="683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/>
                        <a:t>DEFERIDO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/>
                        <a:t>Determina</a:t>
                      </a:r>
                      <a:r>
                        <a:rPr lang="pt-BR" sz="1800" kern="1200" baseline="0" dirty="0"/>
                        <a:t> que a informação seja fornecida.</a:t>
                      </a:r>
                      <a:endParaRPr lang="pt-B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endParaRPr lang="pt-B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820630"/>
                  </a:ext>
                </a:extLst>
              </a:tr>
              <a:tr h="6830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/>
                        <a:t>PARCIALMENTE DEFERIDO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800" kern="1200" dirty="0"/>
                        <a:t>Determina que apenas parte da informação seja fornecida.</a:t>
                      </a:r>
                      <a:endParaRPr lang="pt-B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548894"/>
                  </a:ext>
                </a:extLst>
              </a:tr>
              <a:tr h="6830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/>
                        <a:t>INDEFERIDO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dirty="0"/>
                        <a:t>A CGU entende que as razões da negativa são adequadas, nos termos legais.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630393"/>
                  </a:ext>
                </a:extLst>
              </a:tr>
              <a:tr h="18538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/>
                        <a:t>NÃO CONHECIMENTO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dirty="0"/>
                        <a:t>O recurso sequer é conhecido por não tratar de pedido de acesso à informação (denúncia, reclamação ou consulta, por exemplo) ou por não atender a alguma exigência básica que possibilite a análise pela CGU, como ter sido apresentado fora do prazo.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523709"/>
                  </a:ext>
                </a:extLst>
              </a:tr>
              <a:tr h="6830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/>
                        <a:t>PERDA DE OBJETO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dirty="0"/>
                        <a:t>São os casos em que a informação é fornecida pelo próprio recorrido antes de a CGU decidir o recurso.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697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3225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0C42C8E-6C28-4795-B40C-440A5BB81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774087"/>
            <a:ext cx="62103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50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25132" y="1903228"/>
            <a:ext cx="5853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PORTARIA Nº 1.254, DE 18 DE MAIO DE 2015</a:t>
            </a:r>
          </a:p>
        </p:txBody>
      </p:sp>
      <p:sp>
        <p:nvSpPr>
          <p:cNvPr id="3" name="Retângulo 2"/>
          <p:cNvSpPr/>
          <p:nvPr/>
        </p:nvSpPr>
        <p:spPr>
          <a:xfrm>
            <a:off x="691116" y="2773740"/>
            <a:ext cx="79212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i="1" dirty="0"/>
              <a:t>“Art. 2º A </a:t>
            </a:r>
            <a:r>
              <a:rPr lang="pt-BR" sz="2400" b="1" i="1" dirty="0">
                <a:solidFill>
                  <a:srgbClr val="0070C0"/>
                </a:solidFill>
              </a:rPr>
              <a:t>utilização do e-SIC é obrigatória </a:t>
            </a:r>
            <a:r>
              <a:rPr lang="pt-BR" sz="2400" i="1" dirty="0"/>
              <a:t>para órgãos da administração direta, autarquias, fundações públicas, empresas públicas, sociedades de economia mista e demais entidades controladas direta ou indiretamente pela União. </a:t>
            </a:r>
          </a:p>
          <a:p>
            <a:pPr algn="just"/>
            <a:endParaRPr lang="pt-BR" sz="2400" i="1" dirty="0"/>
          </a:p>
          <a:p>
            <a:pPr algn="just"/>
            <a:r>
              <a:rPr lang="pt-BR" sz="2400" i="1" dirty="0"/>
              <a:t>Parágrafo único. A obrigatoriedade do e-SIC não exclui a possibilidade de utilização, pelos órgãos e entidades, de outros sistemas para organização dos fluxos internos de tratamento dos pedidos de acesso à informação”.</a:t>
            </a:r>
          </a:p>
        </p:txBody>
      </p:sp>
    </p:spTree>
    <p:extLst>
      <p:ext uri="{BB962C8B-B14F-4D97-AF65-F5344CB8AC3E}">
        <p14:creationId xmlns:p14="http://schemas.microsoft.com/office/powerpoint/2010/main" val="287378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0991" t="14750" r="8047" b="71386"/>
          <a:stretch/>
        </p:blipFill>
        <p:spPr>
          <a:xfrm>
            <a:off x="0" y="2007877"/>
            <a:ext cx="9135709" cy="448499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C402A5-9F10-4622-92E0-14DDEC607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504" y="68231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ABRANGÊCIA SUBJETIVA</a:t>
            </a:r>
          </a:p>
        </p:txBody>
      </p:sp>
    </p:spTree>
    <p:extLst>
      <p:ext uri="{BB962C8B-B14F-4D97-AF65-F5344CB8AC3E}">
        <p14:creationId xmlns:p14="http://schemas.microsoft.com/office/powerpoint/2010/main" val="3197323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2822124" y="413384"/>
            <a:ext cx="40570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itchFamily="34" charset="0"/>
              </a:rPr>
              <a:t>INFORMAÇÕES</a:t>
            </a:r>
            <a:r>
              <a:rPr lang="pt-BR" altLang="pt-BR" sz="2400" b="1" dirty="0">
                <a:latin typeface="Calibri" pitchFamily="34" charset="0"/>
              </a:rPr>
              <a:t> </a:t>
            </a:r>
            <a:r>
              <a:rPr lang="pt-BR" altLang="pt-BR" sz="3200" b="1" dirty="0">
                <a:latin typeface="Calibri" pitchFamily="34" charset="0"/>
              </a:rPr>
              <a:t>GERAIS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2772" y="1277660"/>
            <a:ext cx="839972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O e-SIC permite que qualquer pessoa, física ou jurídica, encaminhe pedidos de acesso à informação, acompanhe o prazo e receba a resposta da solicitação realizada para órgãos e entidades do Executivo Federal. </a:t>
            </a:r>
          </a:p>
          <a:p>
            <a:pPr algn="just"/>
            <a:r>
              <a:rPr lang="pt-BR" sz="2000" dirty="0"/>
              <a:t>Por meio dele, é possível ainda entrar com recursos e apresentar reclamações sem burocracia.</a:t>
            </a:r>
          </a:p>
          <a:p>
            <a:endParaRPr lang="pt-BR" sz="2000" dirty="0"/>
          </a:p>
          <a:p>
            <a:r>
              <a:rPr lang="pt-BR" sz="2000" dirty="0"/>
              <a:t>Estão cadastrados no e-SIC: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303</a:t>
            </a:r>
            <a:r>
              <a:rPr lang="pt-BR" sz="2000" dirty="0"/>
              <a:t> órgãos e entidades do Poder Executivo Federal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1.334</a:t>
            </a:r>
            <a:r>
              <a:rPr lang="pt-BR" sz="2000" dirty="0"/>
              <a:t> servidores estão com cadastro 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1.072.999</a:t>
            </a:r>
            <a:r>
              <a:rPr lang="pt-BR" sz="2000" dirty="0"/>
              <a:t> cadastros de solicitantes.</a:t>
            </a:r>
          </a:p>
          <a:p>
            <a:endParaRPr lang="pt-BR" sz="2000" dirty="0"/>
          </a:p>
          <a:p>
            <a:r>
              <a:rPr lang="pt-BR" sz="2000" dirty="0"/>
              <a:t>Foi implantado em 16/05/2012</a:t>
            </a:r>
          </a:p>
          <a:p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Você sabia que a CGU cede o código fonte do e-SIC aos órgãos e entidades que aderem ao Programa Brasil Transparente? </a:t>
            </a:r>
            <a:endParaRPr lang="pt-BR" sz="2000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cs typeface="Myriad Arabic" pitchFamily="50" charset="-78"/>
              </a:rPr>
              <a:t>Você sabia que a CGU está desenvolvendo o e-SIC Nacional para disponibilizar, de forma mais simples, o sistema aos entes subnacionais</a:t>
            </a:r>
            <a:endParaRPr lang="pt-BR" sz="2400" dirty="0">
              <a:cs typeface="Myriad Arabic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69953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3041805" y="457224"/>
            <a:ext cx="30603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itchFamily="34" charset="0"/>
              </a:rPr>
              <a:t>ACESSO AO E-SIC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57274" y="1924493"/>
            <a:ext cx="764857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1AD192F-386E-4590-80E2-4C92F141B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66" y="1280673"/>
            <a:ext cx="7449590" cy="5534797"/>
          </a:xfrm>
          <a:prstGeom prst="rect">
            <a:avLst/>
          </a:prstGeom>
        </p:spPr>
      </p:pic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E90F5F05-B056-4ACB-B4C0-F533841C2BEC}"/>
              </a:ext>
            </a:extLst>
          </p:cNvPr>
          <p:cNvCxnSpPr>
            <a:cxnSpLocks/>
          </p:cNvCxnSpPr>
          <p:nvPr/>
        </p:nvCxnSpPr>
        <p:spPr>
          <a:xfrm flipV="1">
            <a:off x="6717172" y="2721809"/>
            <a:ext cx="742958" cy="4993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id="{7FBBCD9C-59FA-41FB-BDBE-237EEA3828DF}"/>
              </a:ext>
            </a:extLst>
          </p:cNvPr>
          <p:cNvSpPr/>
          <p:nvPr/>
        </p:nvSpPr>
        <p:spPr>
          <a:xfrm>
            <a:off x="6000200" y="3104706"/>
            <a:ext cx="685800" cy="435935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3EC7EAF-3C95-42FE-96C2-C6348957BBDE}"/>
              </a:ext>
            </a:extLst>
          </p:cNvPr>
          <p:cNvSpPr txBox="1"/>
          <p:nvPr/>
        </p:nvSpPr>
        <p:spPr>
          <a:xfrm>
            <a:off x="7491302" y="2060798"/>
            <a:ext cx="168459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 usuário do servidor é sempre o seu </a:t>
            </a:r>
            <a:r>
              <a:rPr lang="pt-BR" b="1" dirty="0"/>
              <a:t>CPF</a:t>
            </a:r>
          </a:p>
        </p:txBody>
      </p:sp>
    </p:spTree>
    <p:extLst>
      <p:ext uri="{BB962C8B-B14F-4D97-AF65-F5344CB8AC3E}">
        <p14:creationId xmlns:p14="http://schemas.microsoft.com/office/powerpoint/2010/main" val="9853634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3171878" y="519710"/>
            <a:ext cx="29065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itchFamily="34" charset="0"/>
              </a:rPr>
              <a:t>PERFIS NO E-SIC</a:t>
            </a:r>
          </a:p>
        </p:txBody>
      </p:sp>
      <p:sp>
        <p:nvSpPr>
          <p:cNvPr id="2" name="Retângulo 1"/>
          <p:cNvSpPr/>
          <p:nvPr/>
        </p:nvSpPr>
        <p:spPr>
          <a:xfrm>
            <a:off x="366823" y="1720840"/>
            <a:ext cx="84103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Gestor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/>
              <a:t>SIC</a:t>
            </a:r>
            <a:r>
              <a:rPr lang="pt-BR" dirty="0"/>
              <a:t>: pode realizar ações para o seu órgão ou entidades a ele vinculadas. É responsável pela atualização dos dados dos </a:t>
            </a:r>
            <a:r>
              <a:rPr lang="pt-BR" dirty="0" err="1"/>
              <a:t>SICs</a:t>
            </a:r>
            <a:r>
              <a:rPr lang="pt-BR" dirty="0"/>
              <a:t>. Pode consultar os pedidos, encaminhá-los, prorrogá-los, exportá-los para diferentes formatos e respondê-los. Cadastram usuários no sistema com perfis Gestor SIC, Respondente, Observador SIC ou Solicitante. Poderá existir mais de um servidor com esse perfil em um SIC.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Respondente</a:t>
            </a:r>
            <a:r>
              <a:rPr lang="pt-BR" dirty="0"/>
              <a:t>: gerencia pedidos no sistema. Pode consultar os pedidos, encaminhá-los, prorrogá-los, exportá-los para diferentes formatos e respondê-los. Pode cadastrar solicitantes.</a:t>
            </a:r>
          </a:p>
          <a:p>
            <a:pPr lvl="0" algn="just"/>
            <a:endParaRPr lang="pt-BR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Observador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/>
              <a:t>SIC</a:t>
            </a:r>
            <a:r>
              <a:rPr lang="pt-BR" dirty="0"/>
              <a:t>: perfil que apenas possibilita visualizar dados, mas não permite que nenhuma ação seja realizada no sistema.</a:t>
            </a:r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73622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76299" y="1924493"/>
            <a:ext cx="7937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EC75D5F-23A2-488E-ACB2-7F4188F04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78" y="519710"/>
            <a:ext cx="29065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itchFamily="34" charset="0"/>
              </a:rPr>
              <a:t>PERFIS NO E-SIC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3E41636-7E3C-4F67-A360-44965BE40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9802"/>
            <a:ext cx="9144000" cy="357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528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8834CB1-91B1-4A7F-9D4A-A0A547FEA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458" y="405763"/>
            <a:ext cx="44062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itchFamily="34" charset="0"/>
              </a:rPr>
              <a:t>PÁGINA INICIAL DO E-SIC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8ECAAE9-55F0-4918-A3B0-8262B5324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3" y="1037413"/>
            <a:ext cx="8869013" cy="58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616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2006262" y="447767"/>
            <a:ext cx="62094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itchFamily="34" charset="0"/>
              </a:rPr>
              <a:t>GERENCIAR CADASTRO DO ÓRGÃO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5858540" y="1647532"/>
            <a:ext cx="3179134" cy="3970318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r>
              <a:rPr lang="pt-BR" dirty="0"/>
              <a:t>Alterações no cadastro do órgão   (e-mails institucionais, Autoridade de Monitoramento).</a:t>
            </a:r>
          </a:p>
          <a:p>
            <a:pPr lvl="0"/>
            <a:endParaRPr lang="pt-BR" dirty="0"/>
          </a:p>
          <a:p>
            <a:pPr lvl="0"/>
            <a:endParaRPr lang="pt-BR" dirty="0"/>
          </a:p>
          <a:p>
            <a:pPr lvl="0"/>
            <a:r>
              <a:rPr lang="pt-BR" dirty="0"/>
              <a:t>Cadastro da Portaria de Nomeação da Autoridade de Monitoramento.</a:t>
            </a:r>
          </a:p>
          <a:p>
            <a:pPr lvl="0"/>
            <a:endParaRPr lang="pt-BR" dirty="0"/>
          </a:p>
          <a:p>
            <a:pPr lvl="0"/>
            <a:endParaRPr lang="pt-BR" dirty="0"/>
          </a:p>
          <a:p>
            <a:r>
              <a:rPr lang="pt-BR" dirty="0">
                <a:cs typeface="Myriad Arabic" pitchFamily="50" charset="-78"/>
              </a:rPr>
              <a:t>Quem pode editar?</a:t>
            </a:r>
          </a:p>
          <a:p>
            <a:endParaRPr lang="pt-BR" dirty="0">
              <a:cs typeface="Myriad Arabic" pitchFamily="50" charset="-78"/>
            </a:endParaRPr>
          </a:p>
          <a:p>
            <a:r>
              <a:rPr lang="pt-BR" dirty="0">
                <a:cs typeface="Myriad Arabic" pitchFamily="50" charset="-78"/>
              </a:rPr>
              <a:t>E se o órgão não tiver servidor com o perfil “Gestor SIC”?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E39C4D7-29B5-4151-BA46-6E081CDA4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10664"/>
            <a:ext cx="5443870" cy="5547336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8D58A9DC-F215-4119-B549-16F0576B8BA0}"/>
              </a:ext>
            </a:extLst>
          </p:cNvPr>
          <p:cNvCxnSpPr>
            <a:cxnSpLocks/>
          </p:cNvCxnSpPr>
          <p:nvPr/>
        </p:nvCxnSpPr>
        <p:spPr>
          <a:xfrm flipV="1">
            <a:off x="3965944" y="3285461"/>
            <a:ext cx="1733107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F731F01A-EBC3-4C3F-AF74-BDAD80D0A3D3}"/>
              </a:ext>
            </a:extLst>
          </p:cNvPr>
          <p:cNvCxnSpPr>
            <a:cxnSpLocks/>
          </p:cNvCxnSpPr>
          <p:nvPr/>
        </p:nvCxnSpPr>
        <p:spPr>
          <a:xfrm flipV="1">
            <a:off x="3381153" y="2126512"/>
            <a:ext cx="2317898" cy="3508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3F5A685D-C1EA-4D00-AAEE-0DE9CAEF92DE}"/>
              </a:ext>
            </a:extLst>
          </p:cNvPr>
          <p:cNvSpPr/>
          <p:nvPr/>
        </p:nvSpPr>
        <p:spPr>
          <a:xfrm>
            <a:off x="5858540" y="4338084"/>
            <a:ext cx="3040911" cy="1360967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7291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875759" y="496232"/>
            <a:ext cx="63832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itchFamily="34" charset="0"/>
              </a:rPr>
              <a:t>GERENCIAR SERVIDORES DO ÓRGÃO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94DE623-75B4-4429-8195-321227614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2" y="1081007"/>
            <a:ext cx="8610295" cy="5776993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846D76F6-27F3-42D7-8CC3-6642D53E3327}"/>
              </a:ext>
            </a:extLst>
          </p:cNvPr>
          <p:cNvSpPr/>
          <p:nvPr/>
        </p:nvSpPr>
        <p:spPr>
          <a:xfrm>
            <a:off x="6549656" y="4083122"/>
            <a:ext cx="242243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dirty="0">
                <a:cs typeface="Myriad Arabic" pitchFamily="50" charset="-78"/>
              </a:rPr>
              <a:t>Apenas “Gestor SIC”:</a:t>
            </a:r>
          </a:p>
          <a:p>
            <a:pPr marL="285750" indent="-285750">
              <a:buFontTx/>
              <a:buChar char="-"/>
            </a:pPr>
            <a:r>
              <a:rPr lang="pt-BR" dirty="0">
                <a:cs typeface="Myriad Arabic" pitchFamily="50" charset="-78"/>
              </a:rPr>
              <a:t>Inativar servidor</a:t>
            </a:r>
          </a:p>
          <a:p>
            <a:pPr marL="285750" indent="-285750">
              <a:buFontTx/>
              <a:buChar char="-"/>
            </a:pPr>
            <a:r>
              <a:rPr lang="pt-BR" dirty="0">
                <a:cs typeface="Myriad Arabic" pitchFamily="50" charset="-78"/>
              </a:rPr>
              <a:t>Cadastrar servidor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9E296B0-3BA2-4BDF-82BE-D55112611278}"/>
              </a:ext>
            </a:extLst>
          </p:cNvPr>
          <p:cNvSpPr/>
          <p:nvPr/>
        </p:nvSpPr>
        <p:spPr>
          <a:xfrm>
            <a:off x="6454709" y="3969503"/>
            <a:ext cx="2422438" cy="1155389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6181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DA7CFAE-7D5F-464F-A033-A243C8875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25902"/>
            <a:ext cx="5316278" cy="613209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8BE3E4A-319F-4E36-8121-92FBD5B7473A}"/>
              </a:ext>
            </a:extLst>
          </p:cNvPr>
          <p:cNvSpPr/>
          <p:nvPr/>
        </p:nvSpPr>
        <p:spPr>
          <a:xfrm>
            <a:off x="0" y="158220"/>
            <a:ext cx="2519916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6F513DD-E39C-4479-BC2D-EB4B2A697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707" y="158220"/>
            <a:ext cx="78545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itchFamily="34" charset="0"/>
              </a:rPr>
              <a:t>CONSULTAR E RESPONDER PEDIDOS NO E-SIC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30F2CAF-0DDA-42B3-8F15-17BEEFBF8EEE}"/>
              </a:ext>
            </a:extLst>
          </p:cNvPr>
          <p:cNvSpPr txBox="1"/>
          <p:nvPr/>
        </p:nvSpPr>
        <p:spPr>
          <a:xfrm>
            <a:off x="5720317" y="1414130"/>
            <a:ext cx="3285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Preservação de Identidade</a:t>
            </a:r>
          </a:p>
          <a:p>
            <a:pPr algn="just"/>
            <a:r>
              <a:rPr lang="pt-BR" dirty="0"/>
              <a:t>Cada cadastro possui um número</a:t>
            </a:r>
          </a:p>
          <a:p>
            <a:pPr algn="just"/>
            <a:r>
              <a:rPr lang="pt-BR" dirty="0"/>
              <a:t>(permite identificar pedido duplicado)   </a:t>
            </a:r>
          </a:p>
          <a:p>
            <a:pPr algn="just"/>
            <a:endParaRPr lang="pt-BR" dirty="0"/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308E62A1-16EA-4069-85D2-B880EAC38955}"/>
              </a:ext>
            </a:extLst>
          </p:cNvPr>
          <p:cNvCxnSpPr>
            <a:cxnSpLocks/>
          </p:cNvCxnSpPr>
          <p:nvPr/>
        </p:nvCxnSpPr>
        <p:spPr>
          <a:xfrm flipV="1">
            <a:off x="4114800" y="1903228"/>
            <a:ext cx="1446028" cy="1488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74463D90-594F-4347-8F18-8EA22B2E2428}"/>
              </a:ext>
            </a:extLst>
          </p:cNvPr>
          <p:cNvCxnSpPr>
            <a:cxnSpLocks/>
          </p:cNvCxnSpPr>
          <p:nvPr/>
        </p:nvCxnSpPr>
        <p:spPr>
          <a:xfrm flipV="1">
            <a:off x="5142615" y="5496986"/>
            <a:ext cx="758455" cy="2126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C4EDC93-F4D9-43C6-85FF-FA99E19C3F35}"/>
              </a:ext>
            </a:extLst>
          </p:cNvPr>
          <p:cNvSpPr txBox="1"/>
          <p:nvPr/>
        </p:nvSpPr>
        <p:spPr>
          <a:xfrm>
            <a:off x="6103088" y="5188688"/>
            <a:ext cx="2615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Responder</a:t>
            </a:r>
          </a:p>
          <a:p>
            <a:pPr algn="just"/>
            <a:r>
              <a:rPr lang="pt-BR" dirty="0"/>
              <a:t>Reencaminhar     Prorrogar: citar previsão legal e justificativa caso a caso.</a:t>
            </a:r>
          </a:p>
          <a:p>
            <a:endParaRPr lang="pt-BR" dirty="0"/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F9A0C52F-31DB-44E1-AA99-EBD896FB0082}"/>
              </a:ext>
            </a:extLst>
          </p:cNvPr>
          <p:cNvCxnSpPr>
            <a:cxnSpLocks/>
          </p:cNvCxnSpPr>
          <p:nvPr/>
        </p:nvCxnSpPr>
        <p:spPr>
          <a:xfrm flipV="1">
            <a:off x="3870252" y="3429000"/>
            <a:ext cx="2030818" cy="318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CDDED56-B517-4E1A-B4CD-F58A129AD2BD}"/>
              </a:ext>
            </a:extLst>
          </p:cNvPr>
          <p:cNvSpPr txBox="1"/>
          <p:nvPr/>
        </p:nvSpPr>
        <p:spPr>
          <a:xfrm>
            <a:off x="6028660" y="3244334"/>
            <a:ext cx="2270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Prazo de Atendimento</a:t>
            </a:r>
          </a:p>
        </p:txBody>
      </p:sp>
    </p:spTree>
    <p:extLst>
      <p:ext uri="{BB962C8B-B14F-4D97-AF65-F5344CB8AC3E}">
        <p14:creationId xmlns:p14="http://schemas.microsoft.com/office/powerpoint/2010/main" val="30351574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40F9FB7-9099-4609-B05B-6E23BE791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326" y="655720"/>
            <a:ext cx="60493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itchFamily="34" charset="0"/>
              </a:rPr>
              <a:t>RESPOSTA A PEDIDOS E RECURSOS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913F13E-4236-43CE-8575-66F86E244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069"/>
            <a:ext cx="5356519" cy="559893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15B8E40-D8B3-4AFA-A10D-FA1DF5260833}"/>
              </a:ext>
            </a:extLst>
          </p:cNvPr>
          <p:cNvSpPr txBox="1"/>
          <p:nvPr/>
        </p:nvSpPr>
        <p:spPr>
          <a:xfrm>
            <a:off x="5672181" y="1467293"/>
            <a:ext cx="33442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Tipo de Resposta </a:t>
            </a:r>
          </a:p>
          <a:p>
            <a:r>
              <a:rPr lang="pt-BR" dirty="0"/>
              <a:t>Classificação do Tipo de Resposta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Responsável pela Resposta: </a:t>
            </a:r>
          </a:p>
          <a:p>
            <a:r>
              <a:rPr lang="pt-BR" b="1" dirty="0"/>
              <a:t>área técnica produtora</a:t>
            </a:r>
            <a:r>
              <a:rPr lang="pt-BR" dirty="0"/>
              <a:t> da resposta - </a:t>
            </a:r>
            <a:r>
              <a:rPr lang="pt-BR" b="1" dirty="0"/>
              <a:t>não</a:t>
            </a:r>
            <a:r>
              <a:rPr lang="pt-BR" dirty="0"/>
              <a:t> colocar a área que a inseriu no sistema.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Restrição de Conteúdo: se tiver informações pessoais ou protegidas por outras hipóteses de sigilo.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9CF0373B-7B9C-4D42-B5BB-97C2B1F059AD}"/>
              </a:ext>
            </a:extLst>
          </p:cNvPr>
          <p:cNvCxnSpPr>
            <a:cxnSpLocks/>
          </p:cNvCxnSpPr>
          <p:nvPr/>
        </p:nvCxnSpPr>
        <p:spPr>
          <a:xfrm flipV="1">
            <a:off x="4598064" y="3742660"/>
            <a:ext cx="909601" cy="1488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1AA045DD-B564-442E-B4A6-70B5FD18DC57}"/>
              </a:ext>
            </a:extLst>
          </p:cNvPr>
          <p:cNvSpPr/>
          <p:nvPr/>
        </p:nvSpPr>
        <p:spPr>
          <a:xfrm>
            <a:off x="5672181" y="3349256"/>
            <a:ext cx="3344228" cy="1318437"/>
          </a:xfrm>
          <a:prstGeom prst="round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F034F739-4946-4697-8034-F064CE4FCF0A}"/>
              </a:ext>
            </a:extLst>
          </p:cNvPr>
          <p:cNvSpPr/>
          <p:nvPr/>
        </p:nvSpPr>
        <p:spPr>
          <a:xfrm>
            <a:off x="5672181" y="5493582"/>
            <a:ext cx="3344228" cy="1318437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418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EB4C8B0-B1BA-4CE3-B58D-CCB575D0F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578" y="670958"/>
            <a:ext cx="34048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itchFamily="34" charset="0"/>
              </a:rPr>
              <a:t>Tipos de Respostas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E8EB145-7C27-4CAE-9298-F46C81D10266}"/>
              </a:ext>
            </a:extLst>
          </p:cNvPr>
          <p:cNvSpPr txBox="1"/>
          <p:nvPr/>
        </p:nvSpPr>
        <p:spPr>
          <a:xfrm>
            <a:off x="233916" y="1446028"/>
            <a:ext cx="8718698" cy="507831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pt-BR" b="1" u="sng" dirty="0">
                <a:solidFill>
                  <a:srgbClr val="FF0000"/>
                </a:solidFill>
              </a:rPr>
              <a:t>Acesso Concedido</a:t>
            </a:r>
            <a:r>
              <a:rPr lang="pt-BR" b="1" u="sng" dirty="0"/>
              <a:t>:</a:t>
            </a:r>
            <a:r>
              <a:rPr lang="pt-BR" b="1" dirty="0"/>
              <a:t> </a:t>
            </a:r>
            <a:r>
              <a:rPr lang="pt-BR" dirty="0"/>
              <a:t>Todas as informações solicitadas foram franqueadas.</a:t>
            </a:r>
          </a:p>
          <a:p>
            <a:r>
              <a:rPr lang="pt-BR" sz="1200" dirty="0"/>
              <a:t>Subclassificações: </a:t>
            </a:r>
          </a:p>
          <a:p>
            <a:pPr marL="342900" indent="-342900">
              <a:buAutoNum type="alphaLcParenR"/>
            </a:pPr>
            <a:r>
              <a:rPr lang="pt-BR" sz="1200" dirty="0"/>
              <a:t>Comunicada necessidade de pagamento de custos de postagem e/ou reprodução</a:t>
            </a:r>
          </a:p>
          <a:p>
            <a:pPr marL="342900" indent="-342900">
              <a:buAutoNum type="alphaLcParenR"/>
            </a:pPr>
            <a:r>
              <a:rPr lang="pt-BR" sz="1200" dirty="0"/>
              <a:t>Concedido acesso a sistema corporativo para consulta da informação</a:t>
            </a:r>
          </a:p>
          <a:p>
            <a:pPr marL="342900" indent="-342900">
              <a:buAutoNum type="alphaLcParenR"/>
            </a:pPr>
            <a:r>
              <a:rPr lang="pt-BR" sz="1200" dirty="0"/>
              <a:t>Data, hora e local para consulta agendados</a:t>
            </a:r>
          </a:p>
          <a:p>
            <a:pPr marL="342900" indent="-342900">
              <a:buAutoNum type="alphaLcParenR"/>
            </a:pPr>
            <a:r>
              <a:rPr lang="pt-BR" sz="1200" dirty="0"/>
              <a:t>Informações enviadas pelo correio</a:t>
            </a:r>
          </a:p>
          <a:p>
            <a:pPr marL="342900" indent="-342900">
              <a:buAutoNum type="alphaLcParenR"/>
            </a:pPr>
            <a:r>
              <a:rPr lang="pt-BR" sz="1200" dirty="0"/>
              <a:t>Informações enviadas por e-mail (apenas casos em que o tamanho do documento não é aceito pelo e-SIC. A resposta também precisa observar os prazos legais) </a:t>
            </a:r>
          </a:p>
          <a:p>
            <a:pPr marL="342900" indent="-342900">
              <a:buAutoNum type="alphaLcParenR"/>
            </a:pPr>
            <a:r>
              <a:rPr lang="pt-BR" sz="1200" dirty="0"/>
              <a:t>Orientação sobre como encontrar a informação solicitada na internet ou em publicações existentes</a:t>
            </a:r>
          </a:p>
          <a:p>
            <a:pPr marL="342900" indent="-342900">
              <a:buAutoNum type="alphaLcParenR"/>
            </a:pPr>
            <a:r>
              <a:rPr lang="pt-BR" sz="1200" dirty="0"/>
              <a:t>Resposta solicitada inserida no e-SIC</a:t>
            </a:r>
          </a:p>
          <a:p>
            <a:endParaRPr lang="pt-BR" dirty="0"/>
          </a:p>
          <a:p>
            <a:r>
              <a:rPr lang="pt-BR" b="1" u="sng" dirty="0">
                <a:solidFill>
                  <a:srgbClr val="FF0000"/>
                </a:solidFill>
              </a:rPr>
              <a:t>Acesso Negado</a:t>
            </a:r>
            <a:r>
              <a:rPr lang="pt-BR" dirty="0"/>
              <a:t>: o órgão nega o acesso à informação devido a motivos previstos em lei. </a:t>
            </a:r>
          </a:p>
          <a:p>
            <a:r>
              <a:rPr lang="pt-BR" sz="1200" dirty="0"/>
              <a:t>Subclassificações:</a:t>
            </a:r>
          </a:p>
          <a:p>
            <a:r>
              <a:rPr lang="pt-BR" sz="1200" dirty="0"/>
              <a:t>a) Dados pessoais</a:t>
            </a:r>
          </a:p>
          <a:p>
            <a:r>
              <a:rPr lang="pt-BR" sz="1200" dirty="0"/>
              <a:t>b)  Informação sigilosa classificada conforme a Lei nº 12.527/2011 (Nesse caso, o órgão deve sempre enviar ao cidadão as seguintes informações: a) Fundamento legal da classificação; b) Autoridade que classificou a informação; c) Código de indexação do documento classificado; d) Informações sobre a possibilidade de fazer um pedido de desclassificação, indicando onde estão disponíveis os formulários para isso e que procedimentos o cidadão deve realizar) </a:t>
            </a:r>
          </a:p>
          <a:p>
            <a:r>
              <a:rPr lang="pt-BR" sz="1200" dirty="0"/>
              <a:t>c) Informação sigilosa de acordo com legislação específica</a:t>
            </a:r>
          </a:p>
          <a:p>
            <a:r>
              <a:rPr lang="pt-BR" sz="1200" dirty="0"/>
              <a:t>d) Pedido desproporcional ou desarrazoado</a:t>
            </a:r>
          </a:p>
          <a:p>
            <a:r>
              <a:rPr lang="pt-BR" sz="1200" dirty="0"/>
              <a:t>e) Pedido exige tratamento adicional de dados</a:t>
            </a:r>
          </a:p>
          <a:p>
            <a:r>
              <a:rPr lang="pt-BR" sz="1200" dirty="0"/>
              <a:t>f) Pedido genérico</a:t>
            </a:r>
          </a:p>
          <a:p>
            <a:r>
              <a:rPr lang="pt-BR" sz="1200" dirty="0"/>
              <a:t>g) Pedido incompreensível</a:t>
            </a:r>
          </a:p>
          <a:p>
            <a:r>
              <a:rPr lang="pt-BR" sz="1200" dirty="0"/>
              <a:t>h) Processo decisório em curso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1829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6943" y="1634399"/>
            <a:ext cx="80701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 A ADMINISTRAÇÃO PÚBLICA</a:t>
            </a:r>
            <a:r>
              <a:rPr lang="pt-BR" sz="2400" dirty="0"/>
              <a:t> </a:t>
            </a:r>
          </a:p>
          <a:p>
            <a:r>
              <a:rPr lang="pt-BR" dirty="0"/>
              <a:t>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Direta;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Indireta;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Demais entidades controladas direta ou indiretamente pela União, Estados, Distrito Federal e/ou Municípios.</a:t>
            </a:r>
          </a:p>
          <a:p>
            <a:endParaRPr lang="pt-BR" dirty="0"/>
          </a:p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ENTIDADES PRIVADAS SEM FINS LUCRATIVOS </a:t>
            </a:r>
          </a:p>
          <a:p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Aquelas que receberam recurso públicos para realização de ações de interesse público, diretamente do orçamento ou mediante subvenção social, contrato de gestão, termo de parceria, convênio, acordo, ajuste.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Publicidade (Art. 2º LAI e Art. 63 Decreto 7.724/2012).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Responsável por responder aos pedidos de informação.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4558E95-3427-4568-A8DA-6A0AF4708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272" y="699286"/>
            <a:ext cx="7886700" cy="838295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ABRANGÊCIA SUBJETIVA</a:t>
            </a:r>
          </a:p>
        </p:txBody>
      </p:sp>
    </p:spTree>
    <p:extLst>
      <p:ext uri="{BB962C8B-B14F-4D97-AF65-F5344CB8AC3E}">
        <p14:creationId xmlns:p14="http://schemas.microsoft.com/office/powerpoint/2010/main" val="13729352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DBF3A2E-5FE0-4EF9-955D-F2B48B12D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578" y="670958"/>
            <a:ext cx="34048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itchFamily="34" charset="0"/>
              </a:rPr>
              <a:t>Tipos de Respostas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FE97469-CA0E-47E4-A839-613A3C7D386C}"/>
              </a:ext>
            </a:extLst>
          </p:cNvPr>
          <p:cNvSpPr txBox="1"/>
          <p:nvPr/>
        </p:nvSpPr>
        <p:spPr>
          <a:xfrm>
            <a:off x="233916" y="1446028"/>
            <a:ext cx="8718698" cy="535531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pt-BR" b="1" u="sng" dirty="0">
                <a:solidFill>
                  <a:srgbClr val="FF0000"/>
                </a:solidFill>
              </a:rPr>
              <a:t>Acesso Parcialmente Concedido</a:t>
            </a:r>
            <a:r>
              <a:rPr lang="pt-BR" dirty="0"/>
              <a:t>: apenas parte da informação solicitada foi disponibilizada. Não é considerado “Acesso parcialmente concedido” quando o solicitante pede determinada informação e o órgão concede outra.</a:t>
            </a:r>
            <a:endParaRPr lang="pt-BR" sz="1200" dirty="0"/>
          </a:p>
          <a:p>
            <a:pPr algn="just"/>
            <a:endParaRPr lang="pt-BR" dirty="0"/>
          </a:p>
          <a:p>
            <a:pPr algn="just"/>
            <a:r>
              <a:rPr lang="pt-BR" b="1" u="sng" dirty="0">
                <a:solidFill>
                  <a:srgbClr val="FF0000"/>
                </a:solidFill>
              </a:rPr>
              <a:t>Não se trata de solicitação de informação</a:t>
            </a:r>
            <a:r>
              <a:rPr lang="pt-BR" dirty="0"/>
              <a:t>: o órgão entende que não se trata de um pedido de informação, mas de outro tipo de demanda, como, por exemplo, denúncia, sugestão.</a:t>
            </a:r>
          </a:p>
          <a:p>
            <a:pPr algn="just"/>
            <a:endParaRPr lang="pt-BR" dirty="0"/>
          </a:p>
          <a:p>
            <a:pPr algn="just"/>
            <a:r>
              <a:rPr lang="pt-BR" b="1" u="sng" dirty="0">
                <a:solidFill>
                  <a:srgbClr val="FF0000"/>
                </a:solidFill>
              </a:rPr>
              <a:t>Informação Inexistente</a:t>
            </a:r>
            <a:r>
              <a:rPr lang="pt-BR" dirty="0"/>
              <a:t>: o órgão afirma que a informação solicitada não existe.</a:t>
            </a:r>
          </a:p>
          <a:p>
            <a:pPr algn="just"/>
            <a:endParaRPr lang="pt-BR" dirty="0"/>
          </a:p>
          <a:p>
            <a:pPr algn="just"/>
            <a:r>
              <a:rPr lang="pt-BR" b="1" u="sng" dirty="0">
                <a:solidFill>
                  <a:srgbClr val="FF0000"/>
                </a:solidFill>
              </a:rPr>
              <a:t>Órgão não tem competência para responder sobre o assunto</a:t>
            </a:r>
            <a:r>
              <a:rPr lang="pt-BR" dirty="0"/>
              <a:t>: O órgão informa ao solicitante que não possui competência para responder sobre o assunto acerca do qual foi feita a solicitação. Nesse caso, sempre que órgão souber o órgão responsável pela resposta, ele deve fazer o encaminhamento do pedido por meio do e-SIC.</a:t>
            </a:r>
          </a:p>
          <a:p>
            <a:pPr algn="just"/>
            <a:endParaRPr lang="pt-BR" dirty="0"/>
          </a:p>
          <a:p>
            <a:pPr algn="just"/>
            <a:r>
              <a:rPr lang="pt-BR" b="1" u="sng" dirty="0">
                <a:solidFill>
                  <a:srgbClr val="FF0000"/>
                </a:solidFill>
              </a:rPr>
              <a:t>Pergunta duplicada/repetida</a:t>
            </a:r>
            <a:r>
              <a:rPr lang="pt-BR" dirty="0"/>
              <a:t>: O solicitante faz o mesmo pedido várias vezes. Nesse caso, o órgão deve responder apenas um dos pedidos e nos outros marcar a opção “Pergunta duplicada/repetida”, informando o NUP do pedido ao qual foi enviada a resposta.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29221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2379752" y="332774"/>
            <a:ext cx="46547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itchFamily="34" charset="0"/>
              </a:rPr>
              <a:t>RELATÓRIOS ESTATÍSTICOS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57274" y="1924493"/>
            <a:ext cx="764857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8" y="1058272"/>
            <a:ext cx="7661645" cy="56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811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2162838" y="647300"/>
            <a:ext cx="41362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itchFamily="34" charset="0"/>
              </a:rPr>
              <a:t>RELATÓRIOS INTERNOS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36" y="1319421"/>
            <a:ext cx="7330263" cy="335075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t="14258" r="23949" b="49526"/>
          <a:stretch/>
        </p:blipFill>
        <p:spPr>
          <a:xfrm>
            <a:off x="344405" y="4882175"/>
            <a:ext cx="7683458" cy="1656848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 flipH="1">
            <a:off x="5560828" y="4104167"/>
            <a:ext cx="1325195" cy="10812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886023" y="3681846"/>
            <a:ext cx="165867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Exportar os resultados para PDF, Excel ou Word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745093" y="1230773"/>
            <a:ext cx="14207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Acesso aos </a:t>
            </a:r>
          </a:p>
          <a:p>
            <a:r>
              <a:rPr lang="pt-BR" dirty="0"/>
              <a:t>relatórios</a:t>
            </a:r>
          </a:p>
        </p:txBody>
      </p:sp>
      <p:cxnSp>
        <p:nvCxnSpPr>
          <p:cNvPr id="19" name="Conector de Seta Reta 18"/>
          <p:cNvCxnSpPr/>
          <p:nvPr/>
        </p:nvCxnSpPr>
        <p:spPr>
          <a:xfrm flipH="1">
            <a:off x="5116374" y="1439481"/>
            <a:ext cx="1550240" cy="8733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Elipse 15"/>
          <p:cNvSpPr/>
          <p:nvPr/>
        </p:nvSpPr>
        <p:spPr>
          <a:xfrm>
            <a:off x="4816549" y="2367497"/>
            <a:ext cx="834968" cy="344377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4816548" y="5185397"/>
            <a:ext cx="834969" cy="685104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4628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522721" y="704717"/>
            <a:ext cx="67176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itchFamily="34" charset="0"/>
              </a:rPr>
              <a:t>WWW.ACESSOAINFORMAÇÃO.GOV.BR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57274" y="1924493"/>
            <a:ext cx="764857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A0CDC12-E9FF-40E6-AF80-521449279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667"/>
            <a:ext cx="5252858" cy="398720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9DC8695-D350-4B2D-829E-CFCDDA1F8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02" y="3583172"/>
            <a:ext cx="5379494" cy="3274828"/>
          </a:xfrm>
          <a:prstGeom prst="rect">
            <a:avLst/>
          </a:prstGeom>
        </p:spPr>
      </p:pic>
      <p:sp>
        <p:nvSpPr>
          <p:cNvPr id="20" name="Elipse 19">
            <a:extLst>
              <a:ext uri="{FF2B5EF4-FFF2-40B4-BE49-F238E27FC236}">
                <a16:creationId xmlns:a16="http://schemas.microsoft.com/office/drawing/2014/main" id="{10882529-5CC8-4DDF-8F6B-75E39C91201D}"/>
              </a:ext>
            </a:extLst>
          </p:cNvPr>
          <p:cNvSpPr/>
          <p:nvPr/>
        </p:nvSpPr>
        <p:spPr>
          <a:xfrm>
            <a:off x="0" y="2847822"/>
            <a:ext cx="978195" cy="5811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16C9F886-82A8-4C5A-8726-B6017B905014}"/>
              </a:ext>
            </a:extLst>
          </p:cNvPr>
          <p:cNvSpPr/>
          <p:nvPr/>
        </p:nvSpPr>
        <p:spPr>
          <a:xfrm>
            <a:off x="1386739" y="3109457"/>
            <a:ext cx="1133177" cy="2658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92E67DC7-DA44-4E8F-BD82-95969FA260DA}"/>
              </a:ext>
            </a:extLst>
          </p:cNvPr>
          <p:cNvSpPr/>
          <p:nvPr/>
        </p:nvSpPr>
        <p:spPr>
          <a:xfrm>
            <a:off x="1301868" y="4313978"/>
            <a:ext cx="1133177" cy="2658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86E8996-274B-4D10-B975-097A6B9EE3EF}"/>
              </a:ext>
            </a:extLst>
          </p:cNvPr>
          <p:cNvSpPr/>
          <p:nvPr/>
        </p:nvSpPr>
        <p:spPr>
          <a:xfrm>
            <a:off x="3838353" y="4072270"/>
            <a:ext cx="1297173" cy="333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5544B065-8AC4-4519-95F5-45304B41F33F}"/>
              </a:ext>
            </a:extLst>
          </p:cNvPr>
          <p:cNvSpPr/>
          <p:nvPr/>
        </p:nvSpPr>
        <p:spPr>
          <a:xfrm>
            <a:off x="5550196" y="4406153"/>
            <a:ext cx="1467292" cy="5486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8284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57274" y="1924493"/>
            <a:ext cx="764857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0CE09AB-3423-4BE7-A7F8-64ED02E3E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495" y="694085"/>
            <a:ext cx="58350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itchFamily="34" charset="0"/>
              </a:rPr>
              <a:t>BUSCA DE PEDIDOS E RESPOSTAS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34AE0DB-F9CB-45B1-B221-92434D82C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8860"/>
            <a:ext cx="5411972" cy="337793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447C1F0-BB95-4272-9698-0164BB49F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" y="4837246"/>
            <a:ext cx="4114800" cy="202075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E93865B-8B05-4FED-A117-CF6BF42382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474" y="4777724"/>
            <a:ext cx="4461526" cy="202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719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2026484-2875-4B20-83E2-0F864B9DB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7188" y="513332"/>
            <a:ext cx="41296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itchFamily="34" charset="0"/>
              </a:rPr>
              <a:t>GUIAS E ORIENTAÇÕES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5146752-3BB4-4AC6-B117-EB554C3ED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189"/>
            <a:ext cx="5631033" cy="509002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6E90C70-C02A-4AD9-8D8B-45EA15101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35" y="2453584"/>
            <a:ext cx="5232365" cy="44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859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57274" y="1924493"/>
            <a:ext cx="764857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74D6557-53D2-49F4-8C93-F0777832B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3785"/>
            <a:ext cx="4540862" cy="392743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ABA67F5-A190-4F00-AD46-6891C176C5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40" y="1303785"/>
            <a:ext cx="4412512" cy="287079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BB89339-68C9-4141-9C09-E94416864C74}"/>
              </a:ext>
            </a:extLst>
          </p:cNvPr>
          <p:cNvSpPr txBox="1"/>
          <p:nvPr/>
        </p:nvSpPr>
        <p:spPr>
          <a:xfrm>
            <a:off x="159489" y="5454503"/>
            <a:ext cx="84843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1600" dirty="0"/>
          </a:p>
          <a:p>
            <a:r>
              <a:rPr lang="pt-BR" sz="1600" dirty="0"/>
              <a:t>Exemplo: dúvidas sobre disponibilizar ou não o CPF.</a:t>
            </a:r>
          </a:p>
          <a:p>
            <a:r>
              <a:rPr lang="pt-BR" sz="1600" dirty="0"/>
              <a:t>Decisão da CGU (3ª instância recursal) e da CMRI no recurso do Pedido NUP 23480.010754/2018-55</a:t>
            </a:r>
          </a:p>
          <a:p>
            <a:endParaRPr lang="pt-BR" sz="1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70038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B3E3376C-6661-47DC-870C-5AE7D54EA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096" y="523965"/>
            <a:ext cx="25858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itchFamily="34" charset="0"/>
              </a:rPr>
              <a:t>PAINEL DA LAI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46585A2-3209-4B75-AAE5-4FD93FADE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0" y="1233377"/>
            <a:ext cx="8783459" cy="562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599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925033" y="786810"/>
            <a:ext cx="723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/>
              <a:t>MUITO OBRIGADO!</a:t>
            </a:r>
          </a:p>
        </p:txBody>
      </p:sp>
    </p:spTree>
    <p:extLst>
      <p:ext uri="{BB962C8B-B14F-4D97-AF65-F5344CB8AC3E}">
        <p14:creationId xmlns:p14="http://schemas.microsoft.com/office/powerpoint/2010/main" val="229457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3283" y="1637412"/>
            <a:ext cx="87612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4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defRPr>
            </a:lvl1pPr>
          </a:lstStyle>
          <a:p>
            <a:r>
              <a:rPr lang="pt-BR" sz="6600" b="1" dirty="0">
                <a:solidFill>
                  <a:schemeClr val="tx1"/>
                </a:solidFill>
                <a:latin typeface="+mn-lt"/>
              </a:rPr>
              <a:t>PRINCIPAIS ASPECTOS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958" y="2745408"/>
            <a:ext cx="3870251" cy="338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44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5051" t="31062" r="18149" b="56583"/>
          <a:stretch/>
        </p:blipFill>
        <p:spPr>
          <a:xfrm>
            <a:off x="11295" y="1477925"/>
            <a:ext cx="9132705" cy="440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61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7664" y="1892595"/>
            <a:ext cx="88037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ESCOPO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16" y="3000591"/>
            <a:ext cx="4539654" cy="357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5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1505778" y="1130662"/>
            <a:ext cx="5688632" cy="553442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2333870" y="2651286"/>
            <a:ext cx="4032448" cy="407599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2765158" y="3538038"/>
            <a:ext cx="3274827" cy="31762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3404357" y="4423225"/>
            <a:ext cx="1080278" cy="11086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CLASSIFICADA</a:t>
            </a:r>
            <a:br>
              <a:rPr lang="pt-BR" sz="1200" b="1" dirty="0">
                <a:solidFill>
                  <a:schemeClr val="tx1"/>
                </a:solidFill>
              </a:rPr>
            </a:br>
            <a:r>
              <a:rPr lang="pt-BR" sz="1200" b="1" dirty="0">
                <a:solidFill>
                  <a:schemeClr val="tx1"/>
                </a:solidFill>
              </a:rPr>
              <a:t>art. 23</a:t>
            </a:r>
          </a:p>
        </p:txBody>
      </p:sp>
      <p:sp>
        <p:nvSpPr>
          <p:cNvPr id="7" name="Elipse 6"/>
          <p:cNvSpPr/>
          <p:nvPr/>
        </p:nvSpPr>
        <p:spPr>
          <a:xfrm>
            <a:off x="4359815" y="4396296"/>
            <a:ext cx="1077733" cy="11337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PESSOAL</a:t>
            </a:r>
            <a:br>
              <a:rPr lang="pt-BR" sz="1200" b="1" dirty="0">
                <a:solidFill>
                  <a:schemeClr val="tx1"/>
                </a:solidFill>
              </a:rPr>
            </a:br>
            <a:r>
              <a:rPr lang="pt-BR" sz="1200" b="1" dirty="0">
                <a:solidFill>
                  <a:schemeClr val="tx1"/>
                </a:solidFill>
              </a:rPr>
              <a:t>art. 31</a:t>
            </a:r>
          </a:p>
        </p:txBody>
      </p:sp>
      <p:sp>
        <p:nvSpPr>
          <p:cNvPr id="8" name="Elipse 7"/>
          <p:cNvSpPr/>
          <p:nvPr/>
        </p:nvSpPr>
        <p:spPr>
          <a:xfrm>
            <a:off x="3357589" y="5424691"/>
            <a:ext cx="1146373" cy="12012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SIGILOSA</a:t>
            </a:r>
            <a:br>
              <a:rPr lang="pt-BR" sz="1200" b="1" dirty="0">
                <a:solidFill>
                  <a:schemeClr val="tx1"/>
                </a:solidFill>
              </a:rPr>
            </a:br>
            <a:r>
              <a:rPr lang="pt-BR" sz="1200" b="1" dirty="0">
                <a:solidFill>
                  <a:schemeClr val="tx1"/>
                </a:solidFill>
              </a:rPr>
              <a:t>art. 22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892749" y="2974601"/>
            <a:ext cx="2964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1600" b="1" dirty="0"/>
              <a:t>INFORMAÇÕES PRODUZIDAS</a:t>
            </a:r>
            <a:br>
              <a:rPr lang="es-CR" sz="1600" b="1" dirty="0"/>
            </a:br>
            <a:r>
              <a:rPr lang="es-CR" sz="1600" b="1" dirty="0"/>
              <a:t>E CUSTODIADAS PELO GOVERNO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547753" y="3911969"/>
            <a:ext cx="1709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1600" b="1" dirty="0"/>
              <a:t>ACESSO RESTRITO</a:t>
            </a:r>
          </a:p>
        </p:txBody>
      </p:sp>
      <p:sp>
        <p:nvSpPr>
          <p:cNvPr id="11" name="Elipse 10"/>
          <p:cNvSpPr/>
          <p:nvPr/>
        </p:nvSpPr>
        <p:spPr>
          <a:xfrm>
            <a:off x="4316819" y="5438793"/>
            <a:ext cx="1163484" cy="118063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PROCEDIMENTOS</a:t>
            </a:r>
            <a:br>
              <a:rPr lang="pt-BR" sz="1200" b="1" dirty="0">
                <a:solidFill>
                  <a:schemeClr val="tx1"/>
                </a:solidFill>
              </a:rPr>
            </a:br>
            <a:r>
              <a:rPr lang="pt-BR" sz="1200" b="1" dirty="0">
                <a:solidFill>
                  <a:schemeClr val="tx1"/>
                </a:solidFill>
              </a:rPr>
              <a:t>art. 7º, </a:t>
            </a:r>
            <a:br>
              <a:rPr lang="pt-BR" sz="1200" b="1" dirty="0">
                <a:solidFill>
                  <a:schemeClr val="tx1"/>
                </a:solidFill>
              </a:rPr>
            </a:br>
            <a:r>
              <a:rPr lang="pt-BR" sz="1200" b="1" dirty="0">
                <a:solidFill>
                  <a:schemeClr val="tx1"/>
                </a:solidFill>
              </a:rPr>
              <a:t>§ 3</a:t>
            </a:r>
            <a:r>
              <a:rPr lang="pt-BR" sz="1200" b="1" u="sng" baseline="30000" dirty="0">
                <a:solidFill>
                  <a:schemeClr val="tx1"/>
                </a:solidFill>
              </a:rPr>
              <a:t>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892749" y="1752518"/>
            <a:ext cx="3019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dirty="0"/>
              <a:t>INFORMAÇÕES PÚBLICAS </a:t>
            </a:r>
            <a:br>
              <a:rPr lang="es-CR" sz="2000" dirty="0"/>
            </a:br>
            <a:r>
              <a:rPr lang="es-CR" sz="2000" dirty="0"/>
              <a:t>E PRIVADAS</a:t>
            </a:r>
          </a:p>
        </p:txBody>
      </p:sp>
    </p:spTree>
    <p:extLst>
      <p:ext uri="{BB962C8B-B14F-4D97-AF65-F5344CB8AC3E}">
        <p14:creationId xmlns:p14="http://schemas.microsoft.com/office/powerpoint/2010/main" val="2599641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2911</Words>
  <Application>Microsoft Office PowerPoint</Application>
  <PresentationFormat>Apresentação na tela (4:3)</PresentationFormat>
  <Paragraphs>420</Paragraphs>
  <Slides>58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69" baseType="lpstr">
      <vt:lpstr>Arial</vt:lpstr>
      <vt:lpstr>Calibri</vt:lpstr>
      <vt:lpstr>Calibri Light</vt:lpstr>
      <vt:lpstr>French Script MT</vt:lpstr>
      <vt:lpstr>Liberation Serif</vt:lpstr>
      <vt:lpstr>Lohit Devanagari</vt:lpstr>
      <vt:lpstr>Myriad Arabic</vt:lpstr>
      <vt:lpstr>Myriad Pro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ABRANGÊCIA SUBJETIVA</vt:lpstr>
      <vt:lpstr>ABRANGÊCIA SUBJETIVA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Vedação a quaisquer exigências relativas aos motivos determinantes da solicitação </vt:lpstr>
      <vt:lpstr>Apresentação do PowerPoint</vt:lpstr>
      <vt:lpstr>“A busca e o fornecimento da informação são gratuitos, ressalvada a cobrança do valor referente ao custo dos serviços e dos materiais utilizados, tais como reprodução de documentos, mídias digitais e postagem” (art. 4º do Decreto 7.724/2012).</vt:lpstr>
      <vt:lpstr>Apresentação do PowerPoint</vt:lpstr>
      <vt:lpstr>Apresentação do PowerPoint</vt:lpstr>
      <vt:lpstr>SOLICITANTE FREQUENTE</vt:lpstr>
      <vt:lpstr>O que é o pedido de Informação?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Curiosidades sobre Prazos</vt:lpstr>
      <vt:lpstr>RECLAMAÇÃO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Juliana Saleh Batista Gusmao</dc:creator>
  <cp:lastModifiedBy>Jose Carlos Gomes Barbosa</cp:lastModifiedBy>
  <cp:revision>16</cp:revision>
  <dcterms:created xsi:type="dcterms:W3CDTF">2019-09-02T14:11:12Z</dcterms:created>
  <dcterms:modified xsi:type="dcterms:W3CDTF">2019-09-02T22:30:56Z</dcterms:modified>
</cp:coreProperties>
</file>