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80" r:id="rId3"/>
    <p:sldId id="380" r:id="rId4"/>
    <p:sldId id="381" r:id="rId5"/>
    <p:sldId id="276" r:id="rId6"/>
    <p:sldId id="264" r:id="rId7"/>
    <p:sldId id="277" r:id="rId8"/>
    <p:sldId id="361" r:id="rId9"/>
    <p:sldId id="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37D61-FEBD-47BD-BC0E-BEAF98461864}" type="doc">
      <dgm:prSet loTypeId="urn:microsoft.com/office/officeart/2005/8/layout/pyramid4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830565C-E6D6-487B-BF12-E2BB7501A347}">
      <dgm:prSet phldrT="[Texto]" custT="1"/>
      <dgm:spPr/>
      <dgm:t>
        <a:bodyPr/>
        <a:lstStyle/>
        <a:p>
          <a:r>
            <a:rPr lang="pt-BR" sz="2000" dirty="0"/>
            <a:t>Respeito </a:t>
          </a:r>
        </a:p>
      </dgm:t>
    </dgm:pt>
    <dgm:pt modelId="{DC069407-924B-49A9-99F4-1BEAE0954EAB}" type="parTrans" cxnId="{05046EE0-64D2-4F25-BD09-18E497F332C9}">
      <dgm:prSet/>
      <dgm:spPr/>
      <dgm:t>
        <a:bodyPr/>
        <a:lstStyle/>
        <a:p>
          <a:endParaRPr lang="pt-BR" sz="2800"/>
        </a:p>
      </dgm:t>
    </dgm:pt>
    <dgm:pt modelId="{7CCFC617-218E-4FD3-B8E2-29A59355AF4E}" type="sibTrans" cxnId="{05046EE0-64D2-4F25-BD09-18E497F332C9}">
      <dgm:prSet/>
      <dgm:spPr/>
      <dgm:t>
        <a:bodyPr/>
        <a:lstStyle/>
        <a:p>
          <a:endParaRPr lang="pt-BR" sz="2800"/>
        </a:p>
      </dgm:t>
    </dgm:pt>
    <dgm:pt modelId="{E08ED5E8-1462-4955-BCE9-A6AC0CEDAA7B}">
      <dgm:prSet phldrT="[Texto]" custT="1"/>
      <dgm:spPr/>
      <dgm:t>
        <a:bodyPr/>
        <a:lstStyle/>
        <a:p>
          <a:r>
            <a:rPr lang="pt-BR" sz="2000" dirty="0"/>
            <a:t>Atenção </a:t>
          </a:r>
        </a:p>
      </dgm:t>
    </dgm:pt>
    <dgm:pt modelId="{3ADE4033-B10D-427A-9306-E6988B358CE6}" type="parTrans" cxnId="{19E7407F-A4AF-4F29-B985-0F2E7B96502A}">
      <dgm:prSet/>
      <dgm:spPr/>
      <dgm:t>
        <a:bodyPr/>
        <a:lstStyle/>
        <a:p>
          <a:endParaRPr lang="pt-BR" sz="2800"/>
        </a:p>
      </dgm:t>
    </dgm:pt>
    <dgm:pt modelId="{04EE3537-D675-4F27-B5BE-259D4F554177}" type="sibTrans" cxnId="{19E7407F-A4AF-4F29-B985-0F2E7B96502A}">
      <dgm:prSet/>
      <dgm:spPr/>
      <dgm:t>
        <a:bodyPr/>
        <a:lstStyle/>
        <a:p>
          <a:endParaRPr lang="pt-BR" sz="2800"/>
        </a:p>
      </dgm:t>
    </dgm:pt>
    <dgm:pt modelId="{3A15F9B6-9B42-4512-AC18-35ECA70473C9}">
      <dgm:prSet phldrT="[Texto]" custT="1"/>
      <dgm:spPr/>
      <dgm:t>
        <a:bodyPr/>
        <a:lstStyle/>
        <a:p>
          <a:r>
            <a:rPr lang="pt-BR" sz="2000" dirty="0"/>
            <a:t>Cuidado </a:t>
          </a:r>
        </a:p>
      </dgm:t>
    </dgm:pt>
    <dgm:pt modelId="{A5D50D5D-DCBF-45F0-A797-88D3BF4FFC66}" type="parTrans" cxnId="{2F78CD8C-051C-4CEA-9678-A3F4AE091CA9}">
      <dgm:prSet/>
      <dgm:spPr/>
      <dgm:t>
        <a:bodyPr/>
        <a:lstStyle/>
        <a:p>
          <a:endParaRPr lang="pt-BR" sz="2800"/>
        </a:p>
      </dgm:t>
    </dgm:pt>
    <dgm:pt modelId="{83324CFA-7C3E-4CC2-A05B-291AAD6C7D1E}" type="sibTrans" cxnId="{2F78CD8C-051C-4CEA-9678-A3F4AE091CA9}">
      <dgm:prSet/>
      <dgm:spPr/>
      <dgm:t>
        <a:bodyPr/>
        <a:lstStyle/>
        <a:p>
          <a:endParaRPr lang="pt-BR" sz="2800"/>
        </a:p>
      </dgm:t>
    </dgm:pt>
    <dgm:pt modelId="{16C7A15D-4787-457F-9D1D-A6B0AC9F94E0}">
      <dgm:prSet phldrT="[Texto]" custT="1"/>
      <dgm:spPr/>
      <dgm:t>
        <a:bodyPr/>
        <a:lstStyle/>
        <a:p>
          <a:r>
            <a:rPr lang="pt-BR" sz="1800" dirty="0"/>
            <a:t>Equilíbrio </a:t>
          </a:r>
        </a:p>
      </dgm:t>
    </dgm:pt>
    <dgm:pt modelId="{D1DD4DEE-0BA9-4EB9-8C9A-5A35FBD61D9E}" type="parTrans" cxnId="{D18D6F04-262A-4960-9EA9-A6CB36F24EE4}">
      <dgm:prSet/>
      <dgm:spPr/>
      <dgm:t>
        <a:bodyPr/>
        <a:lstStyle/>
        <a:p>
          <a:endParaRPr lang="pt-BR" sz="2800"/>
        </a:p>
      </dgm:t>
    </dgm:pt>
    <dgm:pt modelId="{6EDB014D-39DD-4EBB-8D3F-74FBE84B41F4}" type="sibTrans" cxnId="{D18D6F04-262A-4960-9EA9-A6CB36F24EE4}">
      <dgm:prSet/>
      <dgm:spPr/>
      <dgm:t>
        <a:bodyPr/>
        <a:lstStyle/>
        <a:p>
          <a:endParaRPr lang="pt-BR" sz="2800"/>
        </a:p>
      </dgm:t>
    </dgm:pt>
    <dgm:pt modelId="{51A1D6C6-FA5E-4CE5-A7E5-88C161C0F279}" type="pres">
      <dgm:prSet presAssocID="{BC137D61-FEBD-47BD-BC0E-BEAF98461864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8CF5420-C737-4BB7-B8C8-1642EC0BA150}" type="pres">
      <dgm:prSet presAssocID="{BC137D61-FEBD-47BD-BC0E-BEAF98461864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BD36E0-EE65-4A76-93A0-74555E6AFB00}" type="pres">
      <dgm:prSet presAssocID="{BC137D61-FEBD-47BD-BC0E-BEAF98461864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6B604B-EC86-4A8B-A1F8-186A93B44684}" type="pres">
      <dgm:prSet presAssocID="{BC137D61-FEBD-47BD-BC0E-BEAF98461864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BFD8C4-B53A-44DF-B671-DD5301103DF3}" type="pres">
      <dgm:prSet presAssocID="{BC137D61-FEBD-47BD-BC0E-BEAF98461864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E349B8-A99F-43FF-9959-46239055A699}" type="presOf" srcId="{16C7A15D-4787-457F-9D1D-A6B0AC9F94E0}" destId="{4ABFD8C4-B53A-44DF-B671-DD5301103DF3}" srcOrd="0" destOrd="0" presId="urn:microsoft.com/office/officeart/2005/8/layout/pyramid4"/>
    <dgm:cxn modelId="{2F78CD8C-051C-4CEA-9678-A3F4AE091CA9}" srcId="{BC137D61-FEBD-47BD-BC0E-BEAF98461864}" destId="{3A15F9B6-9B42-4512-AC18-35ECA70473C9}" srcOrd="2" destOrd="0" parTransId="{A5D50D5D-DCBF-45F0-A797-88D3BF4FFC66}" sibTransId="{83324CFA-7C3E-4CC2-A05B-291AAD6C7D1E}"/>
    <dgm:cxn modelId="{4A27FF37-E2AC-4BFF-A254-9F9E938D9A29}" type="presOf" srcId="{BC137D61-FEBD-47BD-BC0E-BEAF98461864}" destId="{51A1D6C6-FA5E-4CE5-A7E5-88C161C0F279}" srcOrd="0" destOrd="0" presId="urn:microsoft.com/office/officeart/2005/8/layout/pyramid4"/>
    <dgm:cxn modelId="{F0710137-67CA-4D57-B2A4-A5778CA37CCB}" type="presOf" srcId="{3A15F9B6-9B42-4512-AC18-35ECA70473C9}" destId="{C96B604B-EC86-4A8B-A1F8-186A93B44684}" srcOrd="0" destOrd="0" presId="urn:microsoft.com/office/officeart/2005/8/layout/pyramid4"/>
    <dgm:cxn modelId="{05046EE0-64D2-4F25-BD09-18E497F332C9}" srcId="{BC137D61-FEBD-47BD-BC0E-BEAF98461864}" destId="{1830565C-E6D6-487B-BF12-E2BB7501A347}" srcOrd="0" destOrd="0" parTransId="{DC069407-924B-49A9-99F4-1BEAE0954EAB}" sibTransId="{7CCFC617-218E-4FD3-B8E2-29A59355AF4E}"/>
    <dgm:cxn modelId="{D18D6F04-262A-4960-9EA9-A6CB36F24EE4}" srcId="{BC137D61-FEBD-47BD-BC0E-BEAF98461864}" destId="{16C7A15D-4787-457F-9D1D-A6B0AC9F94E0}" srcOrd="3" destOrd="0" parTransId="{D1DD4DEE-0BA9-4EB9-8C9A-5A35FBD61D9E}" sibTransId="{6EDB014D-39DD-4EBB-8D3F-74FBE84B41F4}"/>
    <dgm:cxn modelId="{99BAA8E2-966B-43FB-86CF-745D9A116BDF}" type="presOf" srcId="{1830565C-E6D6-487B-BF12-E2BB7501A347}" destId="{48CF5420-C737-4BB7-B8C8-1642EC0BA150}" srcOrd="0" destOrd="0" presId="urn:microsoft.com/office/officeart/2005/8/layout/pyramid4"/>
    <dgm:cxn modelId="{19E7407F-A4AF-4F29-B985-0F2E7B96502A}" srcId="{BC137D61-FEBD-47BD-BC0E-BEAF98461864}" destId="{E08ED5E8-1462-4955-BCE9-A6AC0CEDAA7B}" srcOrd="1" destOrd="0" parTransId="{3ADE4033-B10D-427A-9306-E6988B358CE6}" sibTransId="{04EE3537-D675-4F27-B5BE-259D4F554177}"/>
    <dgm:cxn modelId="{1CF91B67-C852-4568-88BD-CAC18D811255}" type="presOf" srcId="{E08ED5E8-1462-4955-BCE9-A6AC0CEDAA7B}" destId="{ACBD36E0-EE65-4A76-93A0-74555E6AFB00}" srcOrd="0" destOrd="0" presId="urn:microsoft.com/office/officeart/2005/8/layout/pyramid4"/>
    <dgm:cxn modelId="{D1C940A4-DC9B-4F2D-A1D4-0DF1E5B3A9EA}" type="presParOf" srcId="{51A1D6C6-FA5E-4CE5-A7E5-88C161C0F279}" destId="{48CF5420-C737-4BB7-B8C8-1642EC0BA150}" srcOrd="0" destOrd="0" presId="urn:microsoft.com/office/officeart/2005/8/layout/pyramid4"/>
    <dgm:cxn modelId="{7F6F1C4D-6D55-4A98-94CC-F73C100FAE6C}" type="presParOf" srcId="{51A1D6C6-FA5E-4CE5-A7E5-88C161C0F279}" destId="{ACBD36E0-EE65-4A76-93A0-74555E6AFB00}" srcOrd="1" destOrd="0" presId="urn:microsoft.com/office/officeart/2005/8/layout/pyramid4"/>
    <dgm:cxn modelId="{E65FE12D-DA49-4829-91DA-03F87271D6CA}" type="presParOf" srcId="{51A1D6C6-FA5E-4CE5-A7E5-88C161C0F279}" destId="{C96B604B-EC86-4A8B-A1F8-186A93B44684}" srcOrd="2" destOrd="0" presId="urn:microsoft.com/office/officeart/2005/8/layout/pyramid4"/>
    <dgm:cxn modelId="{B5A24373-2EC7-492B-82C1-00865A8950B5}" type="presParOf" srcId="{51A1D6C6-FA5E-4CE5-A7E5-88C161C0F279}" destId="{4ABFD8C4-B53A-44DF-B671-DD5301103DF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F5420-C737-4BB7-B8C8-1642EC0BA150}">
      <dsp:nvSpPr>
        <dsp:cNvPr id="0" name=""/>
        <dsp:cNvSpPr/>
      </dsp:nvSpPr>
      <dsp:spPr>
        <a:xfrm>
          <a:off x="2983309" y="0"/>
          <a:ext cx="2262981" cy="226298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Respeito </a:t>
          </a:r>
        </a:p>
      </dsp:txBody>
      <dsp:txXfrm>
        <a:off x="3549054" y="1131491"/>
        <a:ext cx="1131491" cy="1131490"/>
      </dsp:txXfrm>
    </dsp:sp>
    <dsp:sp modelId="{ACBD36E0-EE65-4A76-93A0-74555E6AFB00}">
      <dsp:nvSpPr>
        <dsp:cNvPr id="0" name=""/>
        <dsp:cNvSpPr/>
      </dsp:nvSpPr>
      <dsp:spPr>
        <a:xfrm>
          <a:off x="1851818" y="2262981"/>
          <a:ext cx="2262981" cy="2262981"/>
        </a:xfrm>
        <a:prstGeom prst="triangle">
          <a:avLst/>
        </a:prstGeom>
        <a:solidFill>
          <a:schemeClr val="accent2">
            <a:hueOff val="386882"/>
            <a:satOff val="-3448"/>
            <a:lumOff val="-71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Atenção </a:t>
          </a:r>
        </a:p>
      </dsp:txBody>
      <dsp:txXfrm>
        <a:off x="2417563" y="3394472"/>
        <a:ext cx="1131491" cy="1131490"/>
      </dsp:txXfrm>
    </dsp:sp>
    <dsp:sp modelId="{C96B604B-EC86-4A8B-A1F8-186A93B44684}">
      <dsp:nvSpPr>
        <dsp:cNvPr id="0" name=""/>
        <dsp:cNvSpPr/>
      </dsp:nvSpPr>
      <dsp:spPr>
        <a:xfrm rot="10800000">
          <a:off x="2983309" y="2262981"/>
          <a:ext cx="2262981" cy="2262981"/>
        </a:xfrm>
        <a:prstGeom prst="triangle">
          <a:avLst/>
        </a:prstGeom>
        <a:solidFill>
          <a:schemeClr val="accent2">
            <a:hueOff val="773765"/>
            <a:satOff val="-6895"/>
            <a:lumOff val="-143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Cuidado </a:t>
          </a:r>
        </a:p>
      </dsp:txBody>
      <dsp:txXfrm rot="10800000">
        <a:off x="3549054" y="2262981"/>
        <a:ext cx="1131491" cy="1131490"/>
      </dsp:txXfrm>
    </dsp:sp>
    <dsp:sp modelId="{4ABFD8C4-B53A-44DF-B671-DD5301103DF3}">
      <dsp:nvSpPr>
        <dsp:cNvPr id="0" name=""/>
        <dsp:cNvSpPr/>
      </dsp:nvSpPr>
      <dsp:spPr>
        <a:xfrm>
          <a:off x="4114800" y="2262981"/>
          <a:ext cx="2262981" cy="2262981"/>
        </a:xfrm>
        <a:prstGeom prst="triangle">
          <a:avLst/>
        </a:prstGeom>
        <a:solidFill>
          <a:schemeClr val="accent2">
            <a:hueOff val="1160647"/>
            <a:satOff val="-10343"/>
            <a:lumOff val="-215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Equilíbrio </a:t>
          </a:r>
        </a:p>
      </dsp:txBody>
      <dsp:txXfrm>
        <a:off x="4680545" y="3394472"/>
        <a:ext cx="1131491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2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3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8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2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59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51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69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xmlns="" id="{7041F48A-7168-443C-80AD-66FB656ADAC6}"/>
              </a:ext>
            </a:extLst>
          </p:cNvPr>
          <p:cNvSpPr/>
          <p:nvPr userDrawn="1"/>
        </p:nvSpPr>
        <p:spPr>
          <a:xfrm>
            <a:off x="10644630" y="6175192"/>
            <a:ext cx="1320707" cy="495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32156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2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5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1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277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0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xmlns="" id="{5DB58ED2-6A4A-4EBA-99C5-934D8D45A948}"/>
              </a:ext>
            </a:extLst>
          </p:cNvPr>
          <p:cNvSpPr/>
          <p:nvPr userDrawn="1"/>
        </p:nvSpPr>
        <p:spPr>
          <a:xfrm>
            <a:off x="10644630" y="6175192"/>
            <a:ext cx="1320707" cy="495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07765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xmlns="" id="{3F3D3DDD-9320-4CB6-8C40-AD87ED2F1B99}"/>
              </a:ext>
            </a:extLst>
          </p:cNvPr>
          <p:cNvSpPr/>
          <p:nvPr userDrawn="1"/>
        </p:nvSpPr>
        <p:spPr>
          <a:xfrm>
            <a:off x="10644630" y="6175192"/>
            <a:ext cx="1320707" cy="495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31211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7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3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br/url?sa=i&amp;rct=j&amp;q=&amp;esrc=s&amp;source=images&amp;cd=&amp;cad=rja&amp;uact=8&amp;ved=0ahUKEwiVt7DlttjOAhVKDpAKHRq9AGsQjRwIBw&amp;url=http://www.lookfordiagnosis.com/mesh_info.php?term=Montanhismo&amp;lang=3&amp;bvm=bv.130731782,d.Y2I&amp;psig=AFQjCNEth0_wScv712146MLXdsfi4QML-g&amp;ust=147207205895532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hyperlink" Target="http://www.google.com.br/url?sa=i&amp;rct=j&amp;q=&amp;esrc=s&amp;source=images&amp;cd=&amp;cad=rja&amp;uact=8&amp;ved=0ahUKEwjewZ6Ij9_OAhWMgpAKHanPDJwQjRwIBw&amp;url=http://primeirorabisco.com/2015/04/28/muito-obrigada/&amp;bvm=bv.130731782,d.Y2I&amp;psig=AFQjCNGJ-WDSzgJ4hS3zxMYPanf0QpI2vQ&amp;ust=147230209580289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ndraregina@sabin.com.br" TargetMode="Externa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4AA66C-0DDD-4377-A7B7-271834BC0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3785" y="1380068"/>
            <a:ext cx="4978303" cy="261619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t-BR" dirty="0">
                <a:solidFill>
                  <a:srgbClr val="C00000"/>
                </a:solidFill>
              </a:rPr>
              <a:t>Excelência no atendimento</a:t>
            </a:r>
            <a:r>
              <a:rPr lang="pt-BR" dirty="0"/>
              <a:t>, </a:t>
            </a:r>
            <a:r>
              <a:rPr lang="pt-BR" sz="4000" dirty="0"/>
              <a:t>como base de experiência do cliente  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27E6B4B-6FA3-44ED-AAE9-5938FB643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2002" y="4908356"/>
            <a:ext cx="4080514" cy="11391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600" dirty="0">
                <a:latin typeface="Century" panose="02040604050505020304" pitchFamily="18" charset="0"/>
              </a:rPr>
              <a:t>Sandra Regina Pereira  </a:t>
            </a:r>
            <a:endParaRPr lang="pt-BR" sz="16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1600" dirty="0">
                <a:latin typeface="Arial Narrow" panose="020B0606020202030204" pitchFamily="34" charset="0"/>
              </a:rPr>
              <a:t>Gerente Estratégia Corporativa</a:t>
            </a:r>
            <a:endParaRPr lang="pt-BR" sz="1600" dirty="0"/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xmlns="" id="{0DF3F811-7293-4792-B4BE-C473322AAC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5F96C281-B8D6-43D9-8EF6-3B6A95274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73801" y="1614524"/>
            <a:ext cx="3341190" cy="3341190"/>
          </a:xfrm>
          <a:prstGeom prst="rect">
            <a:avLst/>
          </a:prstGeom>
        </p:spPr>
      </p:pic>
      <p:sp>
        <p:nvSpPr>
          <p:cNvPr id="4" name="object 5">
            <a:extLst>
              <a:ext uri="{FF2B5EF4-FFF2-40B4-BE49-F238E27FC236}">
                <a16:creationId xmlns:a16="http://schemas.microsoft.com/office/drawing/2014/main" xmlns="" id="{33779076-D8AF-4769-8BCF-5D06512103EA}"/>
              </a:ext>
            </a:extLst>
          </p:cNvPr>
          <p:cNvSpPr/>
          <p:nvPr/>
        </p:nvSpPr>
        <p:spPr>
          <a:xfrm>
            <a:off x="10644630" y="6175192"/>
            <a:ext cx="1320707" cy="4952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42045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2C7D97-7C36-4B4E-850E-A066CBAB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568" y="-169931"/>
            <a:ext cx="10018713" cy="1752599"/>
          </a:xfrm>
        </p:spPr>
        <p:txBody>
          <a:bodyPr>
            <a:normAutofit/>
          </a:bodyPr>
          <a:lstStyle/>
          <a:p>
            <a:r>
              <a:rPr lang="pt-BR" sz="5400" dirty="0">
                <a:solidFill>
                  <a:srgbClr val="C00000"/>
                </a:solidFill>
                <a:latin typeface="Gabriola" panose="04040605051002020D02" pitchFamily="82" charset="0"/>
              </a:rPr>
              <a:t>Cliente, quem são eles:</a:t>
            </a:r>
          </a:p>
        </p:txBody>
      </p:sp>
      <p:pic>
        <p:nvPicPr>
          <p:cNvPr id="13314" name="Picture 2" descr="Imagem relacionada">
            <a:extLst>
              <a:ext uri="{FF2B5EF4-FFF2-40B4-BE49-F238E27FC236}">
                <a16:creationId xmlns:a16="http://schemas.microsoft.com/office/drawing/2014/main" xmlns="" id="{EDCF9561-C674-470A-BAA0-00844536E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874517"/>
            <a:ext cx="2143846" cy="2192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320" name="Picture 8" descr="Imagem relacionada">
            <a:extLst>
              <a:ext uri="{FF2B5EF4-FFF2-40B4-BE49-F238E27FC236}">
                <a16:creationId xmlns:a16="http://schemas.microsoft.com/office/drawing/2014/main" xmlns="" id="{EBB9869D-231F-4A0C-9BB7-85993C941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24" y="1874517"/>
            <a:ext cx="2698979" cy="2192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322" name="Picture 10" descr="Resultado de imagem para crianÃ§a">
            <a:extLst>
              <a:ext uri="{FF2B5EF4-FFF2-40B4-BE49-F238E27FC236}">
                <a16:creationId xmlns:a16="http://schemas.microsoft.com/office/drawing/2014/main" xmlns="" id="{E7198EF2-C410-4C86-BFED-4638BB382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76" y="1743981"/>
            <a:ext cx="2857500" cy="2202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326" name="Picture 14" descr="Imagem relacionada">
            <a:extLst>
              <a:ext uri="{FF2B5EF4-FFF2-40B4-BE49-F238E27FC236}">
                <a16:creationId xmlns:a16="http://schemas.microsoft.com/office/drawing/2014/main" xmlns="" id="{0CA1EFEC-4B80-43CD-90DA-49C628B5D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4067405"/>
            <a:ext cx="2206856" cy="1653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328" name="Picture 16" descr="Imagem relacionada">
            <a:extLst>
              <a:ext uri="{FF2B5EF4-FFF2-40B4-BE49-F238E27FC236}">
                <a16:creationId xmlns:a16="http://schemas.microsoft.com/office/drawing/2014/main" xmlns="" id="{A3D096C8-7A8E-4CA6-846D-F98AE0F73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38" y="3946582"/>
            <a:ext cx="2275705" cy="1784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330" name="Picture 18" descr="Resultado de imagem para homens e mulheres">
            <a:extLst>
              <a:ext uri="{FF2B5EF4-FFF2-40B4-BE49-F238E27FC236}">
                <a16:creationId xmlns:a16="http://schemas.microsoft.com/office/drawing/2014/main" xmlns="" id="{84617228-C864-46CE-A43B-29C28E826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003" y="1879734"/>
            <a:ext cx="2420278" cy="2117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332" name="Picture 20" descr="Resultado de imagem para enfermeiro">
            <a:extLst>
              <a:ext uri="{FF2B5EF4-FFF2-40B4-BE49-F238E27FC236}">
                <a16:creationId xmlns:a16="http://schemas.microsoft.com/office/drawing/2014/main" xmlns="" id="{063D55C8-E3F4-491E-8356-9B649CCF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20" y="3886859"/>
            <a:ext cx="2368362" cy="1973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334" name="Picture 22" descr="Imagem relacionada">
            <a:extLst>
              <a:ext uri="{FF2B5EF4-FFF2-40B4-BE49-F238E27FC236}">
                <a16:creationId xmlns:a16="http://schemas.microsoft.com/office/drawing/2014/main" xmlns="" id="{84EC81D4-EA4A-473C-99C8-EDD510B17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099" y="3801643"/>
            <a:ext cx="2565620" cy="1707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EE246AC3-3266-4B49-9DB3-C0D24393EFA1}"/>
              </a:ext>
            </a:extLst>
          </p:cNvPr>
          <p:cNvSpPr/>
          <p:nvPr/>
        </p:nvSpPr>
        <p:spPr>
          <a:xfrm>
            <a:off x="10644630" y="6175192"/>
            <a:ext cx="1320707" cy="4952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1030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em elipse 3"/>
          <p:cNvSpPr/>
          <p:nvPr/>
        </p:nvSpPr>
        <p:spPr>
          <a:xfrm rot="19300402">
            <a:off x="3079991" y="1295400"/>
            <a:ext cx="1219200" cy="1088572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2" name="Grupo 11"/>
          <p:cNvGrpSpPr/>
          <p:nvPr/>
        </p:nvGrpSpPr>
        <p:grpSpPr>
          <a:xfrm>
            <a:off x="1498719" y="1095671"/>
            <a:ext cx="9145481" cy="1481816"/>
            <a:chOff x="-25282" y="1095671"/>
            <a:chExt cx="9145481" cy="1481816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5282" y="1095671"/>
              <a:ext cx="2010232" cy="14358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CaixaDeTexto 7"/>
            <p:cNvSpPr txBox="1"/>
            <p:nvPr/>
          </p:nvSpPr>
          <p:spPr>
            <a:xfrm>
              <a:off x="1832276" y="1254048"/>
              <a:ext cx="72879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/>
              <a:r>
                <a:rPr lang="pt-BR" sz="1600" b="1" dirty="0"/>
                <a:t>1 – A personalização se tornando prioridade - A valorização da experiência</a:t>
              </a:r>
            </a:p>
            <a:p>
              <a:pPr algn="just" fontAlgn="base"/>
              <a:endParaRPr lang="pt-BR" sz="1600" b="1" dirty="0"/>
            </a:p>
            <a:p>
              <a:pPr algn="just" fontAlgn="base"/>
              <a:r>
                <a:rPr lang="pt-BR" sz="1600" i="1" dirty="0"/>
                <a:t>Os consumidores esperam, cada vez mais, que as marcas lhes proporcionem experiências adaptadas às suas necessidades e desejos individuais. </a:t>
              </a:r>
            </a:p>
            <a:p>
              <a:pPr algn="just"/>
              <a:endParaRPr lang="pt-BR" sz="16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524001" y="2710169"/>
            <a:ext cx="9120199" cy="2129328"/>
            <a:chOff x="0" y="2710169"/>
            <a:chExt cx="9120199" cy="2129328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3359" y="2710169"/>
              <a:ext cx="1966840" cy="19668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CaixaDeTexto 10"/>
            <p:cNvSpPr txBox="1"/>
            <p:nvPr/>
          </p:nvSpPr>
          <p:spPr>
            <a:xfrm>
              <a:off x="0" y="2777394"/>
              <a:ext cx="727028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/>
              <a:r>
                <a:rPr lang="pt-BR" sz="1600" b="1" dirty="0"/>
                <a:t>2 – Todo mundo é especialista: conhecimento é poder “</a:t>
              </a:r>
              <a:r>
                <a:rPr lang="pt-BR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ano do self-</a:t>
              </a:r>
              <a:r>
                <a:rPr lang="pt-BR" sz="1400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taught</a:t>
              </a:r>
              <a:r>
                <a:rPr lang="pt-BR" sz="1600" dirty="0"/>
                <a:t>”</a:t>
              </a:r>
            </a:p>
            <a:p>
              <a:pPr algn="just" fontAlgn="base"/>
              <a:endParaRPr lang="pt-BR" sz="1600" b="1" i="1" dirty="0"/>
            </a:p>
            <a:p>
              <a:pPr algn="just" fontAlgn="base"/>
              <a:r>
                <a:rPr lang="pt-BR" sz="1600" i="1" dirty="0"/>
                <a:t>Com a informação à (simples) distância de um click, as novas gerações revelam-se cada vez mais autodidatas e self-</a:t>
              </a:r>
              <a:r>
                <a:rPr lang="pt-BR" sz="1600" i="1" dirty="0" err="1"/>
                <a:t>sufficient</a:t>
              </a:r>
              <a:r>
                <a:rPr lang="pt-BR" sz="1600" i="1" dirty="0"/>
                <a:t>. Consumidores sabem que podem contar com informações instantâneas para decidir suas compras. O poder da informação está na mão de quem consome. Além disso, só crescem o poder dos “influenciadores” nas redes sociais. Nessa onda, a velha máxima “o cliente tem sempre razão” se tornou ainda mais uma verdade inquestionável.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498718" y="5188732"/>
            <a:ext cx="9169282" cy="1676093"/>
            <a:chOff x="-25282" y="5188731"/>
            <a:chExt cx="9169282" cy="1676093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5282" y="5188731"/>
              <a:ext cx="2172333" cy="16760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CaixaDeTexto 12"/>
            <p:cNvSpPr txBox="1"/>
            <p:nvPr/>
          </p:nvSpPr>
          <p:spPr>
            <a:xfrm>
              <a:off x="2012536" y="5188731"/>
              <a:ext cx="71314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pt-BR" sz="1600" b="1" dirty="0"/>
                <a:t>3 – O compartilhamento de dados - Digitalmente unidos</a:t>
              </a:r>
            </a:p>
            <a:p>
              <a:pPr fontAlgn="base"/>
              <a:endParaRPr lang="pt-BR" sz="1600" b="1" dirty="0"/>
            </a:p>
            <a:p>
              <a:pPr algn="just" fontAlgn="base"/>
              <a:r>
                <a:rPr lang="pt-BR" sz="1600" i="1" dirty="0"/>
                <a:t>A transformação dos meios digitais e da tecnologia, que na última década evoluiu de “facilitador da comunicação” à criação de novas e multidimensionais formas de interação, vai continuar a criar novas experiências coletivas e moldar a maneira pela qual consumidores se conectam e colaboram. 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3831" y="-174297"/>
            <a:ext cx="6585858" cy="1325563"/>
          </a:xfrm>
        </p:spPr>
        <p:txBody>
          <a:bodyPr>
            <a:normAutofit/>
          </a:bodyPr>
          <a:lstStyle/>
          <a:p>
            <a:r>
              <a:rPr lang="pt-BR" b="1" dirty="0">
                <a:latin typeface="Century" panose="02040604050505020304" pitchFamily="18" charset="0"/>
              </a:rPr>
              <a:t>Quem é o cliente de 2019</a:t>
            </a:r>
            <a:endParaRPr lang="pt-BR" sz="1800" b="1" dirty="0">
              <a:latin typeface="Century" panose="02040604050505020304" pitchFamily="18" charset="0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9FA808D1-2E59-4C21-A41B-0DCA64459C83}"/>
              </a:ext>
            </a:extLst>
          </p:cNvPr>
          <p:cNvSpPr/>
          <p:nvPr/>
        </p:nvSpPr>
        <p:spPr>
          <a:xfrm>
            <a:off x="10644630" y="6175192"/>
            <a:ext cx="1320707" cy="4952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7032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em elipse 3"/>
          <p:cNvSpPr/>
          <p:nvPr/>
        </p:nvSpPr>
        <p:spPr>
          <a:xfrm rot="19300402">
            <a:off x="3079991" y="1295400"/>
            <a:ext cx="1219200" cy="1088572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3831" y="-174297"/>
            <a:ext cx="6585858" cy="1325563"/>
          </a:xfrm>
        </p:spPr>
        <p:txBody>
          <a:bodyPr>
            <a:normAutofit/>
          </a:bodyPr>
          <a:lstStyle/>
          <a:p>
            <a:r>
              <a:rPr lang="pt-BR" b="1" dirty="0">
                <a:latin typeface="Century" panose="02040604050505020304" pitchFamily="18" charset="0"/>
              </a:rPr>
              <a:t>Quem é o cliente de 2019</a:t>
            </a:r>
            <a:endParaRPr lang="pt-BR" sz="1800" b="1" dirty="0">
              <a:latin typeface="Century" panose="02040604050505020304" pitchFamily="18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1324930" y="1077770"/>
            <a:ext cx="9319271" cy="2092881"/>
            <a:chOff x="-199071" y="1077769"/>
            <a:chExt cx="9319271" cy="2092881"/>
          </a:xfrm>
        </p:grpSpPr>
        <p:sp>
          <p:nvSpPr>
            <p:cNvPr id="8" name="CaixaDeTexto 7"/>
            <p:cNvSpPr txBox="1"/>
            <p:nvPr/>
          </p:nvSpPr>
          <p:spPr>
            <a:xfrm>
              <a:off x="2123250" y="1077769"/>
              <a:ext cx="699695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/>
                <a:t>4 - Um mundo sem plástico – Consumidores mais atentos ao desperdício </a:t>
              </a:r>
              <a:r>
                <a:rPr lang="pt-BR" sz="1600" b="1" i="1" u="sng" dirty="0"/>
                <a:t>“</a:t>
              </a:r>
              <a:r>
                <a:rPr lang="pt-BR" sz="1600" i="1" u="sng" dirty="0"/>
                <a:t>#</a:t>
              </a:r>
              <a:r>
                <a:rPr lang="pt-BR" sz="1600" i="1" u="sng" dirty="0" err="1"/>
                <a:t>Zerowaste</a:t>
              </a:r>
              <a:r>
                <a:rPr lang="pt-BR" sz="1600" i="1" u="sng" dirty="0"/>
                <a:t>”</a:t>
              </a:r>
              <a:endParaRPr lang="pt-BR" sz="1600" b="1" i="1" u="sng" dirty="0"/>
            </a:p>
            <a:p>
              <a:pPr algn="just" fontAlgn="base"/>
              <a:endParaRPr lang="pt-BR" sz="1400" b="1" i="1" dirty="0"/>
            </a:p>
            <a:p>
              <a:pPr algn="just" fontAlgn="base"/>
              <a:r>
                <a:rPr lang="pt-BR" sz="1400" i="1" dirty="0"/>
                <a:t>A luta por uma sociedade livre da “escravidão do plástico” ganhou força nos últimos anos e só crescerá em 2019, com consumidores mais atentos que rejeitam produtos cuja embalagem plástica é descartada com apenas um uso ou aqueles produtos de beleza que trazem micropartículas plásticas que poluem gravemente os oceanos. </a:t>
              </a:r>
            </a:p>
            <a:p>
              <a:pPr algn="just" fontAlgn="base"/>
              <a:r>
                <a:rPr lang="pt-BR" sz="1400" i="1" dirty="0"/>
                <a:t>Com essa tendência, consumidores vão se mostrar a gastar mais em produtos com materiais recicláveis e cujas marcas se preocupam efetivamente com o meio-ambiente.</a:t>
              </a: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99071" y="1384238"/>
              <a:ext cx="2568349" cy="15335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6" name="Grupo 15"/>
          <p:cNvGrpSpPr/>
          <p:nvPr/>
        </p:nvGrpSpPr>
        <p:grpSpPr>
          <a:xfrm>
            <a:off x="1547150" y="3258256"/>
            <a:ext cx="9231565" cy="2066925"/>
            <a:chOff x="23149" y="3733112"/>
            <a:chExt cx="9231565" cy="2066925"/>
          </a:xfrm>
        </p:grpSpPr>
        <p:sp>
          <p:nvSpPr>
            <p:cNvPr id="11" name="CaixaDeTexto 10"/>
            <p:cNvSpPr txBox="1"/>
            <p:nvPr/>
          </p:nvSpPr>
          <p:spPr>
            <a:xfrm>
              <a:off x="23149" y="3874319"/>
              <a:ext cx="709610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/>
                <a:t>5 – Eu quero agora! – Soluções rápidas e sem problemas</a:t>
              </a:r>
            </a:p>
            <a:p>
              <a:pPr algn="just" fontAlgn="base"/>
              <a:endParaRPr lang="pt-BR" sz="1600" b="1" dirty="0"/>
            </a:p>
            <a:p>
              <a:pPr algn="just" fontAlgn="base"/>
              <a:r>
                <a:rPr lang="pt-BR" sz="1400" i="1" dirty="0"/>
                <a:t>Eficiência é a palavra-chave. Consumidores estão mais atarefados e desejam serviços e produtos que são entregues rapidamente e da maneira mais simples possível, sem problemas. Uma boa parcela dos consumidores em 2019 tenderão a gastar mais dinheiro caso o serviço ou produto poupe-lhes tempo. </a:t>
              </a: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5389" y="3733112"/>
              <a:ext cx="2219325" cy="20669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8" name="Grupo 17"/>
          <p:cNvGrpSpPr/>
          <p:nvPr/>
        </p:nvGrpSpPr>
        <p:grpSpPr>
          <a:xfrm>
            <a:off x="1409975" y="5074824"/>
            <a:ext cx="9301483" cy="1764314"/>
            <a:chOff x="-114026" y="5074824"/>
            <a:chExt cx="9301483" cy="1764314"/>
          </a:xfrm>
        </p:grpSpPr>
        <p:sp>
          <p:nvSpPr>
            <p:cNvPr id="13" name="CaixaDeTexto 12"/>
            <p:cNvSpPr txBox="1"/>
            <p:nvPr/>
          </p:nvSpPr>
          <p:spPr>
            <a:xfrm>
              <a:off x="2055993" y="5074824"/>
              <a:ext cx="7131464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/>
                <a:t>6 - Espaço próprio: o valor de “ficar sozinho”</a:t>
              </a:r>
            </a:p>
            <a:p>
              <a:pPr fontAlgn="base"/>
              <a:endParaRPr lang="pt-BR" sz="1600" b="1" dirty="0"/>
            </a:p>
            <a:p>
              <a:r>
                <a:rPr lang="pt-BR" sz="1400" i="1" dirty="0"/>
                <a:t>Em 2019, a valorização do tempo sozinho, do momento “eu”, veio para ficar. Não tem nada de errado em ficar em casa curtindo a própria companhia, longe do e-mail, dos eventos e das redes sociais.</a:t>
              </a:r>
            </a:p>
            <a:p>
              <a:pPr algn="just"/>
              <a:r>
                <a:rPr lang="pt-BR" sz="1400" i="1" dirty="0"/>
                <a:t>Outra tendência mostra consumidores mais cuidadosos com o que compartilhavam online, valorizando mais a privacidade.</a:t>
              </a:r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14026" y="5324663"/>
              <a:ext cx="2170019" cy="15144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object 5">
            <a:extLst>
              <a:ext uri="{FF2B5EF4-FFF2-40B4-BE49-F238E27FC236}">
                <a16:creationId xmlns:a16="http://schemas.microsoft.com/office/drawing/2014/main" xmlns="" id="{5F8F2219-6D68-4D0F-9265-123E5FB0F21F}"/>
              </a:ext>
            </a:extLst>
          </p:cNvPr>
          <p:cNvSpPr/>
          <p:nvPr/>
        </p:nvSpPr>
        <p:spPr>
          <a:xfrm>
            <a:off x="10644630" y="6175192"/>
            <a:ext cx="1320707" cy="4952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43935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pare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04" y="-27384"/>
            <a:ext cx="914129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631504" y="116632"/>
            <a:ext cx="8928992" cy="6605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 descr="Resultado de imagem para BALANÇA">
            <a:extLst>
              <a:ext uri="{FF2B5EF4-FFF2-40B4-BE49-F238E27FC236}">
                <a16:creationId xmlns:a16="http://schemas.microsoft.com/office/drawing/2014/main" xmlns="" id="{AFB22102-67C3-4EC9-BC9A-C2C274AC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24" y="197784"/>
            <a:ext cx="5472608" cy="61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m para PROCESSOS">
            <a:extLst>
              <a:ext uri="{FF2B5EF4-FFF2-40B4-BE49-F238E27FC236}">
                <a16:creationId xmlns:a16="http://schemas.microsoft.com/office/drawing/2014/main" xmlns="" id="{8675A16B-3098-48BC-9515-C1A2A5DC3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41" y="3068960"/>
            <a:ext cx="1234635" cy="135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m relacionada">
            <a:extLst>
              <a:ext uri="{FF2B5EF4-FFF2-40B4-BE49-F238E27FC236}">
                <a16:creationId xmlns:a16="http://schemas.microsoft.com/office/drawing/2014/main" xmlns="" id="{74F1AA9A-50FE-49C5-A592-6996C5D1D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63" y="3284985"/>
            <a:ext cx="1540274" cy="14043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0024" y="5754151"/>
            <a:ext cx="8229600" cy="1143000"/>
          </a:xfrm>
        </p:spPr>
        <p:txBody>
          <a:bodyPr/>
          <a:lstStyle/>
          <a:p>
            <a:pPr algn="r"/>
            <a:r>
              <a:rPr lang="pt-BR" sz="5400" b="1" dirty="0">
                <a:solidFill>
                  <a:srgbClr val="F9D57F"/>
                </a:solidFill>
                <a:latin typeface="Bradley Hand ITC" panose="03070402050302030203" pitchFamily="66" charset="0"/>
              </a:rPr>
              <a:t>Equilíbrio entre</a:t>
            </a:r>
            <a:endParaRPr lang="pt-BR" sz="5400" b="1" dirty="0">
              <a:solidFill>
                <a:srgbClr val="F9D57F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 rot="16200000">
            <a:off x="7381293" y="2953642"/>
            <a:ext cx="54505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solidFill>
                  <a:srgbClr val="F9D57F"/>
                </a:solidFill>
                <a:latin typeface="Bradley Hand ITC" panose="03070402050302030203" pitchFamily="66" charset="0"/>
              </a:rPr>
              <a:t>processos e pessoas</a:t>
            </a:r>
            <a:endParaRPr lang="pt-BR" sz="5400" b="1" dirty="0">
              <a:solidFill>
                <a:srgbClr val="F9D5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8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Resultado de imagem para montanhism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14" y="116633"/>
            <a:ext cx="8966283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600202"/>
            <a:ext cx="4762872" cy="1972815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pt-BR" sz="3200" dirty="0">
                <a:solidFill>
                  <a:srgbClr val="0070C0"/>
                </a:solidFill>
                <a:latin typeface="Bernard MT Condensed" pitchFamily="18" charset="0"/>
              </a:rPr>
              <a:t>Entre o mapa e o terreno:</a:t>
            </a:r>
          </a:p>
          <a:p>
            <a:pPr marL="400050" lvl="1" indent="0">
              <a:buNone/>
            </a:pPr>
            <a:r>
              <a:rPr lang="pt-BR" sz="3200" dirty="0">
                <a:solidFill>
                  <a:schemeClr val="accent6">
                    <a:lumMod val="75000"/>
                  </a:schemeClr>
                </a:solidFill>
                <a:latin typeface="Bernard MT Condensed" pitchFamily="18" charset="0"/>
              </a:rPr>
              <a:t>     Escolha </a:t>
            </a:r>
          </a:p>
          <a:p>
            <a:pPr marL="400050" lvl="1" indent="0">
              <a:buNone/>
            </a:pPr>
            <a:r>
              <a:rPr lang="pt-BR" sz="3200" dirty="0">
                <a:solidFill>
                  <a:srgbClr val="0070C0"/>
                </a:solidFill>
                <a:latin typeface="Bernard MT Condensed" pitchFamily="18" charset="0"/>
              </a:rPr>
              <a:t>       o TERRENO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436720" y="306165"/>
            <a:ext cx="195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Bauhaus 93" pitchFamily="82" charset="0"/>
                <a:cs typeface="Estrangelo Edessa" pitchFamily="66" charset="0"/>
              </a:rPr>
              <a:t>Planeje menos!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649819" y="2732961"/>
            <a:ext cx="194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Faça mais!</a:t>
            </a:r>
          </a:p>
        </p:txBody>
      </p:sp>
      <p:cxnSp>
        <p:nvCxnSpPr>
          <p:cNvPr id="9" name="Conector em curva 8"/>
          <p:cNvCxnSpPr/>
          <p:nvPr/>
        </p:nvCxnSpPr>
        <p:spPr>
          <a:xfrm rot="10800000">
            <a:off x="7176120" y="701988"/>
            <a:ext cx="504056" cy="20673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ector em curva 10"/>
          <p:cNvCxnSpPr/>
          <p:nvPr/>
        </p:nvCxnSpPr>
        <p:spPr>
          <a:xfrm rot="16200000" flipH="1">
            <a:off x="9061314" y="2119870"/>
            <a:ext cx="694108" cy="432048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16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8277EB-8A22-4EA5-AFFD-C316313F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867" y="0"/>
            <a:ext cx="10018713" cy="1752599"/>
          </a:xfrm>
        </p:spPr>
        <p:txBody>
          <a:bodyPr/>
          <a:lstStyle/>
          <a:p>
            <a:r>
              <a:rPr lang="pt-BR" dirty="0"/>
              <a:t>O que os clientes esperam?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878EAE05-C1BB-447E-ABBA-A623B76852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375874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60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CF5420-C737-4BB7-B8C8-1642EC0BA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8CF5420-C737-4BB7-B8C8-1642EC0BA1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8CF5420-C737-4BB7-B8C8-1642EC0BA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8CF5420-C737-4BB7-B8C8-1642EC0BA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BD36E0-EE65-4A76-93A0-74555E6AF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ACBD36E0-EE65-4A76-93A0-74555E6AF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CBD36E0-EE65-4A76-93A0-74555E6AF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CBD36E0-EE65-4A76-93A0-74555E6AF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6B604B-EC86-4A8B-A1F8-186A93B44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C96B604B-EC86-4A8B-A1F8-186A93B44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C96B604B-EC86-4A8B-A1F8-186A93B44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C96B604B-EC86-4A8B-A1F8-186A93B44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BFD8C4-B53A-44DF-B671-DD5301103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4ABFD8C4-B53A-44DF-B671-DD5301103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4ABFD8C4-B53A-44DF-B671-DD5301103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4ABFD8C4-B53A-44DF-B671-DD5301103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734654" y="1228815"/>
            <a:ext cx="79732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C00000"/>
                </a:solidFill>
              </a:rPr>
              <a:t>Experiência do cliente é a </a:t>
            </a:r>
            <a:r>
              <a:rPr lang="pt-BR" sz="4000" b="1" dirty="0">
                <a:solidFill>
                  <a:srgbClr val="C00000"/>
                </a:solidFill>
              </a:rPr>
              <a:t>SOMA</a:t>
            </a:r>
            <a:r>
              <a:rPr lang="pt-BR" sz="4000" dirty="0">
                <a:solidFill>
                  <a:srgbClr val="C00000"/>
                </a:solidFill>
              </a:rPr>
              <a:t> de todas as </a:t>
            </a:r>
            <a:r>
              <a:rPr lang="pt-BR" sz="4000" b="1" dirty="0">
                <a:solidFill>
                  <a:srgbClr val="C00000"/>
                </a:solidFill>
              </a:rPr>
              <a:t>INTERAÇÕES</a:t>
            </a:r>
            <a:r>
              <a:rPr lang="pt-BR" sz="4000" dirty="0">
                <a:solidFill>
                  <a:srgbClr val="C00000"/>
                </a:solidFill>
              </a:rPr>
              <a:t> </a:t>
            </a:r>
            <a:r>
              <a:rPr lang="pt-BR" sz="4000" b="1" dirty="0">
                <a:solidFill>
                  <a:srgbClr val="C00000"/>
                </a:solidFill>
              </a:rPr>
              <a:t>MOLDADAS</a:t>
            </a:r>
            <a:r>
              <a:rPr lang="pt-BR" sz="4000" dirty="0">
                <a:solidFill>
                  <a:srgbClr val="C00000"/>
                </a:solidFill>
              </a:rPr>
              <a:t> pela </a:t>
            </a:r>
            <a:r>
              <a:rPr lang="pt-BR" sz="4000" b="1" dirty="0">
                <a:solidFill>
                  <a:srgbClr val="C00000"/>
                </a:solidFill>
              </a:rPr>
              <a:t>CULTURA</a:t>
            </a:r>
            <a:r>
              <a:rPr lang="pt-BR" sz="4000" dirty="0">
                <a:solidFill>
                  <a:srgbClr val="C00000"/>
                </a:solidFill>
              </a:rPr>
              <a:t> da organização, que </a:t>
            </a:r>
            <a:r>
              <a:rPr lang="pt-BR" sz="4000" b="1" dirty="0">
                <a:solidFill>
                  <a:srgbClr val="C00000"/>
                </a:solidFill>
              </a:rPr>
              <a:t>INFLUENCIAM</a:t>
            </a:r>
            <a:r>
              <a:rPr lang="pt-BR" sz="4000" dirty="0">
                <a:solidFill>
                  <a:srgbClr val="C00000"/>
                </a:solidFill>
              </a:rPr>
              <a:t> as percepções do cliente </a:t>
            </a:r>
            <a:r>
              <a:rPr lang="pt-BR" sz="4000" b="1" dirty="0">
                <a:solidFill>
                  <a:srgbClr val="C00000"/>
                </a:solidFill>
              </a:rPr>
              <a:t>ANTES</a:t>
            </a:r>
            <a:r>
              <a:rPr lang="pt-BR" sz="4000" dirty="0">
                <a:solidFill>
                  <a:srgbClr val="C00000"/>
                </a:solidFill>
              </a:rPr>
              <a:t>, </a:t>
            </a:r>
            <a:r>
              <a:rPr lang="pt-BR" sz="4000" b="1" dirty="0">
                <a:solidFill>
                  <a:srgbClr val="C00000"/>
                </a:solidFill>
              </a:rPr>
              <a:t>DURANTE</a:t>
            </a:r>
            <a:r>
              <a:rPr lang="pt-BR" sz="4000" dirty="0">
                <a:solidFill>
                  <a:srgbClr val="C00000"/>
                </a:solidFill>
              </a:rPr>
              <a:t> E </a:t>
            </a:r>
            <a:r>
              <a:rPr lang="pt-BR" sz="4000" b="1" dirty="0">
                <a:solidFill>
                  <a:srgbClr val="C00000"/>
                </a:solidFill>
              </a:rPr>
              <a:t>APÓS</a:t>
            </a:r>
            <a:r>
              <a:rPr lang="pt-BR" sz="4000" dirty="0">
                <a:solidFill>
                  <a:srgbClr val="C00000"/>
                </a:solidFill>
              </a:rPr>
              <a:t> os processos de </a:t>
            </a:r>
            <a:r>
              <a:rPr lang="pt-BR" sz="4000" b="1" dirty="0">
                <a:solidFill>
                  <a:srgbClr val="C00000"/>
                </a:solidFill>
              </a:rPr>
              <a:t>CUIDADO</a:t>
            </a:r>
            <a:r>
              <a:rPr lang="pt-BR" sz="4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296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m para obrigada">
            <a:hlinkClick r:id="rId2"/>
            <a:extLst>
              <a:ext uri="{FF2B5EF4-FFF2-40B4-BE49-F238E27FC236}">
                <a16:creationId xmlns:a16="http://schemas.microsoft.com/office/drawing/2014/main" xmlns="" id="{9B306CC9-3213-49F4-8005-FA7A35CA4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8" t="22917" r="6453" b="22431"/>
          <a:stretch/>
        </p:blipFill>
        <p:spPr bwMode="auto">
          <a:xfrm>
            <a:off x="6665110" y="723375"/>
            <a:ext cx="4661736" cy="4813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D7652A64-9BAD-4282-A082-53692E7B2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321" y="4428821"/>
            <a:ext cx="3600400" cy="5585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pt-B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orgulho</a:t>
            </a:r>
            <a:r>
              <a:rPr lang="pt-BR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t-B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</a:t>
            </a:r>
            <a:r>
              <a:rPr lang="pt-BR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sabin</a:t>
            </a:r>
            <a:endParaRPr lang="pt-B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5AE409D-FCFE-4E96-AF21-9C850BF87206}"/>
              </a:ext>
            </a:extLst>
          </p:cNvPr>
          <p:cNvSpPr/>
          <p:nvPr/>
        </p:nvSpPr>
        <p:spPr>
          <a:xfrm>
            <a:off x="8715249" y="6235372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b="1" dirty="0"/>
              <a:t>@sandrareginalp</a:t>
            </a:r>
          </a:p>
        </p:txBody>
      </p:sp>
      <p:pic>
        <p:nvPicPr>
          <p:cNvPr id="8" name="Picture 4" descr="Image result for divulgação instagram">
            <a:extLst>
              <a:ext uri="{FF2B5EF4-FFF2-40B4-BE49-F238E27FC236}">
                <a16:creationId xmlns:a16="http://schemas.microsoft.com/office/drawing/2014/main" xmlns="" id="{99C0918C-2E55-4A73-8F16-A4EA93C80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26" l="10000" r="90000">
                        <a14:foregroundMark x1="26528" y1="62779" x2="26111" y2="68238"/>
                        <a14:foregroundMark x1="23750" y1="64764" x2="23750" y2="62779"/>
                        <a14:foregroundMark x1="29167" y1="66501" x2="29167" y2="67990"/>
                        <a14:foregroundMark x1="33056" y1="66501" x2="33056" y2="67990"/>
                        <a14:foregroundMark x1="36806" y1="67246" x2="38056" y2="70968"/>
                        <a14:foregroundMark x1="41389" y1="61042" x2="41250" y2="67246"/>
                        <a14:foregroundMark x1="45139" y1="67494" x2="44861" y2="68983"/>
                        <a14:foregroundMark x1="55139" y1="70968" x2="54306" y2="71960"/>
                        <a14:foregroundMark x1="57083" y1="66501" x2="58194" y2="66253"/>
                        <a14:foregroundMark x1="51389" y1="81390" x2="51667" y2="80397"/>
                        <a14:foregroundMark x1="62083" y1="67990" x2="62083" y2="70471"/>
                        <a14:foregroundMark x1="68611" y1="67246" x2="68611" y2="68734"/>
                        <a14:foregroundMark x1="71250" y1="67246" x2="71389" y2="68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4513" r="22406" b="8487"/>
          <a:stretch/>
        </p:blipFill>
        <p:spPr bwMode="auto">
          <a:xfrm>
            <a:off x="7625007" y="5769747"/>
            <a:ext cx="1090242" cy="93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A151616-47A3-4E4A-BFE7-B861D1A8592E}"/>
              </a:ext>
            </a:extLst>
          </p:cNvPr>
          <p:cNvSpPr/>
          <p:nvPr/>
        </p:nvSpPr>
        <p:spPr>
          <a:xfrm>
            <a:off x="1600321" y="5400415"/>
            <a:ext cx="3865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sandraregina@sabin.com.br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9D1A1DBA-D929-4D09-B469-21C2607BB931}"/>
              </a:ext>
            </a:extLst>
          </p:cNvPr>
          <p:cNvSpPr/>
          <p:nvPr/>
        </p:nvSpPr>
        <p:spPr>
          <a:xfrm>
            <a:off x="1600321" y="5688482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(61) 99103 8906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67DE4366-AE04-4763-9E85-BC788146A3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t="29979" r="59885" b="30220"/>
          <a:stretch/>
        </p:blipFill>
        <p:spPr>
          <a:xfrm>
            <a:off x="2134505" y="1507808"/>
            <a:ext cx="2532031" cy="25177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00301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501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21" baseType="lpstr">
      <vt:lpstr>Aharoni</vt:lpstr>
      <vt:lpstr>Aparajita</vt:lpstr>
      <vt:lpstr>Arial</vt:lpstr>
      <vt:lpstr>Arial Narrow</vt:lpstr>
      <vt:lpstr>Bauhaus 93</vt:lpstr>
      <vt:lpstr>Bernard MT Condensed</vt:lpstr>
      <vt:lpstr>Bradley Hand ITC</vt:lpstr>
      <vt:lpstr>Century</vt:lpstr>
      <vt:lpstr>Corbel</vt:lpstr>
      <vt:lpstr>Estrangelo Edessa</vt:lpstr>
      <vt:lpstr>Gabriola</vt:lpstr>
      <vt:lpstr>Paralaxe</vt:lpstr>
      <vt:lpstr>Excelência no atendimento, como base de experiência do cliente  </vt:lpstr>
      <vt:lpstr>Cliente, quem são eles:</vt:lpstr>
      <vt:lpstr>Quem é o cliente de 2019</vt:lpstr>
      <vt:lpstr>Quem é o cliente de 2019</vt:lpstr>
      <vt:lpstr>Equilíbrio entre</vt:lpstr>
      <vt:lpstr>Apresentação do PowerPoint</vt:lpstr>
      <vt:lpstr>O que os clientes esperam?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CLIENTE como centro da estratégia</dc:title>
  <dc:creator>502411 Sandra Regina</dc:creator>
  <cp:lastModifiedBy>Aluno</cp:lastModifiedBy>
  <cp:revision>4</cp:revision>
  <dcterms:created xsi:type="dcterms:W3CDTF">2019-01-29T12:56:35Z</dcterms:created>
  <dcterms:modified xsi:type="dcterms:W3CDTF">2019-09-04T12:47:49Z</dcterms:modified>
</cp:coreProperties>
</file>